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66" r:id="rId3"/>
    <p:sldId id="257" r:id="rId4"/>
    <p:sldId id="258" r:id="rId5"/>
    <p:sldId id="259" r:id="rId6"/>
    <p:sldId id="260" r:id="rId7"/>
    <p:sldId id="261" r:id="rId8"/>
    <p:sldId id="262" r:id="rId9"/>
    <p:sldId id="263" r:id="rId10"/>
    <p:sldId id="542" r:id="rId11"/>
    <p:sldId id="543" r:id="rId12"/>
    <p:sldId id="544" r:id="rId13"/>
    <p:sldId id="265" r:id="rId14"/>
    <p:sldId id="547" r:id="rId15"/>
    <p:sldId id="548" r:id="rId16"/>
    <p:sldId id="546" r:id="rId17"/>
    <p:sldId id="552" r:id="rId18"/>
    <p:sldId id="549" r:id="rId19"/>
    <p:sldId id="553" r:id="rId20"/>
    <p:sldId id="530" r:id="rId21"/>
    <p:sldId id="554" r:id="rId22"/>
    <p:sldId id="55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snapToGrid="0">
      <p:cViewPr varScale="1">
        <p:scale>
          <a:sx n="68" d="100"/>
          <a:sy n="68" d="100"/>
        </p:scale>
        <p:origin x="8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D1C18-1A2B-45B5-A40C-B706E16F1826}" type="datetimeFigureOut">
              <a:rPr lang="en-US" smtClean="0"/>
              <a:t>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A96CE-111E-47FF-A501-6073862AD629}" type="slidenum">
              <a:rPr lang="en-US" smtClean="0"/>
              <a:t>‹#›</a:t>
            </a:fld>
            <a:endParaRPr lang="en-US"/>
          </a:p>
        </p:txBody>
      </p:sp>
    </p:spTree>
    <p:extLst>
      <p:ext uri="{BB962C8B-B14F-4D97-AF65-F5344CB8AC3E}">
        <p14:creationId xmlns:p14="http://schemas.microsoft.com/office/powerpoint/2010/main" val="224029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a:extLst>
              <a:ext uri="{FF2B5EF4-FFF2-40B4-BE49-F238E27FC236}">
                <a16:creationId xmlns:a16="http://schemas.microsoft.com/office/drawing/2014/main" id="{6035A905-BC51-41E2-AB46-7529F2B0DE81}"/>
              </a:ext>
            </a:extLst>
          </p:cNvPr>
          <p:cNvSpPr>
            <a:spLocks noGrp="1" noRot="1" noChangeAspect="1" noChangeArrowheads="1" noTextEdit="1"/>
          </p:cNvSpPr>
          <p:nvPr>
            <p:ph type="sldImg"/>
          </p:nvPr>
        </p:nvSpPr>
        <p:spPr>
          <a:xfrm>
            <a:off x="463550" y="722313"/>
            <a:ext cx="6396038" cy="3598862"/>
          </a:xfrm>
          <a:ln/>
        </p:spPr>
      </p:sp>
      <p:sp>
        <p:nvSpPr>
          <p:cNvPr id="749571" name="Rectangle 3">
            <a:extLst>
              <a:ext uri="{FF2B5EF4-FFF2-40B4-BE49-F238E27FC236}">
                <a16:creationId xmlns:a16="http://schemas.microsoft.com/office/drawing/2014/main" id="{5006D948-9587-4EC6-8CC5-52AD12F9C9D1}"/>
              </a:ext>
            </a:extLst>
          </p:cNvPr>
          <p:cNvSpPr>
            <a:spLocks noGrp="1" noChangeArrowheads="1"/>
          </p:cNvSpPr>
          <p:nvPr>
            <p:ph type="body" idx="1"/>
          </p:nvPr>
        </p:nvSpPr>
        <p:spPr>
          <a:xfrm>
            <a:off x="974725" y="4559300"/>
            <a:ext cx="5365750" cy="4319588"/>
          </a:xfrm>
        </p:spPr>
        <p:txBody>
          <a:bodyPr lIns="95027" tIns="47514" rIns="95027" bIns="47514"/>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a:extLst>
              <a:ext uri="{FF2B5EF4-FFF2-40B4-BE49-F238E27FC236}">
                <a16:creationId xmlns:a16="http://schemas.microsoft.com/office/drawing/2014/main" id="{CE4392A6-6B7D-4043-9D00-22D4DFA4E1B5}"/>
              </a:ext>
            </a:extLst>
          </p:cNvPr>
          <p:cNvSpPr>
            <a:spLocks noGrp="1" noRot="1" noChangeAspect="1" noChangeArrowheads="1" noTextEdit="1"/>
          </p:cNvSpPr>
          <p:nvPr>
            <p:ph type="sldImg"/>
          </p:nvPr>
        </p:nvSpPr>
        <p:spPr>
          <a:xfrm>
            <a:off x="463550" y="722313"/>
            <a:ext cx="6396038" cy="3598862"/>
          </a:xfrm>
          <a:ln/>
        </p:spPr>
      </p:sp>
      <p:sp>
        <p:nvSpPr>
          <p:cNvPr id="751619" name="Rectangle 3">
            <a:extLst>
              <a:ext uri="{FF2B5EF4-FFF2-40B4-BE49-F238E27FC236}">
                <a16:creationId xmlns:a16="http://schemas.microsoft.com/office/drawing/2014/main" id="{33CB92D4-FC8C-4787-B750-6795AAFD1EA1}"/>
              </a:ext>
            </a:extLst>
          </p:cNvPr>
          <p:cNvSpPr>
            <a:spLocks noGrp="1" noChangeArrowheads="1"/>
          </p:cNvSpPr>
          <p:nvPr>
            <p:ph type="body" idx="1"/>
          </p:nvPr>
        </p:nvSpPr>
        <p:spPr>
          <a:xfrm>
            <a:off x="974725" y="4559300"/>
            <a:ext cx="5365750" cy="4319588"/>
          </a:xfrm>
        </p:spPr>
        <p:txBody>
          <a:bodyPr lIns="95027" tIns="47514" rIns="95027" bIns="47514"/>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7307458-A87C-465E-98C7-6BA87FC33C23}"/>
              </a:ext>
            </a:extLst>
          </p:cNvPr>
          <p:cNvSpPr>
            <a:spLocks noGrp="1" noRot="1" noChangeAspect="1" noChangeArrowheads="1" noTextEdit="1"/>
          </p:cNvSpPr>
          <p:nvPr>
            <p:ph type="sldImg"/>
          </p:nvPr>
        </p:nvSpPr>
        <p:spPr>
          <a:xfrm>
            <a:off x="463550" y="722313"/>
            <a:ext cx="6396038" cy="3598862"/>
          </a:xfrm>
          <a:ln/>
        </p:spPr>
      </p:sp>
      <p:sp>
        <p:nvSpPr>
          <p:cNvPr id="43011" name="Rectangle 3">
            <a:extLst>
              <a:ext uri="{FF2B5EF4-FFF2-40B4-BE49-F238E27FC236}">
                <a16:creationId xmlns:a16="http://schemas.microsoft.com/office/drawing/2014/main" id="{396562F2-C20D-4350-B6D8-97C16F5F7ED1}"/>
              </a:ext>
            </a:extLst>
          </p:cNvPr>
          <p:cNvSpPr>
            <a:spLocks noGrp="1" noChangeArrowheads="1"/>
          </p:cNvSpPr>
          <p:nvPr>
            <p:ph type="body" idx="1"/>
          </p:nvPr>
        </p:nvSpPr>
        <p:spPr>
          <a:xfrm>
            <a:off x="974725" y="4559300"/>
            <a:ext cx="5365750" cy="4319588"/>
          </a:xfrm>
          <a:noFill/>
        </p:spPr>
        <p:txBody>
          <a:bodyPr lIns="95027" tIns="47514" rIns="95027" bIns="47514"/>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9B34B7D-FC8D-4101-9AE9-BFD821F8F017}"/>
              </a:ext>
            </a:extLst>
          </p:cNvPr>
          <p:cNvSpPr>
            <a:spLocks noGrp="1" noRot="1" noChangeAspect="1" noChangeArrowheads="1" noTextEdit="1"/>
          </p:cNvSpPr>
          <p:nvPr>
            <p:ph type="sldImg"/>
          </p:nvPr>
        </p:nvSpPr>
        <p:spPr>
          <a:xfrm>
            <a:off x="463550" y="722313"/>
            <a:ext cx="6396038" cy="3598862"/>
          </a:xfrm>
          <a:ln/>
        </p:spPr>
      </p:sp>
      <p:sp>
        <p:nvSpPr>
          <p:cNvPr id="45059" name="Rectangle 3">
            <a:extLst>
              <a:ext uri="{FF2B5EF4-FFF2-40B4-BE49-F238E27FC236}">
                <a16:creationId xmlns:a16="http://schemas.microsoft.com/office/drawing/2014/main" id="{261E5B0D-678A-4987-BBF5-B87996D612C1}"/>
              </a:ext>
            </a:extLst>
          </p:cNvPr>
          <p:cNvSpPr>
            <a:spLocks noGrp="1" noChangeArrowheads="1"/>
          </p:cNvSpPr>
          <p:nvPr>
            <p:ph type="body" idx="1"/>
          </p:nvPr>
        </p:nvSpPr>
        <p:spPr>
          <a:xfrm>
            <a:off x="974725" y="4559300"/>
            <a:ext cx="5365750" cy="4319588"/>
          </a:xfrm>
          <a:noFill/>
        </p:spPr>
        <p:txBody>
          <a:bodyPr lIns="95027" tIns="47514" rIns="95027" bIns="47514"/>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B955C31-0FC7-47E7-85FA-DE9943B2F18D}"/>
              </a:ext>
            </a:extLst>
          </p:cNvPr>
          <p:cNvSpPr>
            <a:spLocks noGrp="1" noRot="1" noChangeAspect="1" noChangeArrowheads="1" noTextEdit="1"/>
          </p:cNvSpPr>
          <p:nvPr>
            <p:ph type="sldImg"/>
          </p:nvPr>
        </p:nvSpPr>
        <p:spPr>
          <a:xfrm>
            <a:off x="461963" y="722313"/>
            <a:ext cx="6396037" cy="3598862"/>
          </a:xfrm>
          <a:ln/>
        </p:spPr>
      </p:sp>
      <p:sp>
        <p:nvSpPr>
          <p:cNvPr id="50179" name="Rectangle 3">
            <a:extLst>
              <a:ext uri="{FF2B5EF4-FFF2-40B4-BE49-F238E27FC236}">
                <a16:creationId xmlns:a16="http://schemas.microsoft.com/office/drawing/2014/main" id="{A37627E3-86FA-468F-B468-39277261B359}"/>
              </a:ext>
            </a:extLst>
          </p:cNvPr>
          <p:cNvSpPr>
            <a:spLocks noGrp="1" noChangeArrowheads="1"/>
          </p:cNvSpPr>
          <p:nvPr>
            <p:ph type="body" idx="1"/>
          </p:nvPr>
        </p:nvSpPr>
        <p:spPr>
          <a:xfrm>
            <a:off x="974725" y="4559300"/>
            <a:ext cx="5365750" cy="4319588"/>
          </a:xfrm>
          <a:noFill/>
        </p:spPr>
        <p:txBody>
          <a:bodyPr lIns="95035" tIns="47517" rIns="95035" bIns="47517"/>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071611F-8D46-48FF-89BF-3FC60CD9CF99}"/>
              </a:ext>
            </a:extLst>
          </p:cNvPr>
          <p:cNvSpPr>
            <a:spLocks noGrp="1" noRot="1" noChangeAspect="1" noChangeArrowheads="1" noTextEdit="1"/>
          </p:cNvSpPr>
          <p:nvPr>
            <p:ph type="sldImg"/>
          </p:nvPr>
        </p:nvSpPr>
        <p:spPr>
          <a:xfrm>
            <a:off x="461963" y="722313"/>
            <a:ext cx="6396037" cy="3598862"/>
          </a:xfrm>
          <a:solidFill>
            <a:srgbClr val="FFFFFF"/>
          </a:solidFill>
          <a:ln/>
        </p:spPr>
      </p:sp>
      <p:sp>
        <p:nvSpPr>
          <p:cNvPr id="52227" name="Rectangle 3">
            <a:extLst>
              <a:ext uri="{FF2B5EF4-FFF2-40B4-BE49-F238E27FC236}">
                <a16:creationId xmlns:a16="http://schemas.microsoft.com/office/drawing/2014/main" id="{1647C535-FD69-4B24-9403-28F031BB4F02}"/>
              </a:ext>
            </a:extLst>
          </p:cNvPr>
          <p:cNvSpPr>
            <a:spLocks noGrp="1" noChangeArrowheads="1"/>
          </p:cNvSpPr>
          <p:nvPr>
            <p:ph type="body" idx="1"/>
          </p:nvPr>
        </p:nvSpPr>
        <p:spPr>
          <a:xfrm>
            <a:off x="974725" y="4559300"/>
            <a:ext cx="5365750" cy="4319588"/>
          </a:xfrm>
          <a:solidFill>
            <a:srgbClr val="FFFFFF"/>
          </a:solidFill>
          <a:ln w="12700">
            <a:solidFill>
              <a:srgbClr val="000000"/>
            </a:solidFill>
            <a:miter lim="800000"/>
            <a:headEnd/>
            <a:tailEnd/>
          </a:ln>
        </p:spPr>
        <p:txBody>
          <a:bodyPr lIns="95035" tIns="47517" rIns="95035" bIns="47517"/>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9CCE106-FF41-4FDE-9F0B-836E8AA5DE0A}"/>
              </a:ext>
            </a:extLst>
          </p:cNvPr>
          <p:cNvSpPr>
            <a:spLocks noGrp="1" noRot="1" noChangeAspect="1" noChangeArrowheads="1" noTextEdit="1"/>
          </p:cNvSpPr>
          <p:nvPr>
            <p:ph type="sldImg"/>
          </p:nvPr>
        </p:nvSpPr>
        <p:spPr>
          <a:xfrm>
            <a:off x="461963" y="722313"/>
            <a:ext cx="6396037" cy="3598862"/>
          </a:xfrm>
          <a:ln/>
        </p:spPr>
      </p:sp>
      <p:sp>
        <p:nvSpPr>
          <p:cNvPr id="54275" name="Rectangle 3">
            <a:extLst>
              <a:ext uri="{FF2B5EF4-FFF2-40B4-BE49-F238E27FC236}">
                <a16:creationId xmlns:a16="http://schemas.microsoft.com/office/drawing/2014/main" id="{39C9FE27-DE7C-4706-AD60-FEFABE2454CB}"/>
              </a:ext>
            </a:extLst>
          </p:cNvPr>
          <p:cNvSpPr>
            <a:spLocks noGrp="1" noChangeArrowheads="1"/>
          </p:cNvSpPr>
          <p:nvPr>
            <p:ph type="body" idx="1"/>
          </p:nvPr>
        </p:nvSpPr>
        <p:spPr>
          <a:xfrm>
            <a:off x="974725" y="4559300"/>
            <a:ext cx="5365750" cy="4319588"/>
          </a:xfrm>
          <a:noFill/>
        </p:spPr>
        <p:txBody>
          <a:bodyPr lIns="95035" tIns="47517" rIns="95035" bIns="47517"/>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BA31FBD-95EB-4DC0-99F4-CC69378E5EE5}" type="datetimeFigureOut">
              <a:rPr lang="en-US" smtClean="0"/>
              <a:t>2/27/2020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0380E55-89C6-4660-AA6F-9EF96E0B36B9}"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75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31FBD-95EB-4DC0-99F4-CC69378E5EE5}"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80E55-89C6-4660-AA6F-9EF96E0B36B9}" type="slidenum">
              <a:rPr lang="en-US" smtClean="0"/>
              <a:t>‹#›</a:t>
            </a:fld>
            <a:endParaRPr lang="en-US"/>
          </a:p>
        </p:txBody>
      </p:sp>
    </p:spTree>
    <p:extLst>
      <p:ext uri="{BB962C8B-B14F-4D97-AF65-F5344CB8AC3E}">
        <p14:creationId xmlns:p14="http://schemas.microsoft.com/office/powerpoint/2010/main" val="59771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31FBD-95EB-4DC0-99F4-CC69378E5EE5}"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80E55-89C6-4660-AA6F-9EF96E0B36B9}" type="slidenum">
              <a:rPr lang="en-US" smtClean="0"/>
              <a:t>‹#›</a:t>
            </a:fld>
            <a:endParaRPr lang="en-US"/>
          </a:p>
        </p:txBody>
      </p:sp>
    </p:spTree>
    <p:extLst>
      <p:ext uri="{BB962C8B-B14F-4D97-AF65-F5344CB8AC3E}">
        <p14:creationId xmlns:p14="http://schemas.microsoft.com/office/powerpoint/2010/main" val="120175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31FBD-95EB-4DC0-99F4-CC69378E5EE5}"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80E55-89C6-4660-AA6F-9EF96E0B36B9}" type="slidenum">
              <a:rPr lang="en-US" smtClean="0"/>
              <a:t>‹#›</a:t>
            </a:fld>
            <a:endParaRPr lang="en-US"/>
          </a:p>
        </p:txBody>
      </p:sp>
    </p:spTree>
    <p:extLst>
      <p:ext uri="{BB962C8B-B14F-4D97-AF65-F5344CB8AC3E}">
        <p14:creationId xmlns:p14="http://schemas.microsoft.com/office/powerpoint/2010/main" val="62627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A31FBD-95EB-4DC0-99F4-CC69378E5EE5}"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80E55-89C6-4660-AA6F-9EF96E0B36B9}"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97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A31FBD-95EB-4DC0-99F4-CC69378E5EE5}"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80E55-89C6-4660-AA6F-9EF96E0B36B9}" type="slidenum">
              <a:rPr lang="en-US" smtClean="0"/>
              <a:t>‹#›</a:t>
            </a:fld>
            <a:endParaRPr lang="en-US"/>
          </a:p>
        </p:txBody>
      </p:sp>
    </p:spTree>
    <p:extLst>
      <p:ext uri="{BB962C8B-B14F-4D97-AF65-F5344CB8AC3E}">
        <p14:creationId xmlns:p14="http://schemas.microsoft.com/office/powerpoint/2010/main" val="107603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A31FBD-95EB-4DC0-99F4-CC69378E5EE5}"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380E55-89C6-4660-AA6F-9EF96E0B36B9}" type="slidenum">
              <a:rPr lang="en-US" smtClean="0"/>
              <a:t>‹#›</a:t>
            </a:fld>
            <a:endParaRPr lang="en-US"/>
          </a:p>
        </p:txBody>
      </p:sp>
    </p:spTree>
    <p:extLst>
      <p:ext uri="{BB962C8B-B14F-4D97-AF65-F5344CB8AC3E}">
        <p14:creationId xmlns:p14="http://schemas.microsoft.com/office/powerpoint/2010/main" val="342646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A31FBD-95EB-4DC0-99F4-CC69378E5EE5}"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380E55-89C6-4660-AA6F-9EF96E0B36B9}" type="slidenum">
              <a:rPr lang="en-US" smtClean="0"/>
              <a:t>‹#›</a:t>
            </a:fld>
            <a:endParaRPr lang="en-US"/>
          </a:p>
        </p:txBody>
      </p:sp>
    </p:spTree>
    <p:extLst>
      <p:ext uri="{BB962C8B-B14F-4D97-AF65-F5344CB8AC3E}">
        <p14:creationId xmlns:p14="http://schemas.microsoft.com/office/powerpoint/2010/main" val="379342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31FBD-95EB-4DC0-99F4-CC69378E5EE5}"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380E55-89C6-4660-AA6F-9EF96E0B36B9}" type="slidenum">
              <a:rPr lang="en-US" smtClean="0"/>
              <a:t>‹#›</a:t>
            </a:fld>
            <a:endParaRPr lang="en-US"/>
          </a:p>
        </p:txBody>
      </p:sp>
    </p:spTree>
    <p:extLst>
      <p:ext uri="{BB962C8B-B14F-4D97-AF65-F5344CB8AC3E}">
        <p14:creationId xmlns:p14="http://schemas.microsoft.com/office/powerpoint/2010/main" val="303506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A31FBD-95EB-4DC0-99F4-CC69378E5EE5}"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80E55-89C6-4660-AA6F-9EF96E0B36B9}" type="slidenum">
              <a:rPr lang="en-US" smtClean="0"/>
              <a:t>‹#›</a:t>
            </a:fld>
            <a:endParaRPr lang="en-US"/>
          </a:p>
        </p:txBody>
      </p:sp>
    </p:spTree>
    <p:extLst>
      <p:ext uri="{BB962C8B-B14F-4D97-AF65-F5344CB8AC3E}">
        <p14:creationId xmlns:p14="http://schemas.microsoft.com/office/powerpoint/2010/main" val="60424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A31FBD-95EB-4DC0-99F4-CC69378E5EE5}"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80E55-89C6-4660-AA6F-9EF96E0B36B9}" type="slidenum">
              <a:rPr lang="en-US" smtClean="0"/>
              <a:t>‹#›</a:t>
            </a:fld>
            <a:endParaRPr lang="en-US"/>
          </a:p>
        </p:txBody>
      </p:sp>
    </p:spTree>
    <p:extLst>
      <p:ext uri="{BB962C8B-B14F-4D97-AF65-F5344CB8AC3E}">
        <p14:creationId xmlns:p14="http://schemas.microsoft.com/office/powerpoint/2010/main" val="310135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BA31FBD-95EB-4DC0-99F4-CC69378E5EE5}" type="datetimeFigureOut">
              <a:rPr lang="en-US" smtClean="0"/>
              <a:t>2/27/2020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0380E55-89C6-4660-AA6F-9EF96E0B36B9}" type="slidenum">
              <a:rPr lang="en-US" smtClean="0"/>
              <a:t>‹#›</a:t>
            </a:fld>
            <a:endParaRPr lang="en-US"/>
          </a:p>
        </p:txBody>
      </p:sp>
    </p:spTree>
    <p:extLst>
      <p:ext uri="{BB962C8B-B14F-4D97-AF65-F5344CB8AC3E}">
        <p14:creationId xmlns:p14="http://schemas.microsoft.com/office/powerpoint/2010/main" val="457945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7.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4AB5-CFB6-45F1-8946-B747F7EB5ED1}"/>
              </a:ext>
            </a:extLst>
          </p:cNvPr>
          <p:cNvSpPr>
            <a:spLocks noGrp="1"/>
          </p:cNvSpPr>
          <p:nvPr>
            <p:ph type="ctrTitle"/>
          </p:nvPr>
        </p:nvSpPr>
        <p:spPr/>
        <p:txBody>
          <a:bodyPr/>
          <a:lstStyle/>
          <a:p>
            <a:r>
              <a:rPr lang="en-US" dirty="0"/>
              <a:t>Lecture 2</a:t>
            </a:r>
          </a:p>
        </p:txBody>
      </p:sp>
      <p:sp>
        <p:nvSpPr>
          <p:cNvPr id="3" name="Subtitle 2">
            <a:extLst>
              <a:ext uri="{FF2B5EF4-FFF2-40B4-BE49-F238E27FC236}">
                <a16:creationId xmlns:a16="http://schemas.microsoft.com/office/drawing/2014/main" id="{D61D1AC4-4FC6-4380-923A-651DA91C7435}"/>
              </a:ext>
            </a:extLst>
          </p:cNvPr>
          <p:cNvSpPr>
            <a:spLocks noGrp="1"/>
          </p:cNvSpPr>
          <p:nvPr>
            <p:ph type="subTitle" idx="1"/>
          </p:nvPr>
        </p:nvSpPr>
        <p:spPr/>
        <p:txBody>
          <a:bodyPr>
            <a:normAutofit fontScale="77500" lnSpcReduction="20000"/>
          </a:bodyPr>
          <a:lstStyle/>
          <a:p>
            <a:r>
              <a:rPr lang="en-US" dirty="0"/>
              <a:t>Clustering</a:t>
            </a:r>
          </a:p>
          <a:p>
            <a:r>
              <a:rPr lang="en-US" dirty="0"/>
              <a:t>Association Rule Mining</a:t>
            </a:r>
          </a:p>
          <a:p>
            <a:r>
              <a:rPr lang="en-US" dirty="0"/>
              <a:t>Regression</a:t>
            </a:r>
          </a:p>
          <a:p>
            <a:r>
              <a:rPr lang="en-US" dirty="0"/>
              <a:t>Dataset creation (Practical)</a:t>
            </a:r>
          </a:p>
        </p:txBody>
      </p:sp>
    </p:spTree>
    <p:extLst>
      <p:ext uri="{BB962C8B-B14F-4D97-AF65-F5344CB8AC3E}">
        <p14:creationId xmlns:p14="http://schemas.microsoft.com/office/powerpoint/2010/main" val="2941644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71117D97-65FE-4AD6-893A-E1D8B6FDCB58}"/>
              </a:ext>
            </a:extLst>
          </p:cNvPr>
          <p:cNvSpPr>
            <a:spLocks noGrp="1" noChangeArrowheads="1"/>
          </p:cNvSpPr>
          <p:nvPr>
            <p:ph type="title"/>
          </p:nvPr>
        </p:nvSpPr>
        <p:spPr/>
        <p:txBody>
          <a:bodyPr/>
          <a:lstStyle/>
          <a:p>
            <a:r>
              <a:rPr lang="en-US" altLang="en-US" dirty="0"/>
              <a:t>Clustering: Application 1</a:t>
            </a:r>
          </a:p>
        </p:txBody>
      </p:sp>
      <p:sp>
        <p:nvSpPr>
          <p:cNvPr id="748547" name="Rectangle 3">
            <a:extLst>
              <a:ext uri="{FF2B5EF4-FFF2-40B4-BE49-F238E27FC236}">
                <a16:creationId xmlns:a16="http://schemas.microsoft.com/office/drawing/2014/main" id="{DC4C2A1E-CDB8-462D-9F55-B3E5A36CBFB3}"/>
              </a:ext>
            </a:extLst>
          </p:cNvPr>
          <p:cNvSpPr>
            <a:spLocks noGrp="1" noChangeArrowheads="1"/>
          </p:cNvSpPr>
          <p:nvPr>
            <p:ph idx="1"/>
          </p:nvPr>
        </p:nvSpPr>
        <p:spPr>
          <a:xfrm>
            <a:off x="954258" y="1690687"/>
            <a:ext cx="11101753" cy="4802187"/>
          </a:xfrm>
        </p:spPr>
        <p:txBody>
          <a:bodyPr/>
          <a:lstStyle/>
          <a:p>
            <a:pPr marL="342900" indent="-342900"/>
            <a:r>
              <a:rPr lang="en-US" altLang="en-US" sz="2400" dirty="0"/>
              <a:t>Market Segmentation:</a:t>
            </a:r>
          </a:p>
          <a:p>
            <a:pPr marL="742950" lvl="1" indent="-285750"/>
            <a:r>
              <a:rPr lang="en-US" altLang="en-US" dirty="0"/>
              <a:t>Goal: subdivide a market into distinct subsets of customers where any subset may conceivably be selected as a market target to be reached with a distinct marketing mix.</a:t>
            </a:r>
          </a:p>
          <a:p>
            <a:pPr marL="742950" lvl="1" indent="-285750"/>
            <a:r>
              <a:rPr lang="en-US" altLang="en-US" dirty="0"/>
              <a:t>Approach: </a:t>
            </a:r>
          </a:p>
          <a:p>
            <a:pPr lvl="2"/>
            <a:r>
              <a:rPr lang="en-US" altLang="en-US" dirty="0"/>
              <a:t>Collect different attributes of customers based on their geographical and lifestyle related information.</a:t>
            </a:r>
          </a:p>
          <a:p>
            <a:pPr lvl="2"/>
            <a:r>
              <a:rPr lang="en-US" altLang="en-US" dirty="0"/>
              <a:t>Find clusters of similar customers.</a:t>
            </a:r>
          </a:p>
          <a:p>
            <a:pPr lvl="2"/>
            <a:r>
              <a:rPr lang="en-US" altLang="en-US" dirty="0"/>
              <a:t>Measure the clustering quality by observing buying patterns of customers in same cluster vs. those from different clusters.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a:extLst>
              <a:ext uri="{FF2B5EF4-FFF2-40B4-BE49-F238E27FC236}">
                <a16:creationId xmlns:a16="http://schemas.microsoft.com/office/drawing/2014/main" id="{409789F6-B990-471C-8AEE-9003AC88FA7E}"/>
              </a:ext>
            </a:extLst>
          </p:cNvPr>
          <p:cNvSpPr>
            <a:spLocks noGrp="1" noChangeArrowheads="1"/>
          </p:cNvSpPr>
          <p:nvPr>
            <p:ph type="title"/>
          </p:nvPr>
        </p:nvSpPr>
        <p:spPr/>
        <p:txBody>
          <a:bodyPr/>
          <a:lstStyle/>
          <a:p>
            <a:r>
              <a:rPr lang="en-US" altLang="en-US"/>
              <a:t>Clustering: Application 2</a:t>
            </a:r>
          </a:p>
        </p:txBody>
      </p:sp>
      <p:sp>
        <p:nvSpPr>
          <p:cNvPr id="750595" name="Rectangle 3">
            <a:extLst>
              <a:ext uri="{FF2B5EF4-FFF2-40B4-BE49-F238E27FC236}">
                <a16:creationId xmlns:a16="http://schemas.microsoft.com/office/drawing/2014/main" id="{26FFEFD4-7778-482D-84EA-26392572882C}"/>
              </a:ext>
            </a:extLst>
          </p:cNvPr>
          <p:cNvSpPr>
            <a:spLocks noGrp="1" noChangeArrowheads="1"/>
          </p:cNvSpPr>
          <p:nvPr>
            <p:ph idx="1"/>
          </p:nvPr>
        </p:nvSpPr>
        <p:spPr/>
        <p:txBody>
          <a:bodyPr/>
          <a:lstStyle/>
          <a:p>
            <a:pPr marL="342900" indent="-342900"/>
            <a:r>
              <a:rPr lang="en-US" altLang="en-US" b="1" dirty="0"/>
              <a:t>Document Clustering:</a:t>
            </a:r>
          </a:p>
          <a:p>
            <a:pPr marL="0" indent="0">
              <a:buNone/>
            </a:pPr>
            <a:endParaRPr lang="en-US" altLang="en-US" b="1" dirty="0"/>
          </a:p>
          <a:p>
            <a:pPr marL="742950" lvl="1" indent="-285750"/>
            <a:r>
              <a:rPr lang="en-US" altLang="en-US" dirty="0"/>
              <a:t>Goal: To find groups of documents that are similar to each other based on the important terms appearing in them.</a:t>
            </a:r>
          </a:p>
          <a:p>
            <a:pPr marL="742950" lvl="1" indent="-285750"/>
            <a:r>
              <a:rPr lang="en-US" altLang="en-US" dirty="0"/>
              <a:t>Approach: To identify frequently occurring terms in each document. Form a similarity measure based on the frequencies of different terms. Use it to cluster.</a:t>
            </a:r>
          </a:p>
          <a:p>
            <a:pPr marL="742950" lvl="1" indent="-285750"/>
            <a:r>
              <a:rPr lang="en-US" altLang="en-US" dirty="0"/>
              <a:t>Gain: Information Retrieval can utilize the clusters to relate a new document or search term to clustered documents.</a:t>
            </a:r>
            <a:endParaRPr lang="en-US" alt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a:extLst>
              <a:ext uri="{FF2B5EF4-FFF2-40B4-BE49-F238E27FC236}">
                <a16:creationId xmlns:a16="http://schemas.microsoft.com/office/drawing/2014/main" id="{2AEB1C47-12A7-45F3-85FA-68957A862DAC}"/>
              </a:ext>
            </a:extLst>
          </p:cNvPr>
          <p:cNvSpPr>
            <a:spLocks noGrp="1" noChangeArrowheads="1"/>
          </p:cNvSpPr>
          <p:nvPr>
            <p:ph type="title"/>
          </p:nvPr>
        </p:nvSpPr>
        <p:spPr/>
        <p:txBody>
          <a:bodyPr/>
          <a:lstStyle/>
          <a:p>
            <a:r>
              <a:rPr lang="en-US" altLang="en-US"/>
              <a:t>Illustrating Document Clustering</a:t>
            </a:r>
          </a:p>
        </p:txBody>
      </p:sp>
      <p:sp>
        <p:nvSpPr>
          <p:cNvPr id="752643" name="Rectangle 3">
            <a:extLst>
              <a:ext uri="{FF2B5EF4-FFF2-40B4-BE49-F238E27FC236}">
                <a16:creationId xmlns:a16="http://schemas.microsoft.com/office/drawing/2014/main" id="{6462F313-6C26-4ED8-A14C-926F7EE8848B}"/>
              </a:ext>
            </a:extLst>
          </p:cNvPr>
          <p:cNvSpPr>
            <a:spLocks noGrp="1" noChangeArrowheads="1"/>
          </p:cNvSpPr>
          <p:nvPr>
            <p:ph idx="1"/>
          </p:nvPr>
        </p:nvSpPr>
        <p:spPr>
          <a:xfrm>
            <a:off x="556260" y="1744186"/>
            <a:ext cx="11049000" cy="1295400"/>
          </a:xfrm>
        </p:spPr>
        <p:txBody>
          <a:bodyPr>
            <a:normAutofit/>
          </a:bodyPr>
          <a:lstStyle/>
          <a:p>
            <a:pPr marL="342900" indent="-342900"/>
            <a:r>
              <a:rPr lang="en-US" altLang="en-US" sz="2400" dirty="0"/>
              <a:t>Clustering Points: 3204 Articles of Los Angeles Times.</a:t>
            </a:r>
          </a:p>
          <a:p>
            <a:pPr marL="342900" indent="-342900"/>
            <a:r>
              <a:rPr lang="en-US" altLang="en-US" sz="2400" dirty="0"/>
              <a:t>Similarity Measure: How many words are common in these documents (after some word filtering).</a:t>
            </a:r>
            <a:endParaRPr lang="en-US" altLang="en-US" sz="2000" dirty="0"/>
          </a:p>
        </p:txBody>
      </p:sp>
      <p:graphicFrame>
        <p:nvGraphicFramePr>
          <p:cNvPr id="752644" name="Object 4">
            <a:extLst>
              <a:ext uri="{FF2B5EF4-FFF2-40B4-BE49-F238E27FC236}">
                <a16:creationId xmlns:a16="http://schemas.microsoft.com/office/drawing/2014/main" id="{3A74150B-E9B2-4E50-8F81-AD42CC9A4805}"/>
              </a:ext>
            </a:extLst>
          </p:cNvPr>
          <p:cNvGraphicFramePr>
            <a:graphicFrameLocks noChangeAspect="1"/>
          </p:cNvGraphicFramePr>
          <p:nvPr>
            <p:extLst>
              <p:ext uri="{D42A27DB-BD31-4B8C-83A1-F6EECF244321}">
                <p14:modId xmlns:p14="http://schemas.microsoft.com/office/powerpoint/2010/main" val="59884877"/>
              </p:ext>
            </p:extLst>
          </p:nvPr>
        </p:nvGraphicFramePr>
        <p:xfrm>
          <a:off x="4720884" y="2817812"/>
          <a:ext cx="4424363" cy="3675063"/>
        </p:xfrm>
        <a:graphic>
          <a:graphicData uri="http://schemas.openxmlformats.org/presentationml/2006/ole">
            <mc:AlternateContent xmlns:mc="http://schemas.openxmlformats.org/markup-compatibility/2006">
              <mc:Choice xmlns:v="urn:schemas-microsoft-com:vml" Requires="v">
                <p:oleObj spid="_x0000_s4109" name="Document" r:id="rId3" imgW="6108120" imgH="5064120" progId="Word.Document.8">
                  <p:embed/>
                </p:oleObj>
              </mc:Choice>
              <mc:Fallback>
                <p:oleObj name="Document" r:id="rId3" imgW="6108120" imgH="5064120" progId="Word.Document.8">
                  <p:embed/>
                  <p:pic>
                    <p:nvPicPr>
                      <p:cNvPr id="752644" name="Object 4">
                        <a:extLst>
                          <a:ext uri="{FF2B5EF4-FFF2-40B4-BE49-F238E27FC236}">
                            <a16:creationId xmlns:a16="http://schemas.microsoft.com/office/drawing/2014/main" id="{3A74150B-E9B2-4E50-8F81-AD42CC9A4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884" y="2817812"/>
                        <a:ext cx="4424363" cy="367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2C3A-B674-4009-8A4E-A540836401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124BFD-394F-40AA-81E5-9960288318C4}"/>
              </a:ext>
            </a:extLst>
          </p:cNvPr>
          <p:cNvSpPr>
            <a:spLocks noGrp="1"/>
          </p:cNvSpPr>
          <p:nvPr>
            <p:ph idx="1"/>
          </p:nvPr>
        </p:nvSpPr>
        <p:spPr/>
        <p:txBody>
          <a:bodyPr/>
          <a:lstStyle/>
          <a:p>
            <a:endParaRPr lang="en-US" dirty="0"/>
          </a:p>
        </p:txBody>
      </p:sp>
      <p:sp>
        <p:nvSpPr>
          <p:cNvPr id="4" name="AutoShape 2" descr="https://qph.fs.quoracdn.net/main-qimg-b18417aeb8dd750862fb364553ca2166.webp">
            <a:extLst>
              <a:ext uri="{FF2B5EF4-FFF2-40B4-BE49-F238E27FC236}">
                <a16:creationId xmlns:a16="http://schemas.microsoft.com/office/drawing/2014/main" id="{BD73E234-B6CD-45FF-952D-238DB03B2B4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A782547-3F50-4DB7-A687-C34920A41D67}"/>
              </a:ext>
            </a:extLst>
          </p:cNvPr>
          <p:cNvPicPr>
            <a:picLocks noChangeAspect="1"/>
          </p:cNvPicPr>
          <p:nvPr/>
        </p:nvPicPr>
        <p:blipFill rotWithShape="1">
          <a:blip r:embed="rId2"/>
          <a:srcRect l="13750" t="30349" r="44962" b="20601"/>
          <a:stretch/>
        </p:blipFill>
        <p:spPr>
          <a:xfrm>
            <a:off x="2444847" y="1503268"/>
            <a:ext cx="6997505" cy="4673695"/>
          </a:xfrm>
          <a:prstGeom prst="rect">
            <a:avLst/>
          </a:prstGeom>
        </p:spPr>
      </p:pic>
    </p:spTree>
    <p:extLst>
      <p:ext uri="{BB962C8B-B14F-4D97-AF65-F5344CB8AC3E}">
        <p14:creationId xmlns:p14="http://schemas.microsoft.com/office/powerpoint/2010/main" val="428195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BA1C-EF29-4FA9-8A75-9563E495BBB5}"/>
              </a:ext>
            </a:extLst>
          </p:cNvPr>
          <p:cNvSpPr>
            <a:spLocks noGrp="1"/>
          </p:cNvSpPr>
          <p:nvPr>
            <p:ph type="title"/>
          </p:nvPr>
        </p:nvSpPr>
        <p:spPr/>
        <p:txBody>
          <a:bodyPr/>
          <a:lstStyle/>
          <a:p>
            <a:r>
              <a:rPr lang="en-US" b="1" dirty="0"/>
              <a:t>Applications :</a:t>
            </a:r>
            <a:endParaRPr lang="en-US" dirty="0"/>
          </a:p>
        </p:txBody>
      </p:sp>
      <p:sp>
        <p:nvSpPr>
          <p:cNvPr id="3" name="Content Placeholder 2">
            <a:extLst>
              <a:ext uri="{FF2B5EF4-FFF2-40B4-BE49-F238E27FC236}">
                <a16:creationId xmlns:a16="http://schemas.microsoft.com/office/drawing/2014/main" id="{809F6524-D1DC-4530-9E72-6E145DF58345}"/>
              </a:ext>
            </a:extLst>
          </p:cNvPr>
          <p:cNvSpPr>
            <a:spLocks noGrp="1"/>
          </p:cNvSpPr>
          <p:nvPr>
            <p:ph idx="1"/>
          </p:nvPr>
        </p:nvSpPr>
        <p:spPr/>
        <p:txBody>
          <a:bodyPr>
            <a:normAutofit fontScale="92500" lnSpcReduction="20000"/>
          </a:bodyPr>
          <a:lstStyle/>
          <a:p>
            <a:r>
              <a:rPr lang="en-US" i="1" dirty="0"/>
              <a:t>Marketing</a:t>
            </a:r>
            <a:r>
              <a:rPr lang="en-US" dirty="0"/>
              <a:t>: finding groups of customers with similar behavior given a large database of customer data containing their properties and past buying records;</a:t>
            </a:r>
          </a:p>
          <a:p>
            <a:r>
              <a:rPr lang="en-US" i="1" dirty="0"/>
              <a:t>Biology</a:t>
            </a:r>
            <a:r>
              <a:rPr lang="en-US" dirty="0"/>
              <a:t>: classification of plants and animals given their features;</a:t>
            </a:r>
          </a:p>
          <a:p>
            <a:r>
              <a:rPr lang="en-US" i="1" dirty="0"/>
              <a:t>Libraries</a:t>
            </a:r>
            <a:r>
              <a:rPr lang="en-US" dirty="0"/>
              <a:t>: book ordering;</a:t>
            </a:r>
          </a:p>
          <a:p>
            <a:r>
              <a:rPr lang="en-US" i="1" dirty="0"/>
              <a:t>Insurance</a:t>
            </a:r>
            <a:r>
              <a:rPr lang="en-US" dirty="0"/>
              <a:t>: identifying groups of motor insurance policy holders with a high average claim cost; identifying frauds;</a:t>
            </a:r>
          </a:p>
          <a:p>
            <a:r>
              <a:rPr lang="en-US" i="1" dirty="0"/>
              <a:t>City-planning</a:t>
            </a:r>
            <a:r>
              <a:rPr lang="en-US" dirty="0"/>
              <a:t>: identifying groups of houses according to their house type, value and geographical location;</a:t>
            </a:r>
          </a:p>
          <a:p>
            <a:r>
              <a:rPr lang="en-US" i="1" dirty="0"/>
              <a:t>Earthquake studies</a:t>
            </a:r>
            <a:r>
              <a:rPr lang="en-US" dirty="0"/>
              <a:t>: clustering observed earthquake epicenters to identify dangerous zones;</a:t>
            </a:r>
          </a:p>
          <a:p>
            <a:r>
              <a:rPr lang="en-US" i="1" dirty="0"/>
              <a:t>WWW</a:t>
            </a:r>
            <a:r>
              <a:rPr lang="en-US" dirty="0"/>
              <a:t>: document classification; clustering weblog data to discover groups of similar access patterns.</a:t>
            </a:r>
          </a:p>
          <a:p>
            <a:endParaRPr lang="en-US" dirty="0"/>
          </a:p>
        </p:txBody>
      </p:sp>
    </p:spTree>
    <p:extLst>
      <p:ext uri="{BB962C8B-B14F-4D97-AF65-F5344CB8AC3E}">
        <p14:creationId xmlns:p14="http://schemas.microsoft.com/office/powerpoint/2010/main" val="3639095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EC88-A268-41E6-A1BF-99FCB579664A}"/>
              </a:ext>
            </a:extLst>
          </p:cNvPr>
          <p:cNvSpPr>
            <a:spLocks noGrp="1"/>
          </p:cNvSpPr>
          <p:nvPr>
            <p:ph type="title"/>
          </p:nvPr>
        </p:nvSpPr>
        <p:spPr/>
        <p:txBody>
          <a:bodyPr/>
          <a:lstStyle/>
          <a:p>
            <a:r>
              <a:rPr lang="en-US" dirty="0"/>
              <a:t>Association Rule Mining</a:t>
            </a:r>
          </a:p>
        </p:txBody>
      </p:sp>
      <p:sp>
        <p:nvSpPr>
          <p:cNvPr id="3" name="Content Placeholder 2">
            <a:extLst>
              <a:ext uri="{FF2B5EF4-FFF2-40B4-BE49-F238E27FC236}">
                <a16:creationId xmlns:a16="http://schemas.microsoft.com/office/drawing/2014/main" id="{2916AE41-4676-4991-B256-12628AA39118}"/>
              </a:ext>
            </a:extLst>
          </p:cNvPr>
          <p:cNvSpPr>
            <a:spLocks noGrp="1"/>
          </p:cNvSpPr>
          <p:nvPr>
            <p:ph idx="1"/>
          </p:nvPr>
        </p:nvSpPr>
        <p:spPr/>
        <p:txBody>
          <a:bodyPr/>
          <a:lstStyle/>
          <a:p>
            <a:r>
              <a:rPr lang="en-US" b="1" dirty="0"/>
              <a:t>What Association Rule Mining Aims to Achieve?</a:t>
            </a:r>
          </a:p>
          <a:p>
            <a:r>
              <a:rPr lang="en-US" dirty="0"/>
              <a:t>Association Rule Mining is one of the ways to find patterns in data. It finds:</a:t>
            </a:r>
          </a:p>
          <a:p>
            <a:r>
              <a:rPr lang="en-US" dirty="0"/>
              <a:t>features (dimensions) which occur together</a:t>
            </a:r>
          </a:p>
          <a:p>
            <a:r>
              <a:rPr lang="en-US" dirty="0"/>
              <a:t>features (dimensions) which are “correlated”</a:t>
            </a:r>
          </a:p>
        </p:txBody>
      </p:sp>
    </p:spTree>
    <p:extLst>
      <p:ext uri="{BB962C8B-B14F-4D97-AF65-F5344CB8AC3E}">
        <p14:creationId xmlns:p14="http://schemas.microsoft.com/office/powerpoint/2010/main" val="418430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a:extLst>
              <a:ext uri="{FF2B5EF4-FFF2-40B4-BE49-F238E27FC236}">
                <a16:creationId xmlns:a16="http://schemas.microsoft.com/office/drawing/2014/main" id="{A99037EF-061F-46D6-B671-153594038323}"/>
              </a:ext>
            </a:extLst>
          </p:cNvPr>
          <p:cNvSpPr>
            <a:spLocks noGrp="1" noChangeArrowheads="1"/>
          </p:cNvSpPr>
          <p:nvPr>
            <p:ph type="title"/>
          </p:nvPr>
        </p:nvSpPr>
        <p:spPr/>
        <p:txBody>
          <a:bodyPr/>
          <a:lstStyle/>
          <a:p>
            <a:r>
              <a:rPr lang="en-US" altLang="en-US"/>
              <a:t>Association Rule Discovery: Definition</a:t>
            </a:r>
          </a:p>
        </p:txBody>
      </p:sp>
      <p:sp>
        <p:nvSpPr>
          <p:cNvPr id="754691" name="Rectangle 3">
            <a:extLst>
              <a:ext uri="{FF2B5EF4-FFF2-40B4-BE49-F238E27FC236}">
                <a16:creationId xmlns:a16="http://schemas.microsoft.com/office/drawing/2014/main" id="{E4CA3E65-E171-4460-B95C-3EA4342009A1}"/>
              </a:ext>
            </a:extLst>
          </p:cNvPr>
          <p:cNvSpPr>
            <a:spLocks noGrp="1" noChangeArrowheads="1"/>
          </p:cNvSpPr>
          <p:nvPr>
            <p:ph idx="1"/>
          </p:nvPr>
        </p:nvSpPr>
        <p:spPr/>
        <p:txBody>
          <a:bodyPr/>
          <a:lstStyle/>
          <a:p>
            <a:r>
              <a:rPr lang="en-US" altLang="en-US" sz="2400"/>
              <a:t>Given a set of records each of which contain some number of items from a given collection;</a:t>
            </a:r>
          </a:p>
          <a:p>
            <a:pPr lvl="1"/>
            <a:r>
              <a:rPr lang="en-US" altLang="en-US"/>
              <a:t>Produce dependency rules which will predict occurrence of an item based on occurrences of other items.</a:t>
            </a:r>
          </a:p>
        </p:txBody>
      </p:sp>
      <p:graphicFrame>
        <p:nvGraphicFramePr>
          <p:cNvPr id="754692" name="Object 4">
            <a:extLst>
              <a:ext uri="{FF2B5EF4-FFF2-40B4-BE49-F238E27FC236}">
                <a16:creationId xmlns:a16="http://schemas.microsoft.com/office/drawing/2014/main" id="{4C5A4FBB-53F0-4457-97FC-ADC771AE7AFD}"/>
              </a:ext>
            </a:extLst>
          </p:cNvPr>
          <p:cNvGraphicFramePr>
            <a:graphicFrameLocks noChangeAspect="1"/>
          </p:cNvGraphicFramePr>
          <p:nvPr>
            <p:extLst>
              <p:ext uri="{D42A27DB-BD31-4B8C-83A1-F6EECF244321}">
                <p14:modId xmlns:p14="http://schemas.microsoft.com/office/powerpoint/2010/main" val="2661627375"/>
              </p:ext>
            </p:extLst>
          </p:nvPr>
        </p:nvGraphicFramePr>
        <p:xfrm>
          <a:off x="1528763" y="3657601"/>
          <a:ext cx="4181475" cy="2152650"/>
        </p:xfrm>
        <a:graphic>
          <a:graphicData uri="http://schemas.openxmlformats.org/presentationml/2006/ole">
            <mc:AlternateContent xmlns:mc="http://schemas.openxmlformats.org/markup-compatibility/2006">
              <mc:Choice xmlns:v="urn:schemas-microsoft-com:vml" Requires="v">
                <p:oleObj spid="_x0000_s5133" name="Document" r:id="rId3" imgW="3823200" imgH="1999080" progId="Word.Document.8">
                  <p:embed/>
                </p:oleObj>
              </mc:Choice>
              <mc:Fallback>
                <p:oleObj name="Document" r:id="rId3" imgW="3823200" imgH="1999080" progId="Word.Document.8">
                  <p:embed/>
                  <p:pic>
                    <p:nvPicPr>
                      <p:cNvPr id="754692" name="Object 4">
                        <a:extLst>
                          <a:ext uri="{FF2B5EF4-FFF2-40B4-BE49-F238E27FC236}">
                            <a16:creationId xmlns:a16="http://schemas.microsoft.com/office/drawing/2014/main" id="{4C5A4FBB-53F0-4457-97FC-ADC771AE7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763" y="3657601"/>
                        <a:ext cx="4181475"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4693" name="Text Box 5">
            <a:extLst>
              <a:ext uri="{FF2B5EF4-FFF2-40B4-BE49-F238E27FC236}">
                <a16:creationId xmlns:a16="http://schemas.microsoft.com/office/drawing/2014/main" id="{D0F6C551-5486-470F-9F7A-079D026DFCF1}"/>
              </a:ext>
            </a:extLst>
          </p:cNvPr>
          <p:cNvSpPr txBox="1">
            <a:spLocks noChangeArrowheads="1"/>
          </p:cNvSpPr>
          <p:nvPr/>
        </p:nvSpPr>
        <p:spPr bwMode="auto">
          <a:xfrm>
            <a:off x="6400801" y="4001295"/>
            <a:ext cx="3035575" cy="984885"/>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000" dirty="0">
                <a:latin typeface="Times New Roman" panose="02020603050405020304" pitchFamily="18" charset="0"/>
              </a:rPr>
              <a:t>Rules Discovered:</a:t>
            </a:r>
          </a:p>
          <a:p>
            <a:r>
              <a:rPr lang="en-US" altLang="en-US" sz="2000" dirty="0">
                <a:latin typeface="Times New Roman" panose="02020603050405020304" pitchFamily="18" charset="0"/>
              </a:rPr>
              <a:t>    </a:t>
            </a:r>
            <a:r>
              <a:rPr lang="en-US" altLang="en-US" dirty="0">
                <a:solidFill>
                  <a:srgbClr val="CC0000"/>
                </a:solidFill>
                <a:latin typeface="Tahoma" panose="020B0604030504040204" pitchFamily="34" charset="0"/>
              </a:rPr>
              <a:t>{Milk} --&gt; {Coke}</a:t>
            </a:r>
          </a:p>
          <a:p>
            <a:r>
              <a:rPr lang="en-US" altLang="en-US" dirty="0">
                <a:solidFill>
                  <a:srgbClr val="CC0000"/>
                </a:solidFill>
                <a:latin typeface="Tahoma" panose="020B0604030504040204" pitchFamily="34" charset="0"/>
              </a:rPr>
              <a:t>    {Diaper, Milk} --&gt; {Beer}</a:t>
            </a:r>
            <a:endParaRPr lang="en-US" altLang="en-US" sz="2400" dirty="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344FDC6-8DAF-4E92-9A98-1E6BC40F0819}"/>
              </a:ext>
            </a:extLst>
          </p:cNvPr>
          <p:cNvSpPr>
            <a:spLocks noGrp="1" noChangeArrowheads="1"/>
          </p:cNvSpPr>
          <p:nvPr>
            <p:ph type="title"/>
          </p:nvPr>
        </p:nvSpPr>
        <p:spPr/>
        <p:txBody>
          <a:bodyPr/>
          <a:lstStyle/>
          <a:p>
            <a:r>
              <a:rPr lang="en-US" altLang="en-US" sz="2800"/>
              <a:t>Association Rule Discovery: Application 2</a:t>
            </a:r>
          </a:p>
        </p:txBody>
      </p:sp>
      <p:sp>
        <p:nvSpPr>
          <p:cNvPr id="41987" name="Rectangle 3">
            <a:extLst>
              <a:ext uri="{FF2B5EF4-FFF2-40B4-BE49-F238E27FC236}">
                <a16:creationId xmlns:a16="http://schemas.microsoft.com/office/drawing/2014/main" id="{23A0947A-DBBF-4585-A33D-E17B151C3600}"/>
              </a:ext>
            </a:extLst>
          </p:cNvPr>
          <p:cNvSpPr>
            <a:spLocks noGrp="1" noChangeArrowheads="1"/>
          </p:cNvSpPr>
          <p:nvPr>
            <p:ph idx="1"/>
          </p:nvPr>
        </p:nvSpPr>
        <p:spPr/>
        <p:txBody>
          <a:bodyPr/>
          <a:lstStyle/>
          <a:p>
            <a:pPr marL="342900" indent="-342900"/>
            <a:r>
              <a:rPr lang="en-US" altLang="en-US" dirty="0"/>
              <a:t>Supermarket shelf management.</a:t>
            </a:r>
          </a:p>
          <a:p>
            <a:pPr marL="742950" lvl="1" indent="-285750"/>
            <a:r>
              <a:rPr lang="en-US" altLang="en-US" dirty="0"/>
              <a:t>Goal: To identify items that are bought together by sufficiently many customers.</a:t>
            </a:r>
          </a:p>
          <a:p>
            <a:pPr marL="742950" lvl="1" indent="-285750"/>
            <a:r>
              <a:rPr lang="en-US" altLang="en-US" dirty="0"/>
              <a:t>Approach: Process the point-of-sale data collected with barcode scanners to find dependencies among items.</a:t>
            </a:r>
          </a:p>
          <a:p>
            <a:pPr marL="742950" lvl="1" indent="-285750"/>
            <a:r>
              <a:rPr lang="en-US" altLang="en-US" dirty="0"/>
              <a:t>A classic rule --</a:t>
            </a:r>
          </a:p>
          <a:p>
            <a:pPr lvl="2"/>
            <a:r>
              <a:rPr lang="en-US" altLang="en-US" dirty="0"/>
              <a:t>If a customer buys diaper and milk, then he is very likely to buy beer.</a:t>
            </a:r>
          </a:p>
          <a:p>
            <a:pPr lvl="2"/>
            <a:r>
              <a:rPr lang="en-US" altLang="en-US" dirty="0"/>
              <a:t>So, don’t be surprised if you find six-packs stacked next to diapers!</a:t>
            </a:r>
            <a:endParaRPr lang="en-US" alt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0BCE5BC-705F-46BD-BAD5-704765733341}"/>
              </a:ext>
            </a:extLst>
          </p:cNvPr>
          <p:cNvSpPr>
            <a:spLocks noGrp="1" noChangeArrowheads="1"/>
          </p:cNvSpPr>
          <p:nvPr>
            <p:ph type="title"/>
          </p:nvPr>
        </p:nvSpPr>
        <p:spPr>
          <a:xfrm>
            <a:off x="1143000" y="495300"/>
            <a:ext cx="8305800" cy="533400"/>
          </a:xfrm>
        </p:spPr>
        <p:txBody>
          <a:bodyPr>
            <a:normAutofit/>
          </a:bodyPr>
          <a:lstStyle/>
          <a:p>
            <a:r>
              <a:rPr lang="en-US" altLang="en-US" sz="2800" dirty="0"/>
              <a:t>Association Rule Discovery: Application 3</a:t>
            </a:r>
          </a:p>
        </p:txBody>
      </p:sp>
      <p:sp>
        <p:nvSpPr>
          <p:cNvPr id="44035" name="Rectangle 3">
            <a:extLst>
              <a:ext uri="{FF2B5EF4-FFF2-40B4-BE49-F238E27FC236}">
                <a16:creationId xmlns:a16="http://schemas.microsoft.com/office/drawing/2014/main" id="{257EA289-F9D3-4CB9-9713-D436ED59300A}"/>
              </a:ext>
            </a:extLst>
          </p:cNvPr>
          <p:cNvSpPr>
            <a:spLocks noGrp="1" noChangeArrowheads="1"/>
          </p:cNvSpPr>
          <p:nvPr>
            <p:ph idx="1"/>
          </p:nvPr>
        </p:nvSpPr>
        <p:spPr>
          <a:xfrm>
            <a:off x="1143000" y="2057400"/>
            <a:ext cx="10533185" cy="4038600"/>
          </a:xfrm>
        </p:spPr>
        <p:txBody>
          <a:bodyPr/>
          <a:lstStyle/>
          <a:p>
            <a:r>
              <a:rPr lang="en-US" altLang="en-US" sz="2400" dirty="0"/>
              <a:t>Inventory Management:</a:t>
            </a:r>
          </a:p>
          <a:p>
            <a:pPr lvl="1"/>
            <a:r>
              <a:rPr lang="en-US" altLang="en-US" dirty="0"/>
              <a:t>Goal: A consumer appliance repair company wants to anticipate the nature of repairs on its consumer products and keep the service vehicles equipped with right parts to reduce on number of visits to consumer households.</a:t>
            </a:r>
          </a:p>
          <a:p>
            <a:pPr marL="274320" lvl="1" indent="0">
              <a:buNone/>
            </a:pPr>
            <a:endParaRPr lang="en-US" altLang="en-US" dirty="0"/>
          </a:p>
          <a:p>
            <a:pPr lvl="1"/>
            <a:r>
              <a:rPr lang="en-US" altLang="en-US" dirty="0"/>
              <a:t>Approach: Process the data on tools and parts required in previous repairs at different consumer locations and discover the co-occurrence patterns.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AA527A2-8E1A-4C65-835A-53930674F4B8}"/>
              </a:ext>
            </a:extLst>
          </p:cNvPr>
          <p:cNvSpPr>
            <a:spLocks noGrp="1" noChangeArrowheads="1"/>
          </p:cNvSpPr>
          <p:nvPr>
            <p:ph type="title"/>
          </p:nvPr>
        </p:nvSpPr>
        <p:spPr/>
        <p:txBody>
          <a:bodyPr/>
          <a:lstStyle/>
          <a:p>
            <a:r>
              <a:rPr lang="en-US" altLang="en-US"/>
              <a:t>Regression</a:t>
            </a:r>
          </a:p>
        </p:txBody>
      </p:sp>
      <p:sp>
        <p:nvSpPr>
          <p:cNvPr id="49155" name="Rectangle 3">
            <a:extLst>
              <a:ext uri="{FF2B5EF4-FFF2-40B4-BE49-F238E27FC236}">
                <a16:creationId xmlns:a16="http://schemas.microsoft.com/office/drawing/2014/main" id="{70C70BA6-7EE9-451D-B4E9-578B6A098328}"/>
              </a:ext>
            </a:extLst>
          </p:cNvPr>
          <p:cNvSpPr>
            <a:spLocks noGrp="1" noChangeArrowheads="1"/>
          </p:cNvSpPr>
          <p:nvPr>
            <p:ph idx="1"/>
          </p:nvPr>
        </p:nvSpPr>
        <p:spPr>
          <a:xfrm>
            <a:off x="1173479" y="1669366"/>
            <a:ext cx="10474569" cy="4286250"/>
          </a:xfrm>
        </p:spPr>
        <p:txBody>
          <a:bodyPr/>
          <a:lstStyle/>
          <a:p>
            <a:pPr marL="342900" indent="-342900"/>
            <a:r>
              <a:rPr lang="en-US" altLang="en-US" sz="2400" dirty="0"/>
              <a:t>Predict a value of a given continuous valued variable based on the values of other variables, assuming a linear or nonlinear model of dependency.</a:t>
            </a:r>
          </a:p>
          <a:p>
            <a:pPr marL="342900" indent="-342900"/>
            <a:r>
              <a:rPr lang="en-US" altLang="en-US" sz="2400" dirty="0"/>
              <a:t>Greatly studied in statistics, neural network fields.</a:t>
            </a:r>
          </a:p>
          <a:p>
            <a:pPr marL="342900" indent="-342900"/>
            <a:r>
              <a:rPr lang="en-US" altLang="en-US" sz="2400" dirty="0"/>
              <a:t>Examples:</a:t>
            </a:r>
          </a:p>
          <a:p>
            <a:pPr marL="742950" lvl="1" indent="-285750"/>
            <a:r>
              <a:rPr lang="en-US" altLang="en-US" dirty="0"/>
              <a:t>Predicting sales amounts of new product based on advertising expenditure.</a:t>
            </a:r>
          </a:p>
          <a:p>
            <a:pPr marL="742950" lvl="1" indent="-285750"/>
            <a:r>
              <a:rPr lang="en-US" altLang="en-US" dirty="0"/>
              <a:t>Predicting wind velocities as a function of temperature, humidity, air pressure, etc.</a:t>
            </a:r>
          </a:p>
          <a:p>
            <a:pPr marL="742950" lvl="1" indent="-285750"/>
            <a:r>
              <a:rPr lang="en-US" altLang="en-US" dirty="0"/>
              <a:t>Time series prediction of stock market indices.</a:t>
            </a:r>
            <a:endParaRPr lang="en-US" alt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7201-DD10-49C9-9C42-79351CEC13C8}"/>
              </a:ext>
            </a:extLst>
          </p:cNvPr>
          <p:cNvSpPr>
            <a:spLocks noGrp="1"/>
          </p:cNvSpPr>
          <p:nvPr>
            <p:ph type="title"/>
          </p:nvPr>
        </p:nvSpPr>
        <p:spPr>
          <a:xfrm>
            <a:off x="838200" y="365125"/>
            <a:ext cx="5566116" cy="1325563"/>
          </a:xfrm>
        </p:spPr>
        <p:txBody>
          <a:bodyPr>
            <a:normAutofit/>
          </a:bodyPr>
          <a:lstStyle/>
          <a:p>
            <a:pPr algn="ctr"/>
            <a:r>
              <a:rPr lang="en-US" dirty="0"/>
              <a:t>Machine Learning</a:t>
            </a:r>
            <a:br>
              <a:rPr lang="en-US" dirty="0"/>
            </a:br>
            <a:r>
              <a:rPr lang="en-US" dirty="0"/>
              <a:t>Hierarchy</a:t>
            </a:r>
          </a:p>
        </p:txBody>
      </p:sp>
      <p:pic>
        <p:nvPicPr>
          <p:cNvPr id="2050" name="Picture 2" descr="Related image">
            <a:extLst>
              <a:ext uri="{FF2B5EF4-FFF2-40B4-BE49-F238E27FC236}">
                <a16:creationId xmlns:a16="http://schemas.microsoft.com/office/drawing/2014/main" id="{8EBDD9A8-18D9-4208-BFCD-58BB5EC062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4695" y="257257"/>
            <a:ext cx="5172566" cy="635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96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B95F789-ABAA-4601-875F-449DE2B1F800}"/>
              </a:ext>
            </a:extLst>
          </p:cNvPr>
          <p:cNvSpPr>
            <a:spLocks noGrp="1" noChangeArrowheads="1"/>
          </p:cNvSpPr>
          <p:nvPr>
            <p:ph type="title"/>
          </p:nvPr>
        </p:nvSpPr>
        <p:spPr>
          <a:xfrm>
            <a:off x="1752600" y="228600"/>
            <a:ext cx="8763000" cy="533400"/>
          </a:xfrm>
        </p:spPr>
        <p:txBody>
          <a:bodyPr>
            <a:normAutofit fontScale="90000"/>
          </a:bodyPr>
          <a:lstStyle/>
          <a:p>
            <a:r>
              <a:rPr lang="en-US" altLang="en-US"/>
              <a:t>Deviation/Anomaly Detection</a:t>
            </a:r>
          </a:p>
        </p:txBody>
      </p:sp>
      <p:sp>
        <p:nvSpPr>
          <p:cNvPr id="51203" name="Rectangle 3">
            <a:extLst>
              <a:ext uri="{FF2B5EF4-FFF2-40B4-BE49-F238E27FC236}">
                <a16:creationId xmlns:a16="http://schemas.microsoft.com/office/drawing/2014/main" id="{026DFBC7-81AD-4C6E-812F-8815D0636CE0}"/>
              </a:ext>
            </a:extLst>
          </p:cNvPr>
          <p:cNvSpPr>
            <a:spLocks noGrp="1" noChangeArrowheads="1"/>
          </p:cNvSpPr>
          <p:nvPr>
            <p:ph idx="1"/>
          </p:nvPr>
        </p:nvSpPr>
        <p:spPr>
          <a:xfrm>
            <a:off x="1752600" y="1066800"/>
            <a:ext cx="8915400" cy="5105400"/>
          </a:xfrm>
        </p:spPr>
        <p:txBody>
          <a:bodyPr/>
          <a:lstStyle/>
          <a:p>
            <a:r>
              <a:rPr lang="en-US" altLang="en-US"/>
              <a:t>Detect significant deviations from normal behavior</a:t>
            </a:r>
            <a:endParaRPr lang="en-US" altLang="en-US" sz="3200"/>
          </a:p>
          <a:p>
            <a:r>
              <a:rPr lang="en-US" altLang="en-US"/>
              <a:t>Applications:</a:t>
            </a:r>
          </a:p>
          <a:p>
            <a:pPr lvl="1"/>
            <a:r>
              <a:rPr lang="en-US" altLang="en-US"/>
              <a:t>Credit Card Fraud Detection</a:t>
            </a:r>
          </a:p>
          <a:p>
            <a:pPr lvl="1"/>
            <a:endParaRPr lang="en-US" altLang="en-US"/>
          </a:p>
          <a:p>
            <a:pPr lvl="1"/>
            <a:endParaRPr lang="en-US" altLang="en-US"/>
          </a:p>
          <a:p>
            <a:pPr lvl="1"/>
            <a:r>
              <a:rPr lang="en-US" altLang="en-US"/>
              <a:t>Network Intrusion </a:t>
            </a:r>
            <a:br>
              <a:rPr lang="en-US" altLang="en-US"/>
            </a:br>
            <a:r>
              <a:rPr lang="en-US" altLang="en-US"/>
              <a:t>Detection</a:t>
            </a:r>
          </a:p>
          <a:p>
            <a:pPr lvl="1"/>
            <a:endParaRPr lang="en-US" altLang="en-US"/>
          </a:p>
        </p:txBody>
      </p:sp>
      <p:pic>
        <p:nvPicPr>
          <p:cNvPr id="51204" name="Picture 7">
            <a:extLst>
              <a:ext uri="{FF2B5EF4-FFF2-40B4-BE49-F238E27FC236}">
                <a16:creationId xmlns:a16="http://schemas.microsoft.com/office/drawing/2014/main" id="{155C6ADD-8E5B-4F91-AF0C-8CA0F8FEC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700" y="3922714"/>
            <a:ext cx="31623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5" name="Group 8">
            <a:extLst>
              <a:ext uri="{FF2B5EF4-FFF2-40B4-BE49-F238E27FC236}">
                <a16:creationId xmlns:a16="http://schemas.microsoft.com/office/drawing/2014/main" id="{9AF8B662-F13C-4FD1-934D-AF8F6C3F3A4F}"/>
              </a:ext>
            </a:extLst>
          </p:cNvPr>
          <p:cNvGrpSpPr>
            <a:grpSpLocks/>
          </p:cNvGrpSpPr>
          <p:nvPr/>
        </p:nvGrpSpPr>
        <p:grpSpPr bwMode="auto">
          <a:xfrm>
            <a:off x="6342064" y="4013200"/>
            <a:ext cx="2605087" cy="2387600"/>
            <a:chOff x="2963" y="2441"/>
            <a:chExt cx="1641" cy="1504"/>
          </a:xfrm>
        </p:grpSpPr>
        <p:pic>
          <p:nvPicPr>
            <p:cNvPr id="51209" name="Picture 9">
              <a:extLst>
                <a:ext uri="{FF2B5EF4-FFF2-40B4-BE49-F238E27FC236}">
                  <a16:creationId xmlns:a16="http://schemas.microsoft.com/office/drawing/2014/main" id="{0DE6B264-6C25-4721-A77C-727FF0ED3B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a:extLst>
                <a:ext uri="{FF2B5EF4-FFF2-40B4-BE49-F238E27FC236}">
                  <a16:creationId xmlns:a16="http://schemas.microsoft.com/office/drawing/2014/main" id="{A36D0303-4857-468A-B13D-0888AEFD73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06" name="Picture 11">
            <a:extLst>
              <a:ext uri="{FF2B5EF4-FFF2-40B4-BE49-F238E27FC236}">
                <a16:creationId xmlns:a16="http://schemas.microsoft.com/office/drawing/2014/main" id="{B149F036-F661-43E8-B8E5-EE5AFDDD6B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3563" y="3886201"/>
            <a:ext cx="19224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12">
            <a:extLst>
              <a:ext uri="{FF2B5EF4-FFF2-40B4-BE49-F238E27FC236}">
                <a16:creationId xmlns:a16="http://schemas.microsoft.com/office/drawing/2014/main" id="{BCAAA80B-A55D-4F76-87EE-CCB83E69459C}"/>
              </a:ext>
            </a:extLst>
          </p:cNvPr>
          <p:cNvSpPr txBox="1">
            <a:spLocks noChangeArrowheads="1"/>
          </p:cNvSpPr>
          <p:nvPr/>
        </p:nvSpPr>
        <p:spPr bwMode="auto">
          <a:xfrm>
            <a:off x="1752600" y="5715001"/>
            <a:ext cx="8305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marL="342900" indent="-342900">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0" i="1">
                <a:latin typeface="Helvetica" panose="020B0604020202020204" pitchFamily="34" charset="0"/>
              </a:rPr>
              <a:t>						</a:t>
            </a:r>
            <a:br>
              <a:rPr lang="en-US" altLang="en-US" sz="1600" b="0" i="1">
                <a:latin typeface="Helvetica" panose="020B0604020202020204" pitchFamily="34" charset="0"/>
              </a:rPr>
            </a:br>
            <a:r>
              <a:rPr lang="en-US" altLang="en-US" sz="1600" b="0" i="1">
                <a:latin typeface="Helvetica" panose="020B0604020202020204" pitchFamily="34" charset="0"/>
              </a:rPr>
              <a:t>Typical network traffic at University level may reach over 100 million connections per day</a:t>
            </a:r>
            <a:endParaRPr lang="en-US" altLang="en-US" sz="2400" b="0">
              <a:latin typeface="Times New Roman" panose="02020603050405020304" pitchFamily="18" charset="0"/>
            </a:endParaRPr>
          </a:p>
        </p:txBody>
      </p:sp>
      <p:graphicFrame>
        <p:nvGraphicFramePr>
          <p:cNvPr id="51208" name="Object 13">
            <a:extLst>
              <a:ext uri="{FF2B5EF4-FFF2-40B4-BE49-F238E27FC236}">
                <a16:creationId xmlns:a16="http://schemas.microsoft.com/office/drawing/2014/main" id="{873F61EF-3577-4D0E-8189-786E4ADEADE3}"/>
              </a:ext>
            </a:extLst>
          </p:cNvPr>
          <p:cNvGraphicFramePr>
            <a:graphicFrameLocks noChangeAspect="1"/>
          </p:cNvGraphicFramePr>
          <p:nvPr/>
        </p:nvGraphicFramePr>
        <p:xfrm>
          <a:off x="7315200" y="1851026"/>
          <a:ext cx="3124200" cy="1882775"/>
        </p:xfrm>
        <a:graphic>
          <a:graphicData uri="http://schemas.openxmlformats.org/presentationml/2006/ole">
            <mc:AlternateContent xmlns:mc="http://schemas.openxmlformats.org/markup-compatibility/2006">
              <mc:Choice xmlns:v="urn:schemas-microsoft-com:vml" Requires="v">
                <p:oleObj spid="_x0000_s7178" name="VISIO" r:id="rId8" imgW="2900172" imgH="1752600" progId="Visio.Drawing.6">
                  <p:embed/>
                </p:oleObj>
              </mc:Choice>
              <mc:Fallback>
                <p:oleObj name="VISIO" r:id="rId8" imgW="2900172" imgH="1752600" progId="Visio.Drawing.6">
                  <p:embed/>
                  <p:pic>
                    <p:nvPicPr>
                      <p:cNvPr id="51208" name="Object 13">
                        <a:extLst>
                          <a:ext uri="{FF2B5EF4-FFF2-40B4-BE49-F238E27FC236}">
                            <a16:creationId xmlns:a16="http://schemas.microsoft.com/office/drawing/2014/main" id="{873F61EF-3577-4D0E-8189-786E4ADEAD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1851026"/>
                        <a:ext cx="31242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517874B-7A52-430B-8E8C-DE0D340ED6B2}"/>
              </a:ext>
            </a:extLst>
          </p:cNvPr>
          <p:cNvSpPr>
            <a:spLocks noGrp="1" noChangeArrowheads="1"/>
          </p:cNvSpPr>
          <p:nvPr>
            <p:ph type="title"/>
          </p:nvPr>
        </p:nvSpPr>
        <p:spPr/>
        <p:txBody>
          <a:bodyPr/>
          <a:lstStyle/>
          <a:p>
            <a:r>
              <a:rPr lang="en-US" altLang="en-US"/>
              <a:t>Challenges of Data Mining</a:t>
            </a:r>
          </a:p>
        </p:txBody>
      </p:sp>
      <p:sp>
        <p:nvSpPr>
          <p:cNvPr id="53251" name="Rectangle 3">
            <a:extLst>
              <a:ext uri="{FF2B5EF4-FFF2-40B4-BE49-F238E27FC236}">
                <a16:creationId xmlns:a16="http://schemas.microsoft.com/office/drawing/2014/main" id="{14FB20CA-A638-4443-82B9-EF18B26C8264}"/>
              </a:ext>
            </a:extLst>
          </p:cNvPr>
          <p:cNvSpPr>
            <a:spLocks noGrp="1" noChangeArrowheads="1"/>
          </p:cNvSpPr>
          <p:nvPr>
            <p:ph idx="1"/>
          </p:nvPr>
        </p:nvSpPr>
        <p:spPr>
          <a:xfrm>
            <a:off x="1708053" y="1838178"/>
            <a:ext cx="8229600" cy="4286250"/>
          </a:xfrm>
        </p:spPr>
        <p:txBody>
          <a:bodyPr/>
          <a:lstStyle/>
          <a:p>
            <a:pPr marL="342900" indent="-342900"/>
            <a:r>
              <a:rPr lang="en-US" altLang="en-US" dirty="0"/>
              <a:t>Scalability</a:t>
            </a:r>
          </a:p>
          <a:p>
            <a:pPr marL="342900" indent="-342900"/>
            <a:r>
              <a:rPr lang="en-US" altLang="en-US" dirty="0"/>
              <a:t>Dimensionality</a:t>
            </a:r>
          </a:p>
          <a:p>
            <a:pPr marL="342900" indent="-342900"/>
            <a:r>
              <a:rPr lang="en-US" altLang="en-US" dirty="0"/>
              <a:t>Complex and Heterogeneous Data</a:t>
            </a:r>
          </a:p>
          <a:p>
            <a:pPr marL="342900" indent="-342900"/>
            <a:r>
              <a:rPr lang="en-US" altLang="en-US" dirty="0"/>
              <a:t>Data Quality</a:t>
            </a:r>
          </a:p>
          <a:p>
            <a:pPr marL="342900" indent="-342900"/>
            <a:r>
              <a:rPr lang="en-US" altLang="en-US" dirty="0"/>
              <a:t>Data Ownership and Distribution</a:t>
            </a:r>
          </a:p>
          <a:p>
            <a:pPr marL="342900" indent="-342900"/>
            <a:r>
              <a:rPr lang="en-US" altLang="en-US" dirty="0"/>
              <a:t>Privacy Preservation</a:t>
            </a:r>
          </a:p>
          <a:p>
            <a:pPr marL="342900" indent="-342900"/>
            <a:r>
              <a:rPr lang="en-US" altLang="en-US" dirty="0"/>
              <a:t>Streaming Data</a:t>
            </a:r>
          </a:p>
          <a:p>
            <a:pPr marL="342900" indent="-342900"/>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7B13-4179-4174-8A6A-7E8BB39626E8}"/>
              </a:ext>
            </a:extLst>
          </p:cNvPr>
          <p:cNvSpPr>
            <a:spLocks noGrp="1"/>
          </p:cNvSpPr>
          <p:nvPr>
            <p:ph type="title"/>
          </p:nvPr>
        </p:nvSpPr>
        <p:spPr/>
        <p:txBody>
          <a:bodyPr/>
          <a:lstStyle/>
          <a:p>
            <a:r>
              <a:rPr lang="en-US" dirty="0"/>
              <a:t>Practical Demo</a:t>
            </a:r>
          </a:p>
        </p:txBody>
      </p:sp>
      <p:sp>
        <p:nvSpPr>
          <p:cNvPr id="3" name="Content Placeholder 2">
            <a:extLst>
              <a:ext uri="{FF2B5EF4-FFF2-40B4-BE49-F238E27FC236}">
                <a16:creationId xmlns:a16="http://schemas.microsoft.com/office/drawing/2014/main" id="{32442B65-55EF-4F4C-917F-27E2ABE49882}"/>
              </a:ext>
            </a:extLst>
          </p:cNvPr>
          <p:cNvSpPr>
            <a:spLocks noGrp="1"/>
          </p:cNvSpPr>
          <p:nvPr>
            <p:ph idx="1"/>
          </p:nvPr>
        </p:nvSpPr>
        <p:spPr/>
        <p:txBody>
          <a:bodyPr/>
          <a:lstStyle/>
          <a:p>
            <a:r>
              <a:rPr lang="en-US" dirty="0"/>
              <a:t>Lets Get a Dataset !!</a:t>
            </a:r>
          </a:p>
        </p:txBody>
      </p:sp>
    </p:spTree>
    <p:extLst>
      <p:ext uri="{BB962C8B-B14F-4D97-AF65-F5344CB8AC3E}">
        <p14:creationId xmlns:p14="http://schemas.microsoft.com/office/powerpoint/2010/main" val="416244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24EB9-4806-4293-9DB2-C75EC7961B76}"/>
              </a:ext>
            </a:extLst>
          </p:cNvPr>
          <p:cNvSpPr>
            <a:spLocks noGrp="1"/>
          </p:cNvSpPr>
          <p:nvPr>
            <p:ph type="title"/>
          </p:nvPr>
        </p:nvSpPr>
        <p:spPr/>
        <p:txBody>
          <a:bodyPr/>
          <a:lstStyle/>
          <a:p>
            <a:r>
              <a:rPr lang="en-US" b="1" dirty="0"/>
              <a:t>What is clustering?</a:t>
            </a:r>
            <a:endParaRPr lang="en-US" dirty="0"/>
          </a:p>
        </p:txBody>
      </p:sp>
      <p:sp>
        <p:nvSpPr>
          <p:cNvPr id="3" name="Content Placeholder 2">
            <a:extLst>
              <a:ext uri="{FF2B5EF4-FFF2-40B4-BE49-F238E27FC236}">
                <a16:creationId xmlns:a16="http://schemas.microsoft.com/office/drawing/2014/main" id="{6E9377B9-CE93-4B8A-B2DB-C874E31D503B}"/>
              </a:ext>
            </a:extLst>
          </p:cNvPr>
          <p:cNvSpPr>
            <a:spLocks noGrp="1"/>
          </p:cNvSpPr>
          <p:nvPr>
            <p:ph idx="1"/>
          </p:nvPr>
        </p:nvSpPr>
        <p:spPr/>
        <p:txBody>
          <a:bodyPr/>
          <a:lstStyle/>
          <a:p>
            <a:r>
              <a:rPr lang="en-US" dirty="0"/>
              <a:t>Imagine you’re a marketing manager, and you have a new product to sell. </a:t>
            </a:r>
          </a:p>
          <a:p>
            <a:r>
              <a:rPr lang="en-US" dirty="0"/>
              <a:t>You’re sure the product would bring a huge profit, as long as it is sold to the right people.</a:t>
            </a:r>
          </a:p>
          <a:p>
            <a:r>
              <a:rPr lang="en-US" dirty="0"/>
              <a:t> So, how can you tell who’s best suited for the product from your company’s large customer base?</a:t>
            </a:r>
          </a:p>
          <a:p>
            <a:r>
              <a:rPr lang="en-US" dirty="0"/>
              <a:t>That’s where </a:t>
            </a:r>
            <a:r>
              <a:rPr lang="en-US" b="1" i="1" dirty="0"/>
              <a:t>clustering </a:t>
            </a:r>
            <a:r>
              <a:rPr lang="en-US" dirty="0"/>
              <a:t>comes to your aid.</a:t>
            </a:r>
          </a:p>
          <a:p>
            <a:endParaRPr lang="en-US" dirty="0"/>
          </a:p>
        </p:txBody>
      </p:sp>
    </p:spTree>
    <p:extLst>
      <p:ext uri="{BB962C8B-B14F-4D97-AF65-F5344CB8AC3E}">
        <p14:creationId xmlns:p14="http://schemas.microsoft.com/office/powerpoint/2010/main" val="373937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89A4-27C2-40F0-9078-7ABAA664CE49}"/>
              </a:ext>
            </a:extLst>
          </p:cNvPr>
          <p:cNvSpPr>
            <a:spLocks noGrp="1"/>
          </p:cNvSpPr>
          <p:nvPr>
            <p:ph type="title"/>
          </p:nvPr>
        </p:nvSpPr>
        <p:spPr/>
        <p:txBody>
          <a:bodyPr/>
          <a:lstStyle/>
          <a:p>
            <a:r>
              <a:rPr lang="en-US" dirty="0"/>
              <a:t>Clustering cont..</a:t>
            </a:r>
          </a:p>
        </p:txBody>
      </p:sp>
      <p:sp>
        <p:nvSpPr>
          <p:cNvPr id="3" name="Content Placeholder 2">
            <a:extLst>
              <a:ext uri="{FF2B5EF4-FFF2-40B4-BE49-F238E27FC236}">
                <a16:creationId xmlns:a16="http://schemas.microsoft.com/office/drawing/2014/main" id="{2244F3AE-E5F5-4B9D-9E58-4AD59F7328A4}"/>
              </a:ext>
            </a:extLst>
          </p:cNvPr>
          <p:cNvSpPr>
            <a:spLocks noGrp="1"/>
          </p:cNvSpPr>
          <p:nvPr>
            <p:ph idx="1"/>
          </p:nvPr>
        </p:nvSpPr>
        <p:spPr/>
        <p:txBody>
          <a:bodyPr/>
          <a:lstStyle/>
          <a:p>
            <a:r>
              <a:rPr lang="en-US" dirty="0"/>
              <a:t>Clustering helps divide data into a number of subsets. </a:t>
            </a:r>
          </a:p>
          <a:p>
            <a:r>
              <a:rPr lang="en-US" dirty="0"/>
              <a:t>Each of these subsets contain data that is similar to one another. </a:t>
            </a:r>
          </a:p>
          <a:p>
            <a:r>
              <a:rPr lang="en-US" dirty="0"/>
              <a:t>These subsets are known as clusters. </a:t>
            </a:r>
          </a:p>
          <a:p>
            <a:r>
              <a:rPr lang="en-US" dirty="0"/>
              <a:t>Now that the data from your customer base is divided into clusters, you can take an informed decision on who you think is best suited for this product.</a:t>
            </a:r>
          </a:p>
        </p:txBody>
      </p:sp>
    </p:spTree>
    <p:extLst>
      <p:ext uri="{BB962C8B-B14F-4D97-AF65-F5344CB8AC3E}">
        <p14:creationId xmlns:p14="http://schemas.microsoft.com/office/powerpoint/2010/main" val="60385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10F4-B1AC-4777-A79F-3DC30E2FDE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E7BD83-ADDE-4E69-A44D-FA17AF7A98B7}"/>
              </a:ext>
            </a:extLst>
          </p:cNvPr>
          <p:cNvSpPr>
            <a:spLocks noGrp="1"/>
          </p:cNvSpPr>
          <p:nvPr>
            <p:ph idx="1"/>
          </p:nvPr>
        </p:nvSpPr>
        <p:spPr/>
        <p:txBody>
          <a:bodyPr/>
          <a:lstStyle/>
          <a:p>
            <a:endParaRPr lang="en-US"/>
          </a:p>
        </p:txBody>
      </p:sp>
      <p:pic>
        <p:nvPicPr>
          <p:cNvPr id="1026" name="Picture 2" descr="https://qph.fs.quoracdn.net/main-qimg-5d2236c938bfe7ad21ac395e29fb2c69">
            <a:extLst>
              <a:ext uri="{FF2B5EF4-FFF2-40B4-BE49-F238E27FC236}">
                <a16:creationId xmlns:a16="http://schemas.microsoft.com/office/drawing/2014/main" id="{CE468707-E5FE-4681-A374-8C59179F8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6685"/>
            <a:ext cx="10515600" cy="448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07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3458-BADE-487B-A3CC-CF39C1DA27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DF432B-04C2-4FFD-B6C7-1E850EA6A240}"/>
              </a:ext>
            </a:extLst>
          </p:cNvPr>
          <p:cNvSpPr>
            <a:spLocks noGrp="1"/>
          </p:cNvSpPr>
          <p:nvPr>
            <p:ph idx="1"/>
          </p:nvPr>
        </p:nvSpPr>
        <p:spPr/>
        <p:txBody>
          <a:bodyPr/>
          <a:lstStyle/>
          <a:p>
            <a:r>
              <a:rPr lang="en-US" dirty="0"/>
              <a:t>Clustering, falling under the category of </a:t>
            </a:r>
            <a:r>
              <a:rPr lang="en-US" b="1" i="1" dirty="0"/>
              <a:t>unsupervised machine learning</a:t>
            </a:r>
            <a:r>
              <a:rPr lang="en-US" dirty="0"/>
              <a:t>, is a one of the problems that machine learning algorithms solve.</a:t>
            </a:r>
          </a:p>
        </p:txBody>
      </p:sp>
      <p:pic>
        <p:nvPicPr>
          <p:cNvPr id="3074" name="Picture 2" descr="https://qph.fs.quoracdn.net/main-qimg-06be57b809870fd6c88555350dc1c8d9">
            <a:extLst>
              <a:ext uri="{FF2B5EF4-FFF2-40B4-BE49-F238E27FC236}">
                <a16:creationId xmlns:a16="http://schemas.microsoft.com/office/drawing/2014/main" id="{646B80F2-2937-41FF-817F-2516EBFBA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982" y="3047243"/>
            <a:ext cx="7306035" cy="326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611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1BB1-FF71-420A-936D-17BB4F56CF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E9B32E-F43E-422B-9511-628199E8FB3B}"/>
              </a:ext>
            </a:extLst>
          </p:cNvPr>
          <p:cNvSpPr>
            <a:spLocks noGrp="1"/>
          </p:cNvSpPr>
          <p:nvPr>
            <p:ph idx="1"/>
          </p:nvPr>
        </p:nvSpPr>
        <p:spPr/>
        <p:txBody>
          <a:bodyPr/>
          <a:lstStyle/>
          <a:p>
            <a:r>
              <a:rPr lang="en-US" dirty="0"/>
              <a:t>Clustering only uses the input data, to determine patterns, anomalies or similarities in its input data.</a:t>
            </a:r>
          </a:p>
          <a:p>
            <a:pPr marL="0" indent="0">
              <a:buNone/>
            </a:pPr>
            <a:r>
              <a:rPr lang="en-US" dirty="0"/>
              <a:t>Now a good clustering algorithm aims to create clusters whose:</a:t>
            </a:r>
          </a:p>
          <a:p>
            <a:r>
              <a:rPr lang="en-US" dirty="0"/>
              <a:t>intra-cluster similarity is high (The data that is present inside the cluster is similar to one another)</a:t>
            </a:r>
          </a:p>
          <a:p>
            <a:r>
              <a:rPr lang="en-US" dirty="0"/>
              <a:t>inter-cluster similarity is less (Each cluster holds data that isn’t similar to the other)</a:t>
            </a:r>
          </a:p>
          <a:p>
            <a:pPr marL="0" indent="0">
              <a:buNone/>
            </a:pPr>
            <a:endParaRPr lang="en-US" dirty="0"/>
          </a:p>
        </p:txBody>
      </p:sp>
    </p:spTree>
    <p:extLst>
      <p:ext uri="{BB962C8B-B14F-4D97-AF65-F5344CB8AC3E}">
        <p14:creationId xmlns:p14="http://schemas.microsoft.com/office/powerpoint/2010/main" val="156760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BAB0-7051-4191-B7AC-78D29FC791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9A8EF8-FBEC-4063-A134-F00463361E4B}"/>
              </a:ext>
            </a:extLst>
          </p:cNvPr>
          <p:cNvSpPr>
            <a:spLocks noGrp="1"/>
          </p:cNvSpPr>
          <p:nvPr>
            <p:ph idx="1"/>
          </p:nvPr>
        </p:nvSpPr>
        <p:spPr/>
        <p:txBody>
          <a:bodyPr>
            <a:normAutofit lnSpcReduction="10000"/>
          </a:bodyPr>
          <a:lstStyle/>
          <a:p>
            <a:r>
              <a:rPr lang="en-US" dirty="0"/>
              <a:t>In fields like e-shopping, healthcare and financial services, etc. </a:t>
            </a:r>
          </a:p>
          <a:p>
            <a:r>
              <a:rPr lang="en-US" dirty="0"/>
              <a:t>clustering is used for statistical data analysis. </a:t>
            </a:r>
          </a:p>
          <a:p>
            <a:r>
              <a:rPr lang="en-US" dirty="0"/>
              <a:t>Different clusters reveal different details about the objects, making it different from classification or regression, where there’s some prior knowledge of the result.</a:t>
            </a:r>
          </a:p>
          <a:p>
            <a:r>
              <a:rPr lang="en-US" dirty="0"/>
              <a:t>A type of clustering algorithm is the </a:t>
            </a:r>
            <a:r>
              <a:rPr lang="en-US" b="1" i="1" dirty="0"/>
              <a:t>K - means clustering algorithm</a:t>
            </a:r>
            <a:r>
              <a:rPr lang="en-US" dirty="0"/>
              <a:t>. </a:t>
            </a:r>
            <a:br>
              <a:rPr lang="en-US" dirty="0"/>
            </a:br>
            <a:endParaRPr lang="en-US" dirty="0"/>
          </a:p>
          <a:p>
            <a:r>
              <a:rPr lang="en-US" dirty="0"/>
              <a:t>It is used to classify or to group objects based on attributes/features into K number of groups. </a:t>
            </a:r>
          </a:p>
          <a:p>
            <a:r>
              <a:rPr lang="en-US" dirty="0"/>
              <a:t>K is positive integer number. It helps determine what a given object, based on its similarity to the objects it is compared to.</a:t>
            </a:r>
          </a:p>
          <a:p>
            <a:endParaRPr lang="en-US" dirty="0"/>
          </a:p>
        </p:txBody>
      </p:sp>
    </p:spTree>
    <p:extLst>
      <p:ext uri="{BB962C8B-B14F-4D97-AF65-F5344CB8AC3E}">
        <p14:creationId xmlns:p14="http://schemas.microsoft.com/office/powerpoint/2010/main" val="372284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60CF-03BA-425B-84F2-8DE6656D36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912FBC-5207-472C-ACE6-B65A8D6F2AF3}"/>
              </a:ext>
            </a:extLst>
          </p:cNvPr>
          <p:cNvSpPr>
            <a:spLocks noGrp="1"/>
          </p:cNvSpPr>
          <p:nvPr>
            <p:ph idx="1"/>
          </p:nvPr>
        </p:nvSpPr>
        <p:spPr/>
        <p:txBody>
          <a:bodyPr/>
          <a:lstStyle/>
          <a:p>
            <a:r>
              <a:rPr kumimoji="1" lang="en-US" altLang="en-US" dirty="0">
                <a:latin typeface="Tahoma" panose="020B0604030504040204" pitchFamily="34" charset="0"/>
              </a:rPr>
              <a:t>Euclidean Distance Based Clustering in 3-D space.</a:t>
            </a:r>
          </a:p>
          <a:p>
            <a:pPr marL="0" indent="0">
              <a:buNone/>
            </a:pPr>
            <a:endParaRPr lang="en-US" dirty="0"/>
          </a:p>
        </p:txBody>
      </p:sp>
      <p:sp>
        <p:nvSpPr>
          <p:cNvPr id="5" name="Text Box 4">
            <a:extLst>
              <a:ext uri="{FF2B5EF4-FFF2-40B4-BE49-F238E27FC236}">
                <a16:creationId xmlns:a16="http://schemas.microsoft.com/office/drawing/2014/main" id="{026F7294-D148-425E-90F5-897998FF0D03}"/>
              </a:ext>
            </a:extLst>
          </p:cNvPr>
          <p:cNvSpPr txBox="1">
            <a:spLocks noChangeArrowheads="1"/>
          </p:cNvSpPr>
          <p:nvPr/>
        </p:nvSpPr>
        <p:spPr bwMode="auto">
          <a:xfrm>
            <a:off x="2544788" y="2401741"/>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2400" b="0" dirty="0" err="1">
                <a:latin typeface="Times New Roman" panose="02020603050405020304" pitchFamily="18" charset="0"/>
              </a:rPr>
              <a:t>Intracluster</a:t>
            </a:r>
            <a:r>
              <a:rPr lang="en-US" altLang="en-US" sz="2400" b="0" dirty="0">
                <a:latin typeface="Times New Roman" panose="02020603050405020304" pitchFamily="18" charset="0"/>
              </a:rPr>
              <a:t> distances</a:t>
            </a:r>
          </a:p>
          <a:p>
            <a:pPr algn="ctr"/>
            <a:r>
              <a:rPr lang="en-US" altLang="en-US" sz="2400" b="0" dirty="0">
                <a:latin typeface="Times New Roman" panose="02020603050405020304" pitchFamily="18" charset="0"/>
              </a:rPr>
              <a:t>are minimized</a:t>
            </a:r>
          </a:p>
        </p:txBody>
      </p:sp>
      <p:sp>
        <p:nvSpPr>
          <p:cNvPr id="6" name="Text Box 5">
            <a:extLst>
              <a:ext uri="{FF2B5EF4-FFF2-40B4-BE49-F238E27FC236}">
                <a16:creationId xmlns:a16="http://schemas.microsoft.com/office/drawing/2014/main" id="{C1EFEB07-06EF-4703-B595-494DA2FBCB01}"/>
              </a:ext>
            </a:extLst>
          </p:cNvPr>
          <p:cNvSpPr txBox="1">
            <a:spLocks noChangeArrowheads="1"/>
          </p:cNvSpPr>
          <p:nvPr/>
        </p:nvSpPr>
        <p:spPr bwMode="auto">
          <a:xfrm>
            <a:off x="8796997" y="237573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2400" b="0" dirty="0" err="1">
                <a:latin typeface="Times New Roman" panose="02020603050405020304" pitchFamily="18" charset="0"/>
              </a:rPr>
              <a:t>Intercluster</a:t>
            </a:r>
            <a:r>
              <a:rPr lang="en-US" altLang="en-US" sz="2400" b="0" dirty="0">
                <a:latin typeface="Times New Roman" panose="02020603050405020304" pitchFamily="18" charset="0"/>
              </a:rPr>
              <a:t> distances</a:t>
            </a:r>
          </a:p>
          <a:p>
            <a:pPr algn="ctr"/>
            <a:r>
              <a:rPr lang="en-US" altLang="en-US" sz="2400" b="0" dirty="0">
                <a:latin typeface="Times New Roman" panose="02020603050405020304" pitchFamily="18" charset="0"/>
              </a:rPr>
              <a:t>are maximized</a:t>
            </a:r>
          </a:p>
        </p:txBody>
      </p:sp>
      <p:grpSp>
        <p:nvGrpSpPr>
          <p:cNvPr id="7" name="Group 6">
            <a:extLst>
              <a:ext uri="{FF2B5EF4-FFF2-40B4-BE49-F238E27FC236}">
                <a16:creationId xmlns:a16="http://schemas.microsoft.com/office/drawing/2014/main" id="{6FD132ED-F23D-4198-A1DB-9B99333B28B4}"/>
              </a:ext>
            </a:extLst>
          </p:cNvPr>
          <p:cNvGrpSpPr>
            <a:grpSpLocks/>
          </p:cNvGrpSpPr>
          <p:nvPr/>
        </p:nvGrpSpPr>
        <p:grpSpPr bwMode="auto">
          <a:xfrm>
            <a:off x="5611837" y="3200400"/>
            <a:ext cx="3048000" cy="2678113"/>
            <a:chOff x="2160" y="2544"/>
            <a:chExt cx="1920" cy="1687"/>
          </a:xfrm>
        </p:grpSpPr>
        <p:sp>
          <p:nvSpPr>
            <p:cNvPr id="8" name="Line 7">
              <a:extLst>
                <a:ext uri="{FF2B5EF4-FFF2-40B4-BE49-F238E27FC236}">
                  <a16:creationId xmlns:a16="http://schemas.microsoft.com/office/drawing/2014/main" id="{386AC2C9-145E-4B8C-B1B6-0C9309925319}"/>
                </a:ext>
              </a:extLst>
            </p:cNvPr>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8">
              <a:extLst>
                <a:ext uri="{FF2B5EF4-FFF2-40B4-BE49-F238E27FC236}">
                  <a16:creationId xmlns:a16="http://schemas.microsoft.com/office/drawing/2014/main" id="{911BC11F-AF42-4085-9693-E2767F7541D5}"/>
                </a:ext>
              </a:extLst>
            </p:cNvPr>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9">
              <a:extLst>
                <a:ext uri="{FF2B5EF4-FFF2-40B4-BE49-F238E27FC236}">
                  <a16:creationId xmlns:a16="http://schemas.microsoft.com/office/drawing/2014/main" id="{2E9278DB-B234-45F9-84A6-9897100AEF4B}"/>
                </a:ext>
              </a:extLst>
            </p:cNvPr>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a:extLst>
                <a:ext uri="{FF2B5EF4-FFF2-40B4-BE49-F238E27FC236}">
                  <a16:creationId xmlns:a16="http://schemas.microsoft.com/office/drawing/2014/main" id="{943FF2C0-DB40-4445-BA22-33732F4B7192}"/>
                </a:ext>
              </a:extLst>
            </p:cNvPr>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a:extLst>
                <a:ext uri="{FF2B5EF4-FFF2-40B4-BE49-F238E27FC236}">
                  <a16:creationId xmlns:a16="http://schemas.microsoft.com/office/drawing/2014/main" id="{91AAFEE6-908E-4AB4-B39A-7236CEB63DF1}"/>
                </a:ext>
              </a:extLst>
            </p:cNvPr>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2">
              <a:extLst>
                <a:ext uri="{FF2B5EF4-FFF2-40B4-BE49-F238E27FC236}">
                  <a16:creationId xmlns:a16="http://schemas.microsoft.com/office/drawing/2014/main" id="{88A17D12-0057-4937-AEE0-3D53CCC19EA5}"/>
                </a:ext>
              </a:extLst>
            </p:cNvPr>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3">
              <a:extLst>
                <a:ext uri="{FF2B5EF4-FFF2-40B4-BE49-F238E27FC236}">
                  <a16:creationId xmlns:a16="http://schemas.microsoft.com/office/drawing/2014/main" id="{13F1E3AB-7DC7-47FE-B0C0-9A5B3F5E902C}"/>
                </a:ext>
              </a:extLst>
            </p:cNvPr>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4">
              <a:extLst>
                <a:ext uri="{FF2B5EF4-FFF2-40B4-BE49-F238E27FC236}">
                  <a16:creationId xmlns:a16="http://schemas.microsoft.com/office/drawing/2014/main" id="{D00950C5-AE94-4F62-86F9-DC912E3777E2}"/>
                </a:ext>
              </a:extLst>
            </p:cNvPr>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5">
              <a:extLst>
                <a:ext uri="{FF2B5EF4-FFF2-40B4-BE49-F238E27FC236}">
                  <a16:creationId xmlns:a16="http://schemas.microsoft.com/office/drawing/2014/main" id="{25F1F64B-0CA4-4887-9DF3-7E8B187CAC2F}"/>
                </a:ext>
              </a:extLst>
            </p:cNvPr>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6">
              <a:extLst>
                <a:ext uri="{FF2B5EF4-FFF2-40B4-BE49-F238E27FC236}">
                  <a16:creationId xmlns:a16="http://schemas.microsoft.com/office/drawing/2014/main" id="{4C5E7933-F4BD-432E-A160-5E81A1C16023}"/>
                </a:ext>
              </a:extLst>
            </p:cNvPr>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a:extLst>
                <a:ext uri="{FF2B5EF4-FFF2-40B4-BE49-F238E27FC236}">
                  <a16:creationId xmlns:a16="http://schemas.microsoft.com/office/drawing/2014/main" id="{840A44A0-EF97-4008-95B7-298BD6E2D26B}"/>
                </a:ext>
              </a:extLst>
            </p:cNvPr>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a:extLst>
                <a:ext uri="{FF2B5EF4-FFF2-40B4-BE49-F238E27FC236}">
                  <a16:creationId xmlns:a16="http://schemas.microsoft.com/office/drawing/2014/main" id="{B8C36842-9994-4643-BFB1-6C70A15DB4E2}"/>
                </a:ext>
              </a:extLst>
            </p:cNvPr>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a:extLst>
                <a:ext uri="{FF2B5EF4-FFF2-40B4-BE49-F238E27FC236}">
                  <a16:creationId xmlns:a16="http://schemas.microsoft.com/office/drawing/2014/main" id="{DC4B9EFC-6EBD-421A-BEFC-5F7DEE9BACB9}"/>
                </a:ext>
              </a:extLst>
            </p:cNvPr>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0">
              <a:extLst>
                <a:ext uri="{FF2B5EF4-FFF2-40B4-BE49-F238E27FC236}">
                  <a16:creationId xmlns:a16="http://schemas.microsoft.com/office/drawing/2014/main" id="{FE58D5FE-219B-469A-88B5-534F73C081B9}"/>
                </a:ext>
              </a:extLst>
            </p:cNvPr>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1">
              <a:extLst>
                <a:ext uri="{FF2B5EF4-FFF2-40B4-BE49-F238E27FC236}">
                  <a16:creationId xmlns:a16="http://schemas.microsoft.com/office/drawing/2014/main" id="{87FD8E7F-6609-4F64-8BA1-1540AF4659BE}"/>
                </a:ext>
              </a:extLst>
            </p:cNvPr>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2">
              <a:extLst>
                <a:ext uri="{FF2B5EF4-FFF2-40B4-BE49-F238E27FC236}">
                  <a16:creationId xmlns:a16="http://schemas.microsoft.com/office/drawing/2014/main" id="{044DE95D-69EC-457A-A07A-CDE330E9A643}"/>
                </a:ext>
              </a:extLst>
            </p:cNvPr>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3">
              <a:extLst>
                <a:ext uri="{FF2B5EF4-FFF2-40B4-BE49-F238E27FC236}">
                  <a16:creationId xmlns:a16="http://schemas.microsoft.com/office/drawing/2014/main" id="{6A9F66E0-781E-4C35-AB83-CDEDE32B91E3}"/>
                </a:ext>
              </a:extLst>
            </p:cNvPr>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4">
              <a:extLst>
                <a:ext uri="{FF2B5EF4-FFF2-40B4-BE49-F238E27FC236}">
                  <a16:creationId xmlns:a16="http://schemas.microsoft.com/office/drawing/2014/main" id="{8167F43C-8CE6-4046-90D8-DA55C2EE96EC}"/>
                </a:ext>
              </a:extLst>
            </p:cNvPr>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5">
              <a:extLst>
                <a:ext uri="{FF2B5EF4-FFF2-40B4-BE49-F238E27FC236}">
                  <a16:creationId xmlns:a16="http://schemas.microsoft.com/office/drawing/2014/main" id="{EAD8B974-5269-430F-A7D1-300C292C188B}"/>
                </a:ext>
              </a:extLst>
            </p:cNvPr>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6">
              <a:extLst>
                <a:ext uri="{FF2B5EF4-FFF2-40B4-BE49-F238E27FC236}">
                  <a16:creationId xmlns:a16="http://schemas.microsoft.com/office/drawing/2014/main" id="{B626E9CA-F824-4824-977E-01C4F08DD0A7}"/>
                </a:ext>
              </a:extLst>
            </p:cNvPr>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27">
              <a:extLst>
                <a:ext uri="{FF2B5EF4-FFF2-40B4-BE49-F238E27FC236}">
                  <a16:creationId xmlns:a16="http://schemas.microsoft.com/office/drawing/2014/main" id="{4014E4EF-9443-4F4C-B4CE-C51EBAE9DB1D}"/>
                </a:ext>
              </a:extLst>
            </p:cNvPr>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28">
              <a:extLst>
                <a:ext uri="{FF2B5EF4-FFF2-40B4-BE49-F238E27FC236}">
                  <a16:creationId xmlns:a16="http://schemas.microsoft.com/office/drawing/2014/main" id="{8E9D1069-4CAB-44F5-9CBD-67377C5C4F72}"/>
                </a:ext>
              </a:extLst>
            </p:cNvPr>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29">
              <a:extLst>
                <a:ext uri="{FF2B5EF4-FFF2-40B4-BE49-F238E27FC236}">
                  <a16:creationId xmlns:a16="http://schemas.microsoft.com/office/drawing/2014/main" id="{164FA0C9-C8AA-4039-9323-69665B158CD5}"/>
                </a:ext>
              </a:extLst>
            </p:cNvPr>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0">
              <a:extLst>
                <a:ext uri="{FF2B5EF4-FFF2-40B4-BE49-F238E27FC236}">
                  <a16:creationId xmlns:a16="http://schemas.microsoft.com/office/drawing/2014/main" id="{C2786F1C-C90A-455A-B1C6-E7E2B8B19041}"/>
                </a:ext>
              </a:extLst>
            </p:cNvPr>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AutoShape 31">
              <a:extLst>
                <a:ext uri="{FF2B5EF4-FFF2-40B4-BE49-F238E27FC236}">
                  <a16:creationId xmlns:a16="http://schemas.microsoft.com/office/drawing/2014/main" id="{63DD5292-5A3F-4664-9073-4D13FDB8E848}"/>
                </a:ext>
              </a:extLst>
            </p:cNvPr>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32">
              <a:extLst>
                <a:ext uri="{FF2B5EF4-FFF2-40B4-BE49-F238E27FC236}">
                  <a16:creationId xmlns:a16="http://schemas.microsoft.com/office/drawing/2014/main" id="{4D901D55-3E3E-4284-B6F0-3D00606F01E8}"/>
                </a:ext>
              </a:extLst>
            </p:cNvPr>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268449350"/>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118</TotalTime>
  <Words>1039</Words>
  <Application>Microsoft Office PowerPoint</Application>
  <PresentationFormat>Widescreen</PresentationFormat>
  <Paragraphs>104</Paragraphs>
  <Slides>22</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1" baseType="lpstr">
      <vt:lpstr>Calibri</vt:lpstr>
      <vt:lpstr>Corbel</vt:lpstr>
      <vt:lpstr>Helvetica</vt:lpstr>
      <vt:lpstr>Monotype Sorts</vt:lpstr>
      <vt:lpstr>Tahoma</vt:lpstr>
      <vt:lpstr>Times New Roman</vt:lpstr>
      <vt:lpstr>Basis</vt:lpstr>
      <vt:lpstr>Document</vt:lpstr>
      <vt:lpstr>VISIO</vt:lpstr>
      <vt:lpstr>Lecture 2</vt:lpstr>
      <vt:lpstr>Machine Learning Hierarchy</vt:lpstr>
      <vt:lpstr>What is clustering?</vt:lpstr>
      <vt:lpstr>Clustering cont..</vt:lpstr>
      <vt:lpstr>PowerPoint Presentation</vt:lpstr>
      <vt:lpstr>PowerPoint Presentation</vt:lpstr>
      <vt:lpstr>PowerPoint Presentation</vt:lpstr>
      <vt:lpstr>PowerPoint Presentation</vt:lpstr>
      <vt:lpstr>PowerPoint Presentation</vt:lpstr>
      <vt:lpstr>Clustering: Application 1</vt:lpstr>
      <vt:lpstr>Clustering: Application 2</vt:lpstr>
      <vt:lpstr>Illustrating Document Clustering</vt:lpstr>
      <vt:lpstr>PowerPoint Presentation</vt:lpstr>
      <vt:lpstr>Applications :</vt:lpstr>
      <vt:lpstr>Association Rule Mining</vt:lpstr>
      <vt:lpstr>Association Rule Discovery: Definition</vt:lpstr>
      <vt:lpstr>Association Rule Discovery: Application 2</vt:lpstr>
      <vt:lpstr>Association Rule Discovery: Application 3</vt:lpstr>
      <vt:lpstr>Regression</vt:lpstr>
      <vt:lpstr>Deviation/Anomaly Detection</vt:lpstr>
      <vt:lpstr>Challenges of Data Mining</vt:lpstr>
      <vt:lpstr>Practical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zain sadozai</dc:creator>
  <cp:lastModifiedBy>zain sadozai</cp:lastModifiedBy>
  <cp:revision>12</cp:revision>
  <dcterms:created xsi:type="dcterms:W3CDTF">2019-03-04T07:51:37Z</dcterms:created>
  <dcterms:modified xsi:type="dcterms:W3CDTF">2020-02-27T04:46:49Z</dcterms:modified>
</cp:coreProperties>
</file>