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4" r:id="rId1"/>
  </p:sldMasterIdLst>
  <p:notesMasterIdLst>
    <p:notesMasterId r:id="rId13"/>
  </p:notesMasterIdLst>
  <p:handoutMasterIdLst>
    <p:handoutMasterId r:id="rId14"/>
  </p:handoutMasterIdLst>
  <p:sldIdLst>
    <p:sldId id="342" r:id="rId2"/>
    <p:sldId id="343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C55"/>
    <a:srgbClr val="B00000"/>
    <a:srgbClr val="D4D9C9"/>
    <a:srgbClr val="CC6600"/>
    <a:srgbClr val="000000"/>
    <a:srgbClr val="E8BE90"/>
    <a:srgbClr val="9AC3D2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 autoAdjust="0"/>
    <p:restoredTop sz="94640" autoAdjust="0"/>
  </p:normalViewPr>
  <p:slideViewPr>
    <p:cSldViewPr snapToGrid="0">
      <p:cViewPr varScale="1">
        <p:scale>
          <a:sx n="64" d="100"/>
          <a:sy n="6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Header Placeholder 21505">
            <a:extLst>
              <a:ext uri="{FF2B5EF4-FFF2-40B4-BE49-F238E27FC236}">
                <a16:creationId xmlns:a16="http://schemas.microsoft.com/office/drawing/2014/main" id="{4FB5E295-1323-4A45-8176-5F9C65857A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Date Placeholder 21506">
            <a:extLst>
              <a:ext uri="{FF2B5EF4-FFF2-40B4-BE49-F238E27FC236}">
                <a16:creationId xmlns:a16="http://schemas.microsoft.com/office/drawing/2014/main" id="{4122B3EB-7E9A-44AF-8F78-5084E530AB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Footer Placeholder 21507">
            <a:extLst>
              <a:ext uri="{FF2B5EF4-FFF2-40B4-BE49-F238E27FC236}">
                <a16:creationId xmlns:a16="http://schemas.microsoft.com/office/drawing/2014/main" id="{DAB0E4BE-E675-4347-9792-2F1988DE41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Slide Number Placeholder 18436">
            <a:extLst>
              <a:ext uri="{FF2B5EF4-FFF2-40B4-BE49-F238E27FC236}">
                <a16:creationId xmlns:a16="http://schemas.microsoft.com/office/drawing/2014/main" id="{A0B065D1-A8CB-41E7-8FC8-A4AFB5A1E4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F89447-9D5C-4995-8E37-283B96C9B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Header Placeholder 20481">
            <a:extLst>
              <a:ext uri="{FF2B5EF4-FFF2-40B4-BE49-F238E27FC236}">
                <a16:creationId xmlns:a16="http://schemas.microsoft.com/office/drawing/2014/main" id="{873B7C7A-DEF7-465D-97BD-66DD7476D8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Date Placeholder 20482">
            <a:extLst>
              <a:ext uri="{FF2B5EF4-FFF2-40B4-BE49-F238E27FC236}">
                <a16:creationId xmlns:a16="http://schemas.microsoft.com/office/drawing/2014/main" id="{9CBD8277-631A-425F-B5B1-54E9D05ECB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20483">
            <a:extLst>
              <a:ext uri="{FF2B5EF4-FFF2-40B4-BE49-F238E27FC236}">
                <a16:creationId xmlns:a16="http://schemas.microsoft.com/office/drawing/2014/main" id="{28847262-9C03-477C-9DC6-F7CE46D6E6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Notes Placeholder 111620">
            <a:extLst>
              <a:ext uri="{FF2B5EF4-FFF2-40B4-BE49-F238E27FC236}">
                <a16:creationId xmlns:a16="http://schemas.microsoft.com/office/drawing/2014/main" id="{8A095D31-988A-4460-8BD2-3115F12F8C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486" name="Footer Placeholder 20485">
            <a:extLst>
              <a:ext uri="{FF2B5EF4-FFF2-40B4-BE49-F238E27FC236}">
                <a16:creationId xmlns:a16="http://schemas.microsoft.com/office/drawing/2014/main" id="{15E55630-C591-4D51-A7F6-B89A90BF01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23" name="Slide Number Placeholder 111622">
            <a:extLst>
              <a:ext uri="{FF2B5EF4-FFF2-40B4-BE49-F238E27FC236}">
                <a16:creationId xmlns:a16="http://schemas.microsoft.com/office/drawing/2014/main" id="{CD1AEBA1-DE60-47C8-8951-1D5F5D2C9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B72D3B-46F5-4A90-8243-06B0C1027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0098269-1721-4358-BED2-7B0C60E81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DB69A4-1B0B-4E8A-935A-0E38E4B08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756FB1-45D4-456F-ABEA-CA158B883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FE65982-25DA-4131-949C-6BB8A300D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B047415-CECE-407C-A5C0-DB6E651B3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8EF2E3D-5EFB-451B-A116-37E17D563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81D41F6-EE2A-463F-A5AE-8A0439530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9CBDE37-37F3-4508-A943-F75B667E2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F8DAA96-0991-4A54-B19A-4199AB39F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1866A04-FCB9-4DE6-8533-E3413F9F2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5ED7879-E972-4C00-A829-672A48F23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2176133-1195-41E4-9400-4316D03DE3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3185FB7-6B4C-456B-BA03-2DD168907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836371E-53EC-44AD-AB34-6E53A8D25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4953048-247C-4D0A-A6D7-D9706E3941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A90554B-DEDE-4CDC-9128-E5FAE4720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45B64DE-2220-417F-9EB9-01139190FB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0A3CC75-AE65-45A6-82EC-8992C3EBD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63B539F-9896-4D9A-8CD8-1DD241A23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E019D29-2C53-4C1B-9642-7B595B4C8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6E02565-324D-4F67-9138-AE09B54B5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41F7A0B-B0B0-43C2-A935-E9651E46B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83A977F-2504-E741-85B4-8F01994E1F25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21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531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6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31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255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468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01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1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1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07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85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52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1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9FFFB4-400D-1240-AB24-6F86C96D4DFB}" type="datetimeFigureOut">
              <a:rPr lang="en-US" smtClean="0"/>
              <a:t>28-Feb-18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47537A8B-63B9-4149-AD30-AEA97203BA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056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>
                <a:latin typeface="Times New Roman" panose="02020603050405020304" pitchFamily="18" charset="0"/>
                <a:cs typeface="Arial" panose="020B0604020202020204" pitchFamily="34" charset="0"/>
              </a:rPr>
              <a:t>1-</a:t>
            </a:r>
            <a:fld id="{2B4ABEF2-8ABB-4E78-9777-27DF31B0B6EB}" type="slidenum">
              <a:rPr lang="en-US" altLang="en-US" sz="1200" smtClean="0"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16737">
            <a:extLst>
              <a:ext uri="{FF2B5EF4-FFF2-40B4-BE49-F238E27FC236}">
                <a16:creationId xmlns:a16="http://schemas.microsoft.com/office/drawing/2014/main" id="{60B85C7D-DF29-4D84-A538-9F51257FBF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79488" y="749508"/>
            <a:ext cx="7675537" cy="622092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How Entrepreneurs Think</a:t>
            </a:r>
          </a:p>
        </p:txBody>
      </p:sp>
      <p:sp>
        <p:nvSpPr>
          <p:cNvPr id="14339" name="Shape 116738">
            <a:extLst>
              <a:ext uri="{FF2B5EF4-FFF2-40B4-BE49-F238E27FC236}">
                <a16:creationId xmlns:a16="http://schemas.microsoft.com/office/drawing/2014/main" id="{F264F273-E0F4-4714-8304-0738C10C36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79488" y="1600200"/>
            <a:ext cx="7654899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Entrepreneurs in particular situations may think differently when faced with a different task or decision environment.</a:t>
            </a:r>
          </a:p>
          <a:p>
            <a:pPr eaLnBrk="1" hangingPunct="1"/>
            <a:r>
              <a:rPr lang="en-US" altLang="en-US" dirty="0"/>
              <a:t>Given the nature of their decision-making environment, entrepreneurs need to sometimes: </a:t>
            </a:r>
          </a:p>
          <a:p>
            <a:pPr lvl="1" eaLnBrk="1" hangingPunct="1"/>
            <a:r>
              <a:rPr lang="en-US" altLang="en-US" dirty="0"/>
              <a:t>Effectuate 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put into force or operation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/>
              <a:t>Be cognitively adaptable.</a:t>
            </a:r>
          </a:p>
          <a:p>
            <a:pPr lvl="1" eaLnBrk="1" hangingPunct="1"/>
            <a:r>
              <a:rPr lang="en-US" altLang="en-US" dirty="0"/>
              <a:t>Learn from failure.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16738">
            <a:extLst>
              <a:ext uri="{FF2B5EF4-FFF2-40B4-BE49-F238E27FC236}">
                <a16:creationId xmlns:a16="http://schemas.microsoft.com/office/drawing/2014/main" id="{9F805626-AC09-4E8D-BFF3-A3DCC7B9AED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4518" y="1600200"/>
            <a:ext cx="772050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dirty="0"/>
              <a:t>Restoration-Orientation</a:t>
            </a:r>
            <a:endParaRPr lang="en-US" altLang="en-US" dirty="0">
              <a:latin typeface="Times-Roman" charset="0"/>
            </a:endParaRPr>
          </a:p>
          <a:p>
            <a:pPr lvl="2" eaLnBrk="1" hangingPunct="1"/>
            <a:r>
              <a:rPr lang="en-US" altLang="en-US" dirty="0"/>
              <a:t>Based on both avoidance and a proactiveness toward secondary sources of stress arising from a major loss.</a:t>
            </a:r>
          </a:p>
          <a:p>
            <a:pPr lvl="2" eaLnBrk="1" hangingPunct="1"/>
            <a:r>
              <a:rPr lang="en-US" altLang="en-US" dirty="0"/>
              <a:t>Involves suppression, which requires mental effort and presents potentially adverse consequences for health.</a:t>
            </a:r>
          </a:p>
          <a:p>
            <a:pPr lvl="2" eaLnBrk="1" hangingPunct="1"/>
            <a:r>
              <a:rPr lang="en-US" altLang="en-US" dirty="0"/>
              <a:t>Provides an opportunity to address secondary causes of stress.</a:t>
            </a:r>
          </a:p>
          <a:p>
            <a:pPr lvl="2" eaLnBrk="1" hangingPunct="1"/>
            <a:r>
              <a:rPr lang="en-US" altLang="en-US" dirty="0"/>
              <a:t>May reduce emotional significance of the loss. </a:t>
            </a:r>
          </a:p>
        </p:txBody>
      </p:sp>
      <p:sp>
        <p:nvSpPr>
          <p:cNvPr id="32771" name="Shape 116737">
            <a:extLst>
              <a:ext uri="{FF2B5EF4-FFF2-40B4-BE49-F238E27FC236}">
                <a16:creationId xmlns:a16="http://schemas.microsoft.com/office/drawing/2014/main" id="{3DEFE444-B7FE-4AED-8D5C-5557C122D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01625"/>
            <a:ext cx="8455025" cy="106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How Entrepreneurs Think </a:t>
            </a:r>
            <a:r>
              <a:rPr lang="en-US" altLang="en-US" sz="240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16738">
            <a:extLst>
              <a:ext uri="{FF2B5EF4-FFF2-40B4-BE49-F238E27FC236}">
                <a16:creationId xmlns:a16="http://schemas.microsoft.com/office/drawing/2014/main" id="{4A111499-32AA-42F7-812F-B5A4156105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4518" y="1600200"/>
            <a:ext cx="772050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 Dual Process for Learning from Failure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The dual process of oscillating between the loss-orientation and restoration-orientation enables a person to:</a:t>
            </a:r>
          </a:p>
          <a:p>
            <a:pPr lvl="2" eaLnBrk="1" hangingPunct="1"/>
            <a:r>
              <a:rPr lang="en-US" altLang="en-US" dirty="0"/>
              <a:t>Obtain the benefits of each.</a:t>
            </a:r>
          </a:p>
          <a:p>
            <a:pPr lvl="2" eaLnBrk="1" hangingPunct="1"/>
            <a:r>
              <a:rPr lang="en-US" altLang="en-US" dirty="0"/>
              <a:t>Minimize the costs of maintaining one for too long.</a:t>
            </a:r>
          </a:p>
          <a:p>
            <a:pPr lvl="1" eaLnBrk="1" hangingPunct="1"/>
            <a:r>
              <a:rPr lang="en-US" altLang="en-US" dirty="0"/>
              <a:t>This dual process speeds the recovery process.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4819" name="Shape 116737">
            <a:extLst>
              <a:ext uri="{FF2B5EF4-FFF2-40B4-BE49-F238E27FC236}">
                <a16:creationId xmlns:a16="http://schemas.microsoft.com/office/drawing/2014/main" id="{70C22F72-2B0B-4F22-8977-BD34FC277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01625"/>
            <a:ext cx="8455025" cy="106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18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16738">
            <a:extLst>
              <a:ext uri="{FF2B5EF4-FFF2-40B4-BE49-F238E27FC236}">
                <a16:creationId xmlns:a16="http://schemas.microsoft.com/office/drawing/2014/main" id="{84DD49A2-8BD0-457A-A6E7-D401F5BBF0F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4518" y="1600200"/>
            <a:ext cx="7699870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</a:rPr>
              <a:t>Causal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65000"/>
                  </a:schemeClr>
                </a:solidFill>
              </a:rPr>
              <a:t>Starts with a desired outcome.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65000"/>
                  </a:schemeClr>
                </a:solidFill>
              </a:rPr>
              <a:t>Focuses on the means to generate that outcome.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Effectuation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Starts with what one has (who they are, what they know, and whom they know).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Selects among possible outcomes.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Entrepreneurial mind-set involves the ability to rapidly sense, act, and mobilize, even under uncertain conditions.</a:t>
            </a:r>
          </a:p>
        </p:txBody>
      </p:sp>
      <p:sp>
        <p:nvSpPr>
          <p:cNvPr id="16387" name="Shape 116737">
            <a:extLst>
              <a:ext uri="{FF2B5EF4-FFF2-40B4-BE49-F238E27FC236}">
                <a16:creationId xmlns:a16="http://schemas.microsoft.com/office/drawing/2014/main" id="{66CA8ECD-7BE6-4DD9-999D-9280621F9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193" y="689548"/>
            <a:ext cx="7699870" cy="6820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16738">
            <a:extLst>
              <a:ext uri="{FF2B5EF4-FFF2-40B4-BE49-F238E27FC236}">
                <a16:creationId xmlns:a16="http://schemas.microsoft.com/office/drawing/2014/main" id="{98B4C61C-D341-4EBB-99F2-2C7AA92BB5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4538" y="1600200"/>
            <a:ext cx="775048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Cognitive adaptability describes the extent to which entrepreneurs are:</a:t>
            </a:r>
          </a:p>
          <a:p>
            <a:pPr lvl="1" eaLnBrk="1" hangingPunct="1"/>
            <a:r>
              <a:rPr lang="en-US" altLang="en-US" dirty="0"/>
              <a:t>Dynamic, flexible, self-regulating and engaged in the process of generating multiple decision frameworks focused on sensing and processing changes in their environments and then acting on them.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18435" name="Shape 116737">
            <a:extLst>
              <a:ext uri="{FF2B5EF4-FFF2-40B4-BE49-F238E27FC236}">
                <a16:creationId xmlns:a16="http://schemas.microsoft.com/office/drawing/2014/main" id="{20365705-7F1A-4003-936D-96AA9E73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76" y="533400"/>
            <a:ext cx="7750487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16738">
            <a:extLst>
              <a:ext uri="{FF2B5EF4-FFF2-40B4-BE49-F238E27FC236}">
                <a16:creationId xmlns:a16="http://schemas.microsoft.com/office/drawing/2014/main" id="{D18A99B8-141E-4F37-9221-A41D40AA12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4479" y="1600200"/>
            <a:ext cx="7660546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dirty="0"/>
              <a:t>Achieving cognitive adaptability </a:t>
            </a:r>
          </a:p>
          <a:p>
            <a:pPr lvl="2" eaLnBrk="1" hangingPunct="1"/>
            <a:r>
              <a:rPr lang="en-US" altLang="en-US" dirty="0"/>
              <a:t>Comprehension questions – Aids understanding of the nature of the environment before addressing an entrepreneurial challenge.</a:t>
            </a:r>
          </a:p>
          <a:p>
            <a:pPr lvl="2" eaLnBrk="1" hangingPunct="1"/>
            <a:r>
              <a:rPr lang="en-US" altLang="en-US" dirty="0"/>
              <a:t>Connection tasks – Stimulates thinking about the current situation in terms of similarities and differences with situations previously faced and solved.</a:t>
            </a:r>
          </a:p>
          <a:p>
            <a:pPr lvl="2" eaLnBrk="1" hangingPunct="1"/>
            <a:r>
              <a:rPr lang="en-US" altLang="en-US" dirty="0"/>
              <a:t>Strategic tasks – Stimulates thoughts about which strategies are appropriate for solving the problem (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why</a:t>
            </a:r>
            <a:r>
              <a:rPr lang="en-US" altLang="en-US" dirty="0"/>
              <a:t>) or pursuing the opportunity (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how</a:t>
            </a:r>
            <a:r>
              <a:rPr lang="en-US" altLang="en-US" dirty="0"/>
              <a:t>).</a:t>
            </a:r>
          </a:p>
          <a:p>
            <a:pPr lvl="2" eaLnBrk="1" hangingPunct="1"/>
            <a:r>
              <a:rPr lang="en-US" altLang="en-US" dirty="0"/>
              <a:t>Reflection tasks – Stimulates thinking about their own understanding and feelings as they progress through the entrepreneurial process.</a:t>
            </a:r>
          </a:p>
        </p:txBody>
      </p:sp>
      <p:sp>
        <p:nvSpPr>
          <p:cNvPr id="20483" name="Shape 116737">
            <a:extLst>
              <a:ext uri="{FF2B5EF4-FFF2-40B4-BE49-F238E27FC236}">
                <a16:creationId xmlns:a16="http://schemas.microsoft.com/office/drawing/2014/main" id="{73A42BB1-7735-462B-98DF-12305C64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479" y="623340"/>
            <a:ext cx="7660546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16738">
            <a:extLst>
              <a:ext uri="{FF2B5EF4-FFF2-40B4-BE49-F238E27FC236}">
                <a16:creationId xmlns:a16="http://schemas.microsoft.com/office/drawing/2014/main" id="{C5CF0694-7F6B-4983-BCAD-3DA8439756B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4538" y="1600200"/>
            <a:ext cx="775048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/>
              <a:t>Entrepreneurs who are able to increase cognitive adaptability have an improved ability to:</a:t>
            </a:r>
          </a:p>
          <a:p>
            <a:pPr lvl="2" eaLnBrk="1" hangingPunct="1"/>
            <a:r>
              <a:rPr lang="en-US" altLang="en-US"/>
              <a:t>Adapt to new situations.</a:t>
            </a:r>
          </a:p>
          <a:p>
            <a:pPr lvl="2" eaLnBrk="1" hangingPunct="1"/>
            <a:r>
              <a:rPr lang="en-US" altLang="en-US"/>
              <a:t>Be creative.</a:t>
            </a:r>
          </a:p>
          <a:p>
            <a:pPr lvl="2" eaLnBrk="1" hangingPunct="1"/>
            <a:r>
              <a:rPr lang="en-US" altLang="en-US"/>
              <a:t>Communicate one’s reasoning behind a particular response.</a:t>
            </a:r>
          </a:p>
        </p:txBody>
      </p:sp>
      <p:sp>
        <p:nvSpPr>
          <p:cNvPr id="22531" name="Shape 116737">
            <a:extLst>
              <a:ext uri="{FF2B5EF4-FFF2-40B4-BE49-F238E27FC236}">
                <a16:creationId xmlns:a16="http://schemas.microsoft.com/office/drawing/2014/main" id="{3D6587AA-8278-4F58-B277-084B83D2D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76" y="659567"/>
            <a:ext cx="7450449" cy="7120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16738">
            <a:extLst>
              <a:ext uri="{FF2B5EF4-FFF2-40B4-BE49-F238E27FC236}">
                <a16:creationId xmlns:a16="http://schemas.microsoft.com/office/drawing/2014/main" id="{1604417A-D823-4240-8BCF-489AC54AFB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9508" y="1600200"/>
            <a:ext cx="770551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Learning from Business Failure</a:t>
            </a:r>
          </a:p>
          <a:p>
            <a:pPr lvl="1" eaLnBrk="1" hangingPunct="1"/>
            <a:r>
              <a:rPr lang="en-US" altLang="en-US" dirty="0"/>
              <a:t>Uncertainty, changing conditions, and insufficient experience can contribute to failure among entrepreneurial firms.</a:t>
            </a:r>
          </a:p>
          <a:p>
            <a:pPr lvl="1" eaLnBrk="1" hangingPunct="1"/>
            <a:r>
              <a:rPr lang="en-US" altLang="en-US" dirty="0"/>
              <a:t>An entrepreneur’s motivation is not simply from personal profit but from:</a:t>
            </a:r>
          </a:p>
          <a:p>
            <a:pPr lvl="2" eaLnBrk="1" hangingPunct="1"/>
            <a:r>
              <a:rPr lang="en-US" altLang="en-US" dirty="0"/>
              <a:t>Loyalty to a product.</a:t>
            </a:r>
          </a:p>
          <a:p>
            <a:pPr lvl="2" eaLnBrk="1" hangingPunct="1"/>
            <a:r>
              <a:rPr lang="en-US" altLang="en-US" dirty="0"/>
              <a:t>Loyalty to a market and customers.</a:t>
            </a:r>
          </a:p>
          <a:p>
            <a:pPr lvl="2" eaLnBrk="1" hangingPunct="1"/>
            <a:r>
              <a:rPr lang="en-US" altLang="en-US" dirty="0"/>
              <a:t>Personal growth.</a:t>
            </a:r>
          </a:p>
          <a:p>
            <a:pPr lvl="2" eaLnBrk="1" hangingPunct="1"/>
            <a:r>
              <a:rPr lang="en-US" altLang="en-US" dirty="0"/>
              <a:t>The need to prove oneself.</a:t>
            </a:r>
          </a:p>
        </p:txBody>
      </p:sp>
      <p:sp>
        <p:nvSpPr>
          <p:cNvPr id="24579" name="Shape 116737">
            <a:extLst>
              <a:ext uri="{FF2B5EF4-FFF2-40B4-BE49-F238E27FC236}">
                <a16:creationId xmlns:a16="http://schemas.microsoft.com/office/drawing/2014/main" id="{5D43FC1C-BFAB-48BA-9FB3-DB21E7A9D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508" y="608350"/>
            <a:ext cx="7705517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16738">
            <a:extLst>
              <a:ext uri="{FF2B5EF4-FFF2-40B4-BE49-F238E27FC236}">
                <a16:creationId xmlns:a16="http://schemas.microsoft.com/office/drawing/2014/main" id="{B298529F-6022-478A-BB68-FB3BA44CA4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4498" y="1600200"/>
            <a:ext cx="769052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dirty="0"/>
              <a:t>Loss of a business can result in a negative emotional response from the entrepreneur</a:t>
            </a:r>
            <a:r>
              <a:rPr lang="en-US" altLang="en-US" i="1" dirty="0"/>
              <a:t>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It can interfere with:</a:t>
            </a:r>
          </a:p>
          <a:p>
            <a:pPr lvl="2" eaLnBrk="1" hangingPunct="1"/>
            <a:r>
              <a:rPr lang="en-US" altLang="en-US" dirty="0"/>
              <a:t>Entrepreneur’s ability to learn from the failure. </a:t>
            </a:r>
          </a:p>
          <a:p>
            <a:pPr lvl="2" eaLnBrk="1" hangingPunct="1"/>
            <a:r>
              <a:rPr lang="en-US" altLang="en-US" dirty="0"/>
              <a:t>Motivation to try again. 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6627" name="Shape 116737">
            <a:extLst>
              <a:ext uri="{FF2B5EF4-FFF2-40B4-BE49-F238E27FC236}">
                <a16:creationId xmlns:a16="http://schemas.microsoft.com/office/drawing/2014/main" id="{2AF0AC4E-6BC4-4C0C-9D0B-AB81FF0B8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98" y="749508"/>
            <a:ext cx="7690527" cy="6220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16738">
            <a:extLst>
              <a:ext uri="{FF2B5EF4-FFF2-40B4-BE49-F238E27FC236}">
                <a16:creationId xmlns:a16="http://schemas.microsoft.com/office/drawing/2014/main" id="{5C8B2E41-1360-48AF-9406-059D96CC9F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9548" y="1600200"/>
            <a:ext cx="776547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Recovery and Learning Process</a:t>
            </a:r>
          </a:p>
          <a:p>
            <a:pPr lvl="1" eaLnBrk="1" hangingPunct="1"/>
            <a:r>
              <a:rPr lang="en-US" altLang="en-US" dirty="0"/>
              <a:t>Emotional recovery from failure happens when thoughts about the events surrounding, and leading up to the loss of the business, no longer generate a negative emotional response. </a:t>
            </a:r>
          </a:p>
          <a:p>
            <a:pPr lvl="1" eaLnBrk="1" hangingPunct="1"/>
            <a:r>
              <a:rPr lang="en-US" altLang="en-US" dirty="0"/>
              <a:t>Primary descriptions of the process of recovering are:</a:t>
            </a:r>
          </a:p>
          <a:p>
            <a:pPr lvl="2" eaLnBrk="1" hangingPunct="1"/>
            <a:r>
              <a:rPr lang="en-US" altLang="en-US" dirty="0"/>
              <a:t>Loss-orientation</a:t>
            </a: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(breaking emotional bonds to the object lost)</a:t>
            </a:r>
            <a:r>
              <a:rPr lang="en-US" altLang="en-US" dirty="0"/>
              <a:t>. </a:t>
            </a:r>
          </a:p>
          <a:p>
            <a:pPr lvl="2" eaLnBrk="1" hangingPunct="1"/>
            <a:r>
              <a:rPr lang="en-US" altLang="en-US" dirty="0"/>
              <a:t>Restoration-orientation (</a:t>
            </a: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avoidance and a proactiveness toward secondary sources of stress arising from a major loss</a:t>
            </a:r>
            <a:r>
              <a:rPr lang="en-US" altLang="en-US" dirty="0"/>
              <a:t>).</a:t>
            </a:r>
          </a:p>
        </p:txBody>
      </p:sp>
      <p:sp>
        <p:nvSpPr>
          <p:cNvPr id="28675" name="Shape 116737">
            <a:extLst>
              <a:ext uri="{FF2B5EF4-FFF2-40B4-BE49-F238E27FC236}">
                <a16:creationId xmlns:a16="http://schemas.microsoft.com/office/drawing/2014/main" id="{324FE451-4894-47A2-B4F0-D63C0D38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26" y="608350"/>
            <a:ext cx="7525399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How Entrepreneurs Think </a:t>
            </a:r>
            <a:r>
              <a:rPr lang="en-US" altLang="en-US" sz="240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16738">
            <a:extLst>
              <a:ext uri="{FF2B5EF4-FFF2-40B4-BE49-F238E27FC236}">
                <a16:creationId xmlns:a16="http://schemas.microsoft.com/office/drawing/2014/main" id="{EA15D0A2-F9E5-47C7-9147-89E1BD5A92D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4518" y="1600200"/>
            <a:ext cx="7720507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dirty="0"/>
              <a:t>Loss-Orientation</a:t>
            </a:r>
          </a:p>
          <a:p>
            <a:pPr lvl="2" eaLnBrk="1" hangingPunct="1"/>
            <a:r>
              <a:rPr lang="en-US" altLang="en-US" dirty="0"/>
              <a:t>Involves working through, and processing, some aspect of the loss experience and, as a result of this process, breaking emotional bonds to the object lost.</a:t>
            </a:r>
          </a:p>
          <a:p>
            <a:pPr lvl="2" eaLnBrk="1" hangingPunct="1"/>
            <a:r>
              <a:rPr lang="en-US" altLang="en-US" dirty="0"/>
              <a:t>This process gradually provides the loss with meaning and eventually produces a changed viewpoint. </a:t>
            </a:r>
          </a:p>
        </p:txBody>
      </p:sp>
      <p:sp>
        <p:nvSpPr>
          <p:cNvPr id="30723" name="Shape 116737">
            <a:extLst>
              <a:ext uri="{FF2B5EF4-FFF2-40B4-BE49-F238E27FC236}">
                <a16:creationId xmlns:a16="http://schemas.microsoft.com/office/drawing/2014/main" id="{D8FF4C7F-8B44-403C-B7EF-C8D19A884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18" y="719528"/>
            <a:ext cx="7720507" cy="8019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174E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How Entrepreneurs Think </a:t>
            </a:r>
            <a:r>
              <a:rPr lang="en-US" altLang="en-US" sz="2400" dirty="0">
                <a:solidFill>
                  <a:schemeClr val="tx2"/>
                </a:solidFill>
              </a:rPr>
              <a:t>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5076</TotalTime>
  <Words>628</Words>
  <Application>Microsoft Office PowerPoint</Application>
  <PresentationFormat>Letter Paper (8.5x11 in)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Garamond</vt:lpstr>
      <vt:lpstr>Tahoma</vt:lpstr>
      <vt:lpstr>Times New Roman</vt:lpstr>
      <vt:lpstr>Times-Roman</vt:lpstr>
      <vt:lpstr>Verdana</vt:lpstr>
      <vt:lpstr>Wingdings</vt:lpstr>
      <vt:lpstr>Organic</vt:lpstr>
      <vt:lpstr>How Entrepreneurs Think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Azmat Ali Shah</dc:creator>
  <dc:description/>
  <cp:lastModifiedBy>Azmat Ali Shah</cp:lastModifiedBy>
  <cp:revision>368</cp:revision>
  <dcterms:created xsi:type="dcterms:W3CDTF">2001-09-24T17:55:57Z</dcterms:created>
  <dcterms:modified xsi:type="dcterms:W3CDTF">2018-02-28T05:41:37Z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