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41" d="100"/>
          <a:sy n="41" d="100"/>
        </p:scale>
        <p:origin x="63" y="14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9A06C9-CDF3-4899-8C49-8200211F8F36}" type="datetimeFigureOut">
              <a:rPr lang="en-US" smtClean="0"/>
              <a:t>02-May-20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278407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A06C9-CDF3-4899-8C49-8200211F8F36}" type="datetimeFigureOut">
              <a:rPr lang="en-US" smtClean="0"/>
              <a:t>02-May-20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400920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A06C9-CDF3-4899-8C49-8200211F8F36}" type="datetimeFigureOut">
              <a:rPr lang="en-US" smtClean="0"/>
              <a:t>02-May-20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4255081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A06C9-CDF3-4899-8C49-8200211F8F36}" type="datetimeFigureOut">
              <a:rPr lang="en-US" smtClean="0"/>
              <a:t>02-May-20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166205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9A06C9-CDF3-4899-8C49-8200211F8F36}" type="datetimeFigureOut">
              <a:rPr lang="en-US" smtClean="0"/>
              <a:t>02-May-20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169185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A06C9-CDF3-4899-8C49-8200211F8F36}" type="datetimeFigureOut">
              <a:rPr lang="en-US" smtClean="0"/>
              <a:t>02-May-20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227538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A06C9-CDF3-4899-8C49-8200211F8F36}" type="datetimeFigureOut">
              <a:rPr lang="en-US" smtClean="0"/>
              <a:t>02-May-20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107401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A06C9-CDF3-4899-8C49-8200211F8F36}" type="datetimeFigureOut">
              <a:rPr lang="en-US" smtClean="0"/>
              <a:t>02-May-20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317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A06C9-CDF3-4899-8C49-8200211F8F36}" type="datetimeFigureOut">
              <a:rPr lang="en-US" smtClean="0"/>
              <a:t>02-May-20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4151617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9A06C9-CDF3-4899-8C49-8200211F8F36}" type="datetimeFigureOut">
              <a:rPr lang="en-US" smtClean="0"/>
              <a:t>02-May-20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270110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9A06C9-CDF3-4899-8C49-8200211F8F36}" type="datetimeFigureOut">
              <a:rPr lang="en-US" smtClean="0"/>
              <a:t>02-May-20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FB0BC-C12C-4FD6-A5A7-72F0AE7077C0}" type="slidenum">
              <a:rPr lang="en-US" smtClean="0"/>
              <a:t>‹#›</a:t>
            </a:fld>
            <a:endParaRPr lang="en-US"/>
          </a:p>
        </p:txBody>
      </p:sp>
    </p:spTree>
    <p:extLst>
      <p:ext uri="{BB962C8B-B14F-4D97-AF65-F5344CB8AC3E}">
        <p14:creationId xmlns:p14="http://schemas.microsoft.com/office/powerpoint/2010/main" val="152350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A06C9-CDF3-4899-8C49-8200211F8F36}" type="datetimeFigureOut">
              <a:rPr lang="en-US" smtClean="0"/>
              <a:t>02-May-20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FB0BC-C12C-4FD6-A5A7-72F0AE7077C0}" type="slidenum">
              <a:rPr lang="en-US" smtClean="0"/>
              <a:t>‹#›</a:t>
            </a:fld>
            <a:endParaRPr lang="en-US"/>
          </a:p>
        </p:txBody>
      </p:sp>
    </p:spTree>
    <p:extLst>
      <p:ext uri="{BB962C8B-B14F-4D97-AF65-F5344CB8AC3E}">
        <p14:creationId xmlns:p14="http://schemas.microsoft.com/office/powerpoint/2010/main" val="2715399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hk632@Hotmai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6ZzjK6-FE4Y&amp;list=PLF1DBCAC25C2BC963&amp;index=2"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Instructions</a:t>
            </a:r>
            <a:endParaRPr lang="en-US" dirty="0"/>
          </a:p>
        </p:txBody>
      </p:sp>
      <p:sp>
        <p:nvSpPr>
          <p:cNvPr id="3" name="Content Placeholder 2"/>
          <p:cNvSpPr>
            <a:spLocks noGrp="1"/>
          </p:cNvSpPr>
          <p:nvPr>
            <p:ph idx="1"/>
          </p:nvPr>
        </p:nvSpPr>
        <p:spPr/>
        <p:txBody>
          <a:bodyPr/>
          <a:lstStyle/>
          <a:p>
            <a:r>
              <a:rPr lang="en-US" dirty="0" smtClean="0"/>
              <a:t>All the slides discussed in the video lecture are provided below</a:t>
            </a:r>
          </a:p>
          <a:p>
            <a:r>
              <a:rPr lang="en-US" dirty="0" smtClean="0"/>
              <a:t>Watch and listen to the lecture carefully (the link is provided in the next slide)</a:t>
            </a:r>
          </a:p>
          <a:p>
            <a:r>
              <a:rPr lang="en-US" dirty="0" smtClean="0"/>
              <a:t>If you have any queries regarding the lecture you can contact me at </a:t>
            </a:r>
            <a:r>
              <a:rPr lang="en-US" u="sng" dirty="0" smtClean="0">
                <a:hlinkClick r:id="rId2"/>
              </a:rPr>
              <a:t>ahk632@Hotmail.com</a:t>
            </a:r>
            <a:r>
              <a:rPr lang="en-US" dirty="0" smtClean="0"/>
              <a:t> or </a:t>
            </a:r>
            <a:r>
              <a:rPr lang="en-US" dirty="0" err="1" smtClean="0"/>
              <a:t>whatsapp</a:t>
            </a:r>
            <a:r>
              <a:rPr lang="en-US" dirty="0" smtClean="0"/>
              <a:t> in the dedicated group</a:t>
            </a:r>
          </a:p>
          <a:p>
            <a:r>
              <a:rPr lang="en-US" dirty="0" smtClean="0"/>
              <a:t>You can submit your queries if any, in a </a:t>
            </a:r>
            <a:r>
              <a:rPr lang="en-US" u="sng" dirty="0" smtClean="0"/>
              <a:t>proper MS word file</a:t>
            </a:r>
            <a:r>
              <a:rPr lang="en-US" dirty="0" smtClean="0"/>
              <a:t> </a:t>
            </a:r>
            <a:r>
              <a:rPr lang="en-US" dirty="0"/>
              <a:t>w</a:t>
            </a:r>
            <a:r>
              <a:rPr lang="en-US" dirty="0" smtClean="0"/>
              <a:t>ith the relevant time stamps of the video lecture.</a:t>
            </a:r>
          </a:p>
          <a:p>
            <a:endParaRPr lang="en-US" sz="2400" dirty="0" smtClean="0"/>
          </a:p>
          <a:p>
            <a:endParaRPr lang="en-US" dirty="0" smtClean="0"/>
          </a:p>
          <a:p>
            <a:endParaRPr lang="en-US" u="sng" dirty="0" smtClean="0"/>
          </a:p>
          <a:p>
            <a:endParaRPr lang="en-US" dirty="0"/>
          </a:p>
        </p:txBody>
      </p:sp>
    </p:spTree>
    <p:extLst>
      <p:ext uri="{BB962C8B-B14F-4D97-AF65-F5344CB8AC3E}">
        <p14:creationId xmlns:p14="http://schemas.microsoft.com/office/powerpoint/2010/main" val="1590984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Managerial Planning</a:t>
            </a:r>
            <a:endParaRPr lang="en-US" dirty="0"/>
          </a:p>
        </p:txBody>
      </p:sp>
      <p:sp>
        <p:nvSpPr>
          <p:cNvPr id="3" name="Content Placeholder 2"/>
          <p:cNvSpPr>
            <a:spLocks noGrp="1"/>
          </p:cNvSpPr>
          <p:nvPr>
            <p:ph idx="1"/>
          </p:nvPr>
        </p:nvSpPr>
        <p:spPr>
          <a:xfrm>
            <a:off x="838200" y="1825624"/>
            <a:ext cx="10515600" cy="4622067"/>
          </a:xfrm>
        </p:spPr>
        <p:txBody>
          <a:bodyPr/>
          <a:lstStyle/>
          <a:p>
            <a:pPr marL="514350" indent="-514350">
              <a:buFont typeface="+mj-lt"/>
              <a:buAutoNum type="arabicPeriod"/>
            </a:pPr>
            <a:r>
              <a:rPr lang="en-US" dirty="0" smtClean="0"/>
              <a:t>Awareness of opportunities and Problems</a:t>
            </a:r>
          </a:p>
          <a:p>
            <a:pPr marL="514350" indent="-514350">
              <a:buFont typeface="+mj-lt"/>
              <a:buAutoNum type="arabicPeriod"/>
            </a:pPr>
            <a:r>
              <a:rPr lang="en-US" dirty="0" smtClean="0"/>
              <a:t>Collecting and analyzing information</a:t>
            </a:r>
          </a:p>
          <a:p>
            <a:pPr marL="514350" indent="-514350">
              <a:buFont typeface="+mj-lt"/>
              <a:buAutoNum type="arabicPeriod"/>
            </a:pPr>
            <a:r>
              <a:rPr lang="en-US" dirty="0" smtClean="0"/>
              <a:t>Determination of objectives</a:t>
            </a:r>
          </a:p>
          <a:p>
            <a:pPr marL="514350" indent="-514350">
              <a:buFont typeface="+mj-lt"/>
              <a:buAutoNum type="arabicPeriod"/>
            </a:pPr>
            <a:r>
              <a:rPr lang="en-US" dirty="0" smtClean="0"/>
              <a:t>Determining planning premises and constraints</a:t>
            </a:r>
          </a:p>
          <a:p>
            <a:pPr marL="514350" indent="-514350">
              <a:buFont typeface="+mj-lt"/>
              <a:buAutoNum type="arabicPeriod"/>
            </a:pPr>
            <a:r>
              <a:rPr lang="en-US" dirty="0" smtClean="0"/>
              <a:t>Finding out the alternative course of action</a:t>
            </a:r>
          </a:p>
          <a:p>
            <a:pPr marL="514350" indent="-514350">
              <a:buFont typeface="+mj-lt"/>
              <a:buAutoNum type="arabicPeriod"/>
            </a:pPr>
            <a:r>
              <a:rPr lang="en-US" dirty="0" smtClean="0"/>
              <a:t>Evaluation of an alternative and selection</a:t>
            </a:r>
          </a:p>
          <a:p>
            <a:pPr marL="514350" indent="-514350">
              <a:buFont typeface="+mj-lt"/>
              <a:buAutoNum type="arabicPeriod"/>
            </a:pPr>
            <a:r>
              <a:rPr lang="en-US" dirty="0" smtClean="0"/>
              <a:t>Determining secondary plans</a:t>
            </a:r>
          </a:p>
          <a:p>
            <a:pPr marL="514350" indent="-514350">
              <a:buFont typeface="+mj-lt"/>
              <a:buAutoNum type="arabicPeriod"/>
            </a:pPr>
            <a:r>
              <a:rPr lang="en-US" dirty="0" smtClean="0"/>
              <a:t>Securing participation of employees</a:t>
            </a:r>
          </a:p>
          <a:p>
            <a:pPr marL="514350" indent="-514350">
              <a:buFont typeface="+mj-lt"/>
              <a:buAutoNum type="arabicPeriod"/>
            </a:pPr>
            <a:r>
              <a:rPr lang="en-US" dirty="0" smtClean="0"/>
              <a:t>Providing follow-up and future evaluation</a:t>
            </a:r>
            <a:endParaRPr lang="en-US" dirty="0"/>
          </a:p>
        </p:txBody>
      </p:sp>
    </p:spTree>
    <p:extLst>
      <p:ext uri="{BB962C8B-B14F-4D97-AF65-F5344CB8AC3E}">
        <p14:creationId xmlns:p14="http://schemas.microsoft.com/office/powerpoint/2010/main" val="25097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of opportunities and problems</a:t>
            </a:r>
            <a:endParaRPr lang="en-US" dirty="0"/>
          </a:p>
        </p:txBody>
      </p:sp>
      <p:sp>
        <p:nvSpPr>
          <p:cNvPr id="3" name="Content Placeholder 2"/>
          <p:cNvSpPr>
            <a:spLocks noGrp="1"/>
          </p:cNvSpPr>
          <p:nvPr>
            <p:ph idx="1"/>
          </p:nvPr>
        </p:nvSpPr>
        <p:spPr/>
        <p:txBody>
          <a:bodyPr/>
          <a:lstStyle/>
          <a:p>
            <a:r>
              <a:rPr lang="en-US" dirty="0" smtClean="0"/>
              <a:t>The first step in planning is the awareness of the unexploited business opportunities or the problems to be provided for in the future</a:t>
            </a:r>
          </a:p>
          <a:p>
            <a:r>
              <a:rPr lang="en-US" dirty="0" smtClean="0"/>
              <a:t>Questions to ascertain the opportunities and problems:</a:t>
            </a:r>
          </a:p>
          <a:p>
            <a:pPr lvl="1">
              <a:buFont typeface="Courier New" panose="02070309020205020404" pitchFamily="49" charset="0"/>
              <a:buChar char="o"/>
            </a:pPr>
            <a:r>
              <a:rPr lang="en-US" dirty="0" smtClean="0"/>
              <a:t>What business opportunities/problems are likely to arise in the future?</a:t>
            </a:r>
          </a:p>
          <a:p>
            <a:pPr lvl="1">
              <a:buFont typeface="Courier New" panose="02070309020205020404" pitchFamily="49" charset="0"/>
              <a:buChar char="o"/>
            </a:pPr>
            <a:r>
              <a:rPr lang="en-US" dirty="0" smtClean="0"/>
              <a:t>What is the plan to be formulated to exploit such opportunities/problems?</a:t>
            </a:r>
            <a:endParaRPr lang="en-US" dirty="0"/>
          </a:p>
        </p:txBody>
      </p:sp>
    </p:spTree>
    <p:extLst>
      <p:ext uri="{BB962C8B-B14F-4D97-AF65-F5344CB8AC3E}">
        <p14:creationId xmlns:p14="http://schemas.microsoft.com/office/powerpoint/2010/main" val="3385788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and Analyzing information</a:t>
            </a:r>
            <a:endParaRPr lang="en-US" dirty="0"/>
          </a:p>
        </p:txBody>
      </p:sp>
      <p:sp>
        <p:nvSpPr>
          <p:cNvPr id="3" name="Content Placeholder 2"/>
          <p:cNvSpPr>
            <a:spLocks noGrp="1"/>
          </p:cNvSpPr>
          <p:nvPr>
            <p:ph idx="1"/>
          </p:nvPr>
        </p:nvSpPr>
        <p:spPr/>
        <p:txBody>
          <a:bodyPr/>
          <a:lstStyle/>
          <a:p>
            <a:r>
              <a:rPr lang="en-US" dirty="0" smtClean="0"/>
              <a:t>The next step is to gather adequate information and data relating to the planning to be made</a:t>
            </a:r>
          </a:p>
          <a:p>
            <a:r>
              <a:rPr lang="en-US" dirty="0" smtClean="0"/>
              <a:t>Analyze the data and information to find out the cause-effect relationship between the various factors</a:t>
            </a:r>
            <a:endParaRPr lang="en-US" dirty="0"/>
          </a:p>
        </p:txBody>
      </p:sp>
    </p:spTree>
    <p:extLst>
      <p:ext uri="{BB962C8B-B14F-4D97-AF65-F5344CB8AC3E}">
        <p14:creationId xmlns:p14="http://schemas.microsoft.com/office/powerpoint/2010/main" val="3134575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of Objectives</a:t>
            </a:r>
            <a:endParaRPr lang="en-US" dirty="0"/>
          </a:p>
        </p:txBody>
      </p:sp>
      <p:sp>
        <p:nvSpPr>
          <p:cNvPr id="3" name="Content Placeholder 2"/>
          <p:cNvSpPr>
            <a:spLocks noGrp="1"/>
          </p:cNvSpPr>
          <p:nvPr>
            <p:ph idx="1"/>
          </p:nvPr>
        </p:nvSpPr>
        <p:spPr/>
        <p:txBody>
          <a:bodyPr/>
          <a:lstStyle/>
          <a:p>
            <a:r>
              <a:rPr lang="en-US" dirty="0" smtClean="0"/>
              <a:t>Analysis and interpretation of data facilities in determining the objectives of the enterprise</a:t>
            </a:r>
          </a:p>
          <a:p>
            <a:r>
              <a:rPr lang="en-US" dirty="0" smtClean="0"/>
              <a:t>Objectives must be specific and clear</a:t>
            </a:r>
          </a:p>
          <a:p>
            <a:r>
              <a:rPr lang="en-US" dirty="0" smtClean="0"/>
              <a:t>They should indicate the end result of planning activity</a:t>
            </a:r>
          </a:p>
          <a:p>
            <a:r>
              <a:rPr lang="en-US" dirty="0" smtClean="0"/>
              <a:t>The objectives should be of the enterprise as a whole</a:t>
            </a:r>
          </a:p>
          <a:p>
            <a:r>
              <a:rPr lang="en-US" dirty="0" smtClean="0"/>
              <a:t>They should be broken down in to departmental and sectional objectives later</a:t>
            </a:r>
            <a:endParaRPr lang="en-US" dirty="0"/>
          </a:p>
        </p:txBody>
      </p:sp>
    </p:spTree>
    <p:extLst>
      <p:ext uri="{BB962C8B-B14F-4D97-AF65-F5344CB8AC3E}">
        <p14:creationId xmlns:p14="http://schemas.microsoft.com/office/powerpoint/2010/main" val="405403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planning Premises and Constraints</a:t>
            </a:r>
            <a:endParaRPr lang="en-US" dirty="0"/>
          </a:p>
        </p:txBody>
      </p:sp>
      <p:sp>
        <p:nvSpPr>
          <p:cNvPr id="3" name="Content Placeholder 2"/>
          <p:cNvSpPr>
            <a:spLocks noGrp="1"/>
          </p:cNvSpPr>
          <p:nvPr>
            <p:ph idx="1"/>
          </p:nvPr>
        </p:nvSpPr>
        <p:spPr/>
        <p:txBody>
          <a:bodyPr/>
          <a:lstStyle/>
          <a:p>
            <a:pPr marL="0" indent="0">
              <a:buNone/>
            </a:pPr>
            <a:r>
              <a:rPr lang="en-US" dirty="0" smtClean="0"/>
              <a:t>Premises are planning assumptions, on the basis of which planning takes place. Thus, it is the forecast of conditions like trends in the population, political and economic environment, production costs, advertising policy, availability of labor, material power etc.</a:t>
            </a:r>
            <a:endParaRPr lang="en-US" dirty="0"/>
          </a:p>
        </p:txBody>
      </p:sp>
    </p:spTree>
    <p:extLst>
      <p:ext uri="{BB962C8B-B14F-4D97-AF65-F5344CB8AC3E}">
        <p14:creationId xmlns:p14="http://schemas.microsoft.com/office/powerpoint/2010/main" val="320350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Planning Premises and Constraints</a:t>
            </a:r>
            <a:endParaRPr lang="en-US" dirty="0"/>
          </a:p>
        </p:txBody>
      </p:sp>
      <p:sp>
        <p:nvSpPr>
          <p:cNvPr id="3" name="Content Placeholder 2"/>
          <p:cNvSpPr>
            <a:spLocks noGrp="1"/>
          </p:cNvSpPr>
          <p:nvPr>
            <p:ph idx="1"/>
          </p:nvPr>
        </p:nvSpPr>
        <p:spPr/>
        <p:txBody>
          <a:bodyPr/>
          <a:lstStyle/>
          <a:p>
            <a:r>
              <a:rPr lang="en-US" dirty="0" smtClean="0"/>
              <a:t>There will be constraints like government control which affect the plans</a:t>
            </a:r>
          </a:p>
          <a:p>
            <a:r>
              <a:rPr lang="en-US" dirty="0" smtClean="0"/>
              <a:t>Plans should be formulated by the management in the backdrop of such premises and constraints</a:t>
            </a:r>
            <a:endParaRPr lang="en-US" dirty="0"/>
          </a:p>
        </p:txBody>
      </p:sp>
    </p:spTree>
    <p:extLst>
      <p:ext uri="{BB962C8B-B14F-4D97-AF65-F5344CB8AC3E}">
        <p14:creationId xmlns:p14="http://schemas.microsoft.com/office/powerpoint/2010/main" val="3576259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out an Alternative Course of action</a:t>
            </a:r>
            <a:endParaRPr lang="en-US" dirty="0"/>
          </a:p>
        </p:txBody>
      </p:sp>
      <p:sp>
        <p:nvSpPr>
          <p:cNvPr id="3" name="Content Placeholder 2"/>
          <p:cNvSpPr>
            <a:spLocks noGrp="1"/>
          </p:cNvSpPr>
          <p:nvPr>
            <p:ph idx="1"/>
          </p:nvPr>
        </p:nvSpPr>
        <p:spPr/>
        <p:txBody>
          <a:bodyPr/>
          <a:lstStyle/>
          <a:p>
            <a:r>
              <a:rPr lang="en-US" dirty="0" smtClean="0"/>
              <a:t>The nest step is to find out the various alternative courses of action</a:t>
            </a:r>
          </a:p>
          <a:p>
            <a:r>
              <a:rPr lang="en-US" dirty="0" smtClean="0"/>
              <a:t>For each plan there are a number of alternatives</a:t>
            </a:r>
          </a:p>
          <a:p>
            <a:r>
              <a:rPr lang="en-US" dirty="0" smtClean="0"/>
              <a:t>All possible alternatives to work out a plan for achieving the desired objectives should be found out and evaluated</a:t>
            </a:r>
            <a:endParaRPr lang="en-US" dirty="0"/>
          </a:p>
        </p:txBody>
      </p:sp>
    </p:spTree>
    <p:extLst>
      <p:ext uri="{BB962C8B-B14F-4D97-AF65-F5344CB8AC3E}">
        <p14:creationId xmlns:p14="http://schemas.microsoft.com/office/powerpoint/2010/main" val="1053664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Alternatives and selection</a:t>
            </a:r>
            <a:endParaRPr lang="en-US" dirty="0"/>
          </a:p>
        </p:txBody>
      </p:sp>
      <p:sp>
        <p:nvSpPr>
          <p:cNvPr id="3" name="Content Placeholder 2"/>
          <p:cNvSpPr>
            <a:spLocks noGrp="1"/>
          </p:cNvSpPr>
          <p:nvPr>
            <p:ph idx="1"/>
          </p:nvPr>
        </p:nvSpPr>
        <p:spPr/>
        <p:txBody>
          <a:bodyPr/>
          <a:lstStyle/>
          <a:p>
            <a:pPr marL="0" indent="0">
              <a:buNone/>
            </a:pPr>
            <a:r>
              <a:rPr lang="en-US" dirty="0" smtClean="0"/>
              <a:t>This step helps to evaluate all possible alternatives with reference to cost, speed, and quality and select the best course of action</a:t>
            </a:r>
            <a:endParaRPr lang="en-US" dirty="0"/>
          </a:p>
        </p:txBody>
      </p:sp>
    </p:spTree>
    <p:extLst>
      <p:ext uri="{BB962C8B-B14F-4D97-AF65-F5344CB8AC3E}">
        <p14:creationId xmlns:p14="http://schemas.microsoft.com/office/powerpoint/2010/main" val="888246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of Secondary Plans</a:t>
            </a:r>
            <a:endParaRPr lang="en-US" dirty="0"/>
          </a:p>
        </p:txBody>
      </p:sp>
      <p:sp>
        <p:nvSpPr>
          <p:cNvPr id="3" name="Content Placeholder 2"/>
          <p:cNvSpPr>
            <a:spLocks noGrp="1"/>
          </p:cNvSpPr>
          <p:nvPr>
            <p:ph idx="1"/>
          </p:nvPr>
        </p:nvSpPr>
        <p:spPr/>
        <p:txBody>
          <a:bodyPr/>
          <a:lstStyle/>
          <a:p>
            <a:r>
              <a:rPr lang="en-US" dirty="0" smtClean="0"/>
              <a:t>After selecting the best course of action, management has to formulate secondary plans to support the basic plan</a:t>
            </a:r>
          </a:p>
          <a:p>
            <a:r>
              <a:rPr lang="en-US" dirty="0" smtClean="0"/>
              <a:t>Without a secondary plan, the basic plan which is prepared for the whole enterprise cannot be effectively operated</a:t>
            </a:r>
            <a:endParaRPr lang="en-US" dirty="0"/>
          </a:p>
        </p:txBody>
      </p:sp>
    </p:spTree>
    <p:extLst>
      <p:ext uri="{BB962C8B-B14F-4D97-AF65-F5344CB8AC3E}">
        <p14:creationId xmlns:p14="http://schemas.microsoft.com/office/powerpoint/2010/main" val="721776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the participation of employees</a:t>
            </a:r>
            <a:endParaRPr lang="en-US" dirty="0"/>
          </a:p>
        </p:txBody>
      </p:sp>
      <p:sp>
        <p:nvSpPr>
          <p:cNvPr id="3" name="Content Placeholder 2"/>
          <p:cNvSpPr>
            <a:spLocks noGrp="1"/>
          </p:cNvSpPr>
          <p:nvPr>
            <p:ph idx="1"/>
          </p:nvPr>
        </p:nvSpPr>
        <p:spPr/>
        <p:txBody>
          <a:bodyPr/>
          <a:lstStyle/>
          <a:p>
            <a:r>
              <a:rPr lang="en-US" dirty="0" smtClean="0"/>
              <a:t>The successful execution of a plan depends to a large extent on the wholehearted cooperation of the employees in planning through communication, consolation and participation</a:t>
            </a:r>
            <a:endParaRPr lang="en-US" dirty="0"/>
          </a:p>
        </p:txBody>
      </p:sp>
    </p:spTree>
    <p:extLst>
      <p:ext uri="{BB962C8B-B14F-4D97-AF65-F5344CB8AC3E}">
        <p14:creationId xmlns:p14="http://schemas.microsoft.com/office/powerpoint/2010/main" val="1168532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Contemporary Issues in management</a:t>
            </a:r>
            <a:endParaRPr lang="en-US" dirty="0"/>
          </a:p>
        </p:txBody>
      </p:sp>
      <p:sp>
        <p:nvSpPr>
          <p:cNvPr id="3" name="Subtitle 2"/>
          <p:cNvSpPr>
            <a:spLocks noGrp="1"/>
          </p:cNvSpPr>
          <p:nvPr>
            <p:ph type="subTitle" idx="1"/>
          </p:nvPr>
        </p:nvSpPr>
        <p:spPr>
          <a:xfrm>
            <a:off x="1524000" y="3602038"/>
            <a:ext cx="9144000" cy="1989870"/>
          </a:xfrm>
        </p:spPr>
        <p:txBody>
          <a:bodyPr>
            <a:normAutofit lnSpcReduction="10000"/>
          </a:bodyPr>
          <a:lstStyle/>
          <a:p>
            <a:r>
              <a:rPr lang="en-US" dirty="0" smtClean="0"/>
              <a:t>Lecture-2</a:t>
            </a:r>
            <a:endParaRPr lang="en-US" dirty="0" smtClean="0"/>
          </a:p>
          <a:p>
            <a:r>
              <a:rPr lang="en-US" dirty="0" smtClean="0"/>
              <a:t>Topic: </a:t>
            </a:r>
            <a:r>
              <a:rPr lang="en-US" dirty="0" smtClean="0"/>
              <a:t>Concept of </a:t>
            </a:r>
            <a:r>
              <a:rPr lang="en-US" dirty="0" smtClean="0"/>
              <a:t>Management and </a:t>
            </a:r>
            <a:r>
              <a:rPr lang="en-US" dirty="0" smtClean="0"/>
              <a:t>Evolution </a:t>
            </a:r>
            <a:r>
              <a:rPr lang="en-US" dirty="0" smtClean="0"/>
              <a:t>of Management Thought</a:t>
            </a:r>
          </a:p>
          <a:p>
            <a:r>
              <a:rPr lang="en-US" dirty="0" smtClean="0"/>
              <a:t>YouTube link</a:t>
            </a:r>
            <a:r>
              <a:rPr lang="en-US" dirty="0" smtClean="0"/>
              <a:t>:</a:t>
            </a:r>
          </a:p>
          <a:p>
            <a:r>
              <a:rPr lang="en-US" dirty="0" smtClean="0">
                <a:hlinkClick r:id="rId2"/>
              </a:rPr>
              <a:t>https://www.youtube.com/watch?v=6ZzjK6-FE4Y&amp;list=PLF1DBCAC25C2BC963&amp;index=2</a:t>
            </a:r>
            <a:endParaRPr lang="en-US" dirty="0" smtClean="0"/>
          </a:p>
        </p:txBody>
      </p:sp>
    </p:spTree>
    <p:extLst>
      <p:ext uri="{BB962C8B-B14F-4D97-AF65-F5344CB8AC3E}">
        <p14:creationId xmlns:p14="http://schemas.microsoft.com/office/powerpoint/2010/main" val="3517792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for Follow-up and Future Evaluation</a:t>
            </a:r>
            <a:endParaRPr lang="en-US" dirty="0"/>
          </a:p>
        </p:txBody>
      </p:sp>
      <p:sp>
        <p:nvSpPr>
          <p:cNvPr id="3" name="Content Placeholder 2"/>
          <p:cNvSpPr>
            <a:spLocks noGrp="1"/>
          </p:cNvSpPr>
          <p:nvPr>
            <p:ph idx="1"/>
          </p:nvPr>
        </p:nvSpPr>
        <p:spPr/>
        <p:txBody>
          <a:bodyPr/>
          <a:lstStyle/>
          <a:p>
            <a:pPr marL="0" indent="0">
              <a:buNone/>
            </a:pPr>
            <a:r>
              <a:rPr lang="en-US" dirty="0" smtClean="0"/>
              <a:t>In order to see that the plan is proceeding along right lines, it is necessary for the management to devise a system for a continuous evaluation and appraisal of the plan. Management can then notice shortcomings in time and can also take immediate suitable action</a:t>
            </a:r>
            <a:endParaRPr lang="en-US" dirty="0"/>
          </a:p>
        </p:txBody>
      </p:sp>
    </p:spTree>
    <p:extLst>
      <p:ext uri="{BB962C8B-B14F-4D97-AF65-F5344CB8AC3E}">
        <p14:creationId xmlns:p14="http://schemas.microsoft.com/office/powerpoint/2010/main" val="3972567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pPr marL="0" indent="0">
              <a:buNone/>
            </a:pPr>
            <a:r>
              <a:rPr lang="en-US" dirty="0" smtClean="0"/>
              <a:t>Strategy is a term which is normally used in the battlefields to plan a military movement and handling of troops. It usually includes the formulation of a goal and a set of action plans to accomplish that goal.</a:t>
            </a:r>
            <a:endParaRPr lang="en-US" dirty="0"/>
          </a:p>
        </p:txBody>
      </p:sp>
    </p:spTree>
    <p:extLst>
      <p:ext uri="{BB962C8B-B14F-4D97-AF65-F5344CB8AC3E}">
        <p14:creationId xmlns:p14="http://schemas.microsoft.com/office/powerpoint/2010/main" val="238701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pPr marL="0" indent="0">
              <a:buNone/>
            </a:pPr>
            <a:r>
              <a:rPr lang="en-US" dirty="0" smtClean="0"/>
              <a:t>In context of business concern, strategy indicates a specific program of action for achieving the organization’s objectives.</a:t>
            </a:r>
          </a:p>
          <a:p>
            <a:r>
              <a:rPr lang="en-US" dirty="0" smtClean="0"/>
              <a:t>Organizational objectives can be met by employing the firms resources efficiently and economically</a:t>
            </a:r>
          </a:p>
          <a:p>
            <a:r>
              <a:rPr lang="en-US" dirty="0" smtClean="0"/>
              <a:t>The concept of strategy is very old</a:t>
            </a:r>
            <a:endParaRPr lang="en-US" dirty="0"/>
          </a:p>
        </p:txBody>
      </p:sp>
    </p:spTree>
    <p:extLst>
      <p:ext uri="{BB962C8B-B14F-4D97-AF65-F5344CB8AC3E}">
        <p14:creationId xmlns:p14="http://schemas.microsoft.com/office/powerpoint/2010/main" val="250008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Strategy</a:t>
            </a:r>
            <a:endParaRPr lang="en-US" dirty="0"/>
          </a:p>
        </p:txBody>
      </p:sp>
      <p:sp>
        <p:nvSpPr>
          <p:cNvPr id="3" name="Content Placeholder 2"/>
          <p:cNvSpPr>
            <a:spLocks noGrp="1"/>
          </p:cNvSpPr>
          <p:nvPr>
            <p:ph idx="1"/>
          </p:nvPr>
        </p:nvSpPr>
        <p:spPr/>
        <p:txBody>
          <a:bodyPr>
            <a:normAutofit/>
          </a:bodyPr>
          <a:lstStyle/>
          <a:p>
            <a:r>
              <a:rPr lang="en-US" dirty="0" smtClean="0"/>
              <a:t>It originated from the Greek term </a:t>
            </a:r>
            <a:r>
              <a:rPr lang="en-US" b="1" dirty="0" err="1" smtClean="0"/>
              <a:t>strategia</a:t>
            </a:r>
            <a:r>
              <a:rPr lang="en-US" dirty="0" smtClean="0"/>
              <a:t>, which means the art or science of being a general</a:t>
            </a:r>
          </a:p>
          <a:p>
            <a:r>
              <a:rPr lang="en-US" dirty="0" smtClean="0"/>
              <a:t>Effective Greek generals needed to lead an army, win and hold territory, protect cities from invasion, destroy the enemy etc.</a:t>
            </a:r>
          </a:p>
          <a:p>
            <a:r>
              <a:rPr lang="en-US" dirty="0" smtClean="0"/>
              <a:t>Each objective needed different deployment of resources</a:t>
            </a:r>
          </a:p>
          <a:p>
            <a:r>
              <a:rPr lang="en-US" dirty="0" smtClean="0"/>
              <a:t>The Greeks new that strategy was more than fighting a battle</a:t>
            </a:r>
          </a:p>
          <a:p>
            <a:r>
              <a:rPr lang="en-US" dirty="0" smtClean="0"/>
              <a:t>Effective generals had to determine the right lines of supply, decide when to fight and when not to, and manage the army’s relationship with citizens and politicians</a:t>
            </a:r>
            <a:endParaRPr lang="en-US" dirty="0"/>
          </a:p>
        </p:txBody>
      </p:sp>
    </p:spTree>
    <p:extLst>
      <p:ext uri="{BB962C8B-B14F-4D97-AF65-F5344CB8AC3E}">
        <p14:creationId xmlns:p14="http://schemas.microsoft.com/office/powerpoint/2010/main" val="792248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strategy</a:t>
            </a:r>
            <a:endParaRPr lang="en-US" dirty="0"/>
          </a:p>
        </p:txBody>
      </p:sp>
      <p:sp>
        <p:nvSpPr>
          <p:cNvPr id="3" name="Content Placeholder 2"/>
          <p:cNvSpPr>
            <a:spLocks noGrp="1"/>
          </p:cNvSpPr>
          <p:nvPr>
            <p:ph idx="1"/>
          </p:nvPr>
        </p:nvSpPr>
        <p:spPr/>
        <p:txBody>
          <a:bodyPr/>
          <a:lstStyle/>
          <a:p>
            <a:r>
              <a:rPr lang="en-US" dirty="0" smtClean="0"/>
              <a:t>Therefore, effective generals had to plan and act</a:t>
            </a:r>
          </a:p>
          <a:p>
            <a:r>
              <a:rPr lang="en-US" dirty="0" smtClean="0"/>
              <a:t>For Greeks, strategy had both a planning component and an action component. It is no different </a:t>
            </a:r>
            <a:r>
              <a:rPr lang="en-US" smtClean="0"/>
              <a:t>even today.</a:t>
            </a:r>
            <a:endParaRPr lang="en-US"/>
          </a:p>
        </p:txBody>
      </p:sp>
    </p:spTree>
    <p:extLst>
      <p:ext uri="{BB962C8B-B14F-4D97-AF65-F5344CB8AC3E}">
        <p14:creationId xmlns:p14="http://schemas.microsoft.com/office/powerpoint/2010/main" val="10492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endParaRPr lang="en-US" dirty="0"/>
          </a:p>
        </p:txBody>
      </p:sp>
      <p:sp>
        <p:nvSpPr>
          <p:cNvPr id="3" name="Content Placeholder 2"/>
          <p:cNvSpPr>
            <a:spLocks noGrp="1"/>
          </p:cNvSpPr>
          <p:nvPr>
            <p:ph idx="1"/>
          </p:nvPr>
        </p:nvSpPr>
        <p:spPr/>
        <p:txBody>
          <a:bodyPr/>
          <a:lstStyle/>
          <a:p>
            <a:r>
              <a:rPr lang="en-US" dirty="0" smtClean="0"/>
              <a:t>At the end of this Session, one must be able to:</a:t>
            </a:r>
          </a:p>
          <a:p>
            <a:pPr lvl="1">
              <a:buFont typeface="Courier New" panose="02070309020205020404" pitchFamily="49" charset="0"/>
              <a:buChar char="o"/>
            </a:pPr>
            <a:r>
              <a:rPr lang="en-US" dirty="0" smtClean="0"/>
              <a:t>Define planning</a:t>
            </a:r>
          </a:p>
          <a:p>
            <a:pPr lvl="1">
              <a:buFont typeface="Courier New" panose="02070309020205020404" pitchFamily="49" charset="0"/>
              <a:buChar char="o"/>
            </a:pPr>
            <a:r>
              <a:rPr lang="en-US" dirty="0" smtClean="0"/>
              <a:t>Know the types of planning</a:t>
            </a:r>
          </a:p>
          <a:p>
            <a:pPr lvl="1">
              <a:buFont typeface="Courier New" panose="02070309020205020404" pitchFamily="49" charset="0"/>
              <a:buChar char="o"/>
            </a:pPr>
            <a:r>
              <a:rPr lang="en-US" dirty="0" smtClean="0"/>
              <a:t>Know the steps in managerial planning</a:t>
            </a:r>
          </a:p>
          <a:p>
            <a:pPr lvl="1">
              <a:buFont typeface="Courier New" panose="02070309020205020404" pitchFamily="49" charset="0"/>
              <a:buChar char="o"/>
            </a:pPr>
            <a:r>
              <a:rPr lang="en-US" dirty="0" smtClean="0"/>
              <a:t>Know what strategies are</a:t>
            </a:r>
            <a:endParaRPr lang="en-US" dirty="0"/>
          </a:p>
        </p:txBody>
      </p:sp>
    </p:spTree>
    <p:extLst>
      <p:ext uri="{BB962C8B-B14F-4D97-AF65-F5344CB8AC3E}">
        <p14:creationId xmlns:p14="http://schemas.microsoft.com/office/powerpoint/2010/main" val="153232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Definition</a:t>
            </a:r>
            <a:endParaRPr lang="en-US" dirty="0"/>
          </a:p>
        </p:txBody>
      </p:sp>
      <p:sp>
        <p:nvSpPr>
          <p:cNvPr id="3" name="Content Placeholder 2"/>
          <p:cNvSpPr>
            <a:spLocks noGrp="1"/>
          </p:cNvSpPr>
          <p:nvPr>
            <p:ph idx="1"/>
          </p:nvPr>
        </p:nvSpPr>
        <p:spPr/>
        <p:txBody>
          <a:bodyPr/>
          <a:lstStyle/>
          <a:p>
            <a:r>
              <a:rPr lang="en-US" dirty="0" smtClean="0"/>
              <a:t>Planning is the first function to be performed in the process of management</a:t>
            </a:r>
          </a:p>
          <a:p>
            <a:r>
              <a:rPr lang="en-US" dirty="0" smtClean="0"/>
              <a:t>It governs survival, growth and prosperity of any organization in a competitive and ever changing environment</a:t>
            </a:r>
            <a:endParaRPr lang="en-US" dirty="0"/>
          </a:p>
        </p:txBody>
      </p:sp>
    </p:spTree>
    <p:extLst>
      <p:ext uri="{BB962C8B-B14F-4D97-AF65-F5344CB8AC3E}">
        <p14:creationId xmlns:p14="http://schemas.microsoft.com/office/powerpoint/2010/main" val="70031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Definition</a:t>
            </a:r>
            <a:endParaRPr lang="en-US" dirty="0"/>
          </a:p>
        </p:txBody>
      </p:sp>
      <p:sp>
        <p:nvSpPr>
          <p:cNvPr id="3" name="Content Placeholder 2"/>
          <p:cNvSpPr>
            <a:spLocks noGrp="1"/>
          </p:cNvSpPr>
          <p:nvPr>
            <p:ph idx="1"/>
          </p:nvPr>
        </p:nvSpPr>
        <p:spPr/>
        <p:txBody>
          <a:bodyPr/>
          <a:lstStyle/>
          <a:p>
            <a:r>
              <a:rPr lang="en-US" dirty="0" smtClean="0"/>
              <a:t>A plan is a predetermined course of action to achieve a specific goal or aim</a:t>
            </a:r>
          </a:p>
          <a:p>
            <a:r>
              <a:rPr lang="en-US" dirty="0" smtClean="0"/>
              <a:t>Planning is an intellectual process which requires a manager to think before acting</a:t>
            </a:r>
            <a:endParaRPr lang="en-US" dirty="0"/>
          </a:p>
        </p:txBody>
      </p:sp>
    </p:spTree>
    <p:extLst>
      <p:ext uri="{BB962C8B-B14F-4D97-AF65-F5344CB8AC3E}">
        <p14:creationId xmlns:p14="http://schemas.microsoft.com/office/powerpoint/2010/main" val="1725479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planning</a:t>
            </a:r>
            <a:endParaRPr lang="en-US" dirty="0"/>
          </a:p>
        </p:txBody>
      </p:sp>
      <p:sp>
        <p:nvSpPr>
          <p:cNvPr id="3" name="Content Placeholder 2"/>
          <p:cNvSpPr>
            <a:spLocks noGrp="1"/>
          </p:cNvSpPr>
          <p:nvPr>
            <p:ph idx="1"/>
          </p:nvPr>
        </p:nvSpPr>
        <p:spPr/>
        <p:txBody>
          <a:bodyPr/>
          <a:lstStyle/>
          <a:p>
            <a:r>
              <a:rPr lang="en-US" dirty="0" smtClean="0"/>
              <a:t>Strategic planning</a:t>
            </a:r>
          </a:p>
          <a:p>
            <a:r>
              <a:rPr lang="en-US" dirty="0" smtClean="0"/>
              <a:t>Tactical planning</a:t>
            </a:r>
          </a:p>
          <a:p>
            <a:r>
              <a:rPr lang="en-US" dirty="0" smtClean="0"/>
              <a:t>Purpose or mission Planning</a:t>
            </a:r>
            <a:endParaRPr lang="en-US" dirty="0"/>
          </a:p>
        </p:txBody>
      </p:sp>
    </p:spTree>
    <p:extLst>
      <p:ext uri="{BB962C8B-B14F-4D97-AF65-F5344CB8AC3E}">
        <p14:creationId xmlns:p14="http://schemas.microsoft.com/office/powerpoint/2010/main" val="316541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Planning</a:t>
            </a:r>
            <a:endParaRPr lang="en-US" dirty="0"/>
          </a:p>
        </p:txBody>
      </p:sp>
      <p:sp>
        <p:nvSpPr>
          <p:cNvPr id="3" name="Content Placeholder 2"/>
          <p:cNvSpPr>
            <a:spLocks noGrp="1"/>
          </p:cNvSpPr>
          <p:nvPr>
            <p:ph idx="1"/>
          </p:nvPr>
        </p:nvSpPr>
        <p:spPr/>
        <p:txBody>
          <a:bodyPr/>
          <a:lstStyle/>
          <a:p>
            <a:r>
              <a:rPr lang="en-US" dirty="0" smtClean="0"/>
              <a:t>Strategic Planning</a:t>
            </a:r>
          </a:p>
          <a:p>
            <a:pPr lvl="1">
              <a:buFont typeface="Courier New" panose="02070309020205020404" pitchFamily="49" charset="0"/>
              <a:buChar char="o"/>
            </a:pPr>
            <a:r>
              <a:rPr lang="en-US" dirty="0" smtClean="0"/>
              <a:t>It involves deciding what the major goals of the entire organization will be and what policies will gui8de the organization in pursuing these goals</a:t>
            </a:r>
          </a:p>
        </p:txBody>
      </p:sp>
    </p:spTree>
    <p:extLst>
      <p:ext uri="{BB962C8B-B14F-4D97-AF65-F5344CB8AC3E}">
        <p14:creationId xmlns:p14="http://schemas.microsoft.com/office/powerpoint/2010/main" val="36403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Planning</a:t>
            </a:r>
            <a:endParaRPr lang="en-US" dirty="0"/>
          </a:p>
        </p:txBody>
      </p:sp>
      <p:sp>
        <p:nvSpPr>
          <p:cNvPr id="3" name="Content Placeholder 2"/>
          <p:cNvSpPr>
            <a:spLocks noGrp="1"/>
          </p:cNvSpPr>
          <p:nvPr>
            <p:ph idx="1"/>
          </p:nvPr>
        </p:nvSpPr>
        <p:spPr/>
        <p:txBody>
          <a:bodyPr/>
          <a:lstStyle/>
          <a:p>
            <a:r>
              <a:rPr lang="en-US" dirty="0" smtClean="0"/>
              <a:t>Tactical Planning</a:t>
            </a:r>
          </a:p>
          <a:p>
            <a:pPr lvl="1">
              <a:buFont typeface="Courier New" panose="02070309020205020404" pitchFamily="49" charset="0"/>
              <a:buChar char="o"/>
            </a:pPr>
            <a:r>
              <a:rPr lang="en-US" dirty="0" smtClean="0"/>
              <a:t>It involves deciding specifically how the resources of the organization will be used to help the organization achieve its strategic goals</a:t>
            </a:r>
            <a:endParaRPr lang="en-US" dirty="0"/>
          </a:p>
        </p:txBody>
      </p:sp>
    </p:spTree>
    <p:extLst>
      <p:ext uri="{BB962C8B-B14F-4D97-AF65-F5344CB8AC3E}">
        <p14:creationId xmlns:p14="http://schemas.microsoft.com/office/powerpoint/2010/main" val="2048323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Planning</a:t>
            </a:r>
            <a:endParaRPr lang="en-US" dirty="0"/>
          </a:p>
        </p:txBody>
      </p:sp>
      <p:sp>
        <p:nvSpPr>
          <p:cNvPr id="3" name="Content Placeholder 2"/>
          <p:cNvSpPr>
            <a:spLocks noGrp="1"/>
          </p:cNvSpPr>
          <p:nvPr>
            <p:ph idx="1"/>
          </p:nvPr>
        </p:nvSpPr>
        <p:spPr/>
        <p:txBody>
          <a:bodyPr/>
          <a:lstStyle/>
          <a:p>
            <a:r>
              <a:rPr lang="en-US" dirty="0" smtClean="0"/>
              <a:t>Purpose or Mission Planning:</a:t>
            </a:r>
          </a:p>
          <a:p>
            <a:pPr lvl="1">
              <a:buFont typeface="Courier New" panose="02070309020205020404" pitchFamily="49" charset="0"/>
              <a:buChar char="o"/>
            </a:pPr>
            <a:r>
              <a:rPr lang="en-US" dirty="0" smtClean="0"/>
              <a:t>Identifies the basic function or task of an enterprise</a:t>
            </a:r>
          </a:p>
          <a:p>
            <a:pPr lvl="1">
              <a:buFont typeface="Courier New" panose="02070309020205020404" pitchFamily="49" charset="0"/>
              <a:buChar char="o"/>
            </a:pPr>
            <a:r>
              <a:rPr lang="en-US" dirty="0" smtClean="0"/>
              <a:t>Every kind of organized operation has its meaningful purpose or mission</a:t>
            </a:r>
          </a:p>
          <a:p>
            <a:pPr lvl="1">
              <a:buFont typeface="Courier New" panose="02070309020205020404" pitchFamily="49" charset="0"/>
              <a:buChar char="o"/>
            </a:pPr>
            <a:r>
              <a:rPr lang="en-US" dirty="0" smtClean="0"/>
              <a:t>In every social system enterprises have a basic function or task which is assigned to them by the society</a:t>
            </a:r>
            <a:endParaRPr lang="en-US" dirty="0"/>
          </a:p>
        </p:txBody>
      </p:sp>
    </p:spTree>
    <p:extLst>
      <p:ext uri="{BB962C8B-B14F-4D97-AF65-F5344CB8AC3E}">
        <p14:creationId xmlns:p14="http://schemas.microsoft.com/office/powerpoint/2010/main" val="1120107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987</Words>
  <Application>Microsoft Office PowerPoint</Application>
  <PresentationFormat>Widescreen</PresentationFormat>
  <Paragraphs>96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Courier New</vt:lpstr>
      <vt:lpstr>Office Theme</vt:lpstr>
      <vt:lpstr>Instructions</vt:lpstr>
      <vt:lpstr>Contemporary Issues in management</vt:lpstr>
      <vt:lpstr>Learning Objectives </vt:lpstr>
      <vt:lpstr>Planning Definition</vt:lpstr>
      <vt:lpstr>Planning Definition</vt:lpstr>
      <vt:lpstr>Types of planning</vt:lpstr>
      <vt:lpstr>Types of Planning</vt:lpstr>
      <vt:lpstr>Types of Planning</vt:lpstr>
      <vt:lpstr>Types of Planning</vt:lpstr>
      <vt:lpstr>Steps in Managerial Planning</vt:lpstr>
      <vt:lpstr>Awareness of opportunities and problems</vt:lpstr>
      <vt:lpstr>Collecting and Analyzing information</vt:lpstr>
      <vt:lpstr>Determination of Objectives</vt:lpstr>
      <vt:lpstr>Determining planning Premises and Constraints</vt:lpstr>
      <vt:lpstr>Determining Planning Premises and Constraints</vt:lpstr>
      <vt:lpstr>Finding out an Alternative Course of action</vt:lpstr>
      <vt:lpstr>Evaluation of Alternatives and selection</vt:lpstr>
      <vt:lpstr>Determination of Secondary Plans</vt:lpstr>
      <vt:lpstr>Securing the participation of employees</vt:lpstr>
      <vt:lpstr>Providing for Follow-up and Future Evaluation</vt:lpstr>
      <vt:lpstr>Strategies</vt:lpstr>
      <vt:lpstr>Strategies</vt:lpstr>
      <vt:lpstr>Origin of Strategy</vt:lpstr>
      <vt:lpstr>Origin of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ahmadkhakhan@outlook.com</dc:creator>
  <cp:lastModifiedBy>ahmadkhakhan@outlook.com</cp:lastModifiedBy>
  <cp:revision>10</cp:revision>
  <dcterms:created xsi:type="dcterms:W3CDTF">2020-05-02T07:07:08Z</dcterms:created>
  <dcterms:modified xsi:type="dcterms:W3CDTF">2020-05-02T08:14:33Z</dcterms:modified>
</cp:coreProperties>
</file>