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318" r:id="rId23"/>
    <p:sldId id="319" r:id="rId24"/>
    <p:sldId id="320" r:id="rId25"/>
    <p:sldId id="321" r:id="rId26"/>
    <p:sldId id="322" r:id="rId27"/>
    <p:sldId id="32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1673-528C-47ED-9763-BDCFCDEB4F3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0EA0-60FC-4151-AE56-1C422B7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5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1673-528C-47ED-9763-BDCFCDEB4F3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0EA0-60FC-4151-AE56-1C422B7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7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1673-528C-47ED-9763-BDCFCDEB4F3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0EA0-60FC-4151-AE56-1C422B7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5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F542-F3E5-4E33-A3CE-9938E4ACD292}" type="datetimeFigureOut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9/24/2018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F3C8BF-186D-4240-8E87-367F258D8BCA}" type="slidenum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395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F542-F3E5-4E33-A3CE-9938E4ACD292}" type="datetimeFigureOut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9/24/2018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F3C8BF-186D-4240-8E87-367F258D8BCA}" type="slidenum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605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F542-F3E5-4E33-A3CE-9938E4ACD292}" type="datetimeFigureOut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9/24/2018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F3C8BF-186D-4240-8E87-367F258D8BCA}" type="slidenum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361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F542-F3E5-4E33-A3CE-9938E4ACD292}" type="datetimeFigureOut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9/24/2018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F3C8BF-186D-4240-8E87-367F258D8BCA}" type="slidenum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277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F542-F3E5-4E33-A3CE-9938E4ACD292}" type="datetimeFigureOut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9/24/2018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F3C8BF-186D-4240-8E87-367F258D8BCA}" type="slidenum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443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F542-F3E5-4E33-A3CE-9938E4ACD292}" type="datetimeFigureOut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9/24/2018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F3C8BF-186D-4240-8E87-367F258D8BCA}" type="slidenum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9700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F542-F3E5-4E33-A3CE-9938E4ACD292}" type="datetimeFigureOut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9/24/2018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F3C8BF-186D-4240-8E87-367F258D8BCA}" type="slidenum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811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F542-F3E5-4E33-A3CE-9938E4ACD292}" type="datetimeFigureOut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9/24/2018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F3C8BF-186D-4240-8E87-367F258D8BCA}" type="slidenum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976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1673-528C-47ED-9763-BDCFCDEB4F3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0EA0-60FC-4151-AE56-1C422B7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28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F542-F3E5-4E33-A3CE-9938E4ACD292}" type="datetimeFigureOut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9/24/2018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F3C8BF-186D-4240-8E87-367F258D8BCA}" type="slidenum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4099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F542-F3E5-4E33-A3CE-9938E4ACD292}" type="datetimeFigureOut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9/24/2018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F3C8BF-186D-4240-8E87-367F258D8BCA}" type="slidenum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517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F542-F3E5-4E33-A3CE-9938E4ACD292}" type="datetimeFigureOut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9/24/2018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F3C8BF-186D-4240-8E87-367F258D8BCA}" type="slidenum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631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1673-528C-47ED-9763-BDCFCDEB4F3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0EA0-60FC-4151-AE56-1C422B7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0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1673-528C-47ED-9763-BDCFCDEB4F3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0EA0-60FC-4151-AE56-1C422B7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1673-528C-47ED-9763-BDCFCDEB4F3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0EA0-60FC-4151-AE56-1C422B7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5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1673-528C-47ED-9763-BDCFCDEB4F3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0EA0-60FC-4151-AE56-1C422B7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5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1673-528C-47ED-9763-BDCFCDEB4F3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0EA0-60FC-4151-AE56-1C422B7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0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1673-528C-47ED-9763-BDCFCDEB4F3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0EA0-60FC-4151-AE56-1C422B7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0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1673-528C-47ED-9763-BDCFCDEB4F3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0EA0-60FC-4151-AE56-1C422B7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3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C1673-528C-47ED-9763-BDCFCDEB4F3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D0EA0-60FC-4151-AE56-1C422B7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8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F542-F3E5-4E33-A3CE-9938E4ACD292}" type="datetimeFigureOut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9/24/2018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F3C8BF-186D-4240-8E87-367F258D8BCA}" type="slidenum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999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514350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Engr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Sajid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Nawaz Khan</a:t>
            </a:r>
            <a:endParaRPr lang="en-US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4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Biasing the Transistor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</a:t>
            </a: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Region;</a:t>
            </a:r>
          </a:p>
          <a:p>
            <a:pPr lvl="2"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junction is forward biased and the BC junction is reverse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biased.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base-emitter voltage is approximately 0.5 - 0.7 volts (the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turn-on voltage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junction).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891" y="4244409"/>
            <a:ext cx="6788728" cy="206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85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Biasing the Transistor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</a:rPr>
              <a:t>Active </a:t>
            </a: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</a:rPr>
              <a:t>Region;</a:t>
            </a:r>
          </a:p>
          <a:p>
            <a:pPr lvl="2" algn="just">
              <a:lnSpc>
                <a:spcPct val="150000"/>
              </a:lnSpc>
            </a:pP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To make the biasing more obvious we can ground the base and use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power supplies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to bias the emitter and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collector.</a:t>
            </a: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Notice that the BE junction is </a:t>
            </a:r>
            <a:r>
              <a:rPr lang="en-US" sz="2400" dirty="0" smtClean="0">
                <a:solidFill>
                  <a:srgbClr val="151515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forward biased and the BC junction is reverse biased.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655" y="4408205"/>
            <a:ext cx="6109854" cy="20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9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Active Operation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5"/>
            <a:ext cx="11277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With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the BE junction forward biased electrons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diffuse across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the junction into the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base.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base is very thin and lightly doped so there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are relatively few holes in it      compared  with the electrons from the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heavily doped emitter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region.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473" y="4172677"/>
            <a:ext cx="5043054" cy="226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14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Active Operation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5"/>
            <a:ext cx="11333019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As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there are few holes in the base for the electrons to combine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with most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of the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      electrons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diffuse in to the reverse biased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collector-base junction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where the electric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field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in the depletion region sweeps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them across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into the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collector.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Remember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electrons are the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minority carriers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in the p material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so they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are swept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across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the depletion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region.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818" y="4336472"/>
            <a:ext cx="5292435" cy="208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14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Active Operation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 Unbiased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;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345" y="2671921"/>
            <a:ext cx="6996545" cy="29925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0036" y="5891211"/>
            <a:ext cx="94349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simplified electron energy diagram for the npn transistor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55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Active Operation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 Biased;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818" y="2587675"/>
            <a:ext cx="6927272" cy="22704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51709" y="5398768"/>
            <a:ext cx="8049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simplified electron energy diagram for the npn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transistor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06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Active Operation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small percentage of the electrons injected in to the base from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the emitter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do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   recombine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with the holes in the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base.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If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left alone the base would slowly become more negative until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the flow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of electrons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  across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the base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stopped.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Electrons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leave the base via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wire contact maintaining the small amount of holes in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   the base.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This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flow of electrons is the small base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current.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6145" y="5029200"/>
            <a:ext cx="5292437" cy="151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28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Active Operation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Electron flow through the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transistor;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1636" y="2854036"/>
            <a:ext cx="5721927" cy="314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6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Active Operation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Conventional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Current;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328" y="2673927"/>
            <a:ext cx="6317673" cy="308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7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Active Operation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Kirchhoff's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 gives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us;</a:t>
            </a: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 alpha is the ratio of collector to emitter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current;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transistors have values of </a:t>
            </a:r>
            <a:r>
              <a:rPr lang="en-US" sz="2400" dirty="0" smtClean="0">
                <a:solidFill>
                  <a:srgbClr val="15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from 0.95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0.995.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2038" y="2189018"/>
            <a:ext cx="2459909" cy="6113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2038" y="3474134"/>
            <a:ext cx="1809764" cy="164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b="1" dirty="0">
                <a:latin typeface="Times New Roman"/>
              </a:rPr>
              <a:t>Transistor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5"/>
            <a:ext cx="11305309" cy="5008413"/>
          </a:xfrm>
        </p:spPr>
        <p:txBody>
          <a:bodyPr>
            <a:normAutofit/>
          </a:bodyPr>
          <a:lstStyle/>
          <a:p>
            <a:pPr lvl="0" algn="just" defTabSz="914400" fontAlgn="base">
              <a:lnSpc>
                <a:spcPct val="150000"/>
              </a:lnSpc>
              <a:spcAft>
                <a:spcPct val="0"/>
              </a:spcAft>
              <a:buSzPct val="110000"/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transistor is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device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 used to control current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Aft>
                <a:spcPct val="0"/>
              </a:spcAft>
              <a:buSzPct val="110000"/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made of three layers of semiconductor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Aft>
                <a:spcPct val="0"/>
              </a:spcAft>
              <a:buSzPct val="110000"/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construction is similar to the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diode.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Aft>
                <a:spcPct val="0"/>
              </a:spcAft>
              <a:buSzPct val="110000"/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Transistors often take the place of mechanical switches and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relays.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Aft>
                <a:spcPct val="0"/>
              </a:spcAft>
              <a:buSzPct val="110000"/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transistor can be thought of as two diodes that share a common center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layer.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lead semiconductor device that acts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as;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electrically controlled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amplifier.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fontAlgn="base">
              <a:lnSpc>
                <a:spcPct val="90000"/>
              </a:lnSpc>
              <a:spcAft>
                <a:spcPct val="0"/>
              </a:spcAft>
              <a:buSzPct val="110000"/>
              <a:buFont typeface="Wingdings" panose="05000000000000000000" pitchFamily="2" charset="2"/>
              <a:buChar char="Ø"/>
            </a:pPr>
            <a:endParaRPr lang="en-US" altLang="en-US" sz="2400" dirty="0">
              <a:solidFill>
                <a:srgbClr val="000000"/>
              </a:solidFill>
              <a:latin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Active Operation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The ratio of the dc collector current to the dc base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current is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the dc beta rating of the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transistor;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111111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dc beta can be related to the dc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alpha;</a:t>
            </a: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237" y="2424138"/>
            <a:ext cx="1558362" cy="14666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4897332"/>
            <a:ext cx="1482436" cy="99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11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5"/>
            <a:ext cx="10972800" cy="3941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Times New Roman" panose="02020603050405020304" pitchFamily="18" charset="0"/>
              </a:rPr>
              <a:t>Junction Field </a:t>
            </a:r>
            <a:r>
              <a:rPr lang="en-US" sz="4400" b="1" dirty="0">
                <a:latin typeface="Times New Roman" panose="02020603050405020304" pitchFamily="18" charset="0"/>
              </a:rPr>
              <a:t>Effect Transistors </a:t>
            </a:r>
            <a:r>
              <a:rPr lang="en-US" sz="4400" b="1" dirty="0" smtClean="0">
                <a:latin typeface="Times New Roman" panose="02020603050405020304" pitchFamily="18" charset="0"/>
              </a:rPr>
              <a:t>(</a:t>
            </a:r>
            <a:r>
              <a:rPr lang="en-US" sz="4400" b="1" dirty="0">
                <a:latin typeface="Times New Roman" panose="02020603050405020304" pitchFamily="18" charset="0"/>
              </a:rPr>
              <a:t>J</a:t>
            </a:r>
            <a:r>
              <a:rPr lang="en-US" sz="4400" b="1" dirty="0" smtClean="0">
                <a:latin typeface="Times New Roman" panose="02020603050405020304" pitchFamily="18" charset="0"/>
              </a:rPr>
              <a:t>FETs</a:t>
            </a:r>
            <a:r>
              <a:rPr lang="en-US" sz="4400" b="1" dirty="0">
                <a:latin typeface="Times New Roman" panose="02020603050405020304" pitchFamily="18" charset="0"/>
              </a:rPr>
              <a:t>)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71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Junction Field Effect Transistors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Width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of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conducting channel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is controlled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 by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gate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voltage;</a:t>
            </a: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</a:endParaRPr>
          </a:p>
          <a:p>
            <a:pPr lvl="3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Source    emitter </a:t>
            </a: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</a:endParaRPr>
          </a:p>
          <a:p>
            <a:pPr lvl="3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Drain      collector </a:t>
            </a: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</a:endParaRPr>
          </a:p>
          <a:p>
            <a:pPr lvl="3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Gate        Base</a:t>
            </a:r>
            <a:endParaRPr lang="en-US" sz="24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6438" y="2478825"/>
            <a:ext cx="5673962" cy="396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46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JFETs vs. BJTs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JFETs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have an extremely high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input impedance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for  a given gain as compared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to BJTs.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Smaller size.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Higher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frequency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response.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Voltage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controlled rather than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current controlled.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316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MOSFET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Metal Oxide Semiconductor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FET.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Very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low current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devices.</a:t>
            </a: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Two types;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Enhancement.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Depletion.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18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MOSFET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Enhancement;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876" y="2617317"/>
            <a:ext cx="6347058" cy="33401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8982" y="2784364"/>
            <a:ext cx="2521527" cy="300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MOSFET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Depletion;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083" y="2682324"/>
            <a:ext cx="6179243" cy="32197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5809" y="2736138"/>
            <a:ext cx="3039707" cy="311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58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Transistor Types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</a:rPr>
              <a:t>Bipolar </a:t>
            </a:r>
            <a:r>
              <a:rPr lang="en-US" sz="2400" dirty="0">
                <a:latin typeface="Times New Roman" panose="02020603050405020304" pitchFamily="18" charset="0"/>
              </a:rPr>
              <a:t>Junction Transistor (BJT</a:t>
            </a:r>
            <a:r>
              <a:rPr lang="en-US" sz="2400" dirty="0" smtClean="0">
                <a:latin typeface="Times New Roman" panose="02020603050405020304" pitchFamily="18" charset="0"/>
              </a:rPr>
              <a:t>),</a:t>
            </a:r>
            <a:endParaRPr lang="en-US" sz="2400" dirty="0">
              <a:latin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</a:rPr>
              <a:t>NPN </a:t>
            </a:r>
            <a:r>
              <a:rPr lang="en-US" sz="2400" dirty="0">
                <a:latin typeface="Times New Roman" panose="02020603050405020304" pitchFamily="18" charset="0"/>
              </a:rPr>
              <a:t>and </a:t>
            </a:r>
            <a:r>
              <a:rPr lang="en-US" sz="2400" dirty="0" smtClean="0">
                <a:latin typeface="Times New Roman" panose="02020603050405020304" pitchFamily="18" charset="0"/>
              </a:rPr>
              <a:t>PNP.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</a:rPr>
              <a:t>Junction </a:t>
            </a:r>
            <a:r>
              <a:rPr lang="en-US" sz="2400" dirty="0">
                <a:latin typeface="Times New Roman" panose="02020603050405020304" pitchFamily="18" charset="0"/>
              </a:rPr>
              <a:t>Field Effect Transistor (JFET</a:t>
            </a:r>
            <a:r>
              <a:rPr lang="en-US" sz="2400" dirty="0" smtClean="0">
                <a:latin typeface="Times New Roman" panose="02020603050405020304" pitchFamily="18" charset="0"/>
              </a:rPr>
              <a:t>),</a:t>
            </a:r>
            <a:endParaRPr lang="en-US" sz="2400" dirty="0">
              <a:latin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</a:rPr>
              <a:t>N-channel </a:t>
            </a:r>
            <a:r>
              <a:rPr lang="en-US" sz="2400" dirty="0">
                <a:latin typeface="Times New Roman" panose="02020603050405020304" pitchFamily="18" charset="0"/>
              </a:rPr>
              <a:t>and </a:t>
            </a:r>
            <a:r>
              <a:rPr lang="en-US" sz="2400" dirty="0" smtClean="0">
                <a:latin typeface="Times New Roman" panose="02020603050405020304" pitchFamily="18" charset="0"/>
              </a:rPr>
              <a:t>P-channel.</a:t>
            </a:r>
            <a:endParaRPr lang="en-US" sz="24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</a:rPr>
              <a:t>Metal </a:t>
            </a:r>
            <a:r>
              <a:rPr lang="en-US" sz="2400" dirty="0">
                <a:latin typeface="Times New Roman" panose="02020603050405020304" pitchFamily="18" charset="0"/>
              </a:rPr>
              <a:t>Oxide Semiconductor FET (MOSFET</a:t>
            </a:r>
            <a:r>
              <a:rPr lang="en-US" sz="2400" dirty="0" smtClean="0">
                <a:latin typeface="Times New Roman" panose="02020603050405020304" pitchFamily="18" charset="0"/>
              </a:rPr>
              <a:t>),</a:t>
            </a:r>
            <a:endParaRPr lang="en-US" sz="2400" dirty="0">
              <a:latin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</a:rPr>
              <a:t>Depletion </a:t>
            </a:r>
            <a:r>
              <a:rPr lang="en-US" sz="2400" dirty="0">
                <a:latin typeface="Times New Roman" panose="02020603050405020304" pitchFamily="18" charset="0"/>
              </a:rPr>
              <a:t>type (n- and p-channel) and enhancement type (n- and p-channel</a:t>
            </a:r>
            <a:r>
              <a:rPr lang="en-US" sz="2400" dirty="0" smtClean="0">
                <a:latin typeface="Times New Roman" panose="02020603050405020304" pitchFamily="18" charset="0"/>
              </a:rPr>
              <a:t>).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127" y="4287131"/>
            <a:ext cx="2142857" cy="18868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591" y="4421898"/>
            <a:ext cx="2142857" cy="17042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9038" y="4523492"/>
            <a:ext cx="1714286" cy="14347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16727" y="6173968"/>
            <a:ext cx="1136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BJT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375565" y="6106655"/>
            <a:ext cx="101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JFET</a:t>
            </a:r>
          </a:p>
        </p:txBody>
      </p:sp>
      <p:sp>
        <p:nvSpPr>
          <p:cNvPr id="9" name="Rectangle 8"/>
          <p:cNvSpPr/>
          <p:nvPr/>
        </p:nvSpPr>
        <p:spPr>
          <a:xfrm flipH="1">
            <a:off x="8317029" y="6049511"/>
            <a:ext cx="2073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MOSFET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750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</a:rPr>
              <a:t>Bipolar Junction Transistor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5"/>
            <a:ext cx="10972800" cy="478674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BJT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bipolar because both holes (+) and electrons (-) will take part in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current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through the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device.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N-type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regions contains free electrons (negative carriers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P-type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regions contains free holes (positive carriers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BJT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three layer (npn 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pnp) semiconductor device.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two pn junctions 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transistor.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layers are called the emitter, base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collector.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592" y="4918364"/>
            <a:ext cx="4726643" cy="146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rPr>
              <a:t>Bipolar Junction Transistor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base is lightly doped and sandwiched between the collector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and the emitter.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collector is moderately doped and the emitter is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heavily doped.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base region is much thinner than the either the collector or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emitter regions.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collector region is usually thicker than the emitter as the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largest amount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of heat is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             dissipated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in the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collector.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56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Bipolar Junction Transistor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7055" y="1849582"/>
            <a:ext cx="3144981" cy="10875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0074" y="2050473"/>
            <a:ext cx="3629889" cy="8866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164" y="3449781"/>
            <a:ext cx="7147296" cy="249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2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Biasing the Transistor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62545"/>
            <a:ext cx="11194473" cy="446362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transistor operates in three modes depending on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how the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pn junctions in the device are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biased.</a:t>
            </a: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</a:endParaRPr>
          </a:p>
          <a:p>
            <a:pPr lvl="5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Cutoff region; both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junctions reverse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biased.</a:t>
            </a: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</a:endParaRPr>
          </a:p>
          <a:p>
            <a:pPr lvl="5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Saturation region; both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junctions forward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biased.</a:t>
            </a:r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</a:endParaRPr>
          </a:p>
          <a:p>
            <a:pPr lvl="5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smtClean="0">
                <a:solidFill>
                  <a:srgbClr val="111111"/>
                </a:solidFill>
                <a:latin typeface="Times New Roman" panose="02020603050405020304" pitchFamily="18" charset="0"/>
              </a:rPr>
              <a:t>Active region;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base-emitter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junction is forward biased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and collector-base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is reversed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   </a:t>
            </a:r>
          </a:p>
          <a:p>
            <a:pPr marL="1285875" lvl="5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   biased.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14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Biasing the Transistor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</a:rPr>
              <a:t>Cutoff;</a:t>
            </a:r>
          </a:p>
          <a:p>
            <a:pPr lvl="2"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junctions are reverse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biased.</a:t>
            </a:r>
          </a:p>
          <a:p>
            <a:pPr lvl="2"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546" y="4084321"/>
            <a:ext cx="5056908" cy="252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6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Biasing the Transistor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Saturation;</a:t>
            </a:r>
          </a:p>
          <a:p>
            <a:pPr lvl="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junctions are forward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biased.</a:t>
            </a:r>
          </a:p>
          <a:p>
            <a:pPr lvl="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404" y="3863186"/>
            <a:ext cx="5683395" cy="278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0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816</Words>
  <Application>Microsoft Office PowerPoint</Application>
  <PresentationFormat>Custom</PresentationFormat>
  <Paragraphs>115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2_Office Theme</vt:lpstr>
      <vt:lpstr>Lecture 7</vt:lpstr>
      <vt:lpstr>Transistor</vt:lpstr>
      <vt:lpstr>Transistor Types</vt:lpstr>
      <vt:lpstr>Bipolar Junction Transistor</vt:lpstr>
      <vt:lpstr>Bipolar Junction Transistor</vt:lpstr>
      <vt:lpstr>Bipolar Junction Transistor</vt:lpstr>
      <vt:lpstr>Biasing the Transistor </vt:lpstr>
      <vt:lpstr>Biasing the Transistor </vt:lpstr>
      <vt:lpstr>Biasing the Transistor </vt:lpstr>
      <vt:lpstr>Biasing the Transistor </vt:lpstr>
      <vt:lpstr>Biasing the Transistor </vt:lpstr>
      <vt:lpstr>Active Operation </vt:lpstr>
      <vt:lpstr>Active Operation </vt:lpstr>
      <vt:lpstr>Active Operation </vt:lpstr>
      <vt:lpstr>Active Operation </vt:lpstr>
      <vt:lpstr>Active Operation</vt:lpstr>
      <vt:lpstr>Active Operation</vt:lpstr>
      <vt:lpstr>Active Operation </vt:lpstr>
      <vt:lpstr>Active Operation </vt:lpstr>
      <vt:lpstr>Active Operation</vt:lpstr>
      <vt:lpstr>PowerPoint Presentation</vt:lpstr>
      <vt:lpstr>Junction Field Effect Transistors </vt:lpstr>
      <vt:lpstr>JFETs vs. BJTs</vt:lpstr>
      <vt:lpstr>MOSFET</vt:lpstr>
      <vt:lpstr>MOSFET</vt:lpstr>
      <vt:lpstr>MOSFET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</dc:title>
  <dc:creator>Ashraf Ali</dc:creator>
  <cp:lastModifiedBy>Windows User</cp:lastModifiedBy>
  <cp:revision>132</cp:revision>
  <dcterms:created xsi:type="dcterms:W3CDTF">2016-09-26T06:32:56Z</dcterms:created>
  <dcterms:modified xsi:type="dcterms:W3CDTF">2018-09-24T11:36:50Z</dcterms:modified>
</cp:coreProperties>
</file>