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80" r:id="rId4"/>
    <p:sldId id="279" r:id="rId5"/>
    <p:sldId id="270" r:id="rId6"/>
    <p:sldId id="271" r:id="rId7"/>
    <p:sldId id="272" r:id="rId8"/>
    <p:sldId id="273" r:id="rId9"/>
    <p:sldId id="276" r:id="rId10"/>
    <p:sldId id="277" r:id="rId11"/>
    <p:sldId id="274" r:id="rId12"/>
    <p:sldId id="275" r:id="rId13"/>
    <p:sldId id="259" r:id="rId14"/>
    <p:sldId id="278" r:id="rId15"/>
    <p:sldId id="260" r:id="rId16"/>
    <p:sldId id="261"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20-Apr-20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20-Apr-20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usiness-to-you.com/what-is-strateg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smtClean="0">
                <a:latin typeface="Times New Roman" pitchFamily="18" charset="0"/>
                <a:cs typeface="Times New Roman" pitchFamily="18" charset="0"/>
              </a:rPr>
              <a:t>Lesson  </a:t>
            </a:r>
            <a:r>
              <a:rPr lang="en-US" b="1" dirty="0" smtClean="0">
                <a:latin typeface="Times New Roman" pitchFamily="18" charset="0"/>
                <a:cs typeface="Times New Roman" pitchFamily="18" charset="0"/>
              </a:rPr>
              <a:t>2</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The Value Chain Model</a:t>
            </a:r>
            <a:endParaRPr lang="en-US"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62500" lnSpcReduction="20000"/>
          </a:bodyPr>
          <a:lstStyle/>
          <a:p>
            <a:pPr fontAlgn="base"/>
            <a:r>
              <a:rPr lang="en-US" b="1" dirty="0" smtClean="0">
                <a:latin typeface="Times New Roman" pitchFamily="18" charset="0"/>
                <a:cs typeface="Times New Roman" pitchFamily="18" charset="0"/>
              </a:rPr>
              <a:t>Procurement</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Procurement refers to the function of purchasing inputs used in the firm’s value chain, not the purchased inputs themselves. Purchased inputs are needed for every value activity, including support activities. Purchased inputs include raw materials, supplies and other consumable items as well as assets such as machinery, laboratory equipment, office equipment and buildings. Procurement is therefore needed to assist multiple value chain activities, not just inbound logistics.</a:t>
            </a:r>
          </a:p>
          <a:p>
            <a:pPr fontAlgn="base">
              <a:buNone/>
            </a:pPr>
            <a:endParaRPr lang="en-US"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Technology Development (R&amp;D)</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Every value activity embodies technology, be it know how, procedures or technology embodied in process equipment. The array of technology used in most companies is very broad. Technology development activities can be grouped into efforts to improve the product and the process. Examples are telecommunication technology, accounting automation software, product design research and customer servicing procedures. Typically, Research &amp; Development departments can also be classified here</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smtClean="0">
                <a:latin typeface="Times New Roman" pitchFamily="18" charset="0"/>
                <a:cs typeface="Times New Roman" pitchFamily="18" charset="0"/>
              </a:rPr>
              <a:t>Human Resource Management</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HRM consists of activities involved in the recruiting, hiring (and firing), training, development and compensation of all types of personnel. HRM affects the competitive advantage in any firm through its role in determining the skills and motivation of employees and the cost of hiring and training them. Some companies (especially in the technological and advisory service industry) rely so much on talented employees, that they have devoted an entire Talent Management department within HRM to recruit and train the best of the best university graduates.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pPr fontAlgn="base"/>
            <a:r>
              <a:rPr lang="en-US" sz="3100" b="1" dirty="0" smtClean="0">
                <a:latin typeface="Times New Roman" pitchFamily="18" charset="0"/>
                <a:cs typeface="Times New Roman" pitchFamily="18" charset="0"/>
              </a:rPr>
              <a:t>Firm Infrastructure</a:t>
            </a:r>
            <a:endParaRPr lang="en-US" sz="3100" dirty="0" smtClean="0">
              <a:latin typeface="Times New Roman" pitchFamily="18" charset="0"/>
              <a:cs typeface="Times New Roman" pitchFamily="18" charset="0"/>
            </a:endParaRPr>
          </a:p>
          <a:p>
            <a:pPr fontAlgn="base"/>
            <a:r>
              <a:rPr lang="en-US" sz="3100" dirty="0" smtClean="0">
                <a:latin typeface="Times New Roman" pitchFamily="18" charset="0"/>
                <a:cs typeface="Times New Roman" pitchFamily="18" charset="0"/>
              </a:rPr>
              <a:t>Firm infrastructure consists of a number of activities including general (strategic) management, planning, finance, accounting, legal, government affairs and quality management. Infrastructure usually supports the entire value chain, and not individual activities. In accounting, many firm infrastructure activities are often collectively indicated as ‘overhead’ costs. However, these activities shouldn’t be underestimated since they could be one of the most powerful sources of competitive advantage. After all, </a:t>
            </a:r>
            <a:r>
              <a:rPr lang="en-US" sz="3100" dirty="0" smtClean="0">
                <a:latin typeface="Times New Roman" pitchFamily="18" charset="0"/>
                <a:cs typeface="Times New Roman" pitchFamily="18" charset="0"/>
                <a:hlinkClick r:id="rId2"/>
              </a:rPr>
              <a:t>strategic management</a:t>
            </a:r>
            <a:r>
              <a:rPr lang="en-US" sz="3100" dirty="0" smtClean="0">
                <a:latin typeface="Times New Roman" pitchFamily="18" charset="0"/>
                <a:cs typeface="Times New Roman" pitchFamily="18" charset="0"/>
              </a:rPr>
              <a:t> is often the starting point from which all smaller decisions in the firm are being based on. The wrong strategy will make it extra hard for people on the </a:t>
            </a:r>
            <a:r>
              <a:rPr lang="en-US" sz="3100" dirty="0" err="1" smtClean="0">
                <a:latin typeface="Times New Roman" pitchFamily="18" charset="0"/>
                <a:cs typeface="Times New Roman" pitchFamily="18" charset="0"/>
              </a:rPr>
              <a:t>workfloor</a:t>
            </a:r>
            <a:r>
              <a:rPr lang="en-US" sz="3100" dirty="0" smtClean="0">
                <a:latin typeface="Times New Roman" pitchFamily="18" charset="0"/>
                <a:cs typeface="Times New Roman" pitchFamily="18" charset="0"/>
              </a:rPr>
              <a:t> to perform well.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Core Competencies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sz="3800" dirty="0" smtClean="0">
                <a:latin typeface="Times New Roman" pitchFamily="18" charset="0"/>
                <a:cs typeface="Times New Roman" pitchFamily="18" charset="0"/>
              </a:rPr>
              <a:t>Traditionally, companies owned and controlled most of the resources that entered their businesses—labor power, materials, machines, information, and energy—but many today outsource less-critical resources if they can obtain better quality or lower cost.</a:t>
            </a:r>
          </a:p>
          <a:p>
            <a:r>
              <a:rPr lang="en-US" sz="3800" dirty="0" smtClean="0">
                <a:latin typeface="Times New Roman" pitchFamily="18" charset="0"/>
                <a:cs typeface="Times New Roman" pitchFamily="18" charset="0"/>
              </a:rPr>
              <a:t>The key, then, is to own and nurture the resources and competencies that make up the </a:t>
            </a:r>
            <a:r>
              <a:rPr lang="en-US" sz="3800" i="1" dirty="0" smtClean="0">
                <a:latin typeface="Times New Roman" pitchFamily="18" charset="0"/>
                <a:cs typeface="Times New Roman" pitchFamily="18" charset="0"/>
              </a:rPr>
              <a:t>essence of </a:t>
            </a:r>
            <a:r>
              <a:rPr lang="en-US" sz="3800" dirty="0" smtClean="0">
                <a:latin typeface="Times New Roman" pitchFamily="18" charset="0"/>
                <a:cs typeface="Times New Roman" pitchFamily="18" charset="0"/>
              </a:rPr>
              <a:t>the business. </a:t>
            </a:r>
          </a:p>
          <a:p>
            <a:pPr>
              <a:buNone/>
            </a:pPr>
            <a:endParaRPr lang="en-US"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Many textile, chemical, and computer/electronic product firms do not manufacture their own products because offshore manufacturers are more competent in this task. Instead, they focus on product design and development and marketing, their core competencies. </a:t>
            </a:r>
          </a:p>
          <a:p>
            <a:pPr>
              <a:buNone/>
            </a:pPr>
            <a:endParaRPr lang="en-US"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Core competencies are special skills and capabilities of the firm that provides some competitive advantage in the marketplace. We are primarily interested in those skills and capabilities that allow the firm/brand to deliver superior customer value.</a:t>
            </a:r>
          </a:p>
          <a:p>
            <a:r>
              <a:rPr lang="en-US" sz="3800" dirty="0" smtClean="0">
                <a:latin typeface="Times New Roman" pitchFamily="18" charset="0"/>
                <a:cs typeface="Times New Roman" pitchFamily="18" charset="0"/>
              </a:rPr>
              <a:t>You should note that core competencies are skill sets that reside in the people and processes within the organization. They are ways that the organization operates, rather than the physical resources that the firm. You should use the words “</a:t>
            </a:r>
            <a:r>
              <a:rPr lang="en-US" sz="3800" b="1" dirty="0" smtClean="0">
                <a:latin typeface="Times New Roman" pitchFamily="18" charset="0"/>
                <a:cs typeface="Times New Roman" pitchFamily="18" charset="0"/>
              </a:rPr>
              <a:t>expertise</a:t>
            </a:r>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abilities</a:t>
            </a:r>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skills</a:t>
            </a:r>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know-how</a:t>
            </a:r>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processes</a:t>
            </a:r>
            <a:r>
              <a:rPr lang="en-US" sz="3800" dirty="0" smtClean="0">
                <a:latin typeface="Times New Roman" pitchFamily="18" charset="0"/>
                <a:cs typeface="Times New Roman" pitchFamily="18" charset="0"/>
              </a:rPr>
              <a:t>” and so on.</a:t>
            </a:r>
          </a:p>
          <a:p>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core competency </a:t>
            </a:r>
            <a:r>
              <a:rPr lang="en-US" dirty="0" smtClean="0">
                <a:latin typeface="Times New Roman" pitchFamily="18" charset="0"/>
                <a:cs typeface="Times New Roman" pitchFamily="18" charset="0"/>
              </a:rPr>
              <a:t>has three characteristics: </a:t>
            </a:r>
          </a:p>
          <a:p>
            <a:r>
              <a:rPr lang="en-US" dirty="0" smtClean="0">
                <a:latin typeface="Times New Roman" pitchFamily="18" charset="0"/>
                <a:cs typeface="Times New Roman" pitchFamily="18" charset="0"/>
              </a:rPr>
              <a:t>(1) It is a source of competitive advantage and makes a significant contribution to perceived customer benefits. </a:t>
            </a:r>
          </a:p>
          <a:p>
            <a:r>
              <a:rPr lang="en-US" dirty="0" smtClean="0">
                <a:latin typeface="Times New Roman" pitchFamily="18" charset="0"/>
                <a:cs typeface="Times New Roman" pitchFamily="18" charset="0"/>
              </a:rPr>
              <a:t>(2) It has applications in a wide variety of markets.</a:t>
            </a:r>
          </a:p>
          <a:p>
            <a:r>
              <a:rPr lang="en-US" dirty="0" smtClean="0">
                <a:latin typeface="Times New Roman" pitchFamily="18" charset="0"/>
                <a:cs typeface="Times New Roman" pitchFamily="18" charset="0"/>
              </a:rPr>
              <a:t>(3) It is difficult for competitors to imitate.</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List of core competency examples</a:t>
            </a:r>
          </a:p>
          <a:p>
            <a:r>
              <a:rPr lang="en-US" dirty="0" smtClean="0">
                <a:latin typeface="Times New Roman" pitchFamily="18" charset="0"/>
                <a:cs typeface="Times New Roman" pitchFamily="18" charset="0"/>
              </a:rPr>
              <a:t>Innovation expertise</a:t>
            </a:r>
          </a:p>
          <a:p>
            <a:r>
              <a:rPr lang="en-US" dirty="0" smtClean="0">
                <a:latin typeface="Times New Roman" pitchFamily="18" charset="0"/>
                <a:cs typeface="Times New Roman" pitchFamily="18" charset="0"/>
              </a:rPr>
              <a:t>Speed and flexibility in the marketplace</a:t>
            </a:r>
          </a:p>
          <a:p>
            <a:r>
              <a:rPr lang="en-US" dirty="0" smtClean="0">
                <a:latin typeface="Times New Roman" pitchFamily="18" charset="0"/>
                <a:cs typeface="Times New Roman" pitchFamily="18" charset="0"/>
              </a:rPr>
              <a:t>Superior product development skills</a:t>
            </a:r>
          </a:p>
          <a:p>
            <a:r>
              <a:rPr lang="en-US" dirty="0" smtClean="0">
                <a:latin typeface="Times New Roman" pitchFamily="18" charset="0"/>
                <a:cs typeface="Times New Roman" pitchFamily="18" charset="0"/>
              </a:rPr>
              <a:t>Greater marketplace and customer understanding</a:t>
            </a:r>
          </a:p>
          <a:p>
            <a:r>
              <a:rPr lang="en-US" dirty="0" smtClean="0">
                <a:latin typeface="Times New Roman" pitchFamily="18" charset="0"/>
                <a:cs typeface="Times New Roman" pitchFamily="18" charset="0"/>
              </a:rPr>
              <a:t>Strong analysis and database skills</a:t>
            </a:r>
          </a:p>
          <a:p>
            <a:r>
              <a:rPr lang="en-US" dirty="0" smtClean="0">
                <a:latin typeface="Times New Roman" pitchFamily="18" charset="0"/>
                <a:cs typeface="Times New Roman" pitchFamily="18" charset="0"/>
              </a:rPr>
              <a:t>Industry/market knowledge and expertise</a:t>
            </a:r>
          </a:p>
          <a:p>
            <a:r>
              <a:rPr lang="en-US" dirty="0" smtClean="0">
                <a:latin typeface="Times New Roman" pitchFamily="18" charset="0"/>
                <a:cs typeface="Times New Roman" pitchFamily="18" charset="0"/>
              </a:rPr>
              <a:t>Experts in marketing communications</a:t>
            </a:r>
          </a:p>
          <a:p>
            <a:r>
              <a:rPr lang="en-US" dirty="0" smtClean="0">
                <a:latin typeface="Times New Roman" pitchFamily="18" charset="0"/>
                <a:cs typeface="Times New Roman" pitchFamily="18" charset="0"/>
              </a:rPr>
              <a:t>Fast or friendly customer service</a:t>
            </a:r>
          </a:p>
          <a:p>
            <a:r>
              <a:rPr lang="en-US" dirty="0" smtClean="0">
                <a:latin typeface="Times New Roman" pitchFamily="18" charset="0"/>
                <a:cs typeface="Times New Roman" pitchFamily="18" charset="0"/>
              </a:rPr>
              <a:t>Streamlined and efficient processes</a:t>
            </a:r>
          </a:p>
          <a:p>
            <a:r>
              <a:rPr lang="en-US" dirty="0" smtClean="0">
                <a:latin typeface="Times New Roman" pitchFamily="18" charset="0"/>
                <a:cs typeface="Times New Roman" pitchFamily="18" charset="0"/>
              </a:rPr>
              <a:t>Logistics expertise</a:t>
            </a:r>
          </a:p>
          <a:p>
            <a:r>
              <a:rPr lang="en-US" dirty="0" smtClean="0">
                <a:latin typeface="Times New Roman" pitchFamily="18" charset="0"/>
                <a:cs typeface="Times New Roman" pitchFamily="18" charset="0"/>
              </a:rPr>
              <a:t>Strategic/entrepreneurial insight</a:t>
            </a:r>
          </a:p>
          <a:p>
            <a:r>
              <a:rPr lang="en-US" dirty="0" smtClean="0">
                <a:latin typeface="Times New Roman" pitchFamily="18" charset="0"/>
                <a:cs typeface="Times New Roman" pitchFamily="18" charset="0"/>
              </a:rPr>
              <a:t>Skills in the early identification of trends/opportunities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latin typeface="Times New Roman" pitchFamily="18" charset="0"/>
                <a:cs typeface="Times New Roman" pitchFamily="18" charset="0"/>
              </a:rPr>
              <a:t>PORTER’S GENERIC STRATEGIES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smtClean="0">
                <a:latin typeface="Times New Roman" pitchFamily="18" charset="0"/>
                <a:cs typeface="Times New Roman" pitchFamily="18" charset="0"/>
              </a:rPr>
              <a:t>Michael Porter has proposed three generic strategies that provide a good starting point for strategic thinking: i.e. overall cost leadership, differentiation, and focus.</a:t>
            </a:r>
          </a:p>
          <a:p>
            <a:pPr marL="514350" indent="-514350">
              <a:buAutoNum type="arabicParenR"/>
            </a:pPr>
            <a:r>
              <a:rPr lang="en-US" b="1" dirty="0" smtClean="0">
                <a:latin typeface="Times New Roman" pitchFamily="18" charset="0"/>
                <a:cs typeface="Times New Roman" pitchFamily="18" charset="0"/>
              </a:rPr>
              <a:t>Overall cost leadership. </a:t>
            </a:r>
          </a:p>
          <a:p>
            <a:pPr marL="514350" indent="-514350" algn="just">
              <a:buNone/>
            </a:pPr>
            <a:r>
              <a:rPr lang="en-US" dirty="0" smtClean="0">
                <a:latin typeface="Times New Roman" pitchFamily="18" charset="0"/>
                <a:cs typeface="Times New Roman" pitchFamily="18" charset="0"/>
              </a:rPr>
              <a:t>          Firms work to achieve the lowest production and distribution costs so they can   under price competitors and win market share.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Wal-Mart (Superior profit but lower cost)</a:t>
            </a:r>
          </a:p>
          <a:p>
            <a:pPr marL="514350" indent="-514350" algn="just">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2)    Differentiation. </a:t>
            </a:r>
          </a:p>
          <a:p>
            <a:r>
              <a:rPr lang="en-US" dirty="0" smtClean="0">
                <a:latin typeface="Times New Roman" pitchFamily="18" charset="0"/>
                <a:cs typeface="Times New Roman" pitchFamily="18" charset="0"/>
              </a:rPr>
              <a:t>Creating a product or service that is perceived as being unique through out the industry. Differentiation can be based on product image or durability, after sales service, quality, additional features.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Oppo</a:t>
            </a:r>
            <a:r>
              <a:rPr lang="en-US" dirty="0" smtClean="0">
                <a:latin typeface="Times New Roman" pitchFamily="18" charset="0"/>
                <a:cs typeface="Times New Roman" pitchFamily="18" charset="0"/>
              </a:rPr>
              <a:t> A9, </a:t>
            </a:r>
            <a:r>
              <a:rPr lang="en-US" dirty="0" err="1" smtClean="0">
                <a:latin typeface="Times New Roman" pitchFamily="18" charset="0"/>
                <a:cs typeface="Times New Roman" pitchFamily="18" charset="0"/>
              </a:rPr>
              <a:t>Careem</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3)   Focus. </a:t>
            </a:r>
          </a:p>
          <a:p>
            <a:r>
              <a:rPr lang="en-US" dirty="0" smtClean="0">
                <a:latin typeface="Times New Roman" pitchFamily="18" charset="0"/>
                <a:cs typeface="Times New Roman" pitchFamily="18" charset="0"/>
              </a:rPr>
              <a:t>Concentrating on the limited part of the market and  with in the segment attempts to achieve either cost leadership or Differentiation. e.g. Pepsi Max, Cola Zero. </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STRATEGIC ALLIANCES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Even giant companies—AT&amp;T, Philips, and Nokia—often cannot achieve leadership, either nationally or globally, without forming alliances with domestic or multinational companies that complement or leverage their capabilities and resources.</a:t>
            </a:r>
          </a:p>
          <a:p>
            <a:r>
              <a:rPr lang="en-US" sz="2000" dirty="0" smtClean="0">
                <a:latin typeface="Times New Roman" pitchFamily="18" charset="0"/>
                <a:cs typeface="Times New Roman" pitchFamily="18" charset="0"/>
              </a:rPr>
              <a:t>Many strategic alliances take the form of marketing alliances. These fall into four major categories.</a:t>
            </a:r>
          </a:p>
          <a:p>
            <a:pPr>
              <a:buNone/>
            </a:pPr>
            <a:endParaRPr lang="en-US" sz="1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marL="514350" indent="-514350"/>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1)   Product or service alliances</a:t>
            </a:r>
          </a:p>
          <a:p>
            <a:pPr>
              <a:buNone/>
            </a:pPr>
            <a:r>
              <a:rPr lang="en-US" sz="2000" dirty="0" smtClean="0">
                <a:latin typeface="Times New Roman" pitchFamily="18" charset="0"/>
                <a:cs typeface="Times New Roman" pitchFamily="18" charset="0"/>
              </a:rPr>
              <a:t>       One company licenses another to produce its product, or two companies    jointly market their complementary products or a new product.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Sony </a:t>
            </a:r>
            <a:r>
              <a:rPr lang="en-US" sz="2000" dirty="0" err="1" smtClean="0">
                <a:latin typeface="Times New Roman" pitchFamily="18" charset="0"/>
                <a:cs typeface="Times New Roman" pitchFamily="18" charset="0"/>
              </a:rPr>
              <a:t>erricson</a:t>
            </a:r>
            <a:r>
              <a:rPr lang="en-US" sz="2000"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marL="514350" indent="-514350"/>
            <a:endParaRPr lang="en-US" sz="2000" b="1" dirty="0" smtClean="0">
              <a:latin typeface="Times New Roman" pitchFamily="18" charset="0"/>
              <a:cs typeface="Times New Roman" pitchFamily="18" charset="0"/>
            </a:endParaRPr>
          </a:p>
          <a:p>
            <a:pPr marL="514350" indent="-514350">
              <a:buNone/>
            </a:pPr>
            <a:r>
              <a:rPr lang="en-US" sz="2000" b="1" dirty="0" smtClean="0">
                <a:latin typeface="Times New Roman" pitchFamily="18" charset="0"/>
                <a:cs typeface="Times New Roman" pitchFamily="18" charset="0"/>
              </a:rPr>
              <a:t>        2)    Promotional alliances</a:t>
            </a:r>
            <a:r>
              <a:rPr lang="en-US" sz="2000" dirty="0" smtClean="0">
                <a:latin typeface="Times New Roman" pitchFamily="18" charset="0"/>
                <a:cs typeface="Times New Roman" pitchFamily="18" charset="0"/>
              </a:rPr>
              <a:t>.</a:t>
            </a:r>
          </a:p>
          <a:p>
            <a:pPr marL="514350" indent="-514350">
              <a:buNone/>
            </a:pPr>
            <a:r>
              <a:rPr lang="en-US" sz="2000" dirty="0" smtClean="0">
                <a:latin typeface="Times New Roman" pitchFamily="18" charset="0"/>
                <a:cs typeface="Times New Roman" pitchFamily="18" charset="0"/>
              </a:rPr>
              <a:t>         One company agrees to carry a promotion for another company’s product or service. </a:t>
            </a:r>
          </a:p>
          <a:p>
            <a:pPr marL="514350" indent="-514350">
              <a:buNone/>
            </a:pPr>
            <a:r>
              <a:rPr lang="en-US" sz="2000" dirty="0" smtClean="0">
                <a:latin typeface="Times New Roman" pitchFamily="18" charset="0"/>
                <a:cs typeface="Times New Roman" pitchFamily="18" charset="0"/>
              </a:rPr>
              <a:t>         e.g. </a:t>
            </a:r>
            <a:r>
              <a:rPr lang="en-US" sz="2000" dirty="0" err="1" smtClean="0">
                <a:latin typeface="Times New Roman" pitchFamily="18" charset="0"/>
                <a:cs typeface="Times New Roman" pitchFamily="18" charset="0"/>
              </a:rPr>
              <a:t>Shama</a:t>
            </a:r>
            <a:r>
              <a:rPr lang="en-US" sz="2000" dirty="0" smtClean="0">
                <a:latin typeface="Times New Roman" pitchFamily="18" charset="0"/>
                <a:cs typeface="Times New Roman" pitchFamily="18" charset="0"/>
              </a:rPr>
              <a:t> cooking oil with </a:t>
            </a:r>
            <a:r>
              <a:rPr lang="en-US" sz="2000" dirty="0" err="1" smtClean="0">
                <a:latin typeface="Times New Roman" pitchFamily="18" charset="0"/>
                <a:cs typeface="Times New Roman" pitchFamily="18" charset="0"/>
              </a:rPr>
              <a:t>Shaan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masala</a:t>
            </a:r>
            <a:r>
              <a:rPr lang="en-US" sz="2000" dirty="0" smtClean="0">
                <a:latin typeface="Times New Roman" pitchFamily="18" charset="0"/>
                <a:cs typeface="Times New Roman" pitchFamily="18" charset="0"/>
              </a:rPr>
              <a:t>. </a:t>
            </a:r>
          </a:p>
          <a:p>
            <a:pPr marL="514350" indent="-514350">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3)    Logistics alliances</a:t>
            </a: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One company offers logistical services for another company’s product.   </a:t>
            </a:r>
          </a:p>
          <a:p>
            <a:pPr>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Just in Time (JIT) concept, </a:t>
            </a:r>
            <a:r>
              <a:rPr lang="en-US" sz="2000" dirty="0" err="1" smtClean="0">
                <a:latin typeface="Times New Roman" pitchFamily="18" charset="0"/>
                <a:cs typeface="Times New Roman" pitchFamily="18" charset="0"/>
              </a:rPr>
              <a:t>Dareworo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TCS alliance with DHL. </a:t>
            </a:r>
          </a:p>
          <a:p>
            <a:pPr>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4)    Pricing collaborations.</a:t>
            </a:r>
          </a:p>
          <a:p>
            <a:pPr>
              <a:buNone/>
            </a:pP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One or more companies join in a special pricing collaboration. Hotel and   rental car companies often offer mutual price discounts.</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Times New Roman" pitchFamily="18" charset="0"/>
                <a:cs typeface="Times New Roman" pitchFamily="18" charset="0"/>
              </a:rPr>
              <a:t>The Value Chain Model</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066800"/>
            <a:ext cx="8229600" cy="5410200"/>
          </a:xfrm>
        </p:spPr>
        <p:txBody>
          <a:bodyPr>
            <a:noAutofit/>
          </a:bodyPr>
          <a:lstStyle/>
          <a:p>
            <a:r>
              <a:rPr lang="en-US" sz="1800" dirty="0" smtClean="0">
                <a:latin typeface="Times New Roman" pitchFamily="18" charset="0"/>
                <a:cs typeface="Times New Roman" pitchFamily="18" charset="0"/>
              </a:rPr>
              <a:t>Michael Porter has proposed the </a:t>
            </a:r>
            <a:r>
              <a:rPr lang="en-US" sz="1800" b="1" dirty="0" smtClean="0">
                <a:latin typeface="Times New Roman" pitchFamily="18" charset="0"/>
                <a:cs typeface="Times New Roman" pitchFamily="18" charset="0"/>
              </a:rPr>
              <a:t>value chain as a tool for identifying ways to create more </a:t>
            </a:r>
            <a:r>
              <a:rPr lang="en-US" sz="1800" dirty="0" smtClean="0">
                <a:latin typeface="Times New Roman" pitchFamily="18" charset="0"/>
                <a:cs typeface="Times New Roman" pitchFamily="18" charset="0"/>
              </a:rPr>
              <a:t>customer value.</a:t>
            </a:r>
          </a:p>
          <a:p>
            <a:r>
              <a:rPr lang="en-US" sz="1800" dirty="0" smtClean="0">
                <a:latin typeface="Times New Roman" pitchFamily="18" charset="0"/>
                <a:cs typeface="Times New Roman" pitchFamily="18" charset="0"/>
              </a:rPr>
              <a:t>Understanding how your company creates value, and looking for ways to add more value, are critical elements in developing a competitive strategy. Michael Porter discussed this in his influential 1985 book "</a:t>
            </a:r>
            <a:r>
              <a:rPr lang="en-US" sz="1800" b="1" dirty="0" smtClean="0">
                <a:latin typeface="Times New Roman" pitchFamily="18" charset="0"/>
                <a:cs typeface="Times New Roman" pitchFamily="18" charset="0"/>
              </a:rPr>
              <a:t>Competitive Advantage</a:t>
            </a:r>
            <a:r>
              <a:rPr lang="en-US" sz="1800" dirty="0" smtClean="0">
                <a:latin typeface="Times New Roman" pitchFamily="18" charset="0"/>
                <a:cs typeface="Times New Roman" pitchFamily="18" charset="0"/>
              </a:rPr>
              <a:t>," in which he first introduced the concept of the value chain.</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According to this model, every firm is a synthesis of activities performed to design, produce, market, deliver, and support its product. </a:t>
            </a:r>
          </a:p>
          <a:p>
            <a:r>
              <a:rPr lang="en-US" sz="1800" dirty="0" smtClean="0">
                <a:latin typeface="Times New Roman" pitchFamily="18" charset="0"/>
                <a:cs typeface="Times New Roman" pitchFamily="18" charset="0"/>
              </a:rPr>
              <a:t>The value chain identifies nine strategically relevant activities—five primary and four support activities—that create value and cost in a specific business.</a:t>
            </a:r>
          </a:p>
          <a:p>
            <a:pPr fontAlgn="base"/>
            <a:r>
              <a:rPr lang="en-US" sz="1800" dirty="0" smtClean="0">
                <a:latin typeface="Times New Roman" pitchFamily="18" charset="0"/>
                <a:cs typeface="Times New Roman" pitchFamily="18" charset="0"/>
              </a:rPr>
              <a:t>A value chain is a set of activities that an organization carries out to create value for its customers. Porter proposed a general-purpose value chain that companies can use to examine all of their activities, and see how they're connected. The way in which value chain activities are performed determines costs and affects profits, so this tool can help you understand the sources of value for your organization.</a:t>
            </a:r>
          </a:p>
          <a:p>
            <a:endParaRPr lang="en-US" sz="1800" dirty="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Porter’s Value Chain Model</a:t>
            </a:r>
            <a:endParaRPr lang="en-US" sz="3200" b="1" dirty="0">
              <a:latin typeface="Times New Roman" pitchFamily="18" charset="0"/>
              <a:cs typeface="Times New Roman" pitchFamily="18" charset="0"/>
            </a:endParaRPr>
          </a:p>
        </p:txBody>
      </p:sp>
      <p:pic>
        <p:nvPicPr>
          <p:cNvPr id="4" name="Picture 2" descr="C:\Users\Shahzeb Anwar\Desktop\IC-value-chain-c.jpg"/>
          <p:cNvPicPr>
            <a:picLocks noGrp="1" noChangeAspect="1" noChangeArrowheads="1"/>
          </p:cNvPicPr>
          <p:nvPr>
            <p:ph idx="1"/>
          </p:nvPr>
        </p:nvPicPr>
        <p:blipFill>
          <a:blip r:embed="rId2"/>
          <a:stretch>
            <a:fillRect/>
          </a:stretch>
        </p:blipFill>
        <p:spPr bwMode="auto">
          <a:xfrm>
            <a:off x="991441" y="1600200"/>
            <a:ext cx="7161117" cy="45259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sz="2800" b="1" dirty="0" smtClean="0">
                <a:latin typeface="Times New Roman" pitchFamily="18" charset="0"/>
                <a:cs typeface="Times New Roman" pitchFamily="18" charset="0"/>
              </a:rPr>
              <a:t>The primary activities </a:t>
            </a:r>
            <a:endParaRPr lang="en-US" sz="28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 Inbound logistics, or bringing materials into the business; </a:t>
            </a:r>
          </a:p>
          <a:p>
            <a:r>
              <a:rPr lang="en-US" sz="2400" b="1" dirty="0" smtClean="0">
                <a:latin typeface="Times New Roman" pitchFamily="18" charset="0"/>
                <a:cs typeface="Times New Roman" pitchFamily="18" charset="0"/>
              </a:rPr>
              <a:t>(2) Operations, or converting materials into final products; </a:t>
            </a:r>
          </a:p>
          <a:p>
            <a:r>
              <a:rPr lang="en-US" sz="2400" b="1" dirty="0" smtClean="0">
                <a:latin typeface="Times New Roman" pitchFamily="18" charset="0"/>
                <a:cs typeface="Times New Roman" pitchFamily="18" charset="0"/>
              </a:rPr>
              <a:t>(3) Outbound logistics, or shipping out final products; </a:t>
            </a:r>
          </a:p>
          <a:p>
            <a:r>
              <a:rPr lang="en-US" sz="2400" b="1" dirty="0" smtClean="0">
                <a:latin typeface="Times New Roman" pitchFamily="18" charset="0"/>
                <a:cs typeface="Times New Roman" pitchFamily="18" charset="0"/>
              </a:rPr>
              <a:t>(4) Marketing, which includes sales; </a:t>
            </a:r>
          </a:p>
          <a:p>
            <a:r>
              <a:rPr lang="en-US" sz="2400" b="1" dirty="0" smtClean="0">
                <a:latin typeface="Times New Roman" pitchFamily="18" charset="0"/>
                <a:cs typeface="Times New Roman" pitchFamily="18" charset="0"/>
              </a:rPr>
              <a:t>(5) Service. </a:t>
            </a:r>
            <a:endParaRPr lang="en-US" sz="2400" dirty="0" smtClean="0">
              <a:latin typeface="Times New Roman" pitchFamily="18" charset="0"/>
              <a:cs typeface="Times New Roman" pitchFamily="18" charset="0"/>
            </a:endParaRPr>
          </a:p>
          <a:p>
            <a:pPr>
              <a:buNone/>
            </a:pPr>
            <a:endParaRPr lang="en-US" sz="2800" b="1"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Secondary Activities:</a:t>
            </a:r>
          </a:p>
          <a:p>
            <a:r>
              <a:rPr lang="en-US" sz="2400" b="1" dirty="0" smtClean="0">
                <a:latin typeface="Times New Roman" pitchFamily="18" charset="0"/>
                <a:cs typeface="Times New Roman" pitchFamily="18" charset="0"/>
              </a:rPr>
              <a:t>(1)  Procurement,</a:t>
            </a:r>
          </a:p>
          <a:p>
            <a:r>
              <a:rPr lang="en-US" sz="2400" b="1" dirty="0" smtClean="0">
                <a:latin typeface="Times New Roman" pitchFamily="18" charset="0"/>
                <a:cs typeface="Times New Roman" pitchFamily="18" charset="0"/>
              </a:rPr>
              <a:t>(2) Technology development, </a:t>
            </a:r>
          </a:p>
          <a:p>
            <a:r>
              <a:rPr lang="en-US" sz="2400" b="1" dirty="0" smtClean="0">
                <a:latin typeface="Times New Roman" pitchFamily="18" charset="0"/>
                <a:cs typeface="Times New Roman" pitchFamily="18" charset="0"/>
              </a:rPr>
              <a:t>(3)  Human resource management,</a:t>
            </a:r>
          </a:p>
          <a:p>
            <a:r>
              <a:rPr lang="en-US" sz="2400" b="1" dirty="0" smtClean="0">
                <a:latin typeface="Times New Roman" pitchFamily="18" charset="0"/>
                <a:cs typeface="Times New Roman" pitchFamily="18" charset="0"/>
              </a:rPr>
              <a:t> (4) and firm infrastructure</a:t>
            </a:r>
            <a:r>
              <a:rPr lang="en-US" sz="2400" dirty="0" smtClean="0">
                <a:latin typeface="Times New Roman" pitchFamily="18" charset="0"/>
                <a:cs typeface="Times New Roman" pitchFamily="18" charset="0"/>
              </a:rPr>
              <a:t>. (Infrastructure covers the costs of general management, planning, finance, accounting, legal, and government affairs)</a:t>
            </a:r>
          </a:p>
          <a:p>
            <a:endParaRPr lang="en-US" sz="2400" dirty="0" smtClean="0">
              <a:latin typeface="Times New Roman" pitchFamily="18" charset="0"/>
              <a:cs typeface="Times New Roman" pitchFamily="18" charset="0"/>
            </a:endParaRPr>
          </a:p>
          <a:p>
            <a:pPr fontAlgn="base"/>
            <a:r>
              <a:rPr lang="en-US" sz="2600" b="1" dirty="0" smtClean="0">
                <a:latin typeface="Times New Roman" pitchFamily="18" charset="0"/>
                <a:cs typeface="Times New Roman" pitchFamily="18" charset="0"/>
              </a:rPr>
              <a:t>The value that's created and captured by a company is the profit margin:</a:t>
            </a:r>
          </a:p>
          <a:p>
            <a:pPr fontAlgn="base"/>
            <a:r>
              <a:rPr lang="en-US" sz="2600" b="1" dirty="0" smtClean="0">
                <a:latin typeface="Times New Roman" pitchFamily="18" charset="0"/>
                <a:cs typeface="Times New Roman" pitchFamily="18" charset="0"/>
              </a:rPr>
              <a:t>Value Created and Captured – Cost of Creating that Value = Margin</a:t>
            </a:r>
          </a:p>
          <a:p>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Primary activities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sz="2000" dirty="0" smtClean="0">
                <a:latin typeface="Times New Roman" pitchFamily="18" charset="0"/>
                <a:cs typeface="Times New Roman" pitchFamily="18" charset="0"/>
              </a:rPr>
              <a:t>The first are primary activities which include the five main activities. All five activities are directly involved in the production and selling of the actual product. </a:t>
            </a:r>
          </a:p>
          <a:p>
            <a:r>
              <a:rPr lang="en-US" sz="2000" dirty="0" smtClean="0">
                <a:latin typeface="Times New Roman" pitchFamily="18" charset="0"/>
                <a:cs typeface="Times New Roman" pitchFamily="18" charset="0"/>
              </a:rPr>
              <a:t>They cover the physical creation of the product, its sales, transfer to the buyer as well as after sale assistance. </a:t>
            </a:r>
          </a:p>
          <a:p>
            <a:r>
              <a:rPr lang="en-US" sz="2000" dirty="0" smtClean="0">
                <a:latin typeface="Times New Roman" pitchFamily="18" charset="0"/>
                <a:cs typeface="Times New Roman" pitchFamily="18" charset="0"/>
              </a:rPr>
              <a:t>The five primary activities are </a:t>
            </a:r>
          </a:p>
          <a:p>
            <a:r>
              <a:rPr lang="en-US" sz="2000" i="1" dirty="0" smtClean="0">
                <a:latin typeface="Times New Roman" pitchFamily="18" charset="0"/>
                <a:cs typeface="Times New Roman" pitchFamily="18" charset="0"/>
              </a:rPr>
              <a:t>inbound logistics</a:t>
            </a:r>
            <a:r>
              <a:rPr lang="en-US" sz="2000" dirty="0" smtClean="0">
                <a:latin typeface="Times New Roman" pitchFamily="18" charset="0"/>
                <a:cs typeface="Times New Roman" pitchFamily="18" charset="0"/>
              </a:rPr>
              <a:t>, </a:t>
            </a:r>
          </a:p>
          <a:p>
            <a:r>
              <a:rPr lang="en-US" sz="2000" i="1" dirty="0" smtClean="0">
                <a:latin typeface="Times New Roman" pitchFamily="18" charset="0"/>
                <a:cs typeface="Times New Roman" pitchFamily="18" charset="0"/>
              </a:rPr>
              <a:t>operations</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outbound logistics</a:t>
            </a:r>
            <a:r>
              <a:rPr lang="en-US" sz="2000" dirty="0" smtClean="0">
                <a:latin typeface="Times New Roman" pitchFamily="18" charset="0"/>
                <a:cs typeface="Times New Roman" pitchFamily="18" charset="0"/>
              </a:rPr>
              <a:t>, </a:t>
            </a:r>
          </a:p>
          <a:p>
            <a:r>
              <a:rPr lang="en-US" sz="2000" i="1" dirty="0" smtClean="0">
                <a:latin typeface="Times New Roman" pitchFamily="18" charset="0"/>
                <a:cs typeface="Times New Roman" pitchFamily="18" charset="0"/>
              </a:rPr>
              <a:t>marketing &amp; sales</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and </a:t>
            </a:r>
            <a:r>
              <a:rPr lang="en-US" sz="2000" i="1" dirty="0" smtClean="0">
                <a:latin typeface="Times New Roman" pitchFamily="18" charset="0"/>
                <a:cs typeface="Times New Roman" pitchFamily="18" charset="0"/>
              </a:rPr>
              <a:t>service</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Even though the importance of each category may vary from industry to industry, all of these activities will be present to some degree in each organization and play at least some role in competitive advantage.</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0000" lnSpcReduction="20000"/>
          </a:bodyPr>
          <a:lstStyle/>
          <a:p>
            <a:pPr fontAlgn="base"/>
            <a:r>
              <a:rPr lang="en-US" b="1" dirty="0" smtClean="0">
                <a:latin typeface="Times New Roman" pitchFamily="18" charset="0"/>
                <a:cs typeface="Times New Roman" pitchFamily="18" charset="0"/>
              </a:rPr>
              <a:t>Inbound Logistics</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Inbound logistics is where purchased inputs </a:t>
            </a:r>
            <a:r>
              <a:rPr lang="en-US" dirty="0" err="1" smtClean="0">
                <a:latin typeface="Times New Roman" pitchFamily="18" charset="0"/>
                <a:cs typeface="Times New Roman" pitchFamily="18" charset="0"/>
              </a:rPr>
              <a:t>suchs</a:t>
            </a:r>
            <a:r>
              <a:rPr lang="en-US" dirty="0" smtClean="0">
                <a:latin typeface="Times New Roman" pitchFamily="18" charset="0"/>
                <a:cs typeface="Times New Roman" pitchFamily="18" charset="0"/>
              </a:rPr>
              <a:t> as raw materials are often taken care of. Because of this function, it is also in contact with external companies such as suppliers. The activities associated with inbound logistics are receiving, storing and disseminating inputs to the product. Examples: material handling, warehousing, inventory control, vehicle scheduling and returns to suppliers.</a:t>
            </a:r>
          </a:p>
          <a:p>
            <a:pPr fontAlgn="base">
              <a:buNone/>
            </a:pPr>
            <a:endParaRPr lang="en-US"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Operations</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Once the required materials have been collected internally, operations can convert the inputs in the desired product. This phase is typically where the factory conveyor belts are being used. The activities associated with operations are therefore transforming inputs into the final product form. Examples: machining, packaging, assembly, equipment maintenance, testing, printing and facility operations.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55000" lnSpcReduction="20000"/>
          </a:bodyPr>
          <a:lstStyle/>
          <a:p>
            <a:pPr fontAlgn="base"/>
            <a:r>
              <a:rPr lang="en-US" sz="3800" b="1" dirty="0" smtClean="0">
                <a:latin typeface="Times New Roman" pitchFamily="18" charset="0"/>
                <a:cs typeface="Times New Roman" pitchFamily="18" charset="0"/>
              </a:rPr>
              <a:t>Outbound Logistics</a:t>
            </a:r>
            <a:endParaRPr lang="en-US" sz="3800" dirty="0" smtClean="0">
              <a:latin typeface="Times New Roman" pitchFamily="18" charset="0"/>
              <a:cs typeface="Times New Roman" pitchFamily="18" charset="0"/>
            </a:endParaRPr>
          </a:p>
          <a:p>
            <a:pPr fontAlgn="base"/>
            <a:r>
              <a:rPr lang="en-US" sz="3800" dirty="0" smtClean="0">
                <a:latin typeface="Times New Roman" pitchFamily="18" charset="0"/>
                <a:cs typeface="Times New Roman" pitchFamily="18" charset="0"/>
              </a:rPr>
              <a:t>After the final product is finished it still needs to finds it way to the customer. Depending on how </a:t>
            </a:r>
            <a:r>
              <a:rPr lang="en-US" sz="3800" i="1" dirty="0" smtClean="0">
                <a:latin typeface="Times New Roman" pitchFamily="18" charset="0"/>
                <a:cs typeface="Times New Roman" pitchFamily="18" charset="0"/>
              </a:rPr>
              <a:t>lean</a:t>
            </a:r>
            <a:r>
              <a:rPr lang="en-US" sz="3800" dirty="0" smtClean="0">
                <a:latin typeface="Times New Roman" pitchFamily="18" charset="0"/>
                <a:cs typeface="Times New Roman" pitchFamily="18" charset="0"/>
              </a:rPr>
              <a:t> the company is, the product can be shipped right away or has to be stored for a while. The activities associated with outbound logistics are collecting, storing and physically distributing the product to buyers. Examples: finished goods warehousing, material handling, delivery vehicle operations, order processing and scheduling.</a:t>
            </a:r>
          </a:p>
          <a:p>
            <a:pPr fontAlgn="base"/>
            <a:r>
              <a:rPr lang="en-US" sz="3800" b="1" dirty="0" smtClean="0">
                <a:latin typeface="Times New Roman" pitchFamily="18" charset="0"/>
                <a:cs typeface="Times New Roman" pitchFamily="18" charset="0"/>
              </a:rPr>
              <a:t>Marketing &amp; Sales</a:t>
            </a:r>
            <a:endParaRPr lang="en-US" sz="3800" dirty="0" smtClean="0">
              <a:latin typeface="Times New Roman" pitchFamily="18" charset="0"/>
              <a:cs typeface="Times New Roman" pitchFamily="18" charset="0"/>
            </a:endParaRPr>
          </a:p>
          <a:p>
            <a:pPr fontAlgn="base"/>
            <a:r>
              <a:rPr lang="en-US" sz="3800" dirty="0" smtClean="0">
                <a:latin typeface="Times New Roman" pitchFamily="18" charset="0"/>
                <a:cs typeface="Times New Roman" pitchFamily="18" charset="0"/>
              </a:rPr>
              <a:t>The fact that products are produced doesn’t automatically mean that there are people willing to purchase them. This is where marketing and sales come into place. It is the job of </a:t>
            </a:r>
            <a:r>
              <a:rPr lang="en-US" sz="3800" dirty="0" err="1" smtClean="0">
                <a:latin typeface="Times New Roman" pitchFamily="18" charset="0"/>
                <a:cs typeface="Times New Roman" pitchFamily="18" charset="0"/>
              </a:rPr>
              <a:t>marketeers</a:t>
            </a:r>
            <a:r>
              <a:rPr lang="en-US" sz="3800" dirty="0" smtClean="0">
                <a:latin typeface="Times New Roman" pitchFamily="18" charset="0"/>
                <a:cs typeface="Times New Roman" pitchFamily="18" charset="0"/>
              </a:rPr>
              <a:t> and sales agents to make sure that potential customers are aware of the product and are seriously considering to purchase them. Activities associated with marketing and sales are therefore to provide a means by which buyers can purchase the product and induce them to do so. Examples: advertising, promotion, sales force, quoting, channel selection, channel relations and pricing. A good tool to structure the entire marketing process is the Marketing Funnel.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smtClean="0">
                <a:latin typeface="Times New Roman" pitchFamily="18" charset="0"/>
                <a:cs typeface="Times New Roman" pitchFamily="18" charset="0"/>
              </a:rPr>
              <a:t>Service</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In today’s economy, after-sales service is just as important as promotional activities. Complaints from unsatisfied customers are easily spread and shared due to the internet and the consequences on your company’s reputation might be vast. It is therefore important to have the right customer service practices in place. The activities associated with this part of the value chain are providing service to enhance or maintain the value of the product after it has been sold and delivered. Examples: installation, repair, training, parts supply and product adjustment.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smtClean="0">
                <a:latin typeface="Times New Roman" pitchFamily="18" charset="0"/>
                <a:cs typeface="Times New Roman" pitchFamily="18" charset="0"/>
              </a:rPr>
              <a:t>Secondary/Support Activities</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fontAlgn="base"/>
            <a:r>
              <a:rPr lang="en-US" sz="2400" dirty="0" smtClean="0">
                <a:latin typeface="Times New Roman" pitchFamily="18" charset="0"/>
                <a:cs typeface="Times New Roman" pitchFamily="18" charset="0"/>
              </a:rPr>
              <a:t>The second category is support activities. They go across the primary activities and aim to coordinate and support their functions as best as possible with each other by providing purchased inputs, technology, human resources and various firm wide managing functions. </a:t>
            </a:r>
          </a:p>
          <a:p>
            <a:pPr fontAlgn="base"/>
            <a:r>
              <a:rPr lang="en-US" sz="2400" dirty="0" smtClean="0">
                <a:latin typeface="Times New Roman" pitchFamily="18" charset="0"/>
                <a:cs typeface="Times New Roman" pitchFamily="18" charset="0"/>
              </a:rPr>
              <a:t>The support activities can therefore be divided into </a:t>
            </a:r>
            <a:r>
              <a:rPr lang="en-US" sz="2400" i="1" dirty="0" smtClean="0">
                <a:latin typeface="Times New Roman" pitchFamily="18" charset="0"/>
                <a:cs typeface="Times New Roman" pitchFamily="18" charset="0"/>
              </a:rPr>
              <a:t>procurement</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technology</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development</a:t>
            </a:r>
            <a:r>
              <a:rPr lang="en-US" sz="2400" dirty="0" smtClean="0">
                <a:latin typeface="Times New Roman" pitchFamily="18" charset="0"/>
                <a:cs typeface="Times New Roman" pitchFamily="18" charset="0"/>
              </a:rPr>
              <a:t> (R&amp;D), </a:t>
            </a:r>
            <a:r>
              <a:rPr lang="en-US" sz="2400" i="1" dirty="0" smtClean="0">
                <a:latin typeface="Times New Roman" pitchFamily="18" charset="0"/>
                <a:cs typeface="Times New Roman" pitchFamily="18" charset="0"/>
              </a:rPr>
              <a:t>human resource management</a:t>
            </a:r>
            <a:r>
              <a:rPr lang="en-US" sz="2400" dirty="0" smtClean="0">
                <a:latin typeface="Times New Roman" pitchFamily="18" charset="0"/>
                <a:cs typeface="Times New Roman" pitchFamily="18" charset="0"/>
              </a:rPr>
              <a:t> and </a:t>
            </a:r>
            <a:r>
              <a:rPr lang="en-US" sz="2400" i="1" dirty="0" smtClean="0">
                <a:latin typeface="Times New Roman" pitchFamily="18" charset="0"/>
                <a:cs typeface="Times New Roman" pitchFamily="18" charset="0"/>
              </a:rPr>
              <a:t>firm infrastructure</a:t>
            </a:r>
            <a:r>
              <a:rPr lang="en-US" sz="2400" dirty="0" smtClean="0">
                <a:latin typeface="Times New Roman" pitchFamily="18" charset="0"/>
                <a:cs typeface="Times New Roman" pitchFamily="18" charset="0"/>
              </a:rPr>
              <a:t>. </a:t>
            </a:r>
          </a:p>
          <a:p>
            <a:pPr fontAlgn="base"/>
            <a:r>
              <a:rPr lang="en-US" sz="2400" dirty="0" smtClean="0">
                <a:latin typeface="Times New Roman" pitchFamily="18" charset="0"/>
                <a:cs typeface="Times New Roman" pitchFamily="18" charset="0"/>
              </a:rPr>
              <a:t>The dotted lines reflect the fact that procurement, technology development and human resource management can be associated with specific primary activities as well as support the entire value chain.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1650</Words>
  <Application>Microsoft Office PowerPoint</Application>
  <PresentationFormat>On-screen Show (4:3)</PresentationFormat>
  <Paragraphs>112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Lesson  2  The Value Chain Model</vt:lpstr>
      <vt:lpstr>The Value Chain Model</vt:lpstr>
      <vt:lpstr>Porter’s Value Chain Model</vt:lpstr>
      <vt:lpstr>Slide 4</vt:lpstr>
      <vt:lpstr>  Primary activities  </vt:lpstr>
      <vt:lpstr>Slide 6</vt:lpstr>
      <vt:lpstr>Slide 7</vt:lpstr>
      <vt:lpstr>Slide 8</vt:lpstr>
      <vt:lpstr>Secondary/Support Activities </vt:lpstr>
      <vt:lpstr>Slide 10</vt:lpstr>
      <vt:lpstr>Slide 11</vt:lpstr>
      <vt:lpstr>Slide 12</vt:lpstr>
      <vt:lpstr>Core Competencies</vt:lpstr>
      <vt:lpstr>Slide 14</vt:lpstr>
      <vt:lpstr>PORTER’S GENERIC STRATEGIES</vt:lpstr>
      <vt:lpstr>STRATEGIC ALLIANCES</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Shahzeb Anwar</dc:creator>
  <cp:lastModifiedBy>Shahzeb</cp:lastModifiedBy>
  <cp:revision>54</cp:revision>
  <dcterms:created xsi:type="dcterms:W3CDTF">2006-08-16T00:00:00Z</dcterms:created>
  <dcterms:modified xsi:type="dcterms:W3CDTF">2020-04-19T23:56:39Z</dcterms:modified>
</cp:coreProperties>
</file>