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13"/>
  </p:notesMasterIdLst>
  <p:sldIdLst>
    <p:sldId id="256" r:id="rId2"/>
    <p:sldId id="266" r:id="rId3"/>
    <p:sldId id="259" r:id="rId4"/>
    <p:sldId id="258" r:id="rId5"/>
    <p:sldId id="257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40" autoAdjust="0"/>
    <p:restoredTop sz="81387" autoAdjust="0"/>
  </p:normalViewPr>
  <p:slideViewPr>
    <p:cSldViewPr snapToGrid="0">
      <p:cViewPr varScale="1">
        <p:scale>
          <a:sx n="74" d="100"/>
          <a:sy n="74" d="100"/>
        </p:scale>
        <p:origin x="-106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7D4BB-51A8-4094-9AB4-2879DFF0292B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38109-978D-419E-B625-D280236739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805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 smtClean="0"/>
              <a:t>Probing reality: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of the best examples of this strategy is the use of A/B testing for web development: What is the best button size and color? The best answer can only be found by probing the world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38109-978D-419E-B625-D2802367391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2627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40B6-B1DD-43DE-97C5-C159F74C31E7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45DB1DD-5789-46EB-B997-EF8CF9189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710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8389-9D87-4BE9-BD73-C0064F013005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1DD-5789-46EB-B997-EF8CF9189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1494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5440-1A89-464C-A1BD-8CCD259BF58C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1DD-5789-46EB-B997-EF8CF9189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266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6462-CA5D-4935-A08A-4C3D239DAB08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1DD-5789-46EB-B997-EF8CF9189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4C42F92-307A-4BDC-B945-FF7832733F7C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45DB1DD-5789-46EB-B997-EF8CF9189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9547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27DB-5DD2-4B4A-AE2C-DBE9E8C9437A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1DD-5789-46EB-B997-EF8CF9189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00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1555-0CAC-4E59-B2A8-B7131BFF80E0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1DD-5789-46EB-B997-EF8CF9189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007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63B7-8BC6-4039-8777-AA56EE77A36B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1DD-5789-46EB-B997-EF8CF9189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873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B735-0321-45C7-9CFB-C91B69DCF0FD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1DD-5789-46EB-B997-EF8CF9189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509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AF688-D9E5-4B54-A5BB-6D1800FC6B79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1DD-5789-46EB-B997-EF8CF9189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9233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DD2D-A78C-469F-84D0-C147AE1CC6A7}" type="datetime1">
              <a:rPr lang="en-US" smtClean="0"/>
              <a:pPr/>
              <a:t>8/3/2020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1DD-5789-46EB-B997-EF8CF9189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70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B258BC5-BEA1-4236-813A-5F2C61B50094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45DB1DD-5789-46EB-B997-EF8CF9189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849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Data Science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7" y="4389119"/>
            <a:ext cx="8034963" cy="2116183"/>
          </a:xfrm>
        </p:spPr>
        <p:txBody>
          <a:bodyPr>
            <a:normAutofit/>
          </a:bodyPr>
          <a:lstStyle/>
          <a:p>
            <a:pPr algn="r"/>
            <a:endParaRPr lang="en-US" dirty="0" smtClean="0"/>
          </a:p>
          <a:p>
            <a:pPr algn="r"/>
            <a:r>
              <a:rPr lang="en-US" sz="2800" b="1" dirty="0" smtClean="0"/>
              <a:t>Muhammad </a:t>
            </a:r>
            <a:r>
              <a:rPr lang="en-US" sz="2800" b="1" dirty="0" err="1" smtClean="0"/>
              <a:t>Ayub</a:t>
            </a:r>
            <a:r>
              <a:rPr lang="en-US" sz="2800" b="1" smtClean="0"/>
              <a:t> khan</a:t>
            </a:r>
            <a:endParaRPr lang="en-US" sz="2800" b="1" dirty="0" smtClean="0"/>
          </a:p>
          <a:p>
            <a:pPr algn="r"/>
            <a:r>
              <a:rPr lang="en-US" sz="1800" dirty="0" err="1" smtClean="0"/>
              <a:t>Iqra</a:t>
            </a:r>
            <a:r>
              <a:rPr lang="en-US" sz="1800" dirty="0" smtClean="0"/>
              <a:t> National University</a:t>
            </a:r>
          </a:p>
          <a:p>
            <a:pPr algn="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1032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4926003" cy="3978946"/>
          </a:xfrm>
        </p:spPr>
        <p:txBody>
          <a:bodyPr/>
          <a:lstStyle/>
          <a:p>
            <a:r>
              <a:rPr lang="en-US" dirty="0"/>
              <a:t>Topics of </a:t>
            </a:r>
            <a:r>
              <a:rPr lang="en-US" dirty="0" smtClean="0"/>
              <a:t>Interest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VP of Content Strategy asks you for </a:t>
            </a:r>
            <a:r>
              <a:rPr lang="en-US" dirty="0" smtClean="0"/>
              <a:t>data about </a:t>
            </a:r>
            <a:r>
              <a:rPr lang="en-US" dirty="0"/>
              <a:t>what topics users are most interested in, so that she can plan out her blog </a:t>
            </a:r>
            <a:r>
              <a:rPr lang="en-US" dirty="0" smtClean="0"/>
              <a:t>calendar accordingly</a:t>
            </a:r>
            <a:r>
              <a:rPr lang="en-US" dirty="0"/>
              <a:t>. You already have the raw data from the friend-</a:t>
            </a:r>
            <a:r>
              <a:rPr lang="en-US" dirty="0" err="1"/>
              <a:t>suggester</a:t>
            </a:r>
            <a:r>
              <a:rPr lang="en-US" dirty="0"/>
              <a:t> project: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1DD-5789-46EB-B997-EF8CF91891D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9048" y="1924159"/>
            <a:ext cx="572153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interests = [</a:t>
            </a:r>
          </a:p>
          <a:p>
            <a:r>
              <a:rPr lang="en-US" sz="1400" dirty="0" smtClean="0"/>
              <a:t>	(</a:t>
            </a:r>
            <a:r>
              <a:rPr lang="en-US" sz="1400" dirty="0"/>
              <a:t>0, "Hadoop"), (0, "Big Data"), (0, "</a:t>
            </a:r>
            <a:r>
              <a:rPr lang="en-US" sz="1400" dirty="0" err="1"/>
              <a:t>HBase</a:t>
            </a:r>
            <a:r>
              <a:rPr lang="en-US" sz="1400" dirty="0"/>
              <a:t>"), (0, "Java</a:t>
            </a:r>
            <a:r>
              <a:rPr lang="en-US" sz="1400" dirty="0" smtClean="0"/>
              <a:t>"),</a:t>
            </a:r>
          </a:p>
          <a:p>
            <a:r>
              <a:rPr lang="en-US" sz="1400" dirty="0"/>
              <a:t>	</a:t>
            </a:r>
            <a:r>
              <a:rPr lang="sv-SE" sz="1400" dirty="0" smtClean="0"/>
              <a:t>(</a:t>
            </a:r>
            <a:r>
              <a:rPr lang="sv-SE" sz="1400" dirty="0"/>
              <a:t>0, "Spark"), (0, "Storm"), (0</a:t>
            </a:r>
            <a:r>
              <a:rPr lang="sv-SE" sz="1400" dirty="0" smtClean="0"/>
              <a:t>, "</a:t>
            </a:r>
            <a:r>
              <a:rPr lang="sv-SE" sz="1400" dirty="0"/>
              <a:t>Cassandra</a:t>
            </a:r>
            <a:r>
              <a:rPr lang="sv-SE" sz="1400" dirty="0" smtClean="0"/>
              <a:t>"),</a:t>
            </a:r>
            <a:r>
              <a:rPr lang="it-IT" sz="1400" dirty="0"/>
              <a:t> (1, "NoSQL"), </a:t>
            </a:r>
          </a:p>
          <a:p>
            <a:r>
              <a:rPr lang="it-IT" sz="1400" dirty="0" smtClean="0"/>
              <a:t>	(</a:t>
            </a:r>
            <a:r>
              <a:rPr lang="it-IT" sz="1400" dirty="0"/>
              <a:t>1, "MongoDB"), (1, "Cassandra"), (1, "HBase</a:t>
            </a:r>
            <a:r>
              <a:rPr lang="it-IT" sz="1400" dirty="0" smtClean="0"/>
              <a:t>"),</a:t>
            </a:r>
            <a:r>
              <a:rPr lang="en-US" sz="1400" dirty="0" smtClean="0"/>
              <a:t>(</a:t>
            </a:r>
            <a:r>
              <a:rPr lang="en-US" sz="1400" dirty="0"/>
              <a:t>1, "</a:t>
            </a:r>
            <a:r>
              <a:rPr lang="en-US" sz="1400" dirty="0" err="1"/>
              <a:t>Postgres</a:t>
            </a:r>
            <a:r>
              <a:rPr lang="en-US" sz="1400" dirty="0"/>
              <a:t>"), </a:t>
            </a:r>
            <a:r>
              <a:rPr lang="en-US" sz="1400" dirty="0" smtClean="0"/>
              <a:t>	(</a:t>
            </a:r>
            <a:r>
              <a:rPr lang="en-US" sz="1400" dirty="0"/>
              <a:t>2, "Python"), (2, "</a:t>
            </a:r>
            <a:r>
              <a:rPr lang="en-US" sz="1400" dirty="0" err="1"/>
              <a:t>scikit</a:t>
            </a:r>
            <a:r>
              <a:rPr lang="en-US" sz="1400" dirty="0"/>
              <a:t>-learn"), </a:t>
            </a:r>
            <a:r>
              <a:rPr lang="en-US" sz="1400" dirty="0" smtClean="0"/>
              <a:t>(</a:t>
            </a:r>
            <a:r>
              <a:rPr lang="en-US" sz="1400" dirty="0"/>
              <a:t>2, "</a:t>
            </a:r>
            <a:r>
              <a:rPr lang="en-US" sz="1400" dirty="0" err="1"/>
              <a:t>scipy</a:t>
            </a:r>
            <a:r>
              <a:rPr lang="en-US" sz="1400" dirty="0" smtClean="0"/>
              <a:t>"), (</a:t>
            </a:r>
            <a:r>
              <a:rPr lang="en-US" sz="1400" dirty="0"/>
              <a:t>2, "</a:t>
            </a:r>
            <a:r>
              <a:rPr lang="en-US" sz="1400" dirty="0" err="1"/>
              <a:t>numpy</a:t>
            </a:r>
            <a:r>
              <a:rPr lang="en-US" sz="1400" dirty="0"/>
              <a:t>"),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(</a:t>
            </a:r>
            <a:r>
              <a:rPr lang="en-US" sz="1400" dirty="0"/>
              <a:t>2, "</a:t>
            </a:r>
            <a:r>
              <a:rPr lang="en-US" sz="1400" dirty="0" err="1"/>
              <a:t>statsmodels</a:t>
            </a:r>
            <a:r>
              <a:rPr lang="en-US" sz="1400" dirty="0" smtClean="0"/>
              <a:t>"), (</a:t>
            </a:r>
            <a:r>
              <a:rPr lang="en-US" sz="1400" dirty="0"/>
              <a:t>2, "pandas"), (3, "R"), (3, "Python</a:t>
            </a:r>
            <a:r>
              <a:rPr lang="en-US" sz="1400" dirty="0" smtClean="0"/>
              <a:t>"), 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(</a:t>
            </a:r>
            <a:r>
              <a:rPr lang="en-US" sz="1400" dirty="0"/>
              <a:t>3, "statistics</a:t>
            </a:r>
            <a:r>
              <a:rPr lang="en-US" sz="1400" dirty="0" smtClean="0"/>
              <a:t>"), (</a:t>
            </a:r>
            <a:r>
              <a:rPr lang="en-US" sz="1400" dirty="0"/>
              <a:t>3</a:t>
            </a:r>
            <a:r>
              <a:rPr lang="en-US" sz="1400" dirty="0" smtClean="0"/>
              <a:t>, "</a:t>
            </a:r>
            <a:r>
              <a:rPr lang="en-US" sz="1400" dirty="0"/>
              <a:t>regression"), (3, "probability</a:t>
            </a:r>
            <a:r>
              <a:rPr lang="en-US" sz="1400" dirty="0" smtClean="0"/>
              <a:t>"), </a:t>
            </a:r>
          </a:p>
          <a:p>
            <a:r>
              <a:rPr lang="en-US" sz="1400" dirty="0" smtClean="0"/>
              <a:t>	(4, "machine learning"), (4, "regression"), (4, "decision trees"), 	</a:t>
            </a:r>
            <a:r>
              <a:rPr lang="pt-BR" sz="1400" dirty="0" smtClean="0"/>
              <a:t>(4, "libsvm"), (5, "Python"), (5, "R"), (5, "Java"), (5, "C++"), </a:t>
            </a:r>
          </a:p>
          <a:p>
            <a:r>
              <a:rPr lang="pt-BR" sz="1400" dirty="0"/>
              <a:t>	</a:t>
            </a:r>
            <a:r>
              <a:rPr lang="en-US" sz="1400" dirty="0" smtClean="0"/>
              <a:t>(5, "Haskell"), (5, "programming languages"), (6, "statistics"),</a:t>
            </a:r>
          </a:p>
          <a:p>
            <a:r>
              <a:rPr lang="en-US" sz="1400" dirty="0" smtClean="0"/>
              <a:t>	(</a:t>
            </a:r>
            <a:r>
              <a:rPr lang="en-US" sz="1400" dirty="0"/>
              <a:t>6, "probability"), (6, "mathematics"), (6, "theory</a:t>
            </a:r>
            <a:r>
              <a:rPr lang="en-US" sz="1400" dirty="0" smtClean="0"/>
              <a:t>"), 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(</a:t>
            </a:r>
            <a:r>
              <a:rPr lang="en-US" sz="1400" dirty="0"/>
              <a:t>7, "machine learning"), (7, "</a:t>
            </a:r>
            <a:r>
              <a:rPr lang="en-US" sz="1400" dirty="0" err="1"/>
              <a:t>scikit</a:t>
            </a:r>
            <a:r>
              <a:rPr lang="en-US" sz="1400" dirty="0"/>
              <a:t>-learn"), (7, "Mahout</a:t>
            </a:r>
            <a:r>
              <a:rPr lang="en-US" sz="1400" dirty="0" smtClean="0"/>
              <a:t>"), 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(</a:t>
            </a:r>
            <a:r>
              <a:rPr lang="en-US" sz="1400" dirty="0"/>
              <a:t>7, "neural networks"), (8, "neural networks"),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(</a:t>
            </a:r>
            <a:r>
              <a:rPr lang="en-US" sz="1400" dirty="0"/>
              <a:t>8, "deep learning</a:t>
            </a:r>
            <a:r>
              <a:rPr lang="en-US" sz="1400" dirty="0" smtClean="0"/>
              <a:t>"), (</a:t>
            </a:r>
            <a:r>
              <a:rPr lang="en-US" sz="1400" dirty="0"/>
              <a:t>8, "Big Data"),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(</a:t>
            </a:r>
            <a:r>
              <a:rPr lang="en-US" sz="1400" dirty="0"/>
              <a:t>8, "artificial intelligence"), (9, "Hadoop</a:t>
            </a:r>
            <a:r>
              <a:rPr lang="en-US" sz="1400" dirty="0" smtClean="0"/>
              <a:t>"), (</a:t>
            </a:r>
            <a:r>
              <a:rPr lang="en-US" sz="1400" dirty="0"/>
              <a:t>9, "Java"),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(</a:t>
            </a:r>
            <a:r>
              <a:rPr lang="en-US" sz="1400" dirty="0"/>
              <a:t>9, "</a:t>
            </a:r>
            <a:r>
              <a:rPr lang="en-US" sz="1400" dirty="0" err="1"/>
              <a:t>MapReduce</a:t>
            </a:r>
            <a:r>
              <a:rPr lang="en-US" sz="1400" dirty="0"/>
              <a:t>"), (9, "Big Data")</a:t>
            </a:r>
          </a:p>
          <a:p>
            <a:r>
              <a:rPr lang="en-US" sz="1400" dirty="0"/>
              <a:t>]</a:t>
            </a:r>
          </a:p>
        </p:txBody>
      </p:sp>
      <p:sp>
        <p:nvSpPr>
          <p:cNvPr id="6" name="Rectangle 5"/>
          <p:cNvSpPr/>
          <p:nvPr/>
        </p:nvSpPr>
        <p:spPr>
          <a:xfrm>
            <a:off x="1503753" y="4208578"/>
            <a:ext cx="17750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  <a:latin typeface="UbuntuMono-Regular"/>
              </a:rPr>
              <a:t>learning 3</a:t>
            </a:r>
          </a:p>
          <a:p>
            <a:r>
              <a:rPr lang="en-US" sz="1600" dirty="0">
                <a:solidFill>
                  <a:srgbClr val="0070C0"/>
                </a:solidFill>
                <a:latin typeface="UbuntuMono-Regular"/>
              </a:rPr>
              <a:t>java 3</a:t>
            </a:r>
          </a:p>
          <a:p>
            <a:r>
              <a:rPr lang="en-US" sz="1600" dirty="0">
                <a:solidFill>
                  <a:srgbClr val="0070C0"/>
                </a:solidFill>
                <a:latin typeface="UbuntuMono-Regular"/>
              </a:rPr>
              <a:t>python 3</a:t>
            </a:r>
          </a:p>
          <a:p>
            <a:r>
              <a:rPr lang="en-US" sz="1600" dirty="0">
                <a:solidFill>
                  <a:srgbClr val="0070C0"/>
                </a:solidFill>
                <a:latin typeface="UbuntuMono-Regular"/>
              </a:rPr>
              <a:t>big 3</a:t>
            </a:r>
          </a:p>
          <a:p>
            <a:r>
              <a:rPr lang="en-US" sz="1600" dirty="0">
                <a:solidFill>
                  <a:srgbClr val="0070C0"/>
                </a:solidFill>
                <a:latin typeface="UbuntuMono-Regular"/>
              </a:rPr>
              <a:t>data 3</a:t>
            </a:r>
          </a:p>
          <a:p>
            <a:r>
              <a:rPr lang="en-US" sz="1600" dirty="0" err="1">
                <a:solidFill>
                  <a:srgbClr val="0070C0"/>
                </a:solidFill>
                <a:latin typeface="UbuntuMono-Regular"/>
              </a:rPr>
              <a:t>hbase</a:t>
            </a:r>
            <a:r>
              <a:rPr lang="en-US" sz="1600" dirty="0">
                <a:solidFill>
                  <a:srgbClr val="0070C0"/>
                </a:solidFill>
                <a:latin typeface="UbuntuMono-Regular"/>
              </a:rPr>
              <a:t> 2</a:t>
            </a:r>
          </a:p>
          <a:p>
            <a:r>
              <a:rPr lang="en-US" sz="1600" dirty="0">
                <a:solidFill>
                  <a:srgbClr val="0070C0"/>
                </a:solidFill>
                <a:latin typeface="UbuntuMono-Regular"/>
              </a:rPr>
              <a:t>regression 2</a:t>
            </a:r>
          </a:p>
          <a:p>
            <a:r>
              <a:rPr lang="en-US" sz="1600" dirty="0" err="1" smtClean="0">
                <a:solidFill>
                  <a:srgbClr val="0070C0"/>
                </a:solidFill>
                <a:latin typeface="UbuntuMono-Regular"/>
              </a:rPr>
              <a:t>cassandra</a:t>
            </a:r>
            <a:r>
              <a:rPr lang="en-US" sz="1600" dirty="0" smtClean="0">
                <a:solidFill>
                  <a:srgbClr val="0070C0"/>
                </a:solidFill>
                <a:latin typeface="UbuntuMono-Regular"/>
              </a:rPr>
              <a:t> 2</a:t>
            </a:r>
            <a:endParaRPr lang="en-US" sz="1600" dirty="0">
              <a:solidFill>
                <a:srgbClr val="0070C0"/>
              </a:solidFill>
              <a:latin typeface="UbuntuMono-Regula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32849" y="4208578"/>
            <a:ext cx="234543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  <a:latin typeface="UbuntuMono-Regular"/>
              </a:rPr>
              <a:t>statistics 2</a:t>
            </a:r>
          </a:p>
          <a:p>
            <a:r>
              <a:rPr lang="en-US" sz="1400" dirty="0">
                <a:solidFill>
                  <a:srgbClr val="0070C0"/>
                </a:solidFill>
                <a:latin typeface="UbuntuMono-Regular"/>
              </a:rPr>
              <a:t>probability </a:t>
            </a:r>
            <a:r>
              <a:rPr lang="en-US" sz="1400" dirty="0" smtClean="0">
                <a:solidFill>
                  <a:srgbClr val="0070C0"/>
                </a:solidFill>
                <a:latin typeface="UbuntuMono-Regular"/>
              </a:rPr>
              <a:t>2</a:t>
            </a:r>
          </a:p>
          <a:p>
            <a:r>
              <a:rPr lang="en-US" sz="1400" dirty="0" err="1" smtClean="0">
                <a:solidFill>
                  <a:srgbClr val="0070C0"/>
                </a:solidFill>
                <a:latin typeface="UbuntuMono-Regular"/>
              </a:rPr>
              <a:t>hadoop</a:t>
            </a:r>
            <a:r>
              <a:rPr lang="en-US" sz="1400" dirty="0" smtClean="0">
                <a:solidFill>
                  <a:srgbClr val="0070C0"/>
                </a:solidFill>
                <a:latin typeface="UbuntuMono-Regular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UbuntuMono-Regular"/>
              </a:rPr>
              <a:t>2</a:t>
            </a:r>
          </a:p>
          <a:p>
            <a:r>
              <a:rPr lang="en-US" sz="1400" dirty="0">
                <a:solidFill>
                  <a:srgbClr val="0070C0"/>
                </a:solidFill>
                <a:latin typeface="UbuntuMono-Regular"/>
              </a:rPr>
              <a:t>networks 2</a:t>
            </a:r>
          </a:p>
          <a:p>
            <a:r>
              <a:rPr lang="en-US" sz="1400" dirty="0">
                <a:solidFill>
                  <a:srgbClr val="0070C0"/>
                </a:solidFill>
                <a:latin typeface="UbuntuMono-Regular"/>
              </a:rPr>
              <a:t>machine 2</a:t>
            </a:r>
          </a:p>
          <a:p>
            <a:r>
              <a:rPr lang="en-US" sz="1400" dirty="0">
                <a:solidFill>
                  <a:srgbClr val="0070C0"/>
                </a:solidFill>
                <a:latin typeface="UbuntuMono-Regular"/>
              </a:rPr>
              <a:t>neural </a:t>
            </a:r>
            <a:r>
              <a:rPr lang="en-US" sz="1400" dirty="0" smtClean="0">
                <a:solidFill>
                  <a:srgbClr val="0070C0"/>
                </a:solidFill>
                <a:latin typeface="UbuntuMono-Regular"/>
              </a:rPr>
              <a:t>2</a:t>
            </a:r>
          </a:p>
          <a:p>
            <a:r>
              <a:rPr lang="en-US" sz="1400" dirty="0" err="1" smtClean="0">
                <a:solidFill>
                  <a:srgbClr val="0070C0"/>
                </a:solidFill>
                <a:latin typeface="UbuntuMono-Regular"/>
              </a:rPr>
              <a:t>scikit</a:t>
            </a:r>
            <a:r>
              <a:rPr lang="en-US" sz="1400" dirty="0" smtClean="0">
                <a:solidFill>
                  <a:srgbClr val="0070C0"/>
                </a:solidFill>
                <a:latin typeface="UbuntuMono-Regular"/>
              </a:rPr>
              <a:t>-learn </a:t>
            </a:r>
            <a:r>
              <a:rPr lang="en-US" sz="1400" dirty="0">
                <a:solidFill>
                  <a:srgbClr val="0070C0"/>
                </a:solidFill>
                <a:latin typeface="UbuntuMono-Regular"/>
              </a:rPr>
              <a:t>2</a:t>
            </a:r>
          </a:p>
          <a:p>
            <a:r>
              <a:rPr lang="en-US" sz="1400" dirty="0">
                <a:solidFill>
                  <a:srgbClr val="0070C0"/>
                </a:solidFill>
                <a:latin typeface="UbuntuMono-Regular"/>
              </a:rPr>
              <a:t>r 2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574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[2]</a:t>
            </a:r>
          </a:p>
          <a:p>
            <a:pPr lvl="1"/>
            <a:r>
              <a:rPr lang="en-US" dirty="0"/>
              <a:t>Basics : </a:t>
            </a:r>
          </a:p>
          <a:p>
            <a:pPr lvl="2"/>
            <a:r>
              <a:rPr lang="en-US" dirty="0"/>
              <a:t>Getting Python , The Zen of Python, Whitespace Formatting, Modules, Arithmetic, Functions, Strings, Exceptions, Lists, Tuples, Dictionaries, Sets, Control Flow, Truthiness</a:t>
            </a:r>
          </a:p>
          <a:p>
            <a:pPr lvl="1"/>
            <a:r>
              <a:rPr lang="en-US" dirty="0"/>
              <a:t>Not so Basics :</a:t>
            </a:r>
          </a:p>
          <a:p>
            <a:pPr lvl="2"/>
            <a:r>
              <a:rPr lang="en-US" dirty="0"/>
              <a:t>Sorting, List Comprehensions, Generators and Iterators, Randomness,  Regular Expressions, Object-Oriented Programming, Functional Tools, enumerate, zip and Argument Unpacking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1DD-5789-46EB-B997-EF8CF91891D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881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Assignments (2-3 and Should be on time no late submission will be acceptable)</a:t>
            </a:r>
          </a:p>
          <a:p>
            <a:r>
              <a:rPr lang="en-US" dirty="0" smtClean="0"/>
              <a:t>Quiz (3-4)</a:t>
            </a:r>
          </a:p>
          <a:p>
            <a:pPr lvl="1"/>
            <a:r>
              <a:rPr lang="en-US" dirty="0" smtClean="0"/>
              <a:t>Use print pages for assignments and quiz</a:t>
            </a:r>
          </a:p>
          <a:p>
            <a:r>
              <a:rPr lang="en-US" dirty="0" smtClean="0"/>
              <a:t>Class attendance </a:t>
            </a:r>
          </a:p>
          <a:p>
            <a:r>
              <a:rPr lang="en-US" dirty="0" smtClean="0"/>
              <a:t> Project </a:t>
            </a:r>
          </a:p>
          <a:p>
            <a:r>
              <a:rPr lang="en-US" dirty="0" smtClean="0"/>
              <a:t>Marks distribution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1DD-5789-46EB-B997-EF8CF91891D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224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Course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1: Introduction to data science</a:t>
            </a:r>
          </a:p>
          <a:p>
            <a:r>
              <a:rPr lang="en-US" dirty="0"/>
              <a:t>Lecture </a:t>
            </a:r>
            <a:r>
              <a:rPr lang="en-US" dirty="0" smtClean="0"/>
              <a:t>2 - 4: Python</a:t>
            </a:r>
          </a:p>
          <a:p>
            <a:pPr lvl="1"/>
            <a:r>
              <a:rPr lang="en-US" dirty="0" smtClean="0"/>
              <a:t>Basics : </a:t>
            </a:r>
          </a:p>
          <a:p>
            <a:pPr lvl="2"/>
            <a:r>
              <a:rPr lang="en-US" dirty="0" smtClean="0"/>
              <a:t>Getting Python , The Zen of Python, Whitespace Formatting, Modules, Arithmetic, Functions, Strings, Exceptions, Lists, Tuples, Dictionaries, Sets, Control Flow, Truthiness</a:t>
            </a:r>
          </a:p>
          <a:p>
            <a:pPr lvl="1"/>
            <a:r>
              <a:rPr lang="en-US" dirty="0" smtClean="0"/>
              <a:t>Not so Basics :</a:t>
            </a:r>
          </a:p>
          <a:p>
            <a:pPr lvl="2"/>
            <a:r>
              <a:rPr lang="en-US" dirty="0" smtClean="0"/>
              <a:t>Sorting, List Comprehensions, Generators and Iterators, Randomness,  Regular Expressions, Object-Oriented Programming, Functional Tools, enumerate, zip and Argument Unpacking</a:t>
            </a:r>
          </a:p>
          <a:p>
            <a:r>
              <a:rPr lang="en-US" dirty="0" smtClean="0"/>
              <a:t>Lecture 5-6: Visualizing Data </a:t>
            </a:r>
          </a:p>
          <a:p>
            <a:pPr lvl="1"/>
            <a:r>
              <a:rPr lang="en-US" dirty="0" err="1" smtClean="0"/>
              <a:t>matplotlib</a:t>
            </a:r>
            <a:endParaRPr lang="en-US" dirty="0"/>
          </a:p>
          <a:p>
            <a:pPr lvl="2"/>
            <a:r>
              <a:rPr lang="en-US" dirty="0"/>
              <a:t>Bar </a:t>
            </a:r>
            <a:r>
              <a:rPr lang="en-US" dirty="0" smtClean="0"/>
              <a:t>Charts, Line Charts, Scatterplots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1DD-5789-46EB-B997-EF8CF91891D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31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	Introduction </a:t>
            </a:r>
            <a:r>
              <a:rPr lang="en-US" dirty="0"/>
              <a:t>to Data Science. A Python Approach to Concepts, Techniques </a:t>
            </a:r>
            <a:r>
              <a:rPr lang="en-US" dirty="0" smtClean="0"/>
              <a:t>	and Applications</a:t>
            </a:r>
            <a:r>
              <a:rPr lang="en-US" dirty="0"/>
              <a:t>, 1st Edition, Laura </a:t>
            </a:r>
            <a:r>
              <a:rPr lang="en-US" dirty="0" err="1" smtClean="0"/>
              <a:t>Igual</a:t>
            </a:r>
            <a:endParaRPr lang="en-US" dirty="0" smtClean="0"/>
          </a:p>
          <a:p>
            <a:r>
              <a:rPr lang="en-US" dirty="0" smtClean="0"/>
              <a:t>[2] 	</a:t>
            </a:r>
            <a:r>
              <a:rPr lang="en-US" dirty="0" smtClean="0">
                <a:solidFill>
                  <a:srgbClr val="FF0000"/>
                </a:solidFill>
              </a:rPr>
              <a:t>Data </a:t>
            </a:r>
            <a:r>
              <a:rPr lang="en-US" dirty="0">
                <a:solidFill>
                  <a:srgbClr val="FF0000"/>
                </a:solidFill>
              </a:rPr>
              <a:t>Science from Scratch, 1st Edition, Joel </a:t>
            </a:r>
            <a:r>
              <a:rPr lang="en-US" dirty="0" smtClean="0">
                <a:solidFill>
                  <a:srgbClr val="FF0000"/>
                </a:solidFill>
              </a:rPr>
              <a:t>Grus</a:t>
            </a:r>
          </a:p>
          <a:p>
            <a:r>
              <a:rPr lang="en-US" dirty="0" smtClean="0"/>
              <a:t>[3]	Doing </a:t>
            </a:r>
            <a:r>
              <a:rPr lang="en-US" dirty="0"/>
              <a:t>Data Science, 1st Edition, Cathy O'Neil and Rachel </a:t>
            </a:r>
            <a:r>
              <a:rPr lang="en-US" dirty="0" err="1"/>
              <a:t>Schutt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1DD-5789-46EB-B997-EF8CF91891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344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Internet itself represents a huge graph of knowledge 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hat </a:t>
            </a:r>
            <a:r>
              <a:rPr lang="en-US" dirty="0"/>
              <a:t>contains (</a:t>
            </a:r>
            <a:r>
              <a:rPr lang="en-US" dirty="0" smtClean="0"/>
              <a:t>among other </a:t>
            </a:r>
            <a:r>
              <a:rPr lang="en-US" dirty="0"/>
              <a:t>things) an enormous cross-referenced encyclopedia; </a:t>
            </a:r>
            <a:r>
              <a:rPr lang="en-US" dirty="0" smtClean="0"/>
              <a:t>domain-specific databases about </a:t>
            </a:r>
            <a:r>
              <a:rPr lang="en-US" dirty="0"/>
              <a:t>movies, music, sports results, pinball machines, memes, and cocktails; and </a:t>
            </a:r>
            <a:r>
              <a:rPr lang="en-US" dirty="0" smtClean="0"/>
              <a:t>too many </a:t>
            </a:r>
            <a:r>
              <a:rPr lang="en-US" dirty="0"/>
              <a:t>government statistics (some of them nearly true!) from too many </a:t>
            </a:r>
            <a:r>
              <a:rPr lang="en-US" dirty="0" smtClean="0"/>
              <a:t>governments to </a:t>
            </a:r>
            <a:r>
              <a:rPr lang="en-US" dirty="0"/>
              <a:t>wrap your head around.</a:t>
            </a:r>
          </a:p>
          <a:p>
            <a:r>
              <a:rPr lang="en-US" dirty="0"/>
              <a:t>Buried in these data are answers to countless questions that no one’s ever thought </a:t>
            </a:r>
            <a:r>
              <a:rPr lang="en-US" dirty="0" smtClean="0"/>
              <a:t>to ask.</a:t>
            </a:r>
          </a:p>
          <a:p>
            <a:r>
              <a:rPr lang="en-US" dirty="0" smtClean="0"/>
              <a:t>In </a:t>
            </a:r>
            <a:r>
              <a:rPr lang="en-US" dirty="0"/>
              <a:t>this </a:t>
            </a:r>
            <a:r>
              <a:rPr lang="en-US" dirty="0" smtClean="0"/>
              <a:t>course, </a:t>
            </a:r>
            <a:r>
              <a:rPr lang="en-US" dirty="0"/>
              <a:t>we’ll learn how to find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1DD-5789-46EB-B997-EF8CF91891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97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data Science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scientist </a:t>
            </a:r>
            <a:r>
              <a:rPr lang="en-US" dirty="0" smtClean="0"/>
              <a:t>is some one </a:t>
            </a:r>
            <a:r>
              <a:rPr lang="en-US" dirty="0"/>
              <a:t>who extracts insights from messy data. Today’s world is full of people </a:t>
            </a:r>
            <a:r>
              <a:rPr lang="en-US" dirty="0" smtClean="0"/>
              <a:t>trying to </a:t>
            </a:r>
            <a:r>
              <a:rPr lang="en-US" dirty="0"/>
              <a:t>turn data into </a:t>
            </a:r>
            <a:r>
              <a:rPr lang="en-US" dirty="0" smtClean="0"/>
              <a:t>insight [2]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/>
              <a:t>Facebook asks you to list your hometown and your current location, ostensibly </a:t>
            </a:r>
            <a:r>
              <a:rPr lang="en-US" dirty="0" smtClean="0"/>
              <a:t>to make </a:t>
            </a:r>
            <a:r>
              <a:rPr lang="en-US" dirty="0"/>
              <a:t>it easier for your friends to find and connect with you. But it also analyzes </a:t>
            </a:r>
            <a:r>
              <a:rPr lang="en-US" dirty="0" smtClean="0"/>
              <a:t>these locations </a:t>
            </a:r>
            <a:r>
              <a:rPr lang="en-US" dirty="0"/>
              <a:t>to identify global migration patterns and where the </a:t>
            </a:r>
            <a:r>
              <a:rPr lang="en-US" dirty="0" err="1" smtClean="0"/>
              <a:t>fanbases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different football </a:t>
            </a:r>
            <a:r>
              <a:rPr lang="en-US" dirty="0"/>
              <a:t>teams </a:t>
            </a:r>
            <a:r>
              <a:rPr lang="en-US" dirty="0" smtClean="0"/>
              <a:t>live</a:t>
            </a:r>
          </a:p>
          <a:p>
            <a:pPr lvl="1"/>
            <a:r>
              <a:rPr lang="en-US" dirty="0"/>
              <a:t>In 2012, the Obama campaign employed dozens of data scientists who </a:t>
            </a:r>
            <a:r>
              <a:rPr lang="en-US" dirty="0" smtClean="0"/>
              <a:t>data-mined and </a:t>
            </a:r>
            <a:r>
              <a:rPr lang="en-US" dirty="0"/>
              <a:t>experimented their way to identifying voters who needed extra attention, </a:t>
            </a:r>
            <a:r>
              <a:rPr lang="en-US" dirty="0" smtClean="0"/>
              <a:t>choosing optimal </a:t>
            </a:r>
            <a:r>
              <a:rPr lang="en-US" dirty="0"/>
              <a:t>donor-specific fundraising appeals and programs, and focusing </a:t>
            </a:r>
            <a:r>
              <a:rPr lang="en-US" dirty="0" smtClean="0"/>
              <a:t>get-out the-vote </a:t>
            </a:r>
            <a:r>
              <a:rPr lang="en-US" dirty="0"/>
              <a:t>efforts where they were most likely to be </a:t>
            </a:r>
            <a:r>
              <a:rPr lang="en-US" dirty="0" smtClean="0"/>
              <a:t>useful</a:t>
            </a:r>
          </a:p>
          <a:p>
            <a:r>
              <a:rPr lang="en-US" dirty="0" smtClean="0"/>
              <a:t>Further usage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ome </a:t>
            </a:r>
            <a:r>
              <a:rPr lang="en-US" dirty="0"/>
              <a:t>data scientists also occasionally </a:t>
            </a:r>
            <a:r>
              <a:rPr lang="en-US" dirty="0" smtClean="0"/>
              <a:t>use their </a:t>
            </a:r>
            <a:r>
              <a:rPr lang="en-US" dirty="0"/>
              <a:t>skills for good—using data to make government more effective, to help </a:t>
            </a:r>
            <a:r>
              <a:rPr lang="en-US" dirty="0" smtClean="0"/>
              <a:t>the homeless</a:t>
            </a:r>
            <a:r>
              <a:rPr lang="en-US" dirty="0"/>
              <a:t>, and to improve public </a:t>
            </a:r>
            <a:r>
              <a:rPr lang="en-US" dirty="0" smtClean="0"/>
              <a:t>health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1DD-5789-46EB-B997-EF8CF91891D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4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data Science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Data science is commonly defined as a methodology by which actionable </a:t>
            </a:r>
            <a:r>
              <a:rPr lang="en-US" dirty="0" smtClean="0"/>
              <a:t>insights can </a:t>
            </a:r>
            <a:r>
              <a:rPr lang="en-US" dirty="0"/>
              <a:t>be inferred from </a:t>
            </a:r>
            <a:r>
              <a:rPr lang="en-US" dirty="0" smtClean="0"/>
              <a:t>data</a:t>
            </a:r>
            <a:r>
              <a:rPr lang="en-US" dirty="0"/>
              <a:t> </a:t>
            </a:r>
            <a:r>
              <a:rPr lang="en-US" dirty="0" smtClean="0"/>
              <a:t>[1]</a:t>
            </a:r>
          </a:p>
          <a:p>
            <a:r>
              <a:rPr lang="en-US" dirty="0"/>
              <a:t>In general, data science allows us to adopt four different strategies to explore </a:t>
            </a:r>
            <a:r>
              <a:rPr lang="en-US" dirty="0" smtClean="0"/>
              <a:t>the world </a:t>
            </a:r>
            <a:r>
              <a:rPr lang="en-US" dirty="0"/>
              <a:t>using data</a:t>
            </a:r>
            <a:r>
              <a:rPr lang="en-US" dirty="0" smtClean="0"/>
              <a:t>:</a:t>
            </a:r>
          </a:p>
          <a:p>
            <a:pPr lvl="1"/>
            <a:r>
              <a:rPr lang="en-US" i="1" dirty="0"/>
              <a:t>Probing reality</a:t>
            </a:r>
            <a:r>
              <a:rPr lang="en-US" dirty="0"/>
              <a:t>. Data can be gathered by passive or by active </a:t>
            </a:r>
            <a:r>
              <a:rPr lang="en-US" dirty="0" smtClean="0"/>
              <a:t>methods</a:t>
            </a:r>
          </a:p>
          <a:p>
            <a:pPr lvl="1"/>
            <a:r>
              <a:rPr lang="en-US" i="1" dirty="0"/>
              <a:t>Pattern discovery</a:t>
            </a:r>
            <a:r>
              <a:rPr lang="en-US" dirty="0"/>
              <a:t>. Divide and conquer is an old heuristic used to solve </a:t>
            </a:r>
            <a:r>
              <a:rPr lang="en-US" dirty="0" smtClean="0"/>
              <a:t>complex problems</a:t>
            </a:r>
            <a:r>
              <a:rPr lang="en-US" dirty="0"/>
              <a:t>; but it is not always easy to decide how to apply this common sense </a:t>
            </a:r>
            <a:r>
              <a:rPr lang="en-US" dirty="0" smtClean="0"/>
              <a:t>to problems</a:t>
            </a:r>
          </a:p>
          <a:p>
            <a:pPr lvl="1"/>
            <a:r>
              <a:rPr lang="en-US" i="1" dirty="0"/>
              <a:t>Predicting future events</a:t>
            </a:r>
            <a:r>
              <a:rPr lang="en-US" dirty="0"/>
              <a:t>. </a:t>
            </a:r>
            <a:r>
              <a:rPr lang="en-US" dirty="0" smtClean="0"/>
              <a:t>One </a:t>
            </a:r>
            <a:r>
              <a:rPr lang="en-US" dirty="0"/>
              <a:t>of the most </a:t>
            </a:r>
            <a:r>
              <a:rPr lang="en-US" dirty="0" smtClean="0"/>
              <a:t>important scientific </a:t>
            </a:r>
            <a:r>
              <a:rPr lang="en-US" dirty="0"/>
              <a:t>questions has been how to build robust data models that are </a:t>
            </a:r>
            <a:r>
              <a:rPr lang="en-US" dirty="0" smtClean="0"/>
              <a:t>capable of </a:t>
            </a:r>
            <a:r>
              <a:rPr lang="en-US" dirty="0"/>
              <a:t>predicting future data </a:t>
            </a:r>
            <a:r>
              <a:rPr lang="en-US" dirty="0" smtClean="0"/>
              <a:t>samples</a:t>
            </a:r>
          </a:p>
          <a:p>
            <a:pPr lvl="1"/>
            <a:r>
              <a:rPr lang="en-US" i="1" dirty="0"/>
              <a:t>Understanding people and the world</a:t>
            </a:r>
            <a:r>
              <a:rPr lang="en-US" dirty="0"/>
              <a:t>. This is an objective that at the </a:t>
            </a:r>
            <a:r>
              <a:rPr lang="en-US" dirty="0" smtClean="0"/>
              <a:t>moment is </a:t>
            </a:r>
            <a:r>
              <a:rPr lang="en-US" dirty="0"/>
              <a:t>beyond the scope of most companies and people, but large companies </a:t>
            </a:r>
            <a:r>
              <a:rPr lang="en-US" dirty="0" smtClean="0"/>
              <a:t>and governments </a:t>
            </a:r>
            <a:r>
              <a:rPr lang="en-US" dirty="0"/>
              <a:t>are investing considerable amounts of money in research </a:t>
            </a:r>
            <a:r>
              <a:rPr lang="en-US" dirty="0" smtClean="0"/>
              <a:t>areas such </a:t>
            </a:r>
            <a:r>
              <a:rPr lang="en-US" dirty="0"/>
              <a:t>as understanding natural language, computer vision, psychology and neuroscience.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1DD-5789-46EB-B997-EF8CF91891D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786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Drew Conway’s Venn diagram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4700" y="1923474"/>
            <a:ext cx="4655449" cy="453187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1DD-5789-46EB-B997-EF8CF91891D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059783" y="5379100"/>
            <a:ext cx="3251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Figure </a:t>
            </a:r>
            <a:r>
              <a:rPr lang="en-US" i="1" dirty="0" smtClean="0"/>
              <a:t>1-1: Drew </a:t>
            </a:r>
            <a:r>
              <a:rPr lang="en-US" i="1" dirty="0"/>
              <a:t>Conway’s Venn diagram of data </a:t>
            </a:r>
            <a:r>
              <a:rPr lang="en-US" i="1" dirty="0" smtClean="0"/>
              <a:t>science </a:t>
            </a:r>
            <a:r>
              <a:rPr lang="en-US" i="1" dirty="0"/>
              <a:t>[3]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601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121407"/>
            <a:ext cx="5957969" cy="4018135"/>
          </a:xfrm>
        </p:spPr>
        <p:txBody>
          <a:bodyPr/>
          <a:lstStyle/>
          <a:p>
            <a:r>
              <a:rPr lang="en-US" dirty="0" smtClean="0"/>
              <a:t>Comparison of Salaries </a:t>
            </a:r>
            <a:r>
              <a:rPr lang="en-US" dirty="0"/>
              <a:t>and Experience</a:t>
            </a:r>
            <a:endParaRPr lang="en-US" dirty="0" smtClean="0"/>
          </a:p>
          <a:p>
            <a:r>
              <a:rPr lang="en-US" dirty="0" err="1" smtClean="0"/>
              <a:t>Salaries_and_tenures</a:t>
            </a:r>
            <a:r>
              <a:rPr lang="en-US" dirty="0" smtClean="0"/>
              <a:t> </a:t>
            </a:r>
            <a:r>
              <a:rPr lang="en-US" dirty="0"/>
              <a:t>=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[(</a:t>
            </a:r>
            <a:r>
              <a:rPr lang="en-US" dirty="0"/>
              <a:t>83000, 8.7), (88000, 8.1</a:t>
            </a:r>
            <a:r>
              <a:rPr lang="en-US" dirty="0" smtClean="0"/>
              <a:t>),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48000, 0.7), (76000, 6),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69000, 6.5), (76000, 7.5),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60000, 2.5), (83000, 10),</a:t>
            </a:r>
          </a:p>
          <a:p>
            <a:pPr marL="0" indent="0">
              <a:buNone/>
            </a:pPr>
            <a:r>
              <a:rPr lang="en-US" dirty="0" smtClean="0"/>
              <a:t>	(48000</a:t>
            </a:r>
            <a:r>
              <a:rPr lang="en-US" dirty="0"/>
              <a:t>, 1.9), (63000, 4.2</a:t>
            </a:r>
            <a:r>
              <a:rPr lang="en-US" dirty="0" smtClean="0"/>
              <a:t>)]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1DD-5789-46EB-B997-EF8CF91891D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5266" y="1085523"/>
            <a:ext cx="5165902" cy="39567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27816" y="5368834"/>
            <a:ext cx="3984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Figure 1-3. Salary by years of </a:t>
            </a:r>
            <a:r>
              <a:rPr lang="en-US" i="1" dirty="0" smtClean="0">
                <a:solidFill>
                  <a:srgbClr val="FF0000"/>
                </a:solidFill>
              </a:rPr>
              <a:t>experience [2]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7792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318</TotalTime>
  <Words>792</Words>
  <Application>Microsoft Office PowerPoint</Application>
  <PresentationFormat>Custom</PresentationFormat>
  <Paragraphs>106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Wood Type</vt:lpstr>
      <vt:lpstr>Data Science</vt:lpstr>
      <vt:lpstr>Slide 2</vt:lpstr>
      <vt:lpstr> Course Outline</vt:lpstr>
      <vt:lpstr>Recommended Readings</vt:lpstr>
      <vt:lpstr>Introduction to Data Science</vt:lpstr>
      <vt:lpstr>What is data Science ?</vt:lpstr>
      <vt:lpstr>What is data Science ?</vt:lpstr>
      <vt:lpstr>Drew Conway’s Venn diagram</vt:lpstr>
      <vt:lpstr>Example</vt:lpstr>
      <vt:lpstr>Example</vt:lpstr>
      <vt:lpstr>NEXT…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Science</dc:title>
  <dc:creator>Muhammad Fahimullah</dc:creator>
  <cp:lastModifiedBy>M.K</cp:lastModifiedBy>
  <cp:revision>29</cp:revision>
  <dcterms:created xsi:type="dcterms:W3CDTF">2018-10-04T05:39:40Z</dcterms:created>
  <dcterms:modified xsi:type="dcterms:W3CDTF">2020-08-03T17:29:29Z</dcterms:modified>
</cp:coreProperties>
</file>