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985" r:id="rId1"/>
  </p:sldMasterIdLst>
  <p:notesMasterIdLst>
    <p:notesMasterId r:id="rId32"/>
  </p:notesMasterIdLst>
  <p:sldIdLst>
    <p:sldId id="384" r:id="rId2"/>
    <p:sldId id="522" r:id="rId3"/>
    <p:sldId id="516" r:id="rId4"/>
    <p:sldId id="457" r:id="rId5"/>
    <p:sldId id="520" r:id="rId6"/>
    <p:sldId id="506" r:id="rId7"/>
    <p:sldId id="500" r:id="rId8"/>
    <p:sldId id="494" r:id="rId9"/>
    <p:sldId id="497" r:id="rId10"/>
    <p:sldId id="498" r:id="rId11"/>
    <p:sldId id="499" r:id="rId12"/>
    <p:sldId id="519" r:id="rId13"/>
    <p:sldId id="488" r:id="rId14"/>
    <p:sldId id="502" r:id="rId15"/>
    <p:sldId id="521" r:id="rId16"/>
    <p:sldId id="487" r:id="rId17"/>
    <p:sldId id="503" r:id="rId18"/>
    <p:sldId id="491" r:id="rId19"/>
    <p:sldId id="504" r:id="rId20"/>
    <p:sldId id="490" r:id="rId21"/>
    <p:sldId id="501" r:id="rId22"/>
    <p:sldId id="523" r:id="rId23"/>
    <p:sldId id="507" r:id="rId24"/>
    <p:sldId id="508" r:id="rId25"/>
    <p:sldId id="513" r:id="rId26"/>
    <p:sldId id="509" r:id="rId27"/>
    <p:sldId id="512" r:id="rId28"/>
    <p:sldId id="511" r:id="rId29"/>
    <p:sldId id="514" r:id="rId30"/>
    <p:sldId id="515" r:id="rId31"/>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1F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8"/>
    </p:cViewPr>
  </p:sorterViewPr>
  <p:notesViewPr>
    <p:cSldViewPr snapToGrid="0">
      <p:cViewPr varScale="1">
        <p:scale>
          <a:sx n="40" d="100"/>
          <a:sy n="40" d="100"/>
        </p:scale>
        <p:origin x="-148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l" eaLnBrk="1" hangingPunct="1">
              <a:defRPr sz="1200"/>
            </a:lvl1pPr>
          </a:lstStyle>
          <a:p>
            <a:pPr>
              <a:defRPr/>
            </a:pPr>
            <a:endParaRPr lang="en-GB"/>
          </a:p>
        </p:txBody>
      </p:sp>
      <p:sp>
        <p:nvSpPr>
          <p:cNvPr id="12595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r" eaLnBrk="1" hangingPunct="1">
              <a:defRPr sz="1200"/>
            </a:lvl1pPr>
          </a:lstStyle>
          <a:p>
            <a:pPr>
              <a:defRPr/>
            </a:pPr>
            <a:endParaRPr lang="en-GB"/>
          </a:p>
        </p:txBody>
      </p:sp>
      <p:sp>
        <p:nvSpPr>
          <p:cNvPr id="778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2595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l" eaLnBrk="1" hangingPunct="1">
              <a:defRPr sz="1200"/>
            </a:lvl1pPr>
          </a:lstStyle>
          <a:p>
            <a:pPr>
              <a:defRPr/>
            </a:pPr>
            <a:endParaRPr lang="en-GB"/>
          </a:p>
        </p:txBody>
      </p:sp>
      <p:sp>
        <p:nvSpPr>
          <p:cNvPr id="12595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eaLnBrk="1" hangingPunct="1">
              <a:defRPr sz="1200"/>
            </a:lvl1pPr>
          </a:lstStyle>
          <a:p>
            <a:pPr>
              <a:defRPr/>
            </a:pPr>
            <a:fld id="{57ECC537-9578-4A86-A452-A56FE539F1EE}" type="slidenum">
              <a:rPr lang="en-GB"/>
              <a:pPr>
                <a:defRPr/>
              </a:pPr>
              <a:t>‹#›</a:t>
            </a:fld>
            <a:endParaRPr lang="en-GB"/>
          </a:p>
        </p:txBody>
      </p:sp>
    </p:spTree>
    <p:extLst>
      <p:ext uri="{BB962C8B-B14F-4D97-AF65-F5344CB8AC3E}">
        <p14:creationId xmlns:p14="http://schemas.microsoft.com/office/powerpoint/2010/main" val="14716048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effectLst>
                <a:innerShdw blurRad="63500" dist="50800" dir="18900000">
                  <a:prstClr val="black">
                    <a:alpha val="50000"/>
                  </a:prstClr>
                </a:innerShdw>
              </a:effectLst>
            </a:endParaRPr>
          </a:p>
        </p:txBody>
      </p:sp>
      <p:grpSp>
        <p:nvGrpSpPr>
          <p:cNvPr id="5" name="Group 4"/>
          <p:cNvGrpSpPr/>
          <p:nvPr/>
        </p:nvGrpSpPr>
        <p:grpSpPr>
          <a:xfrm>
            <a:off x="7467600" y="209550"/>
            <a:ext cx="657226" cy="431800"/>
            <a:chOff x="7467600" y="209550"/>
            <a:chExt cx="657226" cy="431800"/>
          </a:xfrm>
          <a:solidFill>
            <a:schemeClr val="tx2">
              <a:lumMod val="60000"/>
              <a:lumOff val="40000"/>
            </a:schemeClr>
          </a:solidFill>
        </p:grpSpPr>
        <p:sp>
          <p:nvSpPr>
            <p:cNvPr id="6"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a:lstStyle/>
            <a:p>
              <a:pPr>
                <a:defRPr/>
              </a:pPr>
              <a:endParaRPr lang="en-US"/>
            </a:p>
          </p:txBody>
        </p:sp>
        <p:sp>
          <p:nvSpPr>
            <p:cNvPr id="7"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a:lstStyle/>
            <a:p>
              <a:pPr>
                <a:defRPr/>
              </a:pPr>
              <a:endParaRPr lang="en-US"/>
            </a:p>
          </p:txBody>
        </p:sp>
        <p:sp>
          <p:nvSpPr>
            <p:cNvPr id="8"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a:lstStyle/>
            <a:p>
              <a:pPr>
                <a:defRPr/>
              </a:pPr>
              <a:endParaRPr lang="en-US"/>
            </a:p>
          </p:txBody>
        </p:sp>
      </p:grpSp>
      <p:sp>
        <p:nvSpPr>
          <p:cNvPr id="2" name="Title 1"/>
          <p:cNvSpPr>
            <a:spLocks noGrp="1"/>
          </p:cNvSpPr>
          <p:nvPr>
            <p:ph type="ctrTitle"/>
          </p:nvPr>
        </p:nvSpPr>
        <p:spPr>
          <a:xfrm>
            <a:off x="1216152" y="1267485"/>
            <a:ext cx="7235981" cy="5133316"/>
          </a:xfrm>
        </p:spPr>
        <p:txBody>
          <a:bodyPr/>
          <a:lstStyle>
            <a:lvl1pPr>
              <a:defRPr sz="11500"/>
            </a:lvl1pPr>
          </a:lstStyle>
          <a:p>
            <a:r>
              <a:rPr lang="en-US" smtClean="0"/>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pPr>
              <a:defRPr/>
            </a:pPr>
            <a:endParaRPr lang="en-GB"/>
          </a:p>
        </p:txBody>
      </p:sp>
      <p:sp>
        <p:nvSpPr>
          <p:cNvPr id="10" name="Footer Placeholder 4"/>
          <p:cNvSpPr>
            <a:spLocks noGrp="1"/>
          </p:cNvSpPr>
          <p:nvPr>
            <p:ph type="ftr" sz="quarter" idx="11"/>
          </p:nvPr>
        </p:nvSpPr>
        <p:spPr/>
        <p:txBody>
          <a:bodyPr/>
          <a:lstStyle>
            <a:lvl1pPr>
              <a:defRPr/>
            </a:lvl1pPr>
          </a:lstStyle>
          <a:p>
            <a:pPr>
              <a:defRPr/>
            </a:pPr>
            <a:endParaRPr lang="en-GB"/>
          </a:p>
        </p:txBody>
      </p:sp>
      <p:sp>
        <p:nvSpPr>
          <p:cNvPr id="11" name="Slide Number Placeholder 5"/>
          <p:cNvSpPr>
            <a:spLocks noGrp="1"/>
          </p:cNvSpPr>
          <p:nvPr>
            <p:ph type="sldNum" sz="quarter" idx="12"/>
          </p:nvPr>
        </p:nvSpPr>
        <p:spPr>
          <a:xfrm>
            <a:off x="8150225" y="236538"/>
            <a:ext cx="785813" cy="365125"/>
          </a:xfrm>
        </p:spPr>
        <p:txBody>
          <a:bodyPr/>
          <a:lstStyle>
            <a:lvl1pPr>
              <a:defRPr sz="1400"/>
            </a:lvl1pPr>
          </a:lstStyle>
          <a:p>
            <a:pPr>
              <a:defRPr/>
            </a:pPr>
            <a:fld id="{2A775B32-6A04-4AEC-BE3D-DC2F171F1F10}" type="slidenum">
              <a:rPr lang="en-GB"/>
              <a:pPr>
                <a:defRPr/>
              </a:pPr>
              <a:t>‹#›</a:t>
            </a:fld>
            <a:endParaRPr lang="en-GB"/>
          </a:p>
        </p:txBody>
      </p:sp>
    </p:spTree>
    <p:extLst>
      <p:ext uri="{BB962C8B-B14F-4D97-AF65-F5344CB8AC3E}">
        <p14:creationId xmlns:p14="http://schemas.microsoft.com/office/powerpoint/2010/main" val="1226254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withEffect">
                                  <p:stCondLst>
                                    <p:cond delay="50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endParaRPr lang="en-GB"/>
          </a:p>
        </p:txBody>
      </p:sp>
      <p:sp>
        <p:nvSpPr>
          <p:cNvPr id="5" name="Slide Number Placeholder 5"/>
          <p:cNvSpPr>
            <a:spLocks noGrp="1"/>
          </p:cNvSpPr>
          <p:nvPr>
            <p:ph type="sldNum" sz="quarter" idx="11"/>
          </p:nvPr>
        </p:nvSpPr>
        <p:spPr/>
        <p:txBody>
          <a:bodyPr/>
          <a:lstStyle>
            <a:lvl1pPr>
              <a:defRPr/>
            </a:lvl1pPr>
          </a:lstStyle>
          <a:p>
            <a:pPr>
              <a:defRPr/>
            </a:pPr>
            <a:fld id="{513208DE-CB57-4C5A-9F22-8040D4FA966C}" type="slidenum">
              <a:rPr lang="en-GB"/>
              <a:pPr>
                <a:defRPr/>
              </a:pPr>
              <a:t>‹#›</a:t>
            </a:fld>
            <a:endParaRPr lang="en-GB"/>
          </a:p>
        </p:txBody>
      </p:sp>
      <p:sp>
        <p:nvSpPr>
          <p:cNvPr id="6" name="Date Placeholder 3"/>
          <p:cNvSpPr>
            <a:spLocks noGrp="1"/>
          </p:cNvSpPr>
          <p:nvPr>
            <p:ph type="dt" sz="half" idx="12"/>
          </p:nvPr>
        </p:nvSpPr>
        <p:spPr/>
        <p:txBody>
          <a:bodyPr/>
          <a:lstStyle>
            <a:lvl1pPr>
              <a:defRPr/>
            </a:lvl1pPr>
          </a:lstStyle>
          <a:p>
            <a:pPr>
              <a:defRPr/>
            </a:pPr>
            <a:endParaRPr lang="en-GB"/>
          </a:p>
        </p:txBody>
      </p:sp>
    </p:spTree>
    <p:extLst>
      <p:ext uri="{BB962C8B-B14F-4D97-AF65-F5344CB8AC3E}">
        <p14:creationId xmlns:p14="http://schemas.microsoft.com/office/powerpoint/2010/main" val="227052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endParaRPr lang="en-GB"/>
          </a:p>
        </p:txBody>
      </p:sp>
      <p:sp>
        <p:nvSpPr>
          <p:cNvPr id="5" name="Slide Number Placeholder 5"/>
          <p:cNvSpPr>
            <a:spLocks noGrp="1"/>
          </p:cNvSpPr>
          <p:nvPr>
            <p:ph type="sldNum" sz="quarter" idx="11"/>
          </p:nvPr>
        </p:nvSpPr>
        <p:spPr/>
        <p:txBody>
          <a:bodyPr/>
          <a:lstStyle>
            <a:lvl1pPr>
              <a:defRPr/>
            </a:lvl1pPr>
          </a:lstStyle>
          <a:p>
            <a:pPr>
              <a:defRPr/>
            </a:pPr>
            <a:fld id="{2E3C23FD-4326-4705-A7D6-6933971FD859}" type="slidenum">
              <a:rPr lang="en-GB"/>
              <a:pPr>
                <a:defRPr/>
              </a:pPr>
              <a:t>‹#›</a:t>
            </a:fld>
            <a:endParaRPr lang="en-GB"/>
          </a:p>
        </p:txBody>
      </p:sp>
      <p:sp>
        <p:nvSpPr>
          <p:cNvPr id="6" name="Date Placeholder 3"/>
          <p:cNvSpPr>
            <a:spLocks noGrp="1"/>
          </p:cNvSpPr>
          <p:nvPr>
            <p:ph type="dt" sz="half" idx="12"/>
          </p:nvPr>
        </p:nvSpPr>
        <p:spPr/>
        <p:txBody>
          <a:bodyPr/>
          <a:lstStyle>
            <a:lvl1pPr>
              <a:defRPr/>
            </a:lvl1pPr>
          </a:lstStyle>
          <a:p>
            <a:pPr>
              <a:defRPr/>
            </a:pPr>
            <a:endParaRPr lang="en-GB"/>
          </a:p>
        </p:txBody>
      </p:sp>
    </p:spTree>
    <p:extLst>
      <p:ext uri="{BB962C8B-B14F-4D97-AF65-F5344CB8AC3E}">
        <p14:creationId xmlns:p14="http://schemas.microsoft.com/office/powerpoint/2010/main" val="25252553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7086600" cy="1447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61988"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4388"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153EE682-F327-4468-951B-6BE2AC711A43}" type="slidenum">
              <a:rPr lang="en-US"/>
              <a:pPr>
                <a:defRPr/>
              </a:pPr>
              <a:t>‹#›</a:t>
            </a:fld>
            <a:endParaRPr lang="en-US"/>
          </a:p>
        </p:txBody>
      </p:sp>
    </p:spTree>
    <p:extLst>
      <p:ext uri="{BB962C8B-B14F-4D97-AF65-F5344CB8AC3E}">
        <p14:creationId xmlns:p14="http://schemas.microsoft.com/office/powerpoint/2010/main" val="833329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7086600" cy="14478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61988"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24388" y="19050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24388" y="40386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4"/>
          <p:cNvSpPr>
            <a:spLocks noGrp="1" noChangeArrowheads="1"/>
          </p:cNvSpPr>
          <p:nvPr>
            <p:ph type="dt" sz="half" idx="10"/>
          </p:nvPr>
        </p:nvSpPr>
        <p:spPr>
          <a:ln/>
        </p:spPr>
        <p:txBody>
          <a:bodyPr/>
          <a:lstStyle>
            <a:lvl1pPr>
              <a:defRPr/>
            </a:lvl1pPr>
          </a:lstStyle>
          <a:p>
            <a:pPr>
              <a:defRPr/>
            </a:pPr>
            <a:endParaRPr lang="en-US"/>
          </a:p>
        </p:txBody>
      </p:sp>
      <p:sp>
        <p:nvSpPr>
          <p:cNvPr id="7" name="Rectangle 15"/>
          <p:cNvSpPr>
            <a:spLocks noGrp="1" noChangeArrowheads="1"/>
          </p:cNvSpPr>
          <p:nvPr>
            <p:ph type="ftr" sz="quarter" idx="11"/>
          </p:nvPr>
        </p:nvSpPr>
        <p:spPr>
          <a:ln/>
        </p:spPr>
        <p:txBody>
          <a:bodyPr/>
          <a:lstStyle>
            <a:lvl1pPr>
              <a:defRPr/>
            </a:lvl1pPr>
          </a:lstStyle>
          <a:p>
            <a:pPr>
              <a:defRPr/>
            </a:pPr>
            <a:endParaRPr lang="en-US"/>
          </a:p>
        </p:txBody>
      </p:sp>
      <p:sp>
        <p:nvSpPr>
          <p:cNvPr id="8" name="Rectangle 16"/>
          <p:cNvSpPr>
            <a:spLocks noGrp="1" noChangeArrowheads="1"/>
          </p:cNvSpPr>
          <p:nvPr>
            <p:ph type="sldNum" sz="quarter" idx="12"/>
          </p:nvPr>
        </p:nvSpPr>
        <p:spPr>
          <a:ln/>
        </p:spPr>
        <p:txBody>
          <a:bodyPr/>
          <a:lstStyle>
            <a:lvl1pPr>
              <a:defRPr/>
            </a:lvl1pPr>
          </a:lstStyle>
          <a:p>
            <a:pPr>
              <a:defRPr/>
            </a:pPr>
            <a:fld id="{30E242C8-645F-406B-8B74-446E64A5B0F0}" type="slidenum">
              <a:rPr lang="en-US"/>
              <a:pPr>
                <a:defRPr/>
              </a:pPr>
              <a:t>‹#›</a:t>
            </a:fld>
            <a:endParaRPr lang="en-US"/>
          </a:p>
        </p:txBody>
      </p:sp>
    </p:spTree>
    <p:extLst>
      <p:ext uri="{BB962C8B-B14F-4D97-AF65-F5344CB8AC3E}">
        <p14:creationId xmlns:p14="http://schemas.microsoft.com/office/powerpoint/2010/main" val="146463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lstStyle>
            <a:lvl1pPr algn="l">
              <a:defRPr sz="7200" baseline="0">
                <a:ln w="12700">
                  <a:solidFill>
                    <a:schemeClr val="tx2"/>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n-GB"/>
          </a:p>
        </p:txBody>
      </p:sp>
      <p:sp>
        <p:nvSpPr>
          <p:cNvPr id="5" name="Slide Number Placeholder 5"/>
          <p:cNvSpPr>
            <a:spLocks noGrp="1"/>
          </p:cNvSpPr>
          <p:nvPr>
            <p:ph type="sldNum" sz="quarter" idx="11"/>
          </p:nvPr>
        </p:nvSpPr>
        <p:spPr/>
        <p:txBody>
          <a:bodyPr/>
          <a:lstStyle>
            <a:lvl1pPr>
              <a:defRPr/>
            </a:lvl1pPr>
          </a:lstStyle>
          <a:p>
            <a:pPr>
              <a:defRPr/>
            </a:pPr>
            <a:fld id="{774BED9F-16D5-48A8-B932-6A7BBAF29CFC}" type="slidenum">
              <a:rPr lang="en-GB"/>
              <a:pPr>
                <a:defRPr/>
              </a:pPr>
              <a:t>‹#›</a:t>
            </a:fld>
            <a:endParaRPr lang="en-GB"/>
          </a:p>
        </p:txBody>
      </p:sp>
      <p:sp>
        <p:nvSpPr>
          <p:cNvPr id="6" name="Date Placeholder 3"/>
          <p:cNvSpPr>
            <a:spLocks noGrp="1"/>
          </p:cNvSpPr>
          <p:nvPr>
            <p:ph type="dt" sz="half" idx="12"/>
          </p:nvPr>
        </p:nvSpPr>
        <p:spPr/>
        <p:txBody>
          <a:bodyPr/>
          <a:lstStyle>
            <a:lvl1pPr>
              <a:defRPr/>
            </a:lvl1pPr>
          </a:lstStyle>
          <a:p>
            <a:pPr>
              <a:defRPr/>
            </a:pPr>
            <a:endParaRPr lang="en-GB"/>
          </a:p>
        </p:txBody>
      </p:sp>
    </p:spTree>
    <p:extLst>
      <p:ext uri="{BB962C8B-B14F-4D97-AF65-F5344CB8AC3E}">
        <p14:creationId xmlns:p14="http://schemas.microsoft.com/office/powerpoint/2010/main" val="1527615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itle 1"/>
          <p:cNvSpPr>
            <a:spLocks noGrp="1"/>
          </p:cNvSpPr>
          <p:nvPr>
            <p:ph type="title"/>
          </p:nvPr>
        </p:nvSpPr>
        <p:spPr>
          <a:xfrm>
            <a:off x="1219200" y="5257800"/>
            <a:ext cx="7239000" cy="1143000"/>
          </a:xfrm>
        </p:spPr>
        <p:txBody>
          <a:bodyPr/>
          <a:lstStyle>
            <a:lvl1pPr algn="l">
              <a:defRPr sz="7200" baseline="0">
                <a:ln w="12700">
                  <a:solidFill>
                    <a:schemeClr val="tx2"/>
                  </a:solidFill>
                </a:ln>
              </a:defRPr>
            </a:lvl1pPr>
          </a:lstStyle>
          <a:p>
            <a:r>
              <a:rPr lang="en-US" smtClean="0"/>
              <a:t>Click to edit Master title style</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n-GB"/>
          </a:p>
        </p:txBody>
      </p:sp>
      <p:sp>
        <p:nvSpPr>
          <p:cNvPr id="5" name="Slide Number Placeholder 5"/>
          <p:cNvSpPr>
            <a:spLocks noGrp="1"/>
          </p:cNvSpPr>
          <p:nvPr>
            <p:ph type="sldNum" sz="quarter" idx="11"/>
          </p:nvPr>
        </p:nvSpPr>
        <p:spPr/>
        <p:txBody>
          <a:bodyPr/>
          <a:lstStyle>
            <a:lvl1pPr>
              <a:defRPr/>
            </a:lvl1pPr>
          </a:lstStyle>
          <a:p>
            <a:pPr>
              <a:defRPr/>
            </a:pPr>
            <a:fld id="{8F0BD9C6-F7C8-43BE-9058-38BC5E9E60C7}" type="slidenum">
              <a:rPr lang="en-GB"/>
              <a:pPr>
                <a:defRPr/>
              </a:pPr>
              <a:t>‹#›</a:t>
            </a:fld>
            <a:endParaRPr lang="en-GB"/>
          </a:p>
        </p:txBody>
      </p:sp>
      <p:sp>
        <p:nvSpPr>
          <p:cNvPr id="6" name="Date Placeholder 3"/>
          <p:cNvSpPr>
            <a:spLocks noGrp="1"/>
          </p:cNvSpPr>
          <p:nvPr>
            <p:ph type="dt" sz="half" idx="12"/>
          </p:nvPr>
        </p:nvSpPr>
        <p:spPr/>
        <p:txBody>
          <a:bodyPr/>
          <a:lstStyle>
            <a:lvl1pPr>
              <a:defRPr/>
            </a:lvl1pPr>
          </a:lstStyle>
          <a:p>
            <a:pPr>
              <a:defRPr/>
            </a:pPr>
            <a:endParaRPr lang="en-GB"/>
          </a:p>
        </p:txBody>
      </p:sp>
    </p:spTree>
    <p:extLst>
      <p:ext uri="{BB962C8B-B14F-4D97-AF65-F5344CB8AC3E}">
        <p14:creationId xmlns:p14="http://schemas.microsoft.com/office/powerpoint/2010/main" val="62644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9" name="Content Placeholder 8"/>
          <p:cNvSpPr>
            <a:spLocks noGrp="1"/>
          </p:cNvSpPr>
          <p:nvPr>
            <p:ph sz="quarter" idx="13"/>
          </p:nvPr>
        </p:nvSpPr>
        <p:spPr>
          <a:xfrm>
            <a:off x="12161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5"/>
          </p:nvPr>
        </p:nvSpPr>
        <p:spPr/>
        <p:txBody>
          <a:bodyPr/>
          <a:lstStyle>
            <a:lvl1pPr>
              <a:defRPr/>
            </a:lvl1pPr>
          </a:lstStyle>
          <a:p>
            <a:pPr>
              <a:defRPr/>
            </a:pPr>
            <a:endParaRPr lang="en-GB"/>
          </a:p>
        </p:txBody>
      </p:sp>
      <p:sp>
        <p:nvSpPr>
          <p:cNvPr id="6" name="Slide Number Placeholder 5"/>
          <p:cNvSpPr>
            <a:spLocks noGrp="1"/>
          </p:cNvSpPr>
          <p:nvPr>
            <p:ph type="sldNum" sz="quarter" idx="16"/>
          </p:nvPr>
        </p:nvSpPr>
        <p:spPr/>
        <p:txBody>
          <a:bodyPr/>
          <a:lstStyle>
            <a:lvl1pPr>
              <a:defRPr/>
            </a:lvl1pPr>
          </a:lstStyle>
          <a:p>
            <a:pPr>
              <a:defRPr/>
            </a:pPr>
            <a:fld id="{54DA1C4B-97B1-4D37-9DBA-BEC0A65685D6}" type="slidenum">
              <a:rPr lang="en-GB"/>
              <a:pPr>
                <a:defRPr/>
              </a:pPr>
              <a:t>‹#›</a:t>
            </a:fld>
            <a:endParaRPr lang="en-GB"/>
          </a:p>
        </p:txBody>
      </p:sp>
      <p:sp>
        <p:nvSpPr>
          <p:cNvPr id="7" name="Date Placeholder 3"/>
          <p:cNvSpPr>
            <a:spLocks noGrp="1"/>
          </p:cNvSpPr>
          <p:nvPr>
            <p:ph type="dt" sz="half" idx="17"/>
          </p:nvPr>
        </p:nvSpPr>
        <p:spPr/>
        <p:txBody>
          <a:bodyPr/>
          <a:lstStyle>
            <a:lvl1pPr>
              <a:defRPr/>
            </a:lvl1pPr>
          </a:lstStyle>
          <a:p>
            <a:pPr>
              <a:defRPr/>
            </a:pPr>
            <a:endParaRPr lang="en-GB"/>
          </a:p>
        </p:txBody>
      </p:sp>
    </p:spTree>
    <p:extLst>
      <p:ext uri="{BB962C8B-B14F-4D97-AF65-F5344CB8AC3E}">
        <p14:creationId xmlns:p14="http://schemas.microsoft.com/office/powerpoint/2010/main" val="4091137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105400" y="841248"/>
            <a:ext cx="3735267" cy="533400"/>
          </a:xfrm>
        </p:spPr>
        <p:txBody>
          <a:bodyPr>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1216152" y="1380744"/>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15"/>
          </p:nvPr>
        </p:nvSpPr>
        <p:spPr/>
        <p:txBody>
          <a:bodyPr/>
          <a:lstStyle>
            <a:lvl1pPr>
              <a:defRPr/>
            </a:lvl1pPr>
          </a:lstStyle>
          <a:p>
            <a:pPr>
              <a:defRPr/>
            </a:pPr>
            <a:endParaRPr lang="en-GB"/>
          </a:p>
        </p:txBody>
      </p:sp>
      <p:sp>
        <p:nvSpPr>
          <p:cNvPr id="8" name="Slide Number Placeholder 5"/>
          <p:cNvSpPr>
            <a:spLocks noGrp="1"/>
          </p:cNvSpPr>
          <p:nvPr>
            <p:ph type="sldNum" sz="quarter" idx="16"/>
          </p:nvPr>
        </p:nvSpPr>
        <p:spPr/>
        <p:txBody>
          <a:bodyPr/>
          <a:lstStyle>
            <a:lvl1pPr>
              <a:defRPr/>
            </a:lvl1pPr>
          </a:lstStyle>
          <a:p>
            <a:pPr>
              <a:defRPr/>
            </a:pPr>
            <a:fld id="{FD33EF0D-52E8-42EE-A4AD-C98DCD5DA1F1}" type="slidenum">
              <a:rPr lang="en-GB"/>
              <a:pPr>
                <a:defRPr/>
              </a:pPr>
              <a:t>‹#›</a:t>
            </a:fld>
            <a:endParaRPr lang="en-GB"/>
          </a:p>
        </p:txBody>
      </p:sp>
      <p:sp>
        <p:nvSpPr>
          <p:cNvPr id="9" name="Date Placeholder 3"/>
          <p:cNvSpPr>
            <a:spLocks noGrp="1"/>
          </p:cNvSpPr>
          <p:nvPr>
            <p:ph type="dt" sz="half" idx="17"/>
          </p:nvPr>
        </p:nvSpPr>
        <p:spPr/>
        <p:txBody>
          <a:bodyPr/>
          <a:lstStyle>
            <a:lvl1pPr>
              <a:defRPr/>
            </a:lvl1pPr>
          </a:lstStyle>
          <a:p>
            <a:pPr>
              <a:defRPr/>
            </a:pPr>
            <a:endParaRPr lang="en-GB"/>
          </a:p>
        </p:txBody>
      </p:sp>
    </p:spTree>
    <p:extLst>
      <p:ext uri="{BB962C8B-B14F-4D97-AF65-F5344CB8AC3E}">
        <p14:creationId xmlns:p14="http://schemas.microsoft.com/office/powerpoint/2010/main" val="3990914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Footer Placeholder 4"/>
          <p:cNvSpPr>
            <a:spLocks noGrp="1"/>
          </p:cNvSpPr>
          <p:nvPr>
            <p:ph type="ftr" sz="quarter" idx="10"/>
          </p:nvPr>
        </p:nvSpPr>
        <p:spPr/>
        <p:txBody>
          <a:bodyPr/>
          <a:lstStyle>
            <a:lvl1pPr>
              <a:defRPr/>
            </a:lvl1pPr>
          </a:lstStyle>
          <a:p>
            <a:pPr>
              <a:defRPr/>
            </a:pPr>
            <a:endParaRPr lang="en-GB"/>
          </a:p>
        </p:txBody>
      </p:sp>
      <p:sp>
        <p:nvSpPr>
          <p:cNvPr id="4" name="Slide Number Placeholder 5"/>
          <p:cNvSpPr>
            <a:spLocks noGrp="1"/>
          </p:cNvSpPr>
          <p:nvPr>
            <p:ph type="sldNum" sz="quarter" idx="11"/>
          </p:nvPr>
        </p:nvSpPr>
        <p:spPr/>
        <p:txBody>
          <a:bodyPr/>
          <a:lstStyle>
            <a:lvl1pPr>
              <a:defRPr/>
            </a:lvl1pPr>
          </a:lstStyle>
          <a:p>
            <a:pPr>
              <a:defRPr/>
            </a:pPr>
            <a:fld id="{963D0ABC-E9F9-4F3C-AE40-44DBA38438F6}" type="slidenum">
              <a:rPr lang="en-GB"/>
              <a:pPr>
                <a:defRPr/>
              </a:pPr>
              <a:t>‹#›</a:t>
            </a:fld>
            <a:endParaRPr lang="en-GB"/>
          </a:p>
        </p:txBody>
      </p:sp>
      <p:sp>
        <p:nvSpPr>
          <p:cNvPr id="5" name="Date Placeholder 3"/>
          <p:cNvSpPr>
            <a:spLocks noGrp="1"/>
          </p:cNvSpPr>
          <p:nvPr>
            <p:ph type="dt" sz="half" idx="12"/>
          </p:nvPr>
        </p:nvSpPr>
        <p:spPr/>
        <p:txBody>
          <a:bodyPr/>
          <a:lstStyle>
            <a:lvl1pPr>
              <a:defRPr/>
            </a:lvl1pPr>
          </a:lstStyle>
          <a:p>
            <a:pPr>
              <a:defRPr/>
            </a:pPr>
            <a:endParaRPr lang="en-GB"/>
          </a:p>
        </p:txBody>
      </p:sp>
    </p:spTree>
    <p:extLst>
      <p:ext uri="{BB962C8B-B14F-4D97-AF65-F5344CB8AC3E}">
        <p14:creationId xmlns:p14="http://schemas.microsoft.com/office/powerpoint/2010/main" val="713253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en-GB"/>
          </a:p>
        </p:txBody>
      </p:sp>
      <p:sp>
        <p:nvSpPr>
          <p:cNvPr id="3" name="Slide Number Placeholder 5"/>
          <p:cNvSpPr>
            <a:spLocks noGrp="1"/>
          </p:cNvSpPr>
          <p:nvPr>
            <p:ph type="sldNum" sz="quarter" idx="11"/>
          </p:nvPr>
        </p:nvSpPr>
        <p:spPr/>
        <p:txBody>
          <a:bodyPr/>
          <a:lstStyle>
            <a:lvl1pPr>
              <a:defRPr/>
            </a:lvl1pPr>
          </a:lstStyle>
          <a:p>
            <a:pPr>
              <a:defRPr/>
            </a:pPr>
            <a:fld id="{D18E9E29-2167-47A1-8010-4CC0A8C70506}" type="slidenum">
              <a:rPr lang="en-GB"/>
              <a:pPr>
                <a:defRPr/>
              </a:pPr>
              <a:t>‹#›</a:t>
            </a:fld>
            <a:endParaRPr lang="en-GB"/>
          </a:p>
        </p:txBody>
      </p:sp>
      <p:sp>
        <p:nvSpPr>
          <p:cNvPr id="4" name="Date Placeholder 3"/>
          <p:cNvSpPr>
            <a:spLocks noGrp="1"/>
          </p:cNvSpPr>
          <p:nvPr>
            <p:ph type="dt" sz="half" idx="12"/>
          </p:nvPr>
        </p:nvSpPr>
        <p:spPr/>
        <p:txBody>
          <a:bodyPr/>
          <a:lstStyle>
            <a:lvl1pPr>
              <a:defRPr/>
            </a:lvl1pPr>
          </a:lstStyle>
          <a:p>
            <a:pPr>
              <a:defRPr/>
            </a:pPr>
            <a:endParaRPr lang="en-GB"/>
          </a:p>
        </p:txBody>
      </p:sp>
    </p:spTree>
    <p:extLst>
      <p:ext uri="{BB962C8B-B14F-4D97-AF65-F5344CB8AC3E}">
        <p14:creationId xmlns:p14="http://schemas.microsoft.com/office/powerpoint/2010/main" val="1711162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lstStyle>
            <a:lvl1pPr algn="l">
              <a:defRPr sz="2000" b="1">
                <a:ln>
                  <a:noFill/>
                </a:ln>
                <a:solidFill>
                  <a:srgbClr val="FF7605"/>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4"/>
          </p:nvPr>
        </p:nvSpPr>
        <p:spPr/>
        <p:txBody>
          <a:bodyPr/>
          <a:lstStyle>
            <a:lvl1pPr>
              <a:defRPr/>
            </a:lvl1pPr>
          </a:lstStyle>
          <a:p>
            <a:pPr>
              <a:defRPr/>
            </a:pPr>
            <a:endParaRPr lang="en-GB"/>
          </a:p>
        </p:txBody>
      </p:sp>
      <p:sp>
        <p:nvSpPr>
          <p:cNvPr id="6" name="Slide Number Placeholder 5"/>
          <p:cNvSpPr>
            <a:spLocks noGrp="1"/>
          </p:cNvSpPr>
          <p:nvPr>
            <p:ph type="sldNum" sz="quarter" idx="15"/>
          </p:nvPr>
        </p:nvSpPr>
        <p:spPr/>
        <p:txBody>
          <a:bodyPr/>
          <a:lstStyle>
            <a:lvl1pPr>
              <a:defRPr/>
            </a:lvl1pPr>
          </a:lstStyle>
          <a:p>
            <a:pPr>
              <a:defRPr/>
            </a:pPr>
            <a:fld id="{775BFCA6-E664-4AF5-92AE-AA3965495D40}" type="slidenum">
              <a:rPr lang="en-GB"/>
              <a:pPr>
                <a:defRPr/>
              </a:pPr>
              <a:t>‹#›</a:t>
            </a:fld>
            <a:endParaRPr lang="en-GB"/>
          </a:p>
        </p:txBody>
      </p:sp>
      <p:sp>
        <p:nvSpPr>
          <p:cNvPr id="7" name="Date Placeholder 3"/>
          <p:cNvSpPr>
            <a:spLocks noGrp="1"/>
          </p:cNvSpPr>
          <p:nvPr>
            <p:ph type="dt" sz="half" idx="16"/>
          </p:nvPr>
        </p:nvSpPr>
        <p:spPr/>
        <p:txBody>
          <a:bodyPr/>
          <a:lstStyle>
            <a:lvl1pPr>
              <a:defRPr/>
            </a:lvl1pPr>
          </a:lstStyle>
          <a:p>
            <a:pPr>
              <a:defRPr/>
            </a:pPr>
            <a:endParaRPr lang="en-GB"/>
          </a:p>
        </p:txBody>
      </p:sp>
    </p:spTree>
    <p:extLst>
      <p:ext uri="{BB962C8B-B14F-4D97-AF65-F5344CB8AC3E}">
        <p14:creationId xmlns:p14="http://schemas.microsoft.com/office/powerpoint/2010/main" val="1932567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lstStyle>
            <a:lvl1pPr algn="l">
              <a:defRPr sz="2000" b="1">
                <a:ln w="12700">
                  <a:noFill/>
                </a:ln>
                <a:solidFill>
                  <a:schemeClr val="tx1"/>
                </a:solidFill>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GB"/>
          </a:p>
        </p:txBody>
      </p:sp>
      <p:sp>
        <p:nvSpPr>
          <p:cNvPr id="6" name="Slide Number Placeholder 5"/>
          <p:cNvSpPr>
            <a:spLocks noGrp="1"/>
          </p:cNvSpPr>
          <p:nvPr>
            <p:ph type="sldNum" sz="quarter" idx="11"/>
          </p:nvPr>
        </p:nvSpPr>
        <p:spPr/>
        <p:txBody>
          <a:bodyPr/>
          <a:lstStyle>
            <a:lvl1pPr>
              <a:defRPr/>
            </a:lvl1pPr>
          </a:lstStyle>
          <a:p>
            <a:pPr>
              <a:defRPr/>
            </a:pPr>
            <a:fld id="{D6036431-954D-4868-887A-06943479ED78}" type="slidenum">
              <a:rPr lang="en-GB"/>
              <a:pPr>
                <a:defRPr/>
              </a:pPr>
              <a:t>‹#›</a:t>
            </a:fld>
            <a:endParaRPr lang="en-GB"/>
          </a:p>
        </p:txBody>
      </p:sp>
      <p:sp>
        <p:nvSpPr>
          <p:cNvPr id="7" name="Date Placeholder 3"/>
          <p:cNvSpPr>
            <a:spLocks noGrp="1"/>
          </p:cNvSpPr>
          <p:nvPr>
            <p:ph type="dt" sz="half" idx="12"/>
          </p:nvPr>
        </p:nvSpPr>
        <p:spPr/>
        <p:txBody>
          <a:bodyPr/>
          <a:lstStyle>
            <a:lvl1pPr>
              <a:defRPr/>
            </a:lvl1pPr>
          </a:lstStyle>
          <a:p>
            <a:pPr>
              <a:defRPr/>
            </a:pPr>
            <a:endParaRPr lang="en-GB"/>
          </a:p>
        </p:txBody>
      </p:sp>
    </p:spTree>
    <p:extLst>
      <p:ext uri="{BB962C8B-B14F-4D97-AF65-F5344CB8AC3E}">
        <p14:creationId xmlns:p14="http://schemas.microsoft.com/office/powerpoint/2010/main" val="1657622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1033" name="Text Placeholder 2"/>
          <p:cNvSpPr>
            <a:spLocks noGrp="1"/>
          </p:cNvSpPr>
          <p:nvPr>
            <p:ph type="body" idx="1"/>
          </p:nvPr>
        </p:nvSpPr>
        <p:spPr bwMode="auto">
          <a:xfrm>
            <a:off x="1219200" y="838200"/>
            <a:ext cx="7467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1258888"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pPr>
              <a:defRPr/>
            </a:pPr>
            <a:endParaRPr lang="en-GB"/>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pPr>
              <a:defRPr/>
            </a:pPr>
            <a:fld id="{853766E8-403D-4BD3-BB46-B3787EABA6FA}" type="slidenum">
              <a:rPr lang="en-GB"/>
              <a:pPr>
                <a:defRPr/>
              </a:pPr>
              <a:t>‹#›</a:t>
            </a:fld>
            <a:endParaRPr lang="en-GB"/>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a:lstStyle/>
          <a:p>
            <a:pPr>
              <a:defRPr/>
            </a:pPr>
            <a:endParaRPr lang="en-US"/>
          </a:p>
        </p:txBody>
      </p:sp>
      <p:sp>
        <p:nvSpPr>
          <p:cNvPr id="4" name="Date Placeholder 3"/>
          <p:cNvSpPr>
            <a:spLocks noGrp="1"/>
          </p:cNvSpPr>
          <p:nvPr>
            <p:ph type="dt" sz="half" idx="2"/>
          </p:nvPr>
        </p:nvSpPr>
        <p:spPr>
          <a:xfrm rot="16200000">
            <a:off x="-1198563" y="4821238"/>
            <a:ext cx="2625725" cy="228600"/>
          </a:xfrm>
          <a:prstGeom prst="rect">
            <a:avLst/>
          </a:prstGeom>
        </p:spPr>
        <p:txBody>
          <a:bodyPr vert="horz" lIns="91440" tIns="45720" rIns="91440" bIns="45720" rtlCol="0" anchor="ctr"/>
          <a:lstStyle>
            <a:lvl1pPr algn="l">
              <a:defRPr sz="1200">
                <a:solidFill>
                  <a:srgbClr val="FFFFFF"/>
                </a:solidFill>
              </a:defRPr>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5060" r:id="rId1"/>
    <p:sldLayoutId id="2147485050" r:id="rId2"/>
    <p:sldLayoutId id="2147485051" r:id="rId3"/>
    <p:sldLayoutId id="2147485052" r:id="rId4"/>
    <p:sldLayoutId id="2147485053" r:id="rId5"/>
    <p:sldLayoutId id="2147485054" r:id="rId6"/>
    <p:sldLayoutId id="2147485055" r:id="rId7"/>
    <p:sldLayoutId id="2147485056" r:id="rId8"/>
    <p:sldLayoutId id="2147485057" r:id="rId9"/>
    <p:sldLayoutId id="2147485058" r:id="rId10"/>
    <p:sldLayoutId id="2147485059" r:id="rId11"/>
    <p:sldLayoutId id="2147485062" r:id="rId12"/>
    <p:sldLayoutId id="2147485063" r:id="rId13"/>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xit" presetSubtype="0" fill="hold"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nodeType="afterGroup">
                            <p:stCondLst>
                              <p:cond delay="2500"/>
                            </p:stCondLst>
                            <p:childTnLst>
                              <p:par>
                                <p:cTn id="9" presetID="10"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rtl="0" eaLnBrk="0" fontAlgn="base" hangingPunct="0">
        <a:spcBef>
          <a:spcPct val="0"/>
        </a:spcBef>
        <a:spcAft>
          <a:spcPct val="0"/>
        </a:spcAft>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vl2pPr algn="l" rtl="0" eaLnBrk="0" fontAlgn="base" hangingPunct="0">
        <a:spcBef>
          <a:spcPct val="0"/>
        </a:spcBef>
        <a:spcAft>
          <a:spcPct val="0"/>
        </a:spcAft>
        <a:defRPr sz="7200" b="1">
          <a:solidFill>
            <a:schemeClr val="bg1"/>
          </a:solidFill>
          <a:latin typeface="Calibri" pitchFamily="34" charset="0"/>
        </a:defRPr>
      </a:lvl2pPr>
      <a:lvl3pPr algn="l" rtl="0" eaLnBrk="0" fontAlgn="base" hangingPunct="0">
        <a:spcBef>
          <a:spcPct val="0"/>
        </a:spcBef>
        <a:spcAft>
          <a:spcPct val="0"/>
        </a:spcAft>
        <a:defRPr sz="7200" b="1">
          <a:solidFill>
            <a:schemeClr val="bg1"/>
          </a:solidFill>
          <a:latin typeface="Calibri" pitchFamily="34" charset="0"/>
        </a:defRPr>
      </a:lvl3pPr>
      <a:lvl4pPr algn="l" rtl="0" eaLnBrk="0" fontAlgn="base" hangingPunct="0">
        <a:spcBef>
          <a:spcPct val="0"/>
        </a:spcBef>
        <a:spcAft>
          <a:spcPct val="0"/>
        </a:spcAft>
        <a:defRPr sz="7200" b="1">
          <a:solidFill>
            <a:schemeClr val="bg1"/>
          </a:solidFill>
          <a:latin typeface="Calibri" pitchFamily="34" charset="0"/>
        </a:defRPr>
      </a:lvl4pPr>
      <a:lvl5pPr algn="l" rtl="0" eaLnBrk="0" fontAlgn="base" hangingPunct="0">
        <a:spcBef>
          <a:spcPct val="0"/>
        </a:spcBef>
        <a:spcAft>
          <a:spcPct val="0"/>
        </a:spcAft>
        <a:defRPr sz="7200" b="1">
          <a:solidFill>
            <a:schemeClr val="bg1"/>
          </a:solidFill>
          <a:latin typeface="Calibri" pitchFamily="34" charset="0"/>
        </a:defRPr>
      </a:lvl5pPr>
      <a:lvl6pPr marL="457200" algn="l" rtl="0" fontAlgn="base">
        <a:spcBef>
          <a:spcPct val="0"/>
        </a:spcBef>
        <a:spcAft>
          <a:spcPct val="0"/>
        </a:spcAft>
        <a:defRPr sz="7200" b="1">
          <a:solidFill>
            <a:schemeClr val="bg1"/>
          </a:solidFill>
          <a:latin typeface="Calibri" pitchFamily="34" charset="0"/>
        </a:defRPr>
      </a:lvl6pPr>
      <a:lvl7pPr marL="914400" algn="l" rtl="0" fontAlgn="base">
        <a:spcBef>
          <a:spcPct val="0"/>
        </a:spcBef>
        <a:spcAft>
          <a:spcPct val="0"/>
        </a:spcAft>
        <a:defRPr sz="7200" b="1">
          <a:solidFill>
            <a:schemeClr val="bg1"/>
          </a:solidFill>
          <a:latin typeface="Calibri" pitchFamily="34" charset="0"/>
        </a:defRPr>
      </a:lvl7pPr>
      <a:lvl8pPr marL="1371600" algn="l" rtl="0" fontAlgn="base">
        <a:spcBef>
          <a:spcPct val="0"/>
        </a:spcBef>
        <a:spcAft>
          <a:spcPct val="0"/>
        </a:spcAft>
        <a:defRPr sz="7200" b="1">
          <a:solidFill>
            <a:schemeClr val="bg1"/>
          </a:solidFill>
          <a:latin typeface="Calibri" pitchFamily="34" charset="0"/>
        </a:defRPr>
      </a:lvl8pPr>
      <a:lvl9pPr marL="1828800" algn="l" rtl="0" fontAlgn="base">
        <a:spcBef>
          <a:spcPct val="0"/>
        </a:spcBef>
        <a:spcAft>
          <a:spcPct val="0"/>
        </a:spcAft>
        <a:defRPr sz="7200" b="1">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Calibri" pitchFamily="34"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039091" y="1267485"/>
            <a:ext cx="7689273" cy="2902733"/>
          </a:xfrm>
        </p:spPr>
        <p:txBody>
          <a:bodyPr/>
          <a:lstStyle/>
          <a:p>
            <a:pPr eaLnBrk="1" hangingPunct="1">
              <a:defRPr/>
            </a:pPr>
            <a:r>
              <a:rPr lang="en-GB" sz="6600" dirty="0" smtClean="0"/>
              <a:t>Types of Foundations</a:t>
            </a:r>
            <a:br>
              <a:rPr lang="en-GB" sz="6600" dirty="0" smtClean="0"/>
            </a:br>
            <a:r>
              <a:rPr lang="en-GB" sz="4400" dirty="0" smtClean="0">
                <a:solidFill>
                  <a:schemeClr val="accent1">
                    <a:lumMod val="60000"/>
                    <a:lumOff val="40000"/>
                  </a:schemeClr>
                </a:solidFill>
              </a:rPr>
              <a:t>Structural Drawings</a:t>
            </a:r>
            <a:endParaRPr lang="en-US" sz="4400" dirty="0">
              <a:solidFill>
                <a:schemeClr val="accent1">
                  <a:lumMod val="60000"/>
                  <a:lumOff val="40000"/>
                </a:schemeClr>
              </a:solidFill>
            </a:endParaRPr>
          </a:p>
        </p:txBody>
      </p:sp>
      <p:sp>
        <p:nvSpPr>
          <p:cNvPr id="5123" name="Subtitle 6"/>
          <p:cNvSpPr>
            <a:spLocks noGrp="1"/>
          </p:cNvSpPr>
          <p:nvPr>
            <p:ph type="subTitle" idx="1"/>
          </p:nvPr>
        </p:nvSpPr>
        <p:spPr>
          <a:xfrm>
            <a:off x="1216025" y="201613"/>
            <a:ext cx="6189663" cy="949325"/>
          </a:xfrm>
        </p:spPr>
        <p:txBody>
          <a:bodyPr/>
          <a:lstStyle/>
          <a:p>
            <a:pPr eaLnBrk="1" hangingPunct="1"/>
            <a:r>
              <a:rPr lang="en-US" smtClean="0">
                <a:solidFill>
                  <a:schemeClr val="tx2"/>
                </a:solidFill>
              </a:rPr>
              <a:t>Civil Engineering Drawings &amp; Graphics</a:t>
            </a:r>
            <a:endParaRPr lang="en-US" dirty="0" smtClean="0">
              <a:solidFill>
                <a:schemeClr val="tx2"/>
              </a:solidFill>
            </a:endParaRPr>
          </a:p>
        </p:txBody>
      </p:sp>
      <p:sp>
        <p:nvSpPr>
          <p:cNvPr id="4" name="Subtitle 6"/>
          <p:cNvSpPr txBox="1">
            <a:spLocks/>
          </p:cNvSpPr>
          <p:nvPr/>
        </p:nvSpPr>
        <p:spPr bwMode="auto">
          <a:xfrm>
            <a:off x="1216025" y="5611813"/>
            <a:ext cx="6043613" cy="112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0" indent="0" algn="r" rtl="0" eaLnBrk="0" fontAlgn="base" hangingPunct="0">
              <a:spcBef>
                <a:spcPct val="20000"/>
              </a:spcBef>
              <a:spcAft>
                <a:spcPct val="0"/>
              </a:spcAft>
              <a:buFont typeface="Arial" charset="0"/>
              <a:buNone/>
              <a:defRPr sz="2400" kern="1200">
                <a:solidFill>
                  <a:schemeClr val="tx2">
                    <a:lumMod val="60000"/>
                    <a:lumOff val="40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Calibri" pitchFamily="34" charset="0"/>
              <a:buNone/>
              <a:defRPr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9pPr>
          </a:lstStyle>
          <a:p>
            <a:pPr algn="l" eaLnBrk="1" hangingPunct="1">
              <a:defRPr/>
            </a:pPr>
            <a:r>
              <a:rPr lang="en-US" dirty="0" smtClean="0">
                <a:solidFill>
                  <a:schemeClr val="tx2"/>
                </a:solidFill>
              </a:rPr>
              <a:t>Civil </a:t>
            </a:r>
            <a:r>
              <a:rPr lang="en-US" dirty="0" smtClean="0">
                <a:solidFill>
                  <a:schemeClr val="tx2"/>
                </a:solidFill>
              </a:rPr>
              <a:t>Engineering Department</a:t>
            </a:r>
          </a:p>
          <a:p>
            <a:pPr algn="l" eaLnBrk="1" hangingPunct="1">
              <a:defRPr/>
            </a:pPr>
            <a:r>
              <a:rPr lang="en-US" dirty="0" smtClean="0">
                <a:solidFill>
                  <a:schemeClr val="tx2"/>
                </a:solidFill>
              </a:rPr>
              <a:t>Iqra National University</a:t>
            </a:r>
          </a:p>
        </p:txBody>
      </p:sp>
    </p:spTree>
    <p:extLst>
      <p:ext uri="{BB962C8B-B14F-4D97-AF65-F5344CB8AC3E}">
        <p14:creationId xmlns:p14="http://schemas.microsoft.com/office/powerpoint/2010/main" val="1033781366"/>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8971" y="838199"/>
            <a:ext cx="3144993" cy="5548745"/>
          </a:xfrm>
        </p:spPr>
        <p:txBody>
          <a:bodyPr>
            <a:normAutofit fontScale="85000" lnSpcReduction="20000"/>
          </a:bodyPr>
          <a:lstStyle/>
          <a:p>
            <a:pPr marL="0" indent="0" algn="just">
              <a:buNone/>
            </a:pPr>
            <a:r>
              <a:rPr lang="en-US" b="1" dirty="0" smtClean="0"/>
              <a:t>SLOPED FOOTING:</a:t>
            </a:r>
            <a:endParaRPr lang="en-US" b="1" dirty="0"/>
          </a:p>
          <a:p>
            <a:pPr marL="0" indent="0" algn="just">
              <a:buNone/>
            </a:pPr>
            <a:r>
              <a:rPr lang="en-US" dirty="0"/>
              <a:t>Sloped or trapezoidal footings are designed and executed with utmost attention to maintain a top slope of 45 degrees from all sides. The amount of reinforcement and concrete used in the sloped footing construction is less than that of plain isolated footing. Therefore, it decreases the utilization of concrete and reinforcement.</a:t>
            </a: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bwMode="auto">
          <a:xfrm>
            <a:off x="4253909" y="886691"/>
            <a:ext cx="4890092" cy="5223163"/>
          </a:xfrm>
          <a:prstGeom prst="rect">
            <a:avLst/>
          </a:prstGeom>
          <a:noFill/>
          <a:ln>
            <a:noFill/>
          </a:ln>
        </p:spPr>
      </p:pic>
    </p:spTree>
    <p:extLst>
      <p:ext uri="{BB962C8B-B14F-4D97-AF65-F5344CB8AC3E}">
        <p14:creationId xmlns:p14="http://schemas.microsoft.com/office/powerpoint/2010/main" val="382892566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8971" y="297873"/>
            <a:ext cx="7897102" cy="1641763"/>
          </a:xfrm>
        </p:spPr>
        <p:txBody>
          <a:bodyPr>
            <a:normAutofit fontScale="85000" lnSpcReduction="10000"/>
          </a:bodyPr>
          <a:lstStyle/>
          <a:p>
            <a:pPr marL="0" indent="0" algn="just">
              <a:buNone/>
            </a:pPr>
            <a:r>
              <a:rPr lang="en-US" b="1" dirty="0" smtClean="0"/>
              <a:t>STEPPED FOOTING:</a:t>
            </a:r>
          </a:p>
          <a:p>
            <a:pPr marL="0" indent="0" algn="just">
              <a:buNone/>
            </a:pPr>
            <a:r>
              <a:rPr lang="en-US" dirty="0" smtClean="0"/>
              <a:t>Previously</a:t>
            </a:r>
            <a:r>
              <a:rPr lang="en-US" dirty="0"/>
              <a:t>, the construction of this type of isolated footing was popular, but its application has declined nowadays. It is generally used in the construction of residential buildings. </a:t>
            </a: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bwMode="auto">
          <a:xfrm>
            <a:off x="997526" y="2136390"/>
            <a:ext cx="6332511" cy="4721610"/>
          </a:xfrm>
          <a:prstGeom prst="rect">
            <a:avLst/>
          </a:prstGeom>
          <a:noFill/>
          <a:ln>
            <a:noFill/>
          </a:ln>
        </p:spPr>
      </p:pic>
    </p:spTree>
    <p:extLst>
      <p:ext uri="{BB962C8B-B14F-4D97-AF65-F5344CB8AC3E}">
        <p14:creationId xmlns:p14="http://schemas.microsoft.com/office/powerpoint/2010/main" val="21905900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8" name="Rectangle 4" descr="Horizontal brick"/>
          <p:cNvSpPr>
            <a:spLocks noChangeArrowheads="1"/>
          </p:cNvSpPr>
          <p:nvPr/>
        </p:nvSpPr>
        <p:spPr bwMode="auto">
          <a:xfrm>
            <a:off x="6740230" y="1337000"/>
            <a:ext cx="685800" cy="2286000"/>
          </a:xfrm>
          <a:prstGeom prst="rect">
            <a:avLst/>
          </a:prstGeom>
          <a:pattFill prst="horzBrick">
            <a:fgClr>
              <a:schemeClr val="accent1"/>
            </a:fgClr>
            <a:bgClr>
              <a:schemeClr val="bg1"/>
            </a:bgClr>
          </a:pattFill>
          <a:ln w="12700" cap="sq">
            <a:solidFill>
              <a:schemeClr va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589" name="Rectangle 5" descr="Horizontal brick"/>
          <p:cNvSpPr>
            <a:spLocks noChangeArrowheads="1"/>
          </p:cNvSpPr>
          <p:nvPr/>
        </p:nvSpPr>
        <p:spPr bwMode="auto">
          <a:xfrm>
            <a:off x="6359230" y="3623000"/>
            <a:ext cx="1524000" cy="685800"/>
          </a:xfrm>
          <a:prstGeom prst="rect">
            <a:avLst/>
          </a:prstGeom>
          <a:pattFill prst="horzBrick">
            <a:fgClr>
              <a:schemeClr val="accent1"/>
            </a:fgClr>
            <a:bgClr>
              <a:schemeClr val="bg1"/>
            </a:bgClr>
          </a:pattFill>
          <a:ln w="12700" cap="sq">
            <a:solidFill>
              <a:schemeClr va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590" name="Rectangle 6" descr="Horizontal brick"/>
          <p:cNvSpPr>
            <a:spLocks noChangeArrowheads="1"/>
          </p:cNvSpPr>
          <p:nvPr/>
        </p:nvSpPr>
        <p:spPr bwMode="auto">
          <a:xfrm>
            <a:off x="5825830" y="4308800"/>
            <a:ext cx="2590800" cy="762000"/>
          </a:xfrm>
          <a:prstGeom prst="rect">
            <a:avLst/>
          </a:prstGeom>
          <a:pattFill prst="horzBrick">
            <a:fgClr>
              <a:schemeClr val="accent1"/>
            </a:fgClr>
            <a:bgClr>
              <a:schemeClr val="bg1"/>
            </a:bgClr>
          </a:pattFill>
          <a:ln w="12700" cap="sq">
            <a:solidFill>
              <a:schemeClr va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591" name="Rectangle 7" descr="Divot"/>
          <p:cNvSpPr>
            <a:spLocks noChangeArrowheads="1"/>
          </p:cNvSpPr>
          <p:nvPr/>
        </p:nvSpPr>
        <p:spPr bwMode="auto">
          <a:xfrm>
            <a:off x="5216230" y="5070800"/>
            <a:ext cx="3733800" cy="1066800"/>
          </a:xfrm>
          <a:prstGeom prst="rect">
            <a:avLst/>
          </a:prstGeom>
          <a:pattFill prst="divot">
            <a:fgClr>
              <a:schemeClr val="accent1"/>
            </a:fgClr>
            <a:bgClr>
              <a:schemeClr val="bg1"/>
            </a:bgClr>
          </a:patt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594" name="Line 10"/>
          <p:cNvSpPr>
            <a:spLocks noChangeShapeType="1"/>
          </p:cNvSpPr>
          <p:nvPr/>
        </p:nvSpPr>
        <p:spPr bwMode="auto">
          <a:xfrm>
            <a:off x="5957454" y="2632400"/>
            <a:ext cx="554175" cy="990600"/>
          </a:xfrm>
          <a:prstGeom prst="line">
            <a:avLst/>
          </a:prstGeom>
          <a:noFill/>
          <a:ln w="22225" cap="sq">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595" name="Text Box 11"/>
          <p:cNvSpPr txBox="1">
            <a:spLocks noChangeArrowheads="1"/>
          </p:cNvSpPr>
          <p:nvPr/>
        </p:nvSpPr>
        <p:spPr bwMode="auto">
          <a:xfrm>
            <a:off x="5216230" y="20990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dirty="0"/>
              <a:t>2 ¼ Inch</a:t>
            </a:r>
          </a:p>
        </p:txBody>
      </p:sp>
      <p:sp>
        <p:nvSpPr>
          <p:cNvPr id="8" name="Content Placeholder 7"/>
          <p:cNvSpPr>
            <a:spLocks noGrp="1"/>
          </p:cNvSpPr>
          <p:nvPr>
            <p:ph sz="quarter" idx="13"/>
          </p:nvPr>
        </p:nvSpPr>
        <p:spPr>
          <a:xfrm>
            <a:off x="498764" y="401782"/>
            <a:ext cx="4585854" cy="5902035"/>
          </a:xfrm>
        </p:spPr>
        <p:txBody>
          <a:bodyPr/>
          <a:lstStyle/>
          <a:p>
            <a:pPr algn="just"/>
            <a:r>
              <a:rPr lang="en-US" sz="2100" dirty="0" smtClean="0"/>
              <a:t>In stepped foundation, brick wall is expanded below ground level in different steps.</a:t>
            </a:r>
          </a:p>
          <a:p>
            <a:pPr algn="just"/>
            <a:r>
              <a:rPr lang="en-US" sz="2100" dirty="0" smtClean="0"/>
              <a:t>Three </a:t>
            </a:r>
            <a:r>
              <a:rPr lang="en-US" sz="2100" dirty="0"/>
              <a:t>concrete cross-sections are stacked upon </a:t>
            </a:r>
            <a:r>
              <a:rPr lang="en-US" sz="2100" dirty="0" smtClean="0"/>
              <a:t>one another to </a:t>
            </a:r>
            <a:r>
              <a:rPr lang="en-US" sz="2100" dirty="0"/>
              <a:t>create steps</a:t>
            </a:r>
            <a:r>
              <a:rPr lang="en-US" sz="2100" dirty="0" smtClean="0"/>
              <a:t>.</a:t>
            </a:r>
          </a:p>
          <a:p>
            <a:pPr algn="just"/>
            <a:r>
              <a:rPr lang="en-US" sz="2100" dirty="0"/>
              <a:t>If detailed calculations of the loads is not possible, the number of steps are found out by dividing the wall thickness in inches by 4.5” </a:t>
            </a:r>
          </a:p>
          <a:p>
            <a:pPr algn="just"/>
            <a:r>
              <a:rPr lang="en-US" sz="2100" dirty="0" smtClean="0"/>
              <a:t>The increase in thickness of the wall in one step should be 2 ¼ inches on either side with a total of 4.5 inches. </a:t>
            </a:r>
          </a:p>
          <a:p>
            <a:pPr algn="just"/>
            <a:r>
              <a:rPr lang="en-US" sz="2100" dirty="0" smtClean="0"/>
              <a:t>The height of each step may vary but is generally 6” depending upon the required depth of foundation </a:t>
            </a:r>
            <a:r>
              <a:rPr lang="en-US" sz="2100" dirty="0"/>
              <a:t>from the ground level</a:t>
            </a:r>
            <a:r>
              <a:rPr lang="en-US" sz="2100" dirty="0" smtClean="0"/>
              <a:t>.</a:t>
            </a:r>
            <a:endParaRPr lang="en-US" sz="2100" dirty="0"/>
          </a:p>
        </p:txBody>
      </p:sp>
      <p:sp>
        <p:nvSpPr>
          <p:cNvPr id="10" name="Line 10"/>
          <p:cNvSpPr>
            <a:spLocks noChangeShapeType="1"/>
          </p:cNvSpPr>
          <p:nvPr/>
        </p:nvSpPr>
        <p:spPr bwMode="auto">
          <a:xfrm flipH="1">
            <a:off x="7935185" y="3408248"/>
            <a:ext cx="481444" cy="557651"/>
          </a:xfrm>
          <a:prstGeom prst="line">
            <a:avLst/>
          </a:prstGeom>
          <a:noFill/>
          <a:ln w="22225" cap="sq">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Text Box 11"/>
          <p:cNvSpPr txBox="1">
            <a:spLocks noChangeArrowheads="1"/>
          </p:cNvSpPr>
          <p:nvPr/>
        </p:nvSpPr>
        <p:spPr bwMode="auto">
          <a:xfrm>
            <a:off x="8056412" y="2899100"/>
            <a:ext cx="1087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dirty="0" smtClean="0"/>
              <a:t>6 Inch</a:t>
            </a:r>
            <a:endParaRPr lang="en-US" dirty="0"/>
          </a:p>
        </p:txBody>
      </p:sp>
    </p:spTree>
    <p:extLst>
      <p:ext uri="{BB962C8B-B14F-4D97-AF65-F5344CB8AC3E}">
        <p14:creationId xmlns:p14="http://schemas.microsoft.com/office/powerpoint/2010/main" val="123873522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5588"/>
                                        </p:tgtEl>
                                        <p:attrNameLst>
                                          <p:attrName>style.visibility</p:attrName>
                                        </p:attrNameLst>
                                      </p:cBhvr>
                                      <p:to>
                                        <p:strVal val="visible"/>
                                      </p:to>
                                    </p:set>
                                    <p:animEffect transition="in" filter="checkerboard(across)">
                                      <p:cBhvr>
                                        <p:cTn id="7" dur="500"/>
                                        <p:tgtEl>
                                          <p:spTgt spid="19558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95589"/>
                                        </p:tgtEl>
                                        <p:attrNameLst>
                                          <p:attrName>style.visibility</p:attrName>
                                        </p:attrNameLst>
                                      </p:cBhvr>
                                      <p:to>
                                        <p:strVal val="visible"/>
                                      </p:to>
                                    </p:set>
                                    <p:animEffect transition="in" filter="checkerboard(across)">
                                      <p:cBhvr>
                                        <p:cTn id="10" dur="500"/>
                                        <p:tgtEl>
                                          <p:spTgt spid="195589"/>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95590"/>
                                        </p:tgtEl>
                                        <p:attrNameLst>
                                          <p:attrName>style.visibility</p:attrName>
                                        </p:attrNameLst>
                                      </p:cBhvr>
                                      <p:to>
                                        <p:strVal val="visible"/>
                                      </p:to>
                                    </p:set>
                                    <p:animEffect transition="in" filter="checkerboard(across)">
                                      <p:cBhvr>
                                        <p:cTn id="13" dur="500"/>
                                        <p:tgtEl>
                                          <p:spTgt spid="195590"/>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95591"/>
                                        </p:tgtEl>
                                        <p:attrNameLst>
                                          <p:attrName>style.visibility</p:attrName>
                                        </p:attrNameLst>
                                      </p:cBhvr>
                                      <p:to>
                                        <p:strVal val="visible"/>
                                      </p:to>
                                    </p:set>
                                    <p:animEffect transition="in" filter="checkerboard(across)">
                                      <p:cBhvr>
                                        <p:cTn id="16" dur="500"/>
                                        <p:tgtEl>
                                          <p:spTgt spid="19559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195594"/>
                                        </p:tgtEl>
                                        <p:attrNameLst>
                                          <p:attrName>style.visibility</p:attrName>
                                        </p:attrNameLst>
                                      </p:cBhvr>
                                      <p:to>
                                        <p:strVal val="visible"/>
                                      </p:to>
                                    </p:set>
                                    <p:animEffect transition="in" filter="checkerboard(across)">
                                      <p:cBhvr>
                                        <p:cTn id="21" dur="500"/>
                                        <p:tgtEl>
                                          <p:spTgt spid="195594"/>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195595"/>
                                        </p:tgtEl>
                                        <p:attrNameLst>
                                          <p:attrName>style.visibility</p:attrName>
                                        </p:attrNameLst>
                                      </p:cBhvr>
                                      <p:to>
                                        <p:strVal val="visible"/>
                                      </p:to>
                                    </p:set>
                                    <p:animEffect transition="in" filter="checkerboard(across)">
                                      <p:cBhvr>
                                        <p:cTn id="24" dur="500"/>
                                        <p:tgtEl>
                                          <p:spTgt spid="195595"/>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checkerboard(across)">
                                      <p:cBhvr>
                                        <p:cTn id="29" dur="500"/>
                                        <p:tgtEl>
                                          <p:spTgt spid="10"/>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checkerboard(across)">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8" grpId="0" animBg="1"/>
      <p:bldP spid="195589" grpId="0" animBg="1"/>
      <p:bldP spid="195590" grpId="0" animBg="1"/>
      <p:bldP spid="195591" grpId="0" animBg="1"/>
      <p:bldP spid="195594" grpId="0" animBg="1"/>
      <p:bldP spid="195595" grpId="0"/>
      <p:bldP spid="10" grpId="0" animBg="1"/>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bwMode="auto">
          <a:xfrm>
            <a:off x="753494" y="3006320"/>
            <a:ext cx="6963488" cy="3851680"/>
          </a:xfrm>
          <a:prstGeom prst="rect">
            <a:avLst/>
          </a:prstGeom>
          <a:noFill/>
          <a:ln>
            <a:noFill/>
          </a:ln>
        </p:spPr>
      </p:pic>
      <p:sp>
        <p:nvSpPr>
          <p:cNvPr id="3" name="Content Placeholder 2"/>
          <p:cNvSpPr>
            <a:spLocks noGrp="1"/>
          </p:cNvSpPr>
          <p:nvPr>
            <p:ph idx="1"/>
          </p:nvPr>
        </p:nvSpPr>
        <p:spPr>
          <a:xfrm>
            <a:off x="775855" y="166255"/>
            <a:ext cx="8077200" cy="2798618"/>
          </a:xfrm>
        </p:spPr>
        <p:txBody>
          <a:bodyPr>
            <a:noAutofit/>
          </a:bodyPr>
          <a:lstStyle/>
          <a:p>
            <a:pPr marL="0" indent="0" algn="just">
              <a:buNone/>
            </a:pPr>
            <a:r>
              <a:rPr lang="en-US" sz="2000" b="1" dirty="0" smtClean="0"/>
              <a:t>COMBINED FOOTING:</a:t>
            </a:r>
          </a:p>
          <a:p>
            <a:pPr marL="0" lvl="0" indent="0" algn="just">
              <a:buNone/>
            </a:pPr>
            <a:r>
              <a:rPr lang="en-US" sz="2000" dirty="0" smtClean="0"/>
              <a:t>It </a:t>
            </a:r>
            <a:r>
              <a:rPr lang="en-US" sz="2000" dirty="0"/>
              <a:t>supports two </a:t>
            </a:r>
            <a:r>
              <a:rPr lang="en-US" sz="2000" dirty="0" smtClean="0"/>
              <a:t>columns. </a:t>
            </a:r>
            <a:r>
              <a:rPr lang="en-US" sz="2000" dirty="0"/>
              <a:t>It is used when the two </a:t>
            </a:r>
            <a:r>
              <a:rPr lang="en-US" sz="2000" dirty="0" smtClean="0"/>
              <a:t>columns </a:t>
            </a:r>
            <a:r>
              <a:rPr lang="en-US" sz="2000" dirty="0"/>
              <a:t>are so close to each other that their individual footings would </a:t>
            </a:r>
            <a:r>
              <a:rPr lang="en-US" sz="2000" dirty="0" smtClean="0"/>
              <a:t>overlap where shuttering is not possible. A combined footing is also provided when the property line is so close to one column that a spread footing  would be eccentrically loaded when kept entirely within the property line. By combining it with that of an interior column, the load is evenly distributed. A combine footing may be rectangular or trapezoidal in plan. Trapezoidal footing is provided when the load on one of the column is larger than the other column.</a:t>
            </a:r>
            <a:endParaRPr lang="en-US" sz="2000" dirty="0"/>
          </a:p>
        </p:txBody>
      </p:sp>
    </p:spTree>
    <p:extLst>
      <p:ext uri="{BB962C8B-B14F-4D97-AF65-F5344CB8AC3E}">
        <p14:creationId xmlns:p14="http://schemas.microsoft.com/office/powerpoint/2010/main" val="255135335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s://qph.fs.quoracdn.net/main-qimg-ef214ac701b38966a8c11cc391850289"/>
          <p:cNvPicPr/>
          <p:nvPr/>
        </p:nvPicPr>
        <p:blipFill>
          <a:blip r:embed="rId2">
            <a:extLst>
              <a:ext uri="{28A0092B-C50C-407E-A947-70E740481C1C}">
                <a14:useLocalDpi xmlns:a14="http://schemas.microsoft.com/office/drawing/2010/main" val="0"/>
              </a:ext>
            </a:extLst>
          </a:blip>
          <a:srcRect/>
          <a:stretch>
            <a:fillRect/>
          </a:stretch>
        </p:blipFill>
        <p:spPr bwMode="auto">
          <a:xfrm>
            <a:off x="856865" y="0"/>
            <a:ext cx="7386590" cy="6857999"/>
          </a:xfrm>
          <a:prstGeom prst="rect">
            <a:avLst/>
          </a:prstGeom>
          <a:noFill/>
          <a:ln>
            <a:noFill/>
          </a:ln>
        </p:spPr>
      </p:pic>
    </p:spTree>
    <p:extLst>
      <p:ext uri="{BB962C8B-B14F-4D97-AF65-F5344CB8AC3E}">
        <p14:creationId xmlns:p14="http://schemas.microsoft.com/office/powerpoint/2010/main" val="305928381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bwMode="auto">
          <a:xfrm>
            <a:off x="401782" y="3224516"/>
            <a:ext cx="8742217" cy="3633483"/>
          </a:xfrm>
          <a:prstGeom prst="rect">
            <a:avLst/>
          </a:prstGeom>
          <a:noFill/>
          <a:ln>
            <a:noFill/>
          </a:ln>
        </p:spPr>
      </p:pic>
      <p:sp>
        <p:nvSpPr>
          <p:cNvPr id="3" name="Content Placeholder 2"/>
          <p:cNvSpPr>
            <a:spLocks noGrp="1"/>
          </p:cNvSpPr>
          <p:nvPr>
            <p:ph idx="1"/>
          </p:nvPr>
        </p:nvSpPr>
        <p:spPr>
          <a:xfrm>
            <a:off x="678873" y="512618"/>
            <a:ext cx="8174182" cy="2452254"/>
          </a:xfrm>
        </p:spPr>
        <p:txBody>
          <a:bodyPr>
            <a:noAutofit/>
          </a:bodyPr>
          <a:lstStyle/>
          <a:p>
            <a:pPr marL="0" indent="0" algn="just">
              <a:buNone/>
            </a:pPr>
            <a:r>
              <a:rPr lang="en-US" sz="2000" b="1" dirty="0"/>
              <a:t>STRAP FOOTING</a:t>
            </a:r>
            <a:endParaRPr lang="en-US" sz="2000" dirty="0"/>
          </a:p>
          <a:p>
            <a:pPr marL="0" indent="0" algn="just">
              <a:buNone/>
            </a:pPr>
            <a:r>
              <a:rPr lang="en-US" sz="2000" dirty="0"/>
              <a:t>It consists of two isolated footings connected with a structural strap or a lever. The strap connects the footing such that they behave as one unit. The strap simply acts as a connecting beam.</a:t>
            </a:r>
          </a:p>
          <a:p>
            <a:pPr marL="0" indent="0" algn="just">
              <a:buNone/>
            </a:pPr>
            <a:r>
              <a:rPr lang="en-US" sz="2000" dirty="0"/>
              <a:t>A strap footing is more economical than a combined footing when the allowable soil pressure is relatively high and distance between the columns is large.</a:t>
            </a:r>
          </a:p>
        </p:txBody>
      </p:sp>
    </p:spTree>
    <p:extLst>
      <p:ext uri="{BB962C8B-B14F-4D97-AF65-F5344CB8AC3E}">
        <p14:creationId xmlns:p14="http://schemas.microsoft.com/office/powerpoint/2010/main" val="131369154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8969" y="471055"/>
            <a:ext cx="5181613" cy="5915889"/>
          </a:xfrm>
        </p:spPr>
        <p:txBody>
          <a:bodyPr>
            <a:normAutofit fontScale="77500" lnSpcReduction="20000"/>
          </a:bodyPr>
          <a:lstStyle/>
          <a:p>
            <a:pPr marL="0" indent="0" algn="just">
              <a:buNone/>
            </a:pPr>
            <a:r>
              <a:rPr lang="en-US" b="1" dirty="0" smtClean="0"/>
              <a:t>STRIP OR </a:t>
            </a:r>
            <a:r>
              <a:rPr lang="en-US" b="1" dirty="0"/>
              <a:t>CONTINUOUS </a:t>
            </a:r>
            <a:r>
              <a:rPr lang="en-US" b="1" dirty="0" smtClean="0"/>
              <a:t>FOOTING</a:t>
            </a:r>
            <a:endParaRPr lang="en-US" dirty="0"/>
          </a:p>
          <a:p>
            <a:pPr marL="0" indent="0" algn="just">
              <a:buNone/>
            </a:pPr>
            <a:r>
              <a:rPr lang="en-US" dirty="0"/>
              <a:t>Strip foundations are continuous footing </a:t>
            </a:r>
            <a:r>
              <a:rPr lang="en-US" dirty="0" smtClean="0"/>
              <a:t>which </a:t>
            </a:r>
            <a:r>
              <a:rPr lang="en-US" dirty="0"/>
              <a:t>is provided for a load bearing wall. A strip footing can also be provided for a row of columns which are so closely spaced that their spread footings overlap or nearly touch each other. In such cases, it is more economical to provide a strip footing than to provide a number of </a:t>
            </a:r>
            <a:r>
              <a:rPr lang="en-US" dirty="0" smtClean="0"/>
              <a:t>isolated </a:t>
            </a:r>
            <a:r>
              <a:rPr lang="en-US" dirty="0"/>
              <a:t>footings in one line. A strip footing is also known as continuous </a:t>
            </a:r>
            <a:r>
              <a:rPr lang="en-US" dirty="0" smtClean="0"/>
              <a:t>footing. </a:t>
            </a:r>
            <a:r>
              <a:rPr lang="en-US" dirty="0"/>
              <a:t>The footing will be constructed continually under the walls to support the load developed on the walls. </a:t>
            </a:r>
            <a:endParaRPr lang="en-US" dirty="0" smtClean="0"/>
          </a:p>
          <a:p>
            <a:pPr marL="0" indent="0" algn="just">
              <a:buNone/>
            </a:pPr>
            <a:endParaRPr lang="en-US" dirty="0"/>
          </a:p>
          <a:p>
            <a:pPr marL="0" indent="0" algn="just">
              <a:buNone/>
            </a:pPr>
            <a:r>
              <a:rPr lang="en-US" dirty="0" smtClean="0"/>
              <a:t>Strip </a:t>
            </a:r>
            <a:r>
              <a:rPr lang="en-US" dirty="0"/>
              <a:t>foundation are used in support of a line of load, especially load bearing wall. While </a:t>
            </a:r>
            <a:r>
              <a:rPr lang="en-US" dirty="0" smtClean="0"/>
              <a:t>Isolated footing </a:t>
            </a:r>
            <a:r>
              <a:rPr lang="en-US" dirty="0"/>
              <a:t>are used for sustaining concentrated loads from a single point load such as structural columns.</a:t>
            </a: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bwMode="auto">
          <a:xfrm>
            <a:off x="6470074" y="0"/>
            <a:ext cx="2352398" cy="6858000"/>
          </a:xfrm>
          <a:prstGeom prst="rect">
            <a:avLst/>
          </a:prstGeom>
          <a:noFill/>
          <a:ln>
            <a:noFill/>
          </a:ln>
        </p:spPr>
      </p:pic>
    </p:spTree>
    <p:extLst>
      <p:ext uri="{BB962C8B-B14F-4D97-AF65-F5344CB8AC3E}">
        <p14:creationId xmlns:p14="http://schemas.microsoft.com/office/powerpoint/2010/main" val="187064474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qph.fs.quoracdn.net/main-qimg-2ab069c728a343e993b4cb43773e1788"/>
          <p:cNvPicPr/>
          <p:nvPr/>
        </p:nvPicPr>
        <p:blipFill>
          <a:blip r:embed="rId2">
            <a:extLst>
              <a:ext uri="{28A0092B-C50C-407E-A947-70E740481C1C}">
                <a14:useLocalDpi xmlns:a14="http://schemas.microsoft.com/office/drawing/2010/main" val="0"/>
              </a:ext>
            </a:extLst>
          </a:blip>
          <a:srcRect/>
          <a:stretch>
            <a:fillRect/>
          </a:stretch>
        </p:blipFill>
        <p:spPr bwMode="auto">
          <a:xfrm>
            <a:off x="772147" y="-2"/>
            <a:ext cx="7305053" cy="6857999"/>
          </a:xfrm>
          <a:prstGeom prst="rect">
            <a:avLst/>
          </a:prstGeom>
          <a:noFill/>
          <a:ln>
            <a:noFill/>
          </a:ln>
        </p:spPr>
      </p:pic>
    </p:spTree>
    <p:extLst>
      <p:ext uri="{BB962C8B-B14F-4D97-AF65-F5344CB8AC3E}">
        <p14:creationId xmlns:p14="http://schemas.microsoft.com/office/powerpoint/2010/main" val="2124753107"/>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bwMode="auto">
          <a:xfrm>
            <a:off x="3632496" y="0"/>
            <a:ext cx="5511504" cy="6858000"/>
          </a:xfrm>
          <a:prstGeom prst="rect">
            <a:avLst/>
          </a:prstGeom>
          <a:noFill/>
          <a:ln>
            <a:noFill/>
          </a:ln>
        </p:spPr>
      </p:pic>
      <p:sp>
        <p:nvSpPr>
          <p:cNvPr id="5" name="Content Placeholder 2"/>
          <p:cNvSpPr>
            <a:spLocks noGrp="1"/>
          </p:cNvSpPr>
          <p:nvPr>
            <p:ph idx="1"/>
          </p:nvPr>
        </p:nvSpPr>
        <p:spPr>
          <a:xfrm>
            <a:off x="484910" y="609601"/>
            <a:ext cx="3034145" cy="5860472"/>
          </a:xfrm>
        </p:spPr>
        <p:txBody>
          <a:bodyPr>
            <a:normAutofit fontScale="70000" lnSpcReduction="20000"/>
          </a:bodyPr>
          <a:lstStyle/>
          <a:p>
            <a:pPr marL="0" indent="0" algn="just">
              <a:buNone/>
            </a:pPr>
            <a:r>
              <a:rPr lang="en-US" b="1" dirty="0"/>
              <a:t>MAT OR RAFT </a:t>
            </a:r>
            <a:r>
              <a:rPr lang="en-US" b="1" dirty="0" smtClean="0"/>
              <a:t>FOOTING:</a:t>
            </a:r>
            <a:endParaRPr lang="en-US" dirty="0"/>
          </a:p>
          <a:p>
            <a:pPr marL="0" indent="0" algn="just">
              <a:buNone/>
            </a:pPr>
            <a:r>
              <a:rPr lang="en-US" dirty="0"/>
              <a:t>It is a large slab supporting a number of columns and walls under entire structure or a large part of the structure. A mat is required when the allowable soil pressure is </a:t>
            </a:r>
            <a:r>
              <a:rPr lang="en-US" dirty="0" smtClean="0"/>
              <a:t>low. Mat </a:t>
            </a:r>
            <a:r>
              <a:rPr lang="en-US" dirty="0"/>
              <a:t>foundations are useful in reducing the differential settlements on non-homogeneous soils or where there is large variation in the loads on the individual columns</a:t>
            </a:r>
            <a:r>
              <a:rPr lang="en-US" dirty="0" smtClean="0"/>
              <a:t>.</a:t>
            </a:r>
          </a:p>
          <a:p>
            <a:pPr marL="0" indent="0" algn="just">
              <a:buNone/>
            </a:pPr>
            <a:r>
              <a:rPr lang="en-US" dirty="0"/>
              <a:t>You mostly see these type of foundation for High Residential Building construction where it has a basement.</a:t>
            </a:r>
          </a:p>
          <a:p>
            <a:pPr marL="0" indent="0" algn="just">
              <a:buNone/>
            </a:pPr>
            <a:endParaRPr lang="en-US" dirty="0"/>
          </a:p>
        </p:txBody>
      </p:sp>
    </p:spTree>
    <p:extLst>
      <p:ext uri="{BB962C8B-B14F-4D97-AF65-F5344CB8AC3E}">
        <p14:creationId xmlns:p14="http://schemas.microsoft.com/office/powerpoint/2010/main" val="77591136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en-US" dirty="0" smtClean="0"/>
              <a:t>Mat Footing</a:t>
            </a:r>
            <a:endParaRPr lang="en-US" dirty="0"/>
          </a:p>
        </p:txBody>
      </p:sp>
      <p:sp>
        <p:nvSpPr>
          <p:cNvPr id="5" name="Content Placeholder 2"/>
          <p:cNvSpPr>
            <a:spLocks noGrp="1"/>
          </p:cNvSpPr>
          <p:nvPr>
            <p:ph idx="1"/>
          </p:nvPr>
        </p:nvSpPr>
        <p:spPr/>
        <p:txBody>
          <a:bodyPr>
            <a:normAutofit fontScale="77500" lnSpcReduction="20000"/>
          </a:bodyPr>
          <a:lstStyle/>
          <a:p>
            <a:r>
              <a:rPr lang="en-US" dirty="0" smtClean="0"/>
              <a:t>This type of foundation will be constructed under two situations,</a:t>
            </a:r>
          </a:p>
          <a:p>
            <a:pPr lvl="0"/>
            <a:r>
              <a:rPr lang="en-US" dirty="0" smtClean="0"/>
              <a:t>Inconsistent Earth Soil Layer – The condition of the soil extremely differs in various places under the building layout where designer can’t able to calculate the load and design the foundation as we done in spread footings. So they come up with Mat or Raft Foundation where the total load of the building will be spread throughout the foundation</a:t>
            </a:r>
          </a:p>
          <a:p>
            <a:pPr lvl="0"/>
            <a:r>
              <a:rPr lang="en-US" dirty="0" smtClean="0"/>
              <a:t>Cost Effective – Once the designer designs the foundation they </a:t>
            </a:r>
            <a:r>
              <a:rPr lang="en-US" dirty="0" err="1" smtClean="0"/>
              <a:t>analyse</a:t>
            </a:r>
            <a:r>
              <a:rPr lang="en-US" dirty="0" smtClean="0"/>
              <a:t> the cost of the foundation construction. If the foundation has a number of columns very adjacent to others, it will likely to increase the stuttering cost and concrete cost, Comparing these conditions the designer will design mat or Raft foundation where the construction will be easy and cost effective.</a:t>
            </a:r>
            <a:endParaRPr lang="en-US" dirty="0"/>
          </a:p>
        </p:txBody>
      </p:sp>
    </p:spTree>
    <p:extLst>
      <p:ext uri="{BB962C8B-B14F-4D97-AF65-F5344CB8AC3E}">
        <p14:creationId xmlns:p14="http://schemas.microsoft.com/office/powerpoint/2010/main" val="126722964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418" y="228600"/>
            <a:ext cx="8174182" cy="1115291"/>
          </a:xfrm>
        </p:spPr>
        <p:txBody>
          <a:bodyPr/>
          <a:lstStyle/>
          <a:p>
            <a:r>
              <a:rPr lang="en-US" sz="6000" dirty="0" smtClean="0"/>
              <a:t>Foundation &amp; Footing</a:t>
            </a:r>
            <a:endParaRPr lang="en-US" sz="6000" dirty="0"/>
          </a:p>
        </p:txBody>
      </p:sp>
      <p:sp>
        <p:nvSpPr>
          <p:cNvPr id="3" name="Text Placeholder 2"/>
          <p:cNvSpPr>
            <a:spLocks noGrp="1"/>
          </p:cNvSpPr>
          <p:nvPr>
            <p:ph type="body" sz="half" idx="1"/>
          </p:nvPr>
        </p:nvSpPr>
        <p:spPr>
          <a:xfrm>
            <a:off x="886691" y="1246909"/>
            <a:ext cx="7412182" cy="4772891"/>
          </a:xfrm>
        </p:spPr>
        <p:txBody>
          <a:bodyPr/>
          <a:lstStyle/>
          <a:p>
            <a:pPr marL="0" indent="0" algn="just">
              <a:buNone/>
            </a:pPr>
            <a:r>
              <a:rPr lang="en-US" sz="2400" b="1" dirty="0" smtClean="0"/>
              <a:t>FOUNDATION:  </a:t>
            </a:r>
            <a:r>
              <a:rPr lang="en-US" sz="2400" dirty="0" smtClean="0"/>
              <a:t>Foundation </a:t>
            </a:r>
            <a:r>
              <a:rPr lang="en-US" sz="2400" dirty="0"/>
              <a:t>is the lower portion of a building structure under columns and walls </a:t>
            </a:r>
            <a:r>
              <a:rPr lang="en-US" sz="2400" dirty="0" smtClean="0"/>
              <a:t>that </a:t>
            </a:r>
            <a:r>
              <a:rPr lang="en-US" sz="2400" dirty="0"/>
              <a:t>transfers the building’s gravity load into the </a:t>
            </a:r>
            <a:r>
              <a:rPr lang="en-US" sz="2400" dirty="0" smtClean="0"/>
              <a:t>soil </a:t>
            </a:r>
            <a:r>
              <a:rPr lang="en-US" sz="2400" dirty="0"/>
              <a:t>underneath foundation.</a:t>
            </a:r>
          </a:p>
          <a:p>
            <a:pPr marL="0" indent="0" algn="just">
              <a:buNone/>
            </a:pPr>
            <a:r>
              <a:rPr lang="en-US" sz="2400" dirty="0" smtClean="0"/>
              <a:t>In </a:t>
            </a:r>
            <a:r>
              <a:rPr lang="en-US" sz="2400" dirty="0"/>
              <a:t>other </a:t>
            </a:r>
            <a:r>
              <a:rPr lang="en-US" sz="2400" dirty="0" smtClean="0"/>
              <a:t>words, </a:t>
            </a:r>
            <a:r>
              <a:rPr lang="en-US" sz="2400" dirty="0"/>
              <a:t>foundation is a structure that connects the superstructure with the ground and transfers the load from the superstructure to the </a:t>
            </a:r>
            <a:r>
              <a:rPr lang="en-US" sz="2400" dirty="0" smtClean="0"/>
              <a:t>ground. It </a:t>
            </a:r>
            <a:r>
              <a:rPr lang="en-US" sz="2400" dirty="0"/>
              <a:t>provides support to the entire </a:t>
            </a:r>
            <a:r>
              <a:rPr lang="en-US" sz="2400" dirty="0" smtClean="0"/>
              <a:t>building.</a:t>
            </a:r>
          </a:p>
          <a:p>
            <a:pPr marL="0" indent="0" algn="just">
              <a:buNone/>
            </a:pPr>
            <a:endParaRPr lang="en-US" sz="2400" dirty="0" smtClean="0"/>
          </a:p>
          <a:p>
            <a:pPr marL="0" indent="0" algn="just">
              <a:buNone/>
            </a:pPr>
            <a:r>
              <a:rPr lang="en-US" sz="2400" b="1" dirty="0" smtClean="0"/>
              <a:t>FOOTING: </a:t>
            </a:r>
            <a:r>
              <a:rPr lang="en-US" sz="2400" dirty="0" smtClean="0"/>
              <a:t>Footing </a:t>
            </a:r>
            <a:r>
              <a:rPr lang="en-US" sz="2400" dirty="0"/>
              <a:t>is a type of foundation which consists of concrete or brick, in square, rectangular or trapezoidal shape. Footing takes load from the column and transfers uniformly to soil to assure uneven settlement</a:t>
            </a:r>
            <a:r>
              <a:rPr lang="en-US" sz="2400" dirty="0" smtClean="0"/>
              <a:t>.</a:t>
            </a:r>
            <a:endParaRPr lang="en-US" sz="2400" dirty="0"/>
          </a:p>
        </p:txBody>
      </p:sp>
    </p:spTree>
    <p:extLst>
      <p:ext uri="{BB962C8B-B14F-4D97-AF65-F5344CB8AC3E}">
        <p14:creationId xmlns:p14="http://schemas.microsoft.com/office/powerpoint/2010/main" val="200390606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bwMode="auto">
          <a:xfrm>
            <a:off x="1" y="-4637"/>
            <a:ext cx="9144000" cy="6862638"/>
          </a:xfrm>
          <a:prstGeom prst="rect">
            <a:avLst/>
          </a:prstGeom>
          <a:noFill/>
          <a:ln>
            <a:noFill/>
          </a:ln>
        </p:spPr>
      </p:pic>
    </p:spTree>
    <p:extLst>
      <p:ext uri="{BB962C8B-B14F-4D97-AF65-F5344CB8AC3E}">
        <p14:creationId xmlns:p14="http://schemas.microsoft.com/office/powerpoint/2010/main" val="322140238"/>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6000" dirty="0"/>
              <a:t>Deep </a:t>
            </a:r>
            <a:r>
              <a:rPr lang="en-US" sz="6000" dirty="0" smtClean="0"/>
              <a:t>Foundation</a:t>
            </a:r>
            <a:endParaRPr lang="en-US" sz="6000" dirty="0"/>
          </a:p>
        </p:txBody>
      </p:sp>
      <p:sp>
        <p:nvSpPr>
          <p:cNvPr id="3" name="Content Placeholder 2"/>
          <p:cNvSpPr>
            <a:spLocks noGrp="1"/>
          </p:cNvSpPr>
          <p:nvPr>
            <p:ph idx="1"/>
          </p:nvPr>
        </p:nvSpPr>
        <p:spPr>
          <a:xfrm>
            <a:off x="817418" y="554182"/>
            <a:ext cx="7869382" cy="4703618"/>
          </a:xfrm>
        </p:spPr>
        <p:txBody>
          <a:bodyPr>
            <a:noAutofit/>
          </a:bodyPr>
          <a:lstStyle/>
          <a:p>
            <a:r>
              <a:rPr lang="en-US" dirty="0" smtClean="0"/>
              <a:t>Deep foundation means as the name suggests the foundation will be penetrated through the weak soil layer at a great depth and supported on top of strong soil layer or on the rock.</a:t>
            </a:r>
          </a:p>
          <a:p>
            <a:r>
              <a:rPr lang="en-US" dirty="0" smtClean="0"/>
              <a:t>The foundation shall be greater than the shallow foundation (&gt;3m). Normally all deep foundations are referred us pile foundation. But there are other types,</a:t>
            </a:r>
          </a:p>
          <a:p>
            <a:r>
              <a:rPr lang="en-US" dirty="0" smtClean="0"/>
              <a:t>Normally all deep foundations are referred us pile foundation. But there are some other types,</a:t>
            </a:r>
          </a:p>
          <a:p>
            <a:endParaRPr lang="en-US" dirty="0" smtClean="0"/>
          </a:p>
          <a:p>
            <a:pPr lvl="1"/>
            <a:endParaRPr lang="en-US" dirty="0"/>
          </a:p>
        </p:txBody>
      </p:sp>
    </p:spTree>
    <p:extLst>
      <p:ext uri="{BB962C8B-B14F-4D97-AF65-F5344CB8AC3E}">
        <p14:creationId xmlns:p14="http://schemas.microsoft.com/office/powerpoint/2010/main" val="287808747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6000" dirty="0" smtClean="0"/>
              <a:t>Deep Foundation </a:t>
            </a:r>
            <a:endParaRPr lang="en-US" sz="6000" dirty="0"/>
          </a:p>
        </p:txBody>
      </p:sp>
      <p:sp>
        <p:nvSpPr>
          <p:cNvPr id="3" name="Content Placeholder 2"/>
          <p:cNvSpPr>
            <a:spLocks noGrp="1"/>
          </p:cNvSpPr>
          <p:nvPr>
            <p:ph idx="1"/>
          </p:nvPr>
        </p:nvSpPr>
        <p:spPr>
          <a:xfrm>
            <a:off x="817418" y="554182"/>
            <a:ext cx="7869382" cy="4703618"/>
          </a:xfrm>
        </p:spPr>
        <p:txBody>
          <a:bodyPr>
            <a:noAutofit/>
          </a:bodyPr>
          <a:lstStyle/>
          <a:p>
            <a:r>
              <a:rPr lang="en-US" sz="2400" dirty="0" smtClean="0"/>
              <a:t>Types of Deep </a:t>
            </a:r>
            <a:r>
              <a:rPr lang="en-US" sz="2400" dirty="0"/>
              <a:t>F</a:t>
            </a:r>
            <a:r>
              <a:rPr lang="en-US" sz="2400" dirty="0" smtClean="0"/>
              <a:t>oundation:</a:t>
            </a:r>
          </a:p>
          <a:p>
            <a:pPr lvl="1" algn="just"/>
            <a:r>
              <a:rPr lang="en-US" sz="2400" dirty="0" smtClean="0"/>
              <a:t>Pile </a:t>
            </a:r>
            <a:r>
              <a:rPr lang="en-US" sz="2400" dirty="0"/>
              <a:t>Foundation</a:t>
            </a:r>
          </a:p>
          <a:p>
            <a:pPr lvl="1" algn="just"/>
            <a:r>
              <a:rPr lang="en-US" sz="2400" dirty="0" smtClean="0"/>
              <a:t>Caisson Foundation</a:t>
            </a:r>
            <a:endParaRPr lang="en-US" sz="2400" dirty="0"/>
          </a:p>
          <a:p>
            <a:pPr lvl="1" algn="just"/>
            <a:r>
              <a:rPr lang="en-US" sz="2400" dirty="0"/>
              <a:t>Drilled </a:t>
            </a:r>
            <a:r>
              <a:rPr lang="en-US" sz="2400" dirty="0" smtClean="0"/>
              <a:t>Shaft  Foundation</a:t>
            </a:r>
            <a:endParaRPr lang="en-US" sz="2400" dirty="0"/>
          </a:p>
        </p:txBody>
      </p:sp>
    </p:spTree>
    <p:extLst>
      <p:ext uri="{BB962C8B-B14F-4D97-AF65-F5344CB8AC3E}">
        <p14:creationId xmlns:p14="http://schemas.microsoft.com/office/powerpoint/2010/main" val="300357553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665018" y="457200"/>
            <a:ext cx="3851565" cy="5999018"/>
          </a:xfrm>
        </p:spPr>
        <p:txBody>
          <a:bodyPr>
            <a:normAutofit fontScale="62500" lnSpcReduction="20000"/>
          </a:bodyPr>
          <a:lstStyle/>
          <a:p>
            <a:pPr marL="0" indent="0" algn="just">
              <a:buNone/>
            </a:pPr>
            <a:r>
              <a:rPr lang="en-US" sz="3400" b="1" dirty="0" smtClean="0"/>
              <a:t>CAISSON FOUNDATION</a:t>
            </a:r>
            <a:r>
              <a:rPr lang="en-US" b="1" dirty="0" smtClean="0"/>
              <a:t>:</a:t>
            </a:r>
          </a:p>
          <a:p>
            <a:pPr marL="0" indent="0" algn="just">
              <a:buNone/>
            </a:pPr>
            <a:r>
              <a:rPr lang="en-US" dirty="0"/>
              <a:t>Caisson is </a:t>
            </a:r>
            <a:r>
              <a:rPr lang="en-US" dirty="0" smtClean="0"/>
              <a:t>a prefabricated </a:t>
            </a:r>
            <a:r>
              <a:rPr lang="en-US" dirty="0"/>
              <a:t>hollow box or cylinder sunk into </a:t>
            </a:r>
            <a:r>
              <a:rPr lang="en-US" dirty="0" smtClean="0"/>
              <a:t>wet </a:t>
            </a:r>
            <a:r>
              <a:rPr lang="en-US" dirty="0"/>
              <a:t>or unstable </a:t>
            </a:r>
            <a:r>
              <a:rPr lang="en-US" dirty="0" smtClean="0"/>
              <a:t>ground </a:t>
            </a:r>
            <a:r>
              <a:rPr lang="en-US" dirty="0"/>
              <a:t>to some desired depth and then filled with concrete thus forming a foundation</a:t>
            </a:r>
            <a:r>
              <a:rPr lang="en-US" dirty="0" smtClean="0"/>
              <a:t>. </a:t>
            </a:r>
            <a:r>
              <a:rPr lang="en-US" dirty="0"/>
              <a:t>Once the concrete hardens the shape will be removed from the </a:t>
            </a:r>
            <a:r>
              <a:rPr lang="en-US" dirty="0" smtClean="0"/>
              <a:t>hole or water</a:t>
            </a:r>
          </a:p>
          <a:p>
            <a:pPr marL="0" indent="0" algn="just">
              <a:buNone/>
            </a:pPr>
            <a:endParaRPr lang="en-US" dirty="0" smtClean="0"/>
          </a:p>
          <a:p>
            <a:pPr marL="0" indent="0" algn="just">
              <a:buNone/>
            </a:pPr>
            <a:r>
              <a:rPr lang="en-US" dirty="0" smtClean="0"/>
              <a:t>It is a watertight </a:t>
            </a:r>
            <a:r>
              <a:rPr lang="en-US" dirty="0"/>
              <a:t>chamber, open at the bottom, from which the water is kept out by air pressure and in which construction work may be carried out under water</a:t>
            </a:r>
            <a:r>
              <a:rPr lang="en-US" dirty="0" smtClean="0"/>
              <a:t>. </a:t>
            </a:r>
          </a:p>
          <a:p>
            <a:pPr marL="0" indent="0" algn="just">
              <a:buNone/>
            </a:pPr>
            <a:endParaRPr lang="en-US" dirty="0" smtClean="0"/>
          </a:p>
          <a:p>
            <a:pPr marL="0" indent="0" algn="just">
              <a:buNone/>
            </a:pPr>
            <a:r>
              <a:rPr lang="en-US" dirty="0" smtClean="0"/>
              <a:t>It is often </a:t>
            </a:r>
            <a:r>
              <a:rPr lang="en-US" dirty="0"/>
              <a:t>used as a bridge pier, in the construction of a concrete dam, or for the repair of </a:t>
            </a:r>
            <a:r>
              <a:rPr lang="en-US" dirty="0" smtClean="0"/>
              <a:t>ships; sometimes </a:t>
            </a:r>
            <a:r>
              <a:rPr lang="en-US" dirty="0"/>
              <a:t>used in commercial construction</a:t>
            </a:r>
            <a:r>
              <a:rPr lang="en-US" dirty="0" smtClean="0"/>
              <a:t>.</a:t>
            </a:r>
          </a:p>
          <a:p>
            <a:pPr marL="0" indent="0" algn="just">
              <a:buNone/>
            </a:pPr>
            <a:endParaRPr lang="en-US" dirty="0"/>
          </a:p>
          <a:p>
            <a:pPr marL="0" indent="0" algn="just">
              <a:buNone/>
            </a:pPr>
            <a:r>
              <a:rPr lang="en-US" dirty="0" smtClean="0"/>
              <a:t>Caisson foundations are often used in large construction under water bodies such as river, sea. </a:t>
            </a:r>
          </a:p>
        </p:txBody>
      </p:sp>
      <p:pic>
        <p:nvPicPr>
          <p:cNvPr id="4" name="Picture 3" descr="https://qph.fs.quoracdn.net/main-qimg-d6e11759ac57a4e6ed5d290eb07cd03b"/>
          <p:cNvPicPr/>
          <p:nvPr/>
        </p:nvPicPr>
        <p:blipFill>
          <a:blip r:embed="rId2">
            <a:extLst>
              <a:ext uri="{28A0092B-C50C-407E-A947-70E740481C1C}">
                <a14:useLocalDpi xmlns:a14="http://schemas.microsoft.com/office/drawing/2010/main" val="0"/>
              </a:ext>
            </a:extLst>
          </a:blip>
          <a:srcRect/>
          <a:stretch>
            <a:fillRect/>
          </a:stretch>
        </p:blipFill>
        <p:spPr bwMode="auto">
          <a:xfrm>
            <a:off x="4785360" y="0"/>
            <a:ext cx="4358640" cy="6858000"/>
          </a:xfrm>
          <a:prstGeom prst="rect">
            <a:avLst/>
          </a:prstGeom>
          <a:noFill/>
          <a:ln>
            <a:noFill/>
          </a:ln>
        </p:spPr>
      </p:pic>
    </p:spTree>
    <p:extLst>
      <p:ext uri="{BB962C8B-B14F-4D97-AF65-F5344CB8AC3E}">
        <p14:creationId xmlns:p14="http://schemas.microsoft.com/office/powerpoint/2010/main" val="1079983368"/>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526473"/>
            <a:ext cx="3325091" cy="6082145"/>
          </a:xfrm>
        </p:spPr>
        <p:txBody>
          <a:bodyPr>
            <a:normAutofit fontScale="92500" lnSpcReduction="20000"/>
          </a:bodyPr>
          <a:lstStyle/>
          <a:p>
            <a:pPr marL="0" indent="0" algn="just">
              <a:buNone/>
            </a:pPr>
            <a:r>
              <a:rPr lang="en-US" b="1" dirty="0" smtClean="0"/>
              <a:t>PIER FOUNDATION OR DRILLED CAISSONS:</a:t>
            </a:r>
            <a:endParaRPr lang="en-US" dirty="0" smtClean="0"/>
          </a:p>
          <a:p>
            <a:pPr marL="0" indent="0" algn="just">
              <a:buNone/>
            </a:pPr>
            <a:r>
              <a:rPr lang="en-US" dirty="0" smtClean="0"/>
              <a:t>These </a:t>
            </a:r>
            <a:r>
              <a:rPr lang="en-US" dirty="0"/>
              <a:t>type of foundations are used in bridges and large </a:t>
            </a:r>
            <a:r>
              <a:rPr lang="en-US" dirty="0" smtClean="0"/>
              <a:t>structures such as metro </a:t>
            </a:r>
            <a:r>
              <a:rPr lang="en-US" dirty="0"/>
              <a:t>train </a:t>
            </a:r>
            <a:r>
              <a:rPr lang="en-US" dirty="0" smtClean="0"/>
              <a:t>projects </a:t>
            </a:r>
          </a:p>
          <a:p>
            <a:pPr marL="0" indent="0" algn="just">
              <a:buNone/>
            </a:pPr>
            <a:r>
              <a:rPr lang="en-US" dirty="0" smtClean="0"/>
              <a:t>Pier </a:t>
            </a:r>
            <a:r>
              <a:rPr lang="en-US" dirty="0"/>
              <a:t>is typically dug out and cast in place using forms</a:t>
            </a:r>
            <a:r>
              <a:rPr lang="en-US" dirty="0" smtClean="0"/>
              <a:t>.</a:t>
            </a:r>
          </a:p>
          <a:p>
            <a:pPr marL="0" indent="0" algn="just">
              <a:buNone/>
            </a:pPr>
            <a:r>
              <a:rPr lang="en-US" dirty="0" smtClean="0"/>
              <a:t>Step 1 </a:t>
            </a:r>
            <a:r>
              <a:rPr lang="en-US" dirty="0"/>
              <a:t>– Drilling the shaft</a:t>
            </a:r>
          </a:p>
          <a:p>
            <a:pPr marL="0" indent="0" algn="just">
              <a:buNone/>
            </a:pPr>
            <a:r>
              <a:rPr lang="en-US" dirty="0"/>
              <a:t>Step </a:t>
            </a:r>
            <a:r>
              <a:rPr lang="en-US" dirty="0" smtClean="0"/>
              <a:t>2 – </a:t>
            </a:r>
            <a:r>
              <a:rPr lang="en-US" dirty="0"/>
              <a:t>Placing the cage</a:t>
            </a:r>
          </a:p>
          <a:p>
            <a:pPr marL="0" indent="0" algn="just">
              <a:buNone/>
            </a:pPr>
            <a:r>
              <a:rPr lang="en-US" dirty="0" smtClean="0"/>
              <a:t>Step 3 – </a:t>
            </a:r>
            <a:r>
              <a:rPr lang="en-US" dirty="0"/>
              <a:t>Pouring the </a:t>
            </a:r>
            <a:r>
              <a:rPr lang="en-US" dirty="0" smtClean="0"/>
              <a:t>concrete</a:t>
            </a:r>
            <a:endParaRPr lang="en-US" dirty="0"/>
          </a:p>
        </p:txBody>
      </p:sp>
      <p:pic>
        <p:nvPicPr>
          <p:cNvPr id="6" name="Picture 5" descr="Drilled Shafts or Caisson Foundation "/>
          <p:cNvPicPr/>
          <p:nvPr/>
        </p:nvPicPr>
        <p:blipFill>
          <a:blip r:embed="rId2">
            <a:extLst>
              <a:ext uri="{28A0092B-C50C-407E-A947-70E740481C1C}">
                <a14:useLocalDpi xmlns:a14="http://schemas.microsoft.com/office/drawing/2010/main" val="0"/>
              </a:ext>
            </a:extLst>
          </a:blip>
          <a:srcRect/>
          <a:stretch>
            <a:fillRect/>
          </a:stretch>
        </p:blipFill>
        <p:spPr bwMode="auto">
          <a:xfrm>
            <a:off x="3917092" y="0"/>
            <a:ext cx="5226908" cy="6858000"/>
          </a:xfrm>
          <a:prstGeom prst="rect">
            <a:avLst/>
          </a:prstGeom>
          <a:noFill/>
          <a:ln>
            <a:noFill/>
          </a:ln>
        </p:spPr>
      </p:pic>
    </p:spTree>
    <p:extLst>
      <p:ext uri="{BB962C8B-B14F-4D97-AF65-F5344CB8AC3E}">
        <p14:creationId xmlns:p14="http://schemas.microsoft.com/office/powerpoint/2010/main" val="3294979580"/>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734291" y="623455"/>
            <a:ext cx="7924800" cy="5444835"/>
          </a:xfrm>
        </p:spPr>
        <p:txBody>
          <a:bodyPr>
            <a:normAutofit fontScale="92500" lnSpcReduction="20000"/>
          </a:bodyPr>
          <a:lstStyle/>
          <a:p>
            <a:pPr algn="just"/>
            <a:r>
              <a:rPr lang="en-US" dirty="0" smtClean="0"/>
              <a:t>Pier Foundation,</a:t>
            </a:r>
            <a:r>
              <a:rPr lang="en-US" dirty="0"/>
              <a:t> also called as </a:t>
            </a:r>
            <a:r>
              <a:rPr lang="en-US" dirty="0" smtClean="0"/>
              <a:t>drilled caissons</a:t>
            </a:r>
            <a:r>
              <a:rPr lang="en-US" dirty="0"/>
              <a:t>, is a type of deep foundation and has action similar to pile </a:t>
            </a:r>
            <a:r>
              <a:rPr lang="en-US" dirty="0" smtClean="0"/>
              <a:t>foundations, </a:t>
            </a:r>
            <a:r>
              <a:rPr lang="en-US" dirty="0"/>
              <a:t>but are high capacity cast-in-situ </a:t>
            </a:r>
            <a:r>
              <a:rPr lang="en-US" dirty="0" smtClean="0"/>
              <a:t>foundations</a:t>
            </a:r>
          </a:p>
          <a:p>
            <a:pPr algn="just"/>
            <a:r>
              <a:rPr lang="en-US" dirty="0" smtClean="0"/>
              <a:t>The </a:t>
            </a:r>
            <a:r>
              <a:rPr lang="en-US" dirty="0"/>
              <a:t>construction of drilled </a:t>
            </a:r>
            <a:r>
              <a:rPr lang="en-US" dirty="0" smtClean="0"/>
              <a:t>caissons </a:t>
            </a:r>
            <a:r>
              <a:rPr lang="en-US" dirty="0"/>
              <a:t>are done using an A</a:t>
            </a:r>
            <a:r>
              <a:rPr lang="en-US" dirty="0" smtClean="0"/>
              <a:t>uger Drill Device.</a:t>
            </a:r>
          </a:p>
          <a:p>
            <a:pPr algn="just"/>
            <a:r>
              <a:rPr lang="en-US" dirty="0" smtClean="0"/>
              <a:t>It </a:t>
            </a:r>
            <a:r>
              <a:rPr lang="en-US" dirty="0"/>
              <a:t>is used where depth of hard strata below ground level is </a:t>
            </a:r>
            <a:r>
              <a:rPr lang="en-US" dirty="0" smtClean="0"/>
              <a:t>locate within </a:t>
            </a:r>
            <a:r>
              <a:rPr lang="en-US" dirty="0"/>
              <a:t>10m to 100m (25 feet to 300 feet).</a:t>
            </a:r>
          </a:p>
          <a:p>
            <a:pPr algn="just"/>
            <a:r>
              <a:rPr lang="en-US" dirty="0"/>
              <a:t>Drilled </a:t>
            </a:r>
            <a:r>
              <a:rPr lang="en-US" dirty="0" smtClean="0"/>
              <a:t>caisson is </a:t>
            </a:r>
            <a:r>
              <a:rPr lang="en-US" dirty="0"/>
              <a:t>not suitable when deep deposits of soft clays and </a:t>
            </a:r>
            <a:r>
              <a:rPr lang="en-US" dirty="0" smtClean="0"/>
              <a:t>loose </a:t>
            </a:r>
            <a:r>
              <a:rPr lang="en-US" dirty="0"/>
              <a:t>water-bearing granular soils exists. It is also not suitable for soils where caving formations are difficult to </a:t>
            </a:r>
            <a:r>
              <a:rPr lang="en-US" dirty="0" smtClean="0"/>
              <a:t>stabilize such as soils </a:t>
            </a:r>
            <a:r>
              <a:rPr lang="en-US" dirty="0"/>
              <a:t>made up of </a:t>
            </a:r>
            <a:r>
              <a:rPr lang="en-US" dirty="0" smtClean="0"/>
              <a:t>boulders or </a:t>
            </a:r>
            <a:r>
              <a:rPr lang="en-US" dirty="0"/>
              <a:t>artesian </a:t>
            </a:r>
            <a:r>
              <a:rPr lang="en-US" dirty="0" smtClean="0"/>
              <a:t>aquifer. </a:t>
            </a:r>
            <a:r>
              <a:rPr lang="en-US" dirty="0"/>
              <a:t>An </a:t>
            </a:r>
            <a:r>
              <a:rPr lang="en-US" b="1" dirty="0"/>
              <a:t>artesian aquifer</a:t>
            </a:r>
            <a:r>
              <a:rPr lang="en-US" dirty="0"/>
              <a:t> is an underground layer which holds groundwater under pressure. This causes the water level in the well to rise</a:t>
            </a:r>
          </a:p>
        </p:txBody>
      </p:sp>
    </p:spTree>
    <p:extLst>
      <p:ext uri="{BB962C8B-B14F-4D97-AF65-F5344CB8AC3E}">
        <p14:creationId xmlns:p14="http://schemas.microsoft.com/office/powerpoint/2010/main" val="2152220059"/>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734291" y="318656"/>
            <a:ext cx="7924800" cy="2156782"/>
          </a:xfrm>
        </p:spPr>
        <p:txBody>
          <a:bodyPr>
            <a:normAutofit/>
          </a:bodyPr>
          <a:lstStyle/>
          <a:p>
            <a:pPr marL="0" lvl="0" indent="0" algn="just">
              <a:buNone/>
            </a:pPr>
            <a:r>
              <a:rPr lang="en-US" b="1" dirty="0"/>
              <a:t>Pile </a:t>
            </a:r>
            <a:r>
              <a:rPr lang="en-US" b="1" dirty="0" smtClean="0"/>
              <a:t>Foundations</a:t>
            </a:r>
          </a:p>
          <a:p>
            <a:pPr marL="0" indent="0" algn="just">
              <a:buNone/>
            </a:pPr>
            <a:r>
              <a:rPr lang="en-US" dirty="0" smtClean="0"/>
              <a:t>Pile </a:t>
            </a:r>
            <a:r>
              <a:rPr lang="en-US" dirty="0"/>
              <a:t>means the vertical member </a:t>
            </a:r>
            <a:r>
              <a:rPr lang="en-US" dirty="0" smtClean="0"/>
              <a:t>or </a:t>
            </a:r>
            <a:r>
              <a:rPr lang="en-US" dirty="0"/>
              <a:t>a column of </a:t>
            </a:r>
            <a:r>
              <a:rPr lang="en-US" dirty="0" smtClean="0"/>
              <a:t>material. which will </a:t>
            </a:r>
            <a:r>
              <a:rPr lang="en-US" dirty="0"/>
              <a:t>be driven by a </a:t>
            </a:r>
            <a:r>
              <a:rPr lang="en-US" dirty="0" smtClean="0"/>
              <a:t>pile driver and penetrated </a:t>
            </a:r>
            <a:r>
              <a:rPr lang="en-US" dirty="0"/>
              <a:t>through great depth. </a:t>
            </a:r>
          </a:p>
        </p:txBody>
      </p:sp>
      <p:pic>
        <p:nvPicPr>
          <p:cNvPr id="6" name="Picture 5" descr="https://qph.fs.quoracdn.net/main-qimg-2a6de5fb22115beb6875d632803fae02"/>
          <p:cNvPicPr/>
          <p:nvPr/>
        </p:nvPicPr>
        <p:blipFill>
          <a:blip r:embed="rId2">
            <a:extLst>
              <a:ext uri="{28A0092B-C50C-407E-A947-70E740481C1C}">
                <a14:useLocalDpi xmlns:a14="http://schemas.microsoft.com/office/drawing/2010/main" val="0"/>
              </a:ext>
            </a:extLst>
          </a:blip>
          <a:srcRect/>
          <a:stretch>
            <a:fillRect/>
          </a:stretch>
        </p:blipFill>
        <p:spPr bwMode="auto">
          <a:xfrm>
            <a:off x="263236" y="2475437"/>
            <a:ext cx="8880764" cy="4382564"/>
          </a:xfrm>
          <a:prstGeom prst="rect">
            <a:avLst/>
          </a:prstGeom>
          <a:noFill/>
          <a:ln>
            <a:noFill/>
          </a:ln>
        </p:spPr>
      </p:pic>
    </p:spTree>
    <p:extLst>
      <p:ext uri="{BB962C8B-B14F-4D97-AF65-F5344CB8AC3E}">
        <p14:creationId xmlns:p14="http://schemas.microsoft.com/office/powerpoint/2010/main" val="1364307626"/>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734291" y="318655"/>
            <a:ext cx="7924800" cy="5749635"/>
          </a:xfrm>
        </p:spPr>
        <p:txBody>
          <a:bodyPr>
            <a:normAutofit fontScale="77500" lnSpcReduction="20000"/>
          </a:bodyPr>
          <a:lstStyle/>
          <a:p>
            <a:pPr marL="0" indent="0" algn="just">
              <a:buNone/>
            </a:pPr>
            <a:r>
              <a:rPr lang="en-US" b="1" dirty="0" smtClean="0"/>
              <a:t>PILE FOUNDATION:</a:t>
            </a:r>
          </a:p>
          <a:p>
            <a:pPr marL="0" indent="0" algn="just">
              <a:buNone/>
            </a:pPr>
            <a:r>
              <a:rPr lang="en-US" dirty="0" smtClean="0"/>
              <a:t>Pile </a:t>
            </a:r>
            <a:r>
              <a:rPr lang="en-US" dirty="0"/>
              <a:t>foundation is a type of deep foundation which is used to transfer heavy loads of structures through columns to </a:t>
            </a:r>
            <a:r>
              <a:rPr lang="en-US" dirty="0" smtClean="0"/>
              <a:t>a </a:t>
            </a:r>
            <a:r>
              <a:rPr lang="en-US" dirty="0"/>
              <a:t>hard rock strata </a:t>
            </a:r>
            <a:r>
              <a:rPr lang="en-US" dirty="0" smtClean="0"/>
              <a:t>which is much deep below </a:t>
            </a:r>
            <a:r>
              <a:rPr lang="en-US" dirty="0"/>
              <a:t>the ground </a:t>
            </a:r>
            <a:r>
              <a:rPr lang="en-US" dirty="0" smtClean="0"/>
              <a:t>level where </a:t>
            </a:r>
            <a:r>
              <a:rPr lang="en-US" dirty="0"/>
              <a:t>shallow foundations such as spread footings and mat footings cannot be used. </a:t>
            </a:r>
            <a:endParaRPr lang="en-US" dirty="0" smtClean="0"/>
          </a:p>
          <a:p>
            <a:pPr marL="0" indent="0" algn="just">
              <a:buNone/>
            </a:pPr>
            <a:endParaRPr lang="en-US" dirty="0"/>
          </a:p>
          <a:p>
            <a:pPr marL="0" indent="0" algn="just">
              <a:buNone/>
            </a:pPr>
            <a:r>
              <a:rPr lang="en-US" dirty="0" smtClean="0"/>
              <a:t>This </a:t>
            </a:r>
            <a:r>
              <a:rPr lang="en-US" dirty="0"/>
              <a:t>is also used to prevent uplift of structure due to lateral loads such as earthquake and wind forces</a:t>
            </a:r>
            <a:r>
              <a:rPr lang="en-US" dirty="0" smtClean="0"/>
              <a:t>.</a:t>
            </a:r>
          </a:p>
          <a:p>
            <a:pPr marL="0" indent="0" algn="just">
              <a:buNone/>
            </a:pPr>
            <a:endParaRPr lang="en-US" dirty="0" smtClean="0"/>
          </a:p>
          <a:p>
            <a:pPr marL="0" indent="0" algn="just">
              <a:buNone/>
            </a:pPr>
            <a:r>
              <a:rPr lang="en-US" dirty="0" smtClean="0"/>
              <a:t>Pile </a:t>
            </a:r>
            <a:r>
              <a:rPr lang="en-US" dirty="0"/>
              <a:t>foundations are generally used for soils where soil conditions near the ground surface is not suitable for heavy loads. </a:t>
            </a:r>
            <a:endParaRPr lang="en-US" dirty="0" smtClean="0"/>
          </a:p>
          <a:p>
            <a:pPr marL="0" indent="0" algn="just">
              <a:buNone/>
            </a:pPr>
            <a:r>
              <a:rPr lang="en-US" dirty="0" smtClean="0"/>
              <a:t>The </a:t>
            </a:r>
            <a:r>
              <a:rPr lang="en-US" dirty="0"/>
              <a:t>depth of hard rock strata may be 5m to 50m (15 feet to 150 feet) deep from the ground surface.</a:t>
            </a:r>
          </a:p>
          <a:p>
            <a:pPr marL="0" indent="0" algn="just">
              <a:buNone/>
            </a:pPr>
            <a:endParaRPr lang="en-US" dirty="0" smtClean="0"/>
          </a:p>
          <a:p>
            <a:pPr marL="0" indent="0" algn="just">
              <a:buNone/>
            </a:pPr>
            <a:r>
              <a:rPr lang="en-US" dirty="0" smtClean="0"/>
              <a:t>Use </a:t>
            </a:r>
            <a:r>
              <a:rPr lang="en-US" dirty="0"/>
              <a:t>of pile foundations also prevents differential settlement of foundations.</a:t>
            </a:r>
          </a:p>
          <a:p>
            <a:pPr marL="0" indent="0" algn="just">
              <a:buNone/>
            </a:pPr>
            <a:endParaRPr lang="en-US" dirty="0"/>
          </a:p>
        </p:txBody>
      </p:sp>
    </p:spTree>
    <p:extLst>
      <p:ext uri="{BB962C8B-B14F-4D97-AF65-F5344CB8AC3E}">
        <p14:creationId xmlns:p14="http://schemas.microsoft.com/office/powerpoint/2010/main" val="1086299876"/>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ile Foundation"/>
          <p:cNvPicPr/>
          <p:nvPr/>
        </p:nvPicPr>
        <p:blipFill>
          <a:blip r:embed="rId2">
            <a:extLst>
              <a:ext uri="{28A0092B-C50C-407E-A947-70E740481C1C}">
                <a14:useLocalDpi xmlns:a14="http://schemas.microsoft.com/office/drawing/2010/main" val="0"/>
              </a:ext>
            </a:extLst>
          </a:blip>
          <a:srcRect/>
          <a:stretch>
            <a:fillRect/>
          </a:stretch>
        </p:blipFill>
        <p:spPr bwMode="auto">
          <a:xfrm>
            <a:off x="1007999" y="0"/>
            <a:ext cx="7127999" cy="6857999"/>
          </a:xfrm>
          <a:prstGeom prst="rect">
            <a:avLst/>
          </a:prstGeom>
          <a:noFill/>
          <a:ln>
            <a:noFill/>
          </a:ln>
        </p:spPr>
      </p:pic>
    </p:spTree>
    <p:extLst>
      <p:ext uri="{BB962C8B-B14F-4D97-AF65-F5344CB8AC3E}">
        <p14:creationId xmlns:p14="http://schemas.microsoft.com/office/powerpoint/2010/main" val="3386745014"/>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8873" y="457201"/>
            <a:ext cx="8007927" cy="4800600"/>
          </a:xfrm>
        </p:spPr>
        <p:txBody>
          <a:bodyPr>
            <a:normAutofit fontScale="62500" lnSpcReduction="20000"/>
          </a:bodyPr>
          <a:lstStyle/>
          <a:p>
            <a:pPr marL="0" indent="0" algn="just">
              <a:buNone/>
            </a:pPr>
            <a:r>
              <a:rPr lang="en-US" b="1" dirty="0"/>
              <a:t>Difference </a:t>
            </a:r>
            <a:r>
              <a:rPr lang="en-US" b="1" dirty="0" smtClean="0"/>
              <a:t>between </a:t>
            </a:r>
            <a:r>
              <a:rPr lang="en-US" b="1" dirty="0"/>
              <a:t>piling </a:t>
            </a:r>
            <a:r>
              <a:rPr lang="en-US" b="1" dirty="0" smtClean="0"/>
              <a:t>and </a:t>
            </a:r>
            <a:r>
              <a:rPr lang="en-US" b="1" dirty="0"/>
              <a:t>footing</a:t>
            </a:r>
            <a:endParaRPr lang="en-US" dirty="0"/>
          </a:p>
          <a:p>
            <a:pPr marL="0" indent="0" algn="just">
              <a:buNone/>
            </a:pPr>
            <a:r>
              <a:rPr lang="en-US" dirty="0"/>
              <a:t>A structure need a foundation that supports it. If the structure is built on a soil that has bearing capacity which can withstand the weight of the whole structure, then you can design the foundation on footings alone. But if the soil is WEAK, you need piles to penetrate further the soil to have greater bearing strength</a:t>
            </a:r>
            <a:r>
              <a:rPr lang="en-US" dirty="0" smtClean="0"/>
              <a:t>.</a:t>
            </a:r>
          </a:p>
          <a:p>
            <a:pPr marL="0" indent="0" algn="just">
              <a:buNone/>
            </a:pPr>
            <a:endParaRPr lang="en-US" dirty="0"/>
          </a:p>
          <a:p>
            <a:pPr marL="0" indent="0" algn="just">
              <a:buNone/>
            </a:pPr>
            <a:r>
              <a:rPr lang="en-US" b="1" dirty="0"/>
              <a:t>Difference between Foundation &amp; Footing</a:t>
            </a:r>
          </a:p>
          <a:p>
            <a:pPr marL="0" indent="0" algn="just">
              <a:buNone/>
            </a:pPr>
            <a:r>
              <a:rPr lang="en-US" dirty="0" smtClean="0"/>
              <a:t>A </a:t>
            </a:r>
            <a:r>
              <a:rPr lang="en-US" dirty="0"/>
              <a:t>Footing is the part of foundation or a foundation unit in brick work masonry or concrete under the base of walls or columns for the purpose of distributing the load over a large area. </a:t>
            </a:r>
            <a:endParaRPr lang="en-US" dirty="0" smtClean="0"/>
          </a:p>
          <a:p>
            <a:pPr marL="0" indent="0" algn="just">
              <a:buNone/>
            </a:pPr>
            <a:endParaRPr lang="en-US" dirty="0" smtClean="0"/>
          </a:p>
          <a:p>
            <a:pPr marL="0" indent="0" algn="just">
              <a:buNone/>
            </a:pPr>
            <a:r>
              <a:rPr lang="en-US" dirty="0" smtClean="0"/>
              <a:t>A </a:t>
            </a:r>
            <a:r>
              <a:rPr lang="en-US" dirty="0"/>
              <a:t>Footing </a:t>
            </a:r>
            <a:r>
              <a:rPr lang="en-US" dirty="0" smtClean="0"/>
              <a:t>is placed </a:t>
            </a:r>
            <a:r>
              <a:rPr lang="en-US" dirty="0"/>
              <a:t>immediately below the lower part of super structure which transfers the load directly to </a:t>
            </a:r>
            <a:r>
              <a:rPr lang="en-US" dirty="0" smtClean="0"/>
              <a:t>the soil.</a:t>
            </a:r>
          </a:p>
          <a:p>
            <a:pPr marL="0" indent="0" algn="just">
              <a:buNone/>
            </a:pPr>
            <a:endParaRPr lang="en-US" dirty="0"/>
          </a:p>
          <a:p>
            <a:pPr marL="0" lvl="0" indent="0" algn="just">
              <a:buNone/>
            </a:pPr>
            <a:r>
              <a:rPr lang="en-US" dirty="0" smtClean="0"/>
              <a:t>Foundation makes </a:t>
            </a:r>
            <a:r>
              <a:rPr lang="en-US" dirty="0"/>
              <a:t>a base for the wall to sit on so that it doesn't push into the ground. </a:t>
            </a:r>
            <a:r>
              <a:rPr lang="en-US" dirty="0" smtClean="0"/>
              <a:t>This is usually, </a:t>
            </a:r>
            <a:r>
              <a:rPr lang="en-US" dirty="0"/>
              <a:t>but not </a:t>
            </a:r>
            <a:r>
              <a:rPr lang="en-US" dirty="0" smtClean="0"/>
              <a:t>always, </a:t>
            </a:r>
            <a:r>
              <a:rPr lang="en-US" dirty="0"/>
              <a:t>3 times the width of the wall. Without it, the wall would act as a knife and with the weight of the structure, cut into the ground.</a:t>
            </a:r>
          </a:p>
        </p:txBody>
      </p:sp>
      <p:sp>
        <p:nvSpPr>
          <p:cNvPr id="5" name="Title 1"/>
          <p:cNvSpPr>
            <a:spLocks noGrp="1"/>
          </p:cNvSpPr>
          <p:nvPr>
            <p:ph type="title"/>
          </p:nvPr>
        </p:nvSpPr>
        <p:spPr>
          <a:xfrm>
            <a:off x="1219200" y="5257800"/>
            <a:ext cx="7239000" cy="1143000"/>
          </a:xfrm>
        </p:spPr>
        <p:txBody>
          <a:bodyPr/>
          <a:lstStyle/>
          <a:p>
            <a:pPr algn="r"/>
            <a:r>
              <a:rPr lang="en-US" dirty="0" smtClean="0"/>
              <a:t>Differences</a:t>
            </a:r>
            <a:endParaRPr lang="en-US" dirty="0"/>
          </a:p>
        </p:txBody>
      </p:sp>
    </p:spTree>
    <p:extLst>
      <p:ext uri="{BB962C8B-B14F-4D97-AF65-F5344CB8AC3E}">
        <p14:creationId xmlns:p14="http://schemas.microsoft.com/office/powerpoint/2010/main" val="419135758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418" y="228600"/>
            <a:ext cx="8174182" cy="1115291"/>
          </a:xfrm>
        </p:spPr>
        <p:txBody>
          <a:bodyPr/>
          <a:lstStyle/>
          <a:p>
            <a:r>
              <a:rPr lang="en-US" dirty="0" smtClean="0"/>
              <a:t>Foundation</a:t>
            </a:r>
            <a:endParaRPr lang="en-US" dirty="0"/>
          </a:p>
        </p:txBody>
      </p:sp>
      <p:sp>
        <p:nvSpPr>
          <p:cNvPr id="3" name="Text Placeholder 2"/>
          <p:cNvSpPr>
            <a:spLocks noGrp="1"/>
          </p:cNvSpPr>
          <p:nvPr>
            <p:ph type="body" sz="half" idx="1"/>
          </p:nvPr>
        </p:nvSpPr>
        <p:spPr>
          <a:xfrm>
            <a:off x="886691" y="1246909"/>
            <a:ext cx="7412182" cy="4772891"/>
          </a:xfrm>
        </p:spPr>
        <p:txBody>
          <a:bodyPr/>
          <a:lstStyle/>
          <a:p>
            <a:pPr algn="just"/>
            <a:r>
              <a:rPr lang="en-US" sz="2200" dirty="0"/>
              <a:t>Foundations and footings are installed under a building to provide stability for the building throughout its lifespan. Foundations are constructed, taking into consideration the soil conditions and environment around the construction </a:t>
            </a:r>
            <a:r>
              <a:rPr lang="en-US" sz="2200" dirty="0" smtClean="0"/>
              <a:t>site</a:t>
            </a:r>
            <a:r>
              <a:rPr lang="en-US" sz="2200" dirty="0"/>
              <a:t>.</a:t>
            </a:r>
            <a:endParaRPr lang="en-US" sz="2200" dirty="0" smtClean="0"/>
          </a:p>
          <a:p>
            <a:pPr algn="just"/>
            <a:r>
              <a:rPr lang="en-US" sz="2200" dirty="0" smtClean="0"/>
              <a:t>The </a:t>
            </a:r>
            <a:r>
              <a:rPr lang="en-US" sz="2200" dirty="0"/>
              <a:t>function of a foundation is to re-distribute this load over a larger area </a:t>
            </a:r>
            <a:endParaRPr lang="en-US" sz="2200" dirty="0" smtClean="0"/>
          </a:p>
          <a:p>
            <a:pPr algn="just"/>
            <a:r>
              <a:rPr lang="en-US" sz="2200" dirty="0" smtClean="0"/>
              <a:t>The </a:t>
            </a:r>
            <a:r>
              <a:rPr lang="en-US" sz="2200" dirty="0"/>
              <a:t>load concentration becomes equal to the safe bearing capacity of the soil underneath (0.5 to 1.5 Tons/SFT</a:t>
            </a:r>
            <a:r>
              <a:rPr lang="en-US" sz="2200" dirty="0" smtClean="0"/>
              <a:t>.)</a:t>
            </a:r>
          </a:p>
          <a:p>
            <a:pPr algn="just"/>
            <a:r>
              <a:rPr lang="en-US" sz="2200" dirty="0" smtClean="0"/>
              <a:t>At </a:t>
            </a:r>
            <a:r>
              <a:rPr lang="en-US" sz="2200" dirty="0"/>
              <a:t>the bottom of each foundation, lean concrete or a compacted mixture of brick-ballast with 25% sand is to be provided. Off set of this layer must be lesser than or equal to its depth (6” or 9”).</a:t>
            </a:r>
          </a:p>
        </p:txBody>
      </p:sp>
    </p:spTree>
    <p:extLst>
      <p:ext uri="{BB962C8B-B14F-4D97-AF65-F5344CB8AC3E}">
        <p14:creationId xmlns:p14="http://schemas.microsoft.com/office/powerpoint/2010/main" val="584233510"/>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Differences</a:t>
            </a:r>
            <a:endParaRPr lang="en-US" dirty="0"/>
          </a:p>
        </p:txBody>
      </p:sp>
      <p:sp>
        <p:nvSpPr>
          <p:cNvPr id="10" name="Content Placeholder 2"/>
          <p:cNvSpPr>
            <a:spLocks noGrp="1"/>
          </p:cNvSpPr>
          <p:nvPr>
            <p:ph idx="1"/>
          </p:nvPr>
        </p:nvSpPr>
        <p:spPr>
          <a:xfrm>
            <a:off x="692727" y="429491"/>
            <a:ext cx="7994073" cy="4828309"/>
          </a:xfrm>
        </p:spPr>
        <p:txBody>
          <a:bodyPr>
            <a:noAutofit/>
          </a:bodyPr>
          <a:lstStyle/>
          <a:p>
            <a:pPr marL="0" indent="0" algn="just">
              <a:buNone/>
            </a:pPr>
            <a:r>
              <a:rPr lang="en-US" sz="1800" b="1" dirty="0" smtClean="0"/>
              <a:t>Difference between pile foundation and pier foundation</a:t>
            </a:r>
            <a:endParaRPr lang="en-US" sz="1800" dirty="0" smtClean="0"/>
          </a:p>
          <a:p>
            <a:pPr marL="0" lvl="0" indent="0" algn="just">
              <a:buNone/>
            </a:pPr>
            <a:r>
              <a:rPr lang="en-US" sz="1800" dirty="0" smtClean="0"/>
              <a:t>A pile is more slender than a pier. They are essentially the same thing. The pile is far better then pier because the total mass is divided equally between each pile used in pile foundation and the foundation is very much stable.</a:t>
            </a:r>
          </a:p>
          <a:p>
            <a:pPr marL="0" lvl="0" indent="0" algn="just">
              <a:buNone/>
            </a:pPr>
            <a:endParaRPr lang="en-US" sz="1800" dirty="0" smtClean="0"/>
          </a:p>
          <a:p>
            <a:pPr marL="0" indent="0" algn="just">
              <a:buNone/>
            </a:pPr>
            <a:r>
              <a:rPr lang="en-US" sz="1800" b="1" dirty="0" smtClean="0"/>
              <a:t>Difference between a pile foundation and an ordinary foundation</a:t>
            </a:r>
            <a:endParaRPr lang="en-US" sz="1800" dirty="0" smtClean="0"/>
          </a:p>
          <a:p>
            <a:pPr marL="0" lvl="0" indent="0" algn="just">
              <a:buNone/>
            </a:pPr>
            <a:r>
              <a:rPr lang="en-US" sz="1800" dirty="0" smtClean="0"/>
              <a:t>Pile foundations are typically much deeper than they are wide. This means that their ability to resist loads is mainly derived from the vertical friction of the side of the pile against the soil (skin friction). However it should be noted that a number of closely spaced piles will act as a group and as such can also have significant resistance to loads by end bearing.</a:t>
            </a:r>
          </a:p>
          <a:p>
            <a:pPr marL="0" lvl="0" indent="0" algn="just">
              <a:buNone/>
            </a:pPr>
            <a:r>
              <a:rPr lang="en-US" sz="1800" dirty="0" smtClean="0"/>
              <a:t>Regular foundations rely on the bearing pressure between the soil and the underside of the foundation, they are cheaper and more common. Piles will be used when greater forces are needed to be transferred to the ground over a smaller area, such as with high rise buildings and those in densely built up areas where land comes at a premium and ground movements will affect neighboring buildings.</a:t>
            </a:r>
          </a:p>
        </p:txBody>
      </p:sp>
    </p:spTree>
    <p:extLst>
      <p:ext uri="{BB962C8B-B14F-4D97-AF65-F5344CB8AC3E}">
        <p14:creationId xmlns:p14="http://schemas.microsoft.com/office/powerpoint/2010/main" val="21878093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Types of Foundation</a:t>
            </a:r>
            <a:endParaRPr lang="en-US" sz="6000" dirty="0"/>
          </a:p>
        </p:txBody>
      </p:sp>
      <p:sp>
        <p:nvSpPr>
          <p:cNvPr id="3" name="Content Placeholder 2"/>
          <p:cNvSpPr>
            <a:spLocks noGrp="1"/>
          </p:cNvSpPr>
          <p:nvPr>
            <p:ph idx="1"/>
          </p:nvPr>
        </p:nvSpPr>
        <p:spPr/>
        <p:txBody>
          <a:bodyPr>
            <a:normAutofit fontScale="77500" lnSpcReduction="20000"/>
          </a:bodyPr>
          <a:lstStyle/>
          <a:p>
            <a:pPr marL="0" indent="0" algn="just">
              <a:buNone/>
            </a:pPr>
            <a:r>
              <a:rPr lang="en-US" dirty="0" smtClean="0"/>
              <a:t>Generally, there are two broad categories of types of foundation.</a:t>
            </a:r>
          </a:p>
          <a:p>
            <a:pPr marL="0" indent="0" algn="just">
              <a:buNone/>
            </a:pPr>
            <a:endParaRPr lang="en-US" dirty="0" smtClean="0"/>
          </a:p>
          <a:p>
            <a:pPr algn="just"/>
            <a:r>
              <a:rPr lang="en-US" b="1" dirty="0"/>
              <a:t>Shallow Foundations (10’ depth)</a:t>
            </a:r>
          </a:p>
          <a:p>
            <a:pPr marL="0" indent="0" algn="just">
              <a:buNone/>
            </a:pPr>
            <a:r>
              <a:rPr lang="en-US" dirty="0"/>
              <a:t>A shallow foundation is a type of building foundation that transfers building loads to the earth very near to the surface, rather than to a subsurface layer or a range of depths as does a deep foundation.</a:t>
            </a:r>
          </a:p>
          <a:p>
            <a:pPr algn="just"/>
            <a:endParaRPr lang="en-US" b="1" dirty="0" smtClean="0"/>
          </a:p>
          <a:p>
            <a:pPr algn="just"/>
            <a:r>
              <a:rPr lang="en-US" b="1" dirty="0" smtClean="0"/>
              <a:t>Deep Foundations </a:t>
            </a:r>
            <a:r>
              <a:rPr lang="en-US" b="1" dirty="0"/>
              <a:t>(66’ – 213’ depth)</a:t>
            </a:r>
            <a:endParaRPr lang="en-US" b="1" dirty="0" smtClean="0"/>
          </a:p>
          <a:p>
            <a:pPr marL="0" indent="0" algn="just">
              <a:buNone/>
            </a:pPr>
            <a:r>
              <a:rPr lang="en-US" dirty="0" smtClean="0"/>
              <a:t>A deep foundation is a type of foundation which transfers building loads to the earth farther down from the surface than a shallow foundation does, to a subsurface layer or a range of depths.</a:t>
            </a:r>
          </a:p>
        </p:txBody>
      </p:sp>
    </p:spTree>
    <p:extLst>
      <p:ext uri="{BB962C8B-B14F-4D97-AF65-F5344CB8AC3E}">
        <p14:creationId xmlns:p14="http://schemas.microsoft.com/office/powerpoint/2010/main" val="17105410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8969" y="471055"/>
            <a:ext cx="7578449" cy="5915889"/>
          </a:xfrm>
        </p:spPr>
        <p:txBody>
          <a:bodyPr>
            <a:normAutofit fontScale="85000" lnSpcReduction="20000"/>
          </a:bodyPr>
          <a:lstStyle/>
          <a:p>
            <a:pPr marL="0" indent="0" algn="just">
              <a:buNone/>
            </a:pPr>
            <a:r>
              <a:rPr lang="en-US" b="1" dirty="0" smtClean="0"/>
              <a:t>SHALLOW FOUNDATION OR SPREAD FOOTING:</a:t>
            </a:r>
          </a:p>
          <a:p>
            <a:pPr algn="just"/>
            <a:r>
              <a:rPr lang="en-US" dirty="0" smtClean="0"/>
              <a:t>The </a:t>
            </a:r>
            <a:r>
              <a:rPr lang="en-US" dirty="0"/>
              <a:t>term "spread </a:t>
            </a:r>
            <a:r>
              <a:rPr lang="en-US" dirty="0" smtClean="0"/>
              <a:t>footing" </a:t>
            </a:r>
            <a:r>
              <a:rPr lang="en-US" dirty="0"/>
              <a:t>is commonly used to refer to shallow foundations  </a:t>
            </a:r>
            <a:endParaRPr lang="en-US" dirty="0" smtClean="0"/>
          </a:p>
          <a:p>
            <a:pPr algn="just"/>
            <a:r>
              <a:rPr lang="en-US" dirty="0" smtClean="0"/>
              <a:t>A </a:t>
            </a:r>
            <a:r>
              <a:rPr lang="en-US" dirty="0"/>
              <a:t>shallow </a:t>
            </a:r>
            <a:r>
              <a:rPr lang="en-US" dirty="0" smtClean="0"/>
              <a:t>foundation is used </a:t>
            </a:r>
            <a:r>
              <a:rPr lang="en-US" dirty="0"/>
              <a:t>where the bearing soil layer is within 3m (10 feet) from the ground surface. </a:t>
            </a:r>
            <a:endParaRPr lang="en-US" dirty="0" smtClean="0"/>
          </a:p>
          <a:p>
            <a:pPr algn="just"/>
            <a:r>
              <a:rPr lang="en-US" dirty="0" smtClean="0"/>
              <a:t>This </a:t>
            </a:r>
            <a:r>
              <a:rPr lang="en-US" dirty="0"/>
              <a:t>type of </a:t>
            </a:r>
            <a:r>
              <a:rPr lang="en-US" dirty="0" smtClean="0"/>
              <a:t>foundation </a:t>
            </a:r>
            <a:r>
              <a:rPr lang="en-US" dirty="0"/>
              <a:t>is mostly built for lightweight buildings where the condition of the soil is </a:t>
            </a:r>
            <a:r>
              <a:rPr lang="en-US" dirty="0" smtClean="0"/>
              <a:t>good </a:t>
            </a:r>
            <a:r>
              <a:rPr lang="en-US" dirty="0"/>
              <a:t>with </a:t>
            </a:r>
            <a:r>
              <a:rPr lang="en-US" dirty="0" smtClean="0"/>
              <a:t>uniform </a:t>
            </a:r>
            <a:r>
              <a:rPr lang="en-US" dirty="0"/>
              <a:t>layer and low water table</a:t>
            </a:r>
          </a:p>
          <a:p>
            <a:pPr algn="just"/>
            <a:r>
              <a:rPr lang="en-US" dirty="0"/>
              <a:t>These should not be used on soils where there is any possibility of ground flow of water above bearing layer of soil which may result in liquefaction.</a:t>
            </a:r>
          </a:p>
          <a:p>
            <a:pPr algn="just"/>
            <a:r>
              <a:rPr lang="en-US" dirty="0" smtClean="0"/>
              <a:t>The </a:t>
            </a:r>
            <a:r>
              <a:rPr lang="en-US" dirty="0"/>
              <a:t>wider base of this footing type spreads the weight from the building structure over more area and provides better </a:t>
            </a:r>
            <a:r>
              <a:rPr lang="en-US" dirty="0" smtClean="0"/>
              <a:t>stability.</a:t>
            </a:r>
          </a:p>
          <a:p>
            <a:pPr algn="just"/>
            <a:r>
              <a:rPr lang="en-US" dirty="0" smtClean="0"/>
              <a:t>Spread </a:t>
            </a:r>
            <a:r>
              <a:rPr lang="en-US" dirty="0"/>
              <a:t>footing is also known as open foundation since the earth soil will be completely removed to construct the footing and later filled by backfilling. </a:t>
            </a:r>
          </a:p>
          <a:p>
            <a:pPr algn="just"/>
            <a:endParaRPr lang="en-US" dirty="0"/>
          </a:p>
        </p:txBody>
      </p:sp>
    </p:spTree>
    <p:extLst>
      <p:ext uri="{BB962C8B-B14F-4D97-AF65-F5344CB8AC3E}">
        <p14:creationId xmlns:p14="http://schemas.microsoft.com/office/powerpoint/2010/main" val="13247511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Shallow </a:t>
            </a:r>
            <a:r>
              <a:rPr lang="en-US" sz="6000" dirty="0" smtClean="0"/>
              <a:t>Foundation </a:t>
            </a:r>
            <a:endParaRPr lang="en-US" sz="6000" dirty="0"/>
          </a:p>
        </p:txBody>
      </p:sp>
      <p:sp>
        <p:nvSpPr>
          <p:cNvPr id="3" name="Content Placeholder 2"/>
          <p:cNvSpPr>
            <a:spLocks noGrp="1"/>
          </p:cNvSpPr>
          <p:nvPr>
            <p:ph idx="1"/>
          </p:nvPr>
        </p:nvSpPr>
        <p:spPr>
          <a:xfrm>
            <a:off x="817418" y="554182"/>
            <a:ext cx="7869382" cy="4703618"/>
          </a:xfrm>
        </p:spPr>
        <p:txBody>
          <a:bodyPr>
            <a:noAutofit/>
          </a:bodyPr>
          <a:lstStyle/>
          <a:p>
            <a:r>
              <a:rPr lang="en-US" sz="2400" dirty="0" smtClean="0"/>
              <a:t>Types of shallow foundation:</a:t>
            </a:r>
          </a:p>
          <a:p>
            <a:pPr lvl="1"/>
            <a:r>
              <a:rPr lang="en-US" sz="2400" dirty="0" smtClean="0"/>
              <a:t>Isolated </a:t>
            </a:r>
            <a:r>
              <a:rPr lang="en-US" sz="2400" dirty="0"/>
              <a:t>footing</a:t>
            </a:r>
          </a:p>
          <a:p>
            <a:pPr lvl="1"/>
            <a:r>
              <a:rPr lang="en-US" sz="2400" dirty="0"/>
              <a:t>Combined footing</a:t>
            </a:r>
          </a:p>
          <a:p>
            <a:pPr lvl="1"/>
            <a:r>
              <a:rPr lang="en-US" sz="2400" dirty="0" smtClean="0"/>
              <a:t>Strap footing</a:t>
            </a:r>
          </a:p>
          <a:p>
            <a:pPr lvl="1"/>
            <a:r>
              <a:rPr lang="en-US" sz="2400" dirty="0" smtClean="0"/>
              <a:t>Strip </a:t>
            </a:r>
            <a:r>
              <a:rPr lang="en-US" sz="2400" dirty="0"/>
              <a:t>or continuous footing</a:t>
            </a:r>
          </a:p>
          <a:p>
            <a:pPr lvl="1"/>
            <a:r>
              <a:rPr lang="en-US" sz="2400" dirty="0"/>
              <a:t>Mat footing or raft </a:t>
            </a:r>
            <a:r>
              <a:rPr lang="en-US" sz="2400" dirty="0" smtClean="0"/>
              <a:t>foundation</a:t>
            </a:r>
            <a:endParaRPr lang="en-US" sz="2400" dirty="0"/>
          </a:p>
        </p:txBody>
      </p:sp>
    </p:spTree>
    <p:extLst>
      <p:ext uri="{BB962C8B-B14F-4D97-AF65-F5344CB8AC3E}">
        <p14:creationId xmlns:p14="http://schemas.microsoft.com/office/powerpoint/2010/main" val="139122044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r"/>
            <a:r>
              <a:rPr lang="en-US" dirty="0" smtClean="0"/>
              <a:t>Isolated Footing</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Isolated footings are one of the most economical types of footings. Sometimes</a:t>
            </a:r>
            <a:r>
              <a:rPr lang="en-US" dirty="0"/>
              <a:t>, it is stepped to spread the load over a larger area. </a:t>
            </a:r>
          </a:p>
          <a:p>
            <a:pPr algn="just"/>
            <a:r>
              <a:rPr lang="en-US" dirty="0"/>
              <a:t>They are used in the case of light column loads, when columns are not closely spaced and are spaced at relatively long distances</a:t>
            </a:r>
          </a:p>
          <a:p>
            <a:pPr algn="just"/>
            <a:r>
              <a:rPr lang="en-US" dirty="0" smtClean="0"/>
              <a:t>When footing is provided to support an individual column then isolated footing is used</a:t>
            </a:r>
          </a:p>
          <a:p>
            <a:pPr algn="just"/>
            <a:r>
              <a:rPr lang="en-US" dirty="0" smtClean="0"/>
              <a:t>Furthermore, they are used in </a:t>
            </a:r>
            <a:r>
              <a:rPr lang="en-US" dirty="0"/>
              <a:t>the case of good homogeneous soil</a:t>
            </a:r>
          </a:p>
          <a:p>
            <a:pPr algn="just"/>
            <a:r>
              <a:rPr lang="en-US" dirty="0" smtClean="0"/>
              <a:t>Isolated or single footings are structural elements used to transmit and distribute loads of single columns to the soil without exceeding its bearing capacity, in addition to preventing excessive settlement and providing adequate safety against sliding and overturning. </a:t>
            </a:r>
          </a:p>
        </p:txBody>
      </p:sp>
    </p:spTree>
    <p:extLst>
      <p:ext uri="{BB962C8B-B14F-4D97-AF65-F5344CB8AC3E}">
        <p14:creationId xmlns:p14="http://schemas.microsoft.com/office/powerpoint/2010/main" val="280342173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976745"/>
          </a:xfrm>
        </p:spPr>
        <p:txBody>
          <a:bodyPr/>
          <a:lstStyle/>
          <a:p>
            <a:r>
              <a:rPr lang="en-US" sz="4800" dirty="0" smtClean="0"/>
              <a:t>Types of Isolated Footing</a:t>
            </a:r>
            <a:endParaRPr lang="en-US" sz="4800" dirty="0"/>
          </a:p>
        </p:txBody>
      </p:sp>
      <p:sp>
        <p:nvSpPr>
          <p:cNvPr id="3" name="Content Placeholder 2"/>
          <p:cNvSpPr>
            <a:spLocks noGrp="1"/>
          </p:cNvSpPr>
          <p:nvPr>
            <p:ph idx="1"/>
          </p:nvPr>
        </p:nvSpPr>
        <p:spPr/>
        <p:txBody>
          <a:bodyPr>
            <a:normAutofit/>
          </a:bodyPr>
          <a:lstStyle/>
          <a:p>
            <a:pPr marL="0" indent="0" algn="just">
              <a:buNone/>
            </a:pPr>
            <a:r>
              <a:rPr lang="en-US" dirty="0" smtClean="0"/>
              <a:t>There are various types of isolated footings such as:</a:t>
            </a:r>
          </a:p>
          <a:p>
            <a:pPr algn="just"/>
            <a:r>
              <a:rPr lang="en-US" dirty="0" smtClean="0"/>
              <a:t>Flat footing </a:t>
            </a:r>
          </a:p>
          <a:p>
            <a:pPr algn="just"/>
            <a:r>
              <a:rPr lang="en-US" dirty="0" smtClean="0"/>
              <a:t>Slope </a:t>
            </a:r>
            <a:r>
              <a:rPr lang="en-US" dirty="0"/>
              <a:t>footing </a:t>
            </a:r>
          </a:p>
          <a:p>
            <a:pPr algn="just"/>
            <a:r>
              <a:rPr lang="en-US" dirty="0"/>
              <a:t>Step footing</a:t>
            </a:r>
          </a:p>
          <a:p>
            <a:pPr marL="0" indent="0" algn="just">
              <a:buNone/>
            </a:pPr>
            <a:r>
              <a:rPr lang="en-US" dirty="0" smtClean="0"/>
              <a:t>It </a:t>
            </a:r>
            <a:r>
              <a:rPr lang="en-US" dirty="0"/>
              <a:t>is circular, square or rectangular slab of uniform thickness. </a:t>
            </a:r>
            <a:endParaRPr lang="en-US" dirty="0" smtClean="0"/>
          </a:p>
          <a:p>
            <a:pPr marL="0" indent="0" algn="just">
              <a:buNone/>
            </a:pPr>
            <a:r>
              <a:rPr lang="en-US" dirty="0" smtClean="0"/>
              <a:t>Each type of footing is selected based on the soil condition and configuration of imposed loads. </a:t>
            </a:r>
          </a:p>
        </p:txBody>
      </p:sp>
    </p:spTree>
    <p:extLst>
      <p:ext uri="{BB962C8B-B14F-4D97-AF65-F5344CB8AC3E}">
        <p14:creationId xmlns:p14="http://schemas.microsoft.com/office/powerpoint/2010/main" val="417487084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8970" y="838199"/>
            <a:ext cx="4100958" cy="5548745"/>
          </a:xfrm>
        </p:spPr>
        <p:txBody>
          <a:bodyPr>
            <a:normAutofit fontScale="85000" lnSpcReduction="10000"/>
          </a:bodyPr>
          <a:lstStyle/>
          <a:p>
            <a:pPr marL="0" indent="0" algn="just">
              <a:buNone/>
            </a:pPr>
            <a:r>
              <a:rPr lang="en-US" b="1" dirty="0" smtClean="0"/>
              <a:t>FLAT, PAD OR PLAIN FOOTING:</a:t>
            </a:r>
          </a:p>
          <a:p>
            <a:pPr marL="0" indent="0" algn="just">
              <a:buNone/>
            </a:pPr>
            <a:r>
              <a:rPr lang="en-US" dirty="0" smtClean="0"/>
              <a:t>It </a:t>
            </a:r>
            <a:r>
              <a:rPr lang="en-US" dirty="0"/>
              <a:t>is constructed under each column independently and is usually square, rectangular, or circular in shape. The thickness of flat isolated footing is uniform. It is provided so as to reduce the bending moments and shearing forces at their critical sections. It can be constructed from plain concrete or reinforced concrete to increase the ultimate load carrying capacity.  </a:t>
            </a: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bwMode="auto">
          <a:xfrm>
            <a:off x="5290081" y="0"/>
            <a:ext cx="3853920" cy="6858000"/>
          </a:xfrm>
          <a:prstGeom prst="rect">
            <a:avLst/>
          </a:prstGeom>
          <a:noFill/>
          <a:ln>
            <a:noFill/>
          </a:ln>
        </p:spPr>
      </p:pic>
    </p:spTree>
    <p:extLst>
      <p:ext uri="{BB962C8B-B14F-4D97-AF65-F5344CB8AC3E}">
        <p14:creationId xmlns:p14="http://schemas.microsoft.com/office/powerpoint/2010/main" val="3795898051"/>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TM01859868[[fn=Thermal]]</Template>
  <TotalTime>2804</TotalTime>
  <Words>2048</Words>
  <Application>Microsoft Office PowerPoint</Application>
  <PresentationFormat>On-screen Show (4:3)</PresentationFormat>
  <Paragraphs>133</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Thermal</vt:lpstr>
      <vt:lpstr>Types of Foundations Structural Drawings</vt:lpstr>
      <vt:lpstr>Foundation &amp; Footing</vt:lpstr>
      <vt:lpstr>Foundation</vt:lpstr>
      <vt:lpstr>Types of Foundation</vt:lpstr>
      <vt:lpstr>PowerPoint Presentation</vt:lpstr>
      <vt:lpstr>Shallow Foundation </vt:lpstr>
      <vt:lpstr>Isolated Footing</vt:lpstr>
      <vt:lpstr>Types of Isolated Footing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Mat Footing</vt:lpstr>
      <vt:lpstr>PowerPoint Presentation</vt:lpstr>
      <vt:lpstr>Deep Foundation</vt:lpstr>
      <vt:lpstr>Deep Foundation </vt:lpstr>
      <vt:lpstr>PowerPoint Presentation</vt:lpstr>
      <vt:lpstr>PowerPoint Presentation</vt:lpstr>
      <vt:lpstr>PowerPoint Presentation</vt:lpstr>
      <vt:lpstr>PowerPoint Presentation</vt:lpstr>
      <vt:lpstr>PowerPoint Presentation</vt:lpstr>
      <vt:lpstr>PowerPoint Presentation</vt:lpstr>
      <vt:lpstr>Differences</vt:lpstr>
      <vt:lpstr>Differences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Drawings</dc:title>
  <dc:creator>valentinel01s</dc:creator>
  <cp:lastModifiedBy>Windows User</cp:lastModifiedBy>
  <cp:revision>180</cp:revision>
  <dcterms:created xsi:type="dcterms:W3CDTF">2006-09-15T07:57:21Z</dcterms:created>
  <dcterms:modified xsi:type="dcterms:W3CDTF">2020-09-23T04:26:56Z</dcterms:modified>
</cp:coreProperties>
</file>