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74" r:id="rId3"/>
    <p:sldId id="258" r:id="rId4"/>
    <p:sldId id="259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20" y="-1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284727" y="450850"/>
            <a:ext cx="2574544" cy="7569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0" i="0">
                <a:solidFill>
                  <a:schemeClr val="bg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bg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bg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6/13/2020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bg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6/13/2020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6/13/2020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12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298691" y="1676400"/>
            <a:ext cx="2819400" cy="28194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5689091" y="0"/>
            <a:ext cx="1600200" cy="11430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6298691" y="6096000"/>
            <a:ext cx="990600" cy="76199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0" y="2679697"/>
            <a:ext cx="4037076" cy="417830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0" y="2895600"/>
            <a:ext cx="1522476" cy="236220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7705343" y="0"/>
            <a:ext cx="765048" cy="1164336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7744968" y="0"/>
            <a:ext cx="685800" cy="1099185"/>
          </a:xfrm>
          <a:custGeom>
            <a:avLst/>
            <a:gdLst/>
            <a:ahLst/>
            <a:cxnLst/>
            <a:rect l="l" t="t" r="r" b="b"/>
            <a:pathLst>
              <a:path w="685800" h="1099185">
                <a:moveTo>
                  <a:pt x="685800" y="0"/>
                </a:moveTo>
                <a:lnTo>
                  <a:pt x="0" y="0"/>
                </a:lnTo>
                <a:lnTo>
                  <a:pt x="0" y="1098803"/>
                </a:lnTo>
                <a:lnTo>
                  <a:pt x="685800" y="1098803"/>
                </a:lnTo>
                <a:lnTo>
                  <a:pt x="685800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753106" y="466090"/>
            <a:ext cx="3637787" cy="7569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0" i="0">
                <a:solidFill>
                  <a:schemeClr val="bg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88340" y="1865121"/>
            <a:ext cx="7005955" cy="14890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bg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762000" y="1060830"/>
            <a:ext cx="8305800" cy="14901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12700" algn="ctr">
              <a:lnSpc>
                <a:spcPct val="100000"/>
              </a:lnSpc>
              <a:spcBef>
                <a:spcPts val="100"/>
              </a:spcBef>
            </a:pPr>
            <a:r>
              <a:rPr lang="en-US" dirty="0"/>
              <a:t>Electrical Transmission System</a:t>
            </a:r>
            <a:endParaRPr dirty="0"/>
          </a:p>
        </p:txBody>
      </p:sp>
      <p:sp>
        <p:nvSpPr>
          <p:cNvPr id="6" name="Rectangle 5"/>
          <p:cNvSpPr/>
          <p:nvPr/>
        </p:nvSpPr>
        <p:spPr>
          <a:xfrm>
            <a:off x="1295400" y="2828836"/>
            <a:ext cx="6324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solidFill>
                  <a:schemeClr val="bg1"/>
                </a:solidFill>
              </a:rPr>
              <a:t>In last lecture we have discussed about Three-Phase Short Transmission Lines, Effect of Load </a:t>
            </a:r>
            <a:r>
              <a:rPr lang="en-US" sz="2400" dirty="0" err="1" smtClean="0">
                <a:solidFill>
                  <a:schemeClr val="bg1"/>
                </a:solidFill>
              </a:rPr>
              <a:t>p.f</a:t>
            </a:r>
            <a:r>
              <a:rPr lang="en-US" sz="2400" dirty="0" smtClean="0">
                <a:solidFill>
                  <a:schemeClr val="bg1"/>
                </a:solidFill>
              </a:rPr>
              <a:t>. on Regulation and Efficiency. In this lecture we will study about some Effects on transmission lines such as, Heat in the system, proximity effect and </a:t>
            </a:r>
            <a:r>
              <a:rPr lang="en-US" sz="2400" dirty="0">
                <a:solidFill>
                  <a:schemeClr val="bg1"/>
                </a:solidFill>
              </a:rPr>
              <a:t>F</a:t>
            </a:r>
            <a:r>
              <a:rPr lang="en-US" sz="2400" dirty="0" smtClean="0">
                <a:solidFill>
                  <a:schemeClr val="bg1"/>
                </a:solidFill>
              </a:rPr>
              <a:t>erranti effect.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05000" y="466090"/>
            <a:ext cx="4485893" cy="7569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  <a:tabLst>
                <a:tab pos="2228850" algn="l"/>
              </a:tabLst>
            </a:pPr>
            <a:r>
              <a:rPr spc="-70" dirty="0"/>
              <a:t>F</a:t>
            </a:r>
            <a:r>
              <a:rPr dirty="0"/>
              <a:t>er</a:t>
            </a:r>
            <a:r>
              <a:rPr spc="-105" dirty="0"/>
              <a:t>r</a:t>
            </a:r>
            <a:r>
              <a:rPr dirty="0"/>
              <a:t>a</a:t>
            </a:r>
            <a:r>
              <a:rPr spc="-40" dirty="0"/>
              <a:t>n</a:t>
            </a:r>
            <a:r>
              <a:rPr dirty="0"/>
              <a:t>ti	</a:t>
            </a:r>
            <a:r>
              <a:rPr spc="-150" dirty="0"/>
              <a:t>E</a:t>
            </a:r>
            <a:r>
              <a:rPr spc="-50" dirty="0"/>
              <a:t>f</a:t>
            </a:r>
            <a:r>
              <a:rPr spc="-125" dirty="0"/>
              <a:t>f</a:t>
            </a:r>
            <a:r>
              <a:rPr dirty="0"/>
              <a:t>ect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88340" y="1865121"/>
            <a:ext cx="7002780" cy="386003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100"/>
              </a:spcBef>
              <a:tabLst>
                <a:tab pos="355600" algn="l"/>
                <a:tab pos="996950" algn="l"/>
                <a:tab pos="2591435" algn="l"/>
                <a:tab pos="2911475" algn="l"/>
                <a:tab pos="4141470" algn="l"/>
                <a:tab pos="4531995" algn="l"/>
                <a:tab pos="4975225" algn="l"/>
                <a:tab pos="6746875" algn="l"/>
              </a:tabLst>
            </a:pPr>
            <a:r>
              <a:rPr sz="1900" spc="350" dirty="0">
                <a:solidFill>
                  <a:srgbClr val="FFFFFF"/>
                </a:solidFill>
                <a:latin typeface="Arial"/>
                <a:cs typeface="Arial"/>
              </a:rPr>
              <a:t>	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Lin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e	</a:t>
            </a:r>
            <a:r>
              <a:rPr sz="2400" spc="-20" dirty="0" smtClean="0">
                <a:solidFill>
                  <a:srgbClr val="FFFFFF"/>
                </a:solidFill>
                <a:latin typeface="Carlito"/>
                <a:cs typeface="Carlito"/>
              </a:rPr>
              <a:t>c</a:t>
            </a:r>
            <a:r>
              <a:rPr sz="2400" dirty="0" smtClean="0">
                <a:solidFill>
                  <a:srgbClr val="FFFFFF"/>
                </a:solidFill>
                <a:latin typeface="Carlito"/>
                <a:cs typeface="Carlito"/>
              </a:rPr>
              <a:t>apa</a:t>
            </a:r>
            <a:r>
              <a:rPr sz="2400" spc="5" dirty="0" smtClean="0">
                <a:solidFill>
                  <a:srgbClr val="FFFFFF"/>
                </a:solidFill>
                <a:latin typeface="Carlito"/>
                <a:cs typeface="Carlito"/>
              </a:rPr>
              <a:t>c</a:t>
            </a:r>
            <a:r>
              <a:rPr sz="2400" spc="-15" dirty="0" smtClean="0">
                <a:solidFill>
                  <a:srgbClr val="FFFFFF"/>
                </a:solidFill>
                <a:latin typeface="Carlito"/>
                <a:cs typeface="Carlito"/>
              </a:rPr>
              <a:t>i</a:t>
            </a:r>
            <a:r>
              <a:rPr sz="2400" spc="-40" dirty="0" smtClean="0">
                <a:solidFill>
                  <a:srgbClr val="FFFFFF"/>
                </a:solidFill>
                <a:latin typeface="Carlito"/>
                <a:cs typeface="Carlito"/>
              </a:rPr>
              <a:t>t</a:t>
            </a:r>
            <a:r>
              <a:rPr sz="2400" dirty="0" smtClean="0">
                <a:solidFill>
                  <a:srgbClr val="FFFFFF"/>
                </a:solidFill>
                <a:latin typeface="Carlito"/>
                <a:cs typeface="Carlito"/>
              </a:rPr>
              <a:t>ance</a:t>
            </a:r>
            <a:r>
              <a:rPr lang="en-US" sz="2400" dirty="0" smtClean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Carlito"/>
                <a:cs typeface="Carlito"/>
              </a:rPr>
              <a:t>is</a:t>
            </a:r>
            <a:r>
              <a:rPr lang="en-US" sz="240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Carlito"/>
                <a:cs typeface="Carlito"/>
              </a:rPr>
              <a:t>as</a:t>
            </a:r>
            <a:r>
              <a:rPr sz="2400" spc="-15" dirty="0" smtClean="0">
                <a:solidFill>
                  <a:srgbClr val="FFFFFF"/>
                </a:solidFill>
                <a:latin typeface="Carlito"/>
                <a:cs typeface="Carlito"/>
              </a:rPr>
              <a:t>s</a:t>
            </a:r>
            <a:r>
              <a:rPr sz="2400" spc="-5" dirty="0" smtClean="0">
                <a:solidFill>
                  <a:srgbClr val="FFFFFF"/>
                </a:solidFill>
                <a:latin typeface="Carlito"/>
                <a:cs typeface="Carlito"/>
              </a:rPr>
              <a:t>um</a:t>
            </a:r>
            <a:r>
              <a:rPr sz="2400" dirty="0" smtClean="0">
                <a:solidFill>
                  <a:srgbClr val="FFFFFF"/>
                </a:solidFill>
                <a:latin typeface="Carlito"/>
                <a:cs typeface="Carlito"/>
              </a:rPr>
              <a:t>ed</a:t>
            </a:r>
            <a:r>
              <a:rPr lang="en-US" sz="240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400" spc="-25" dirty="0" smtClean="0">
                <a:solidFill>
                  <a:srgbClr val="FFFFFF"/>
                </a:solidFill>
                <a:latin typeface="Carlito"/>
                <a:cs typeface="Carlito"/>
              </a:rPr>
              <a:t>t</a:t>
            </a:r>
            <a:r>
              <a:rPr sz="2400" dirty="0" smtClean="0">
                <a:solidFill>
                  <a:srgbClr val="FFFFFF"/>
                </a:solidFill>
                <a:latin typeface="Carlito"/>
                <a:cs typeface="Carlito"/>
              </a:rPr>
              <a:t>o</a:t>
            </a:r>
            <a:r>
              <a:rPr lang="en-US" sz="240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400" spc="-5" dirty="0" smtClean="0">
                <a:solidFill>
                  <a:srgbClr val="FFFFFF"/>
                </a:solidFill>
                <a:latin typeface="Carlito"/>
                <a:cs typeface="Carlito"/>
              </a:rPr>
              <a:t>b</a:t>
            </a:r>
            <a:r>
              <a:rPr sz="2400" dirty="0" smtClean="0">
                <a:solidFill>
                  <a:srgbClr val="FFFFFF"/>
                </a:solidFill>
                <a:latin typeface="Carlito"/>
                <a:cs typeface="Carlito"/>
              </a:rPr>
              <a:t>e</a:t>
            </a:r>
            <a:r>
              <a:rPr lang="en-US" sz="240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400" spc="-20" dirty="0" smtClean="0">
                <a:solidFill>
                  <a:srgbClr val="FFFFFF"/>
                </a:solidFill>
                <a:latin typeface="Carlito"/>
                <a:cs typeface="Carlito"/>
              </a:rPr>
              <a:t>c</a:t>
            </a:r>
            <a:r>
              <a:rPr sz="2400" spc="-5" dirty="0" smtClean="0">
                <a:solidFill>
                  <a:srgbClr val="FFFFFF"/>
                </a:solidFill>
                <a:latin typeface="Carlito"/>
                <a:cs typeface="Carlito"/>
              </a:rPr>
              <a:t>once</a:t>
            </a:r>
            <a:r>
              <a:rPr sz="2400" spc="-20" dirty="0" smtClean="0">
                <a:solidFill>
                  <a:srgbClr val="FFFFFF"/>
                </a:solidFill>
                <a:latin typeface="Carlito"/>
                <a:cs typeface="Carlito"/>
              </a:rPr>
              <a:t>n</a:t>
            </a:r>
            <a:r>
              <a:rPr sz="2400" dirty="0" smtClean="0">
                <a:solidFill>
                  <a:srgbClr val="FFFFFF"/>
                </a:solidFill>
                <a:latin typeface="Carlito"/>
                <a:cs typeface="Carlito"/>
              </a:rPr>
              <a:t>t</a:t>
            </a:r>
            <a:r>
              <a:rPr sz="2400" spc="-50" dirty="0" smtClean="0">
                <a:solidFill>
                  <a:srgbClr val="FFFFFF"/>
                </a:solidFill>
                <a:latin typeface="Carlito"/>
                <a:cs typeface="Carlito"/>
              </a:rPr>
              <a:t>r</a:t>
            </a:r>
            <a:r>
              <a:rPr sz="2400" spc="-35" dirty="0" smtClean="0">
                <a:solidFill>
                  <a:srgbClr val="FFFFFF"/>
                </a:solidFill>
                <a:latin typeface="Carlito"/>
                <a:cs typeface="Carlito"/>
              </a:rPr>
              <a:t>a</a:t>
            </a:r>
            <a:r>
              <a:rPr sz="2400" spc="-40" dirty="0" smtClean="0">
                <a:solidFill>
                  <a:srgbClr val="FFFFFF"/>
                </a:solidFill>
                <a:latin typeface="Carlito"/>
                <a:cs typeface="Carlito"/>
              </a:rPr>
              <a:t>t</a:t>
            </a:r>
            <a:r>
              <a:rPr sz="2400" dirty="0" smtClean="0">
                <a:solidFill>
                  <a:srgbClr val="FFFFFF"/>
                </a:solidFill>
                <a:latin typeface="Carlito"/>
                <a:cs typeface="Carlito"/>
              </a:rPr>
              <a:t>ed</a:t>
            </a:r>
            <a:r>
              <a:rPr lang="en-US" sz="240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400" spc="-25" dirty="0" smtClean="0">
                <a:solidFill>
                  <a:srgbClr val="FFFFFF"/>
                </a:solidFill>
                <a:latin typeface="Carlito"/>
                <a:cs typeface="Carlito"/>
              </a:rPr>
              <a:t>at </a:t>
            </a:r>
            <a:r>
              <a:rPr sz="2400" dirty="0" smtClean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receiving</a:t>
            </a:r>
            <a:r>
              <a:rPr sz="2400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end.</a:t>
            </a:r>
            <a:endParaRPr sz="24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24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400" dirty="0">
              <a:latin typeface="Carlito"/>
              <a:cs typeface="Carlito"/>
            </a:endParaRPr>
          </a:p>
          <a:p>
            <a:pPr marL="393700">
              <a:lnSpc>
                <a:spcPct val="100000"/>
              </a:lnSpc>
            </a:pPr>
            <a:r>
              <a:rPr sz="2200" spc="-10" dirty="0">
                <a:solidFill>
                  <a:srgbClr val="FFFFFF"/>
                </a:solidFill>
                <a:latin typeface="Carlito"/>
                <a:cs typeface="Carlito"/>
              </a:rPr>
              <a:t>OM </a:t>
            </a:r>
            <a:r>
              <a:rPr sz="2200" spc="-5" dirty="0">
                <a:solidFill>
                  <a:srgbClr val="FFFFFF"/>
                </a:solidFill>
                <a:latin typeface="Carlito"/>
                <a:cs typeface="Carlito"/>
              </a:rPr>
              <a:t>= receiving </a:t>
            </a:r>
            <a:r>
              <a:rPr sz="2200" spc="-10" dirty="0">
                <a:solidFill>
                  <a:srgbClr val="FFFFFF"/>
                </a:solidFill>
                <a:latin typeface="Carlito"/>
                <a:cs typeface="Carlito"/>
              </a:rPr>
              <a:t>end </a:t>
            </a:r>
            <a:r>
              <a:rPr sz="2200" spc="-15" dirty="0">
                <a:solidFill>
                  <a:srgbClr val="FFFFFF"/>
                </a:solidFill>
                <a:latin typeface="Carlito"/>
                <a:cs typeface="Carlito"/>
              </a:rPr>
              <a:t>voltage</a:t>
            </a:r>
            <a:r>
              <a:rPr sz="2200" spc="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200" spc="-25" dirty="0">
                <a:solidFill>
                  <a:srgbClr val="FFFFFF"/>
                </a:solidFill>
                <a:latin typeface="Carlito"/>
                <a:cs typeface="Carlito"/>
              </a:rPr>
              <a:t>Vr</a:t>
            </a:r>
            <a:endParaRPr sz="2200" dirty="0">
              <a:latin typeface="Carlito"/>
              <a:cs typeface="Carlito"/>
            </a:endParaRPr>
          </a:p>
          <a:p>
            <a:pPr marL="393700">
              <a:lnSpc>
                <a:spcPct val="100000"/>
              </a:lnSpc>
            </a:pPr>
            <a:r>
              <a:rPr sz="2200" spc="-5" dirty="0">
                <a:solidFill>
                  <a:srgbClr val="FFFFFF"/>
                </a:solidFill>
                <a:latin typeface="Carlito"/>
                <a:cs typeface="Carlito"/>
              </a:rPr>
              <a:t>OC = </a:t>
            </a:r>
            <a:r>
              <a:rPr sz="2200" spc="-15" dirty="0">
                <a:solidFill>
                  <a:srgbClr val="FFFFFF"/>
                </a:solidFill>
                <a:latin typeface="Carlito"/>
                <a:cs typeface="Carlito"/>
              </a:rPr>
              <a:t>Current drawn </a:t>
            </a:r>
            <a:r>
              <a:rPr sz="2200" spc="-10" dirty="0">
                <a:solidFill>
                  <a:srgbClr val="FFFFFF"/>
                </a:solidFill>
                <a:latin typeface="Carlito"/>
                <a:cs typeface="Carlito"/>
              </a:rPr>
              <a:t>by capacitance </a:t>
            </a:r>
            <a:r>
              <a:rPr sz="2200" spc="-5" dirty="0">
                <a:solidFill>
                  <a:srgbClr val="FFFFFF"/>
                </a:solidFill>
                <a:latin typeface="Carlito"/>
                <a:cs typeface="Carlito"/>
              </a:rPr>
              <a:t>=</a:t>
            </a:r>
            <a:r>
              <a:rPr sz="2200" spc="4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rlito"/>
                <a:cs typeface="Carlito"/>
              </a:rPr>
              <a:t>Ic</a:t>
            </a:r>
            <a:endParaRPr sz="2200" dirty="0">
              <a:latin typeface="Carlito"/>
              <a:cs typeface="Carlito"/>
            </a:endParaRPr>
          </a:p>
          <a:p>
            <a:pPr marL="393700">
              <a:lnSpc>
                <a:spcPct val="100000"/>
              </a:lnSpc>
            </a:pPr>
            <a:r>
              <a:rPr sz="2200" spc="-5" dirty="0">
                <a:solidFill>
                  <a:srgbClr val="FFFFFF"/>
                </a:solidFill>
                <a:latin typeface="Carlito"/>
                <a:cs typeface="Carlito"/>
              </a:rPr>
              <a:t>MN = </a:t>
            </a:r>
            <a:r>
              <a:rPr sz="2200" spc="-15" dirty="0">
                <a:solidFill>
                  <a:srgbClr val="FFFFFF"/>
                </a:solidFill>
                <a:latin typeface="Carlito"/>
                <a:cs typeface="Carlito"/>
              </a:rPr>
              <a:t>Resistance</a:t>
            </a:r>
            <a:r>
              <a:rPr sz="2200" spc="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Carlito"/>
                <a:cs typeface="Carlito"/>
              </a:rPr>
              <a:t>drop</a:t>
            </a:r>
            <a:endParaRPr sz="2200" dirty="0">
              <a:latin typeface="Carlito"/>
              <a:cs typeface="Carlito"/>
            </a:endParaRPr>
          </a:p>
          <a:p>
            <a:pPr marL="393700" marR="3192780">
              <a:lnSpc>
                <a:spcPct val="100000"/>
              </a:lnSpc>
            </a:pPr>
            <a:r>
              <a:rPr sz="2200" spc="-5" dirty="0">
                <a:solidFill>
                  <a:srgbClr val="FFFFFF"/>
                </a:solidFill>
                <a:latin typeface="Carlito"/>
                <a:cs typeface="Carlito"/>
              </a:rPr>
              <a:t>NP = </a:t>
            </a:r>
            <a:r>
              <a:rPr sz="2200" spc="-10" dirty="0">
                <a:solidFill>
                  <a:srgbClr val="FFFFFF"/>
                </a:solidFill>
                <a:latin typeface="Carlito"/>
                <a:cs typeface="Carlito"/>
              </a:rPr>
              <a:t>Inductive reactance </a:t>
            </a:r>
            <a:r>
              <a:rPr sz="2200" spc="-15" dirty="0">
                <a:solidFill>
                  <a:srgbClr val="FFFFFF"/>
                </a:solidFill>
                <a:latin typeface="Carlito"/>
                <a:cs typeface="Carlito"/>
              </a:rPr>
              <a:t>drop  </a:t>
            </a:r>
            <a:r>
              <a:rPr sz="2200" spc="-20" dirty="0">
                <a:solidFill>
                  <a:srgbClr val="FFFFFF"/>
                </a:solidFill>
                <a:latin typeface="Carlito"/>
                <a:cs typeface="Carlito"/>
              </a:rPr>
              <a:t>Therefore;</a:t>
            </a:r>
            <a:endParaRPr sz="2200" dirty="0">
              <a:latin typeface="Carlito"/>
              <a:cs typeface="Carlito"/>
            </a:endParaRPr>
          </a:p>
          <a:p>
            <a:pPr marL="393700" marR="720725">
              <a:lnSpc>
                <a:spcPct val="100000"/>
              </a:lnSpc>
            </a:pPr>
            <a:r>
              <a:rPr sz="2200" spc="-5" dirty="0">
                <a:solidFill>
                  <a:srgbClr val="FFFFFF"/>
                </a:solidFill>
                <a:latin typeface="Carlito"/>
                <a:cs typeface="Carlito"/>
              </a:rPr>
              <a:t>OP = </a:t>
            </a:r>
            <a:r>
              <a:rPr sz="2200" spc="-10" dirty="0">
                <a:solidFill>
                  <a:srgbClr val="FFFFFF"/>
                </a:solidFill>
                <a:latin typeface="Carlito"/>
                <a:cs typeface="Carlito"/>
              </a:rPr>
              <a:t>Sending </a:t>
            </a:r>
            <a:r>
              <a:rPr sz="2200" spc="-5" dirty="0">
                <a:solidFill>
                  <a:srgbClr val="FFFFFF"/>
                </a:solidFill>
                <a:latin typeface="Carlito"/>
                <a:cs typeface="Carlito"/>
              </a:rPr>
              <a:t>end </a:t>
            </a:r>
            <a:r>
              <a:rPr sz="2200" spc="-15" dirty="0">
                <a:solidFill>
                  <a:srgbClr val="FFFFFF"/>
                </a:solidFill>
                <a:latin typeface="Carlito"/>
                <a:cs typeface="Carlito"/>
              </a:rPr>
              <a:t>voltage </a:t>
            </a:r>
            <a:r>
              <a:rPr sz="2200" spc="-10" dirty="0">
                <a:solidFill>
                  <a:srgbClr val="FFFFFF"/>
                </a:solidFill>
                <a:latin typeface="Carlito"/>
                <a:cs typeface="Carlito"/>
              </a:rPr>
              <a:t>at </a:t>
            </a:r>
            <a:r>
              <a:rPr sz="2200" spc="-5" dirty="0">
                <a:solidFill>
                  <a:srgbClr val="FFFFFF"/>
                </a:solidFill>
                <a:latin typeface="Carlito"/>
                <a:cs typeface="Carlito"/>
              </a:rPr>
              <a:t>no load and is less than  </a:t>
            </a:r>
            <a:r>
              <a:rPr sz="2200" spc="-10" dirty="0">
                <a:solidFill>
                  <a:srgbClr val="FFFFFF"/>
                </a:solidFill>
                <a:latin typeface="Carlito"/>
                <a:cs typeface="Carlito"/>
              </a:rPr>
              <a:t>receiving end </a:t>
            </a:r>
            <a:r>
              <a:rPr sz="2200" spc="-15" dirty="0">
                <a:solidFill>
                  <a:srgbClr val="FFFFFF"/>
                </a:solidFill>
                <a:latin typeface="Carlito"/>
                <a:cs typeface="Carlito"/>
              </a:rPr>
              <a:t>voltage</a:t>
            </a:r>
            <a:r>
              <a:rPr sz="2200" spc="1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Carlito"/>
                <a:cs typeface="Carlito"/>
              </a:rPr>
              <a:t>(Vr)</a:t>
            </a:r>
            <a:endParaRPr sz="2200" dirty="0">
              <a:latin typeface="Carlito"/>
              <a:cs typeface="Carlito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715000" y="2667000"/>
            <a:ext cx="2790444" cy="15819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19200" y="466090"/>
            <a:ext cx="5171693" cy="7569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  <a:tabLst>
                <a:tab pos="2228850" algn="l"/>
              </a:tabLst>
            </a:pPr>
            <a:r>
              <a:rPr spc="-70" dirty="0"/>
              <a:t>F</a:t>
            </a:r>
            <a:r>
              <a:rPr dirty="0"/>
              <a:t>er</a:t>
            </a:r>
            <a:r>
              <a:rPr spc="-105" dirty="0"/>
              <a:t>r</a:t>
            </a:r>
            <a:r>
              <a:rPr dirty="0"/>
              <a:t>a</a:t>
            </a:r>
            <a:r>
              <a:rPr spc="-40" dirty="0"/>
              <a:t>n</a:t>
            </a:r>
            <a:r>
              <a:rPr dirty="0"/>
              <a:t>ti	</a:t>
            </a:r>
            <a:r>
              <a:rPr spc="-150" dirty="0"/>
              <a:t>E</a:t>
            </a:r>
            <a:r>
              <a:rPr spc="-50" dirty="0"/>
              <a:t>f</a:t>
            </a:r>
            <a:r>
              <a:rPr spc="-125" dirty="0"/>
              <a:t>f</a:t>
            </a:r>
            <a:r>
              <a:rPr dirty="0"/>
              <a:t>ect</a:t>
            </a:r>
          </a:p>
        </p:txBody>
      </p:sp>
      <p:sp>
        <p:nvSpPr>
          <p:cNvPr id="4" name="object 4"/>
          <p:cNvSpPr/>
          <p:nvPr/>
        </p:nvSpPr>
        <p:spPr>
          <a:xfrm>
            <a:off x="963167" y="3125723"/>
            <a:ext cx="6684645" cy="3427729"/>
          </a:xfrm>
          <a:custGeom>
            <a:avLst/>
            <a:gdLst/>
            <a:ahLst/>
            <a:cxnLst/>
            <a:rect l="l" t="t" r="r" b="b"/>
            <a:pathLst>
              <a:path w="6684645" h="3427729">
                <a:moveTo>
                  <a:pt x="6684264" y="0"/>
                </a:moveTo>
                <a:lnTo>
                  <a:pt x="0" y="0"/>
                </a:lnTo>
                <a:lnTo>
                  <a:pt x="0" y="3427476"/>
                </a:lnTo>
                <a:lnTo>
                  <a:pt x="6684264" y="3427476"/>
                </a:lnTo>
                <a:lnTo>
                  <a:pt x="66842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88340" y="1865121"/>
            <a:ext cx="7006590" cy="4191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3535" algn="just">
              <a:lnSpc>
                <a:spcPct val="100000"/>
              </a:lnSpc>
              <a:spcBef>
                <a:spcPts val="100"/>
              </a:spcBef>
            </a:pPr>
            <a:r>
              <a:rPr sz="1900" spc="350" dirty="0">
                <a:solidFill>
                  <a:srgbClr val="FFFFFF"/>
                </a:solidFill>
                <a:latin typeface="Arial"/>
                <a:cs typeface="Arial"/>
              </a:rPr>
              <a:t>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Since,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resistance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is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small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compared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to </a:t>
            </a:r>
            <a:r>
              <a:rPr sz="2400" spc="-65" dirty="0">
                <a:solidFill>
                  <a:srgbClr val="FFFFFF"/>
                </a:solidFill>
                <a:latin typeface="Carlito"/>
                <a:cs typeface="Carlito"/>
              </a:rPr>
              <a:t>reactance; 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resistance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can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be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neglected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in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calculating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Ferranti  effect.</a:t>
            </a:r>
            <a:endParaRPr sz="2400">
              <a:latin typeface="Carlito"/>
              <a:cs typeface="Carlito"/>
            </a:endParaRPr>
          </a:p>
          <a:p>
            <a:pPr marL="323215">
              <a:lnSpc>
                <a:spcPct val="100000"/>
              </a:lnSpc>
              <a:spcBef>
                <a:spcPts val="969"/>
              </a:spcBef>
            </a:pPr>
            <a:r>
              <a:rPr sz="2250" spc="155" dirty="0">
                <a:latin typeface="Times New Roman"/>
                <a:cs typeface="Times New Roman"/>
              </a:rPr>
              <a:t>Ic</a:t>
            </a:r>
            <a:r>
              <a:rPr sz="2250" spc="-215" dirty="0">
                <a:latin typeface="Times New Roman"/>
                <a:cs typeface="Times New Roman"/>
              </a:rPr>
              <a:t> </a:t>
            </a:r>
            <a:r>
              <a:rPr sz="2250" spc="155" dirty="0">
                <a:latin typeface="Symbol"/>
                <a:cs typeface="Symbol"/>
              </a:rPr>
              <a:t></a:t>
            </a:r>
            <a:r>
              <a:rPr sz="2250" spc="-55" dirty="0">
                <a:latin typeface="Times New Roman"/>
                <a:cs typeface="Times New Roman"/>
              </a:rPr>
              <a:t> </a:t>
            </a:r>
            <a:r>
              <a:rPr sz="2250" spc="145" dirty="0">
                <a:latin typeface="Times New Roman"/>
                <a:cs typeface="Times New Roman"/>
              </a:rPr>
              <a:t>YVr......</a:t>
            </a:r>
            <a:r>
              <a:rPr sz="2250" b="1" spc="145" dirty="0">
                <a:latin typeface="Times New Roman"/>
                <a:cs typeface="Times New Roman"/>
              </a:rPr>
              <a:t>.</a:t>
            </a:r>
            <a:r>
              <a:rPr sz="2250" b="1" spc="-325" dirty="0">
                <a:latin typeface="Times New Roman"/>
                <a:cs typeface="Times New Roman"/>
              </a:rPr>
              <a:t> </a:t>
            </a:r>
            <a:r>
              <a:rPr sz="2250" spc="165" dirty="0">
                <a:latin typeface="Times New Roman"/>
                <a:cs typeface="Times New Roman"/>
              </a:rPr>
              <a:t>.......</a:t>
            </a:r>
            <a:r>
              <a:rPr sz="2250" spc="-80" dirty="0">
                <a:latin typeface="Times New Roman"/>
                <a:cs typeface="Times New Roman"/>
              </a:rPr>
              <a:t> </a:t>
            </a:r>
            <a:r>
              <a:rPr sz="2250" b="1" spc="165" dirty="0">
                <a:latin typeface="Times New Roman"/>
                <a:cs typeface="Times New Roman"/>
              </a:rPr>
              <a:t>.</a:t>
            </a:r>
            <a:r>
              <a:rPr sz="2250" spc="165" dirty="0">
                <a:latin typeface="Times New Roman"/>
                <a:cs typeface="Times New Roman"/>
              </a:rPr>
              <a:t>.......</a:t>
            </a:r>
            <a:r>
              <a:rPr sz="2250" spc="-75" dirty="0">
                <a:latin typeface="Times New Roman"/>
                <a:cs typeface="Times New Roman"/>
              </a:rPr>
              <a:t> </a:t>
            </a:r>
            <a:r>
              <a:rPr sz="2250" b="1" spc="165" dirty="0">
                <a:latin typeface="Times New Roman"/>
                <a:cs typeface="Times New Roman"/>
              </a:rPr>
              <a:t>.</a:t>
            </a:r>
            <a:r>
              <a:rPr sz="2250" spc="165" dirty="0">
                <a:latin typeface="Times New Roman"/>
                <a:cs typeface="Times New Roman"/>
              </a:rPr>
              <a:t>.......</a:t>
            </a:r>
            <a:r>
              <a:rPr sz="2250" spc="-80" dirty="0">
                <a:latin typeface="Times New Roman"/>
                <a:cs typeface="Times New Roman"/>
              </a:rPr>
              <a:t> </a:t>
            </a:r>
            <a:r>
              <a:rPr sz="2250" b="1" spc="165" dirty="0">
                <a:latin typeface="Times New Roman"/>
                <a:cs typeface="Times New Roman"/>
              </a:rPr>
              <a:t>.</a:t>
            </a:r>
            <a:r>
              <a:rPr sz="2250" spc="165" dirty="0">
                <a:latin typeface="Times New Roman"/>
                <a:cs typeface="Times New Roman"/>
              </a:rPr>
              <a:t>.......</a:t>
            </a:r>
            <a:r>
              <a:rPr sz="2250" spc="-85" dirty="0">
                <a:latin typeface="Times New Roman"/>
                <a:cs typeface="Times New Roman"/>
              </a:rPr>
              <a:t> </a:t>
            </a:r>
            <a:r>
              <a:rPr sz="2250" b="1" spc="165" dirty="0">
                <a:latin typeface="Times New Roman"/>
                <a:cs typeface="Times New Roman"/>
              </a:rPr>
              <a:t>.</a:t>
            </a:r>
            <a:r>
              <a:rPr sz="2250" spc="165" dirty="0">
                <a:latin typeface="Times New Roman"/>
                <a:cs typeface="Times New Roman"/>
              </a:rPr>
              <a:t>.......</a:t>
            </a:r>
            <a:r>
              <a:rPr sz="2250" spc="-75" dirty="0">
                <a:latin typeface="Times New Roman"/>
                <a:cs typeface="Times New Roman"/>
              </a:rPr>
              <a:t> </a:t>
            </a:r>
            <a:r>
              <a:rPr sz="2250" b="1" spc="20" dirty="0">
                <a:latin typeface="Times New Roman"/>
                <a:cs typeface="Times New Roman"/>
              </a:rPr>
              <a:t>.</a:t>
            </a:r>
            <a:r>
              <a:rPr sz="2250" spc="20" dirty="0">
                <a:latin typeface="Times New Roman"/>
                <a:cs typeface="Times New Roman"/>
              </a:rPr>
              <a:t>....</a:t>
            </a:r>
            <a:r>
              <a:rPr sz="2250" spc="20" dirty="0">
                <a:latin typeface="Symbol"/>
                <a:cs typeface="Symbol"/>
              </a:rPr>
              <a:t></a:t>
            </a:r>
            <a:r>
              <a:rPr sz="2250" spc="20" dirty="0">
                <a:latin typeface="Times New Roman"/>
                <a:cs typeface="Times New Roman"/>
              </a:rPr>
              <a:t>.1</a:t>
            </a:r>
            <a:r>
              <a:rPr sz="2250" spc="20" dirty="0">
                <a:latin typeface="Symbol"/>
                <a:cs typeface="Symbol"/>
              </a:rPr>
              <a:t></a:t>
            </a:r>
            <a:endParaRPr sz="2250">
              <a:latin typeface="Symbol"/>
              <a:cs typeface="Symbol"/>
            </a:endParaRPr>
          </a:p>
          <a:p>
            <a:pPr marL="323215">
              <a:lnSpc>
                <a:spcPct val="100000"/>
              </a:lnSpc>
              <a:spcBef>
                <a:spcPts val="715"/>
              </a:spcBef>
            </a:pPr>
            <a:r>
              <a:rPr sz="2250" spc="80" dirty="0">
                <a:latin typeface="Times New Roman"/>
                <a:cs typeface="Times New Roman"/>
              </a:rPr>
              <a:t>Vs </a:t>
            </a:r>
            <a:r>
              <a:rPr sz="2250" spc="155" dirty="0">
                <a:latin typeface="Symbol"/>
                <a:cs typeface="Symbol"/>
              </a:rPr>
              <a:t></a:t>
            </a:r>
            <a:r>
              <a:rPr sz="2250" spc="155" dirty="0">
                <a:latin typeface="Times New Roman"/>
                <a:cs typeface="Times New Roman"/>
              </a:rPr>
              <a:t> </a:t>
            </a:r>
            <a:r>
              <a:rPr sz="2250" spc="75" dirty="0">
                <a:latin typeface="Times New Roman"/>
                <a:cs typeface="Times New Roman"/>
              </a:rPr>
              <a:t>Vr </a:t>
            </a:r>
            <a:r>
              <a:rPr sz="2250" spc="155" dirty="0">
                <a:latin typeface="Symbol"/>
                <a:cs typeface="Symbol"/>
              </a:rPr>
              <a:t></a:t>
            </a:r>
            <a:r>
              <a:rPr sz="2250" spc="215" dirty="0">
                <a:latin typeface="Times New Roman"/>
                <a:cs typeface="Times New Roman"/>
              </a:rPr>
              <a:t> </a:t>
            </a:r>
            <a:r>
              <a:rPr sz="2250" spc="140" dirty="0">
                <a:latin typeface="Times New Roman"/>
                <a:cs typeface="Times New Roman"/>
              </a:rPr>
              <a:t>ZIc</a:t>
            </a:r>
            <a:endParaRPr sz="2250">
              <a:latin typeface="Times New Roman"/>
              <a:cs typeface="Times New Roman"/>
            </a:endParaRPr>
          </a:p>
          <a:p>
            <a:pPr marL="323215">
              <a:lnSpc>
                <a:spcPct val="100000"/>
              </a:lnSpc>
              <a:spcBef>
                <a:spcPts val="710"/>
              </a:spcBef>
            </a:pPr>
            <a:r>
              <a:rPr sz="2250" spc="80" dirty="0">
                <a:latin typeface="Times New Roman"/>
                <a:cs typeface="Times New Roman"/>
              </a:rPr>
              <a:t>Vs </a:t>
            </a:r>
            <a:r>
              <a:rPr sz="2250" spc="155" dirty="0">
                <a:latin typeface="Symbol"/>
                <a:cs typeface="Symbol"/>
              </a:rPr>
              <a:t></a:t>
            </a:r>
            <a:r>
              <a:rPr sz="2250" spc="155" dirty="0">
                <a:latin typeface="Times New Roman"/>
                <a:cs typeface="Times New Roman"/>
              </a:rPr>
              <a:t> </a:t>
            </a:r>
            <a:r>
              <a:rPr sz="2250" spc="75" dirty="0">
                <a:latin typeface="Times New Roman"/>
                <a:cs typeface="Times New Roman"/>
              </a:rPr>
              <a:t>Vr </a:t>
            </a:r>
            <a:r>
              <a:rPr sz="2250" spc="155" dirty="0">
                <a:latin typeface="Symbol"/>
                <a:cs typeface="Symbol"/>
              </a:rPr>
              <a:t></a:t>
            </a:r>
            <a:r>
              <a:rPr sz="2250" spc="155" dirty="0">
                <a:latin typeface="Times New Roman"/>
                <a:cs typeface="Times New Roman"/>
              </a:rPr>
              <a:t> </a:t>
            </a:r>
            <a:r>
              <a:rPr sz="2250" spc="195" dirty="0">
                <a:latin typeface="Symbol"/>
                <a:cs typeface="Symbol"/>
              </a:rPr>
              <a:t></a:t>
            </a:r>
            <a:r>
              <a:rPr sz="2250" spc="195" dirty="0">
                <a:latin typeface="Times New Roman"/>
                <a:cs typeface="Times New Roman"/>
              </a:rPr>
              <a:t>R </a:t>
            </a:r>
            <a:r>
              <a:rPr sz="2250" spc="155" dirty="0">
                <a:latin typeface="Symbol"/>
                <a:cs typeface="Symbol"/>
              </a:rPr>
              <a:t></a:t>
            </a:r>
            <a:r>
              <a:rPr sz="2250" spc="155" dirty="0">
                <a:latin typeface="Times New Roman"/>
                <a:cs typeface="Times New Roman"/>
              </a:rPr>
              <a:t> </a:t>
            </a:r>
            <a:r>
              <a:rPr sz="2250" spc="135" dirty="0">
                <a:latin typeface="Times New Roman"/>
                <a:cs typeface="Times New Roman"/>
              </a:rPr>
              <a:t>jω</a:t>
            </a:r>
            <a:r>
              <a:rPr sz="2250" spc="-165" dirty="0">
                <a:latin typeface="Times New Roman"/>
                <a:cs typeface="Times New Roman"/>
              </a:rPr>
              <a:t> </a:t>
            </a:r>
            <a:r>
              <a:rPr sz="2250" spc="200" dirty="0">
                <a:latin typeface="Times New Roman"/>
                <a:cs typeface="Times New Roman"/>
              </a:rPr>
              <a:t>L</a:t>
            </a:r>
            <a:r>
              <a:rPr sz="2250" spc="200" dirty="0">
                <a:latin typeface="Symbol"/>
                <a:cs typeface="Symbol"/>
              </a:rPr>
              <a:t></a:t>
            </a:r>
            <a:r>
              <a:rPr sz="2250" spc="200" dirty="0">
                <a:latin typeface="Times New Roman"/>
                <a:cs typeface="Times New Roman"/>
              </a:rPr>
              <a:t>Ic</a:t>
            </a:r>
            <a:endParaRPr sz="2250">
              <a:latin typeface="Times New Roman"/>
              <a:cs typeface="Times New Roman"/>
            </a:endParaRPr>
          </a:p>
          <a:p>
            <a:pPr marL="307975" marR="1148080" indent="14604">
              <a:lnSpc>
                <a:spcPct val="126400"/>
              </a:lnSpc>
              <a:spcBef>
                <a:spcPts val="5"/>
              </a:spcBef>
            </a:pPr>
            <a:r>
              <a:rPr sz="2250" spc="120" dirty="0">
                <a:latin typeface="Times New Roman"/>
                <a:cs typeface="Times New Roman"/>
              </a:rPr>
              <a:t>Here </a:t>
            </a:r>
            <a:r>
              <a:rPr sz="2250" spc="135" dirty="0">
                <a:latin typeface="Times New Roman"/>
                <a:cs typeface="Times New Roman"/>
              </a:rPr>
              <a:t>Resistanceis </a:t>
            </a:r>
            <a:r>
              <a:rPr sz="2250" spc="160" dirty="0">
                <a:latin typeface="Times New Roman"/>
                <a:cs typeface="Times New Roman"/>
              </a:rPr>
              <a:t>verysmall</a:t>
            </a:r>
            <a:r>
              <a:rPr sz="2250" spc="-475" dirty="0">
                <a:latin typeface="Times New Roman"/>
                <a:cs typeface="Times New Roman"/>
              </a:rPr>
              <a:t> </a:t>
            </a:r>
            <a:r>
              <a:rPr sz="2250" spc="135" dirty="0">
                <a:latin typeface="Times New Roman"/>
                <a:cs typeface="Times New Roman"/>
              </a:rPr>
              <a:t>or </a:t>
            </a:r>
            <a:r>
              <a:rPr sz="2250" spc="105" dirty="0">
                <a:latin typeface="Times New Roman"/>
                <a:cs typeface="Times New Roman"/>
              </a:rPr>
              <a:t>negligiable  </a:t>
            </a:r>
            <a:r>
              <a:rPr sz="2250" spc="160" dirty="0">
                <a:latin typeface="Times New Roman"/>
                <a:cs typeface="Times New Roman"/>
              </a:rPr>
              <a:t>So, </a:t>
            </a:r>
            <a:r>
              <a:rPr sz="2250" spc="190" dirty="0">
                <a:latin typeface="Times New Roman"/>
                <a:cs typeface="Times New Roman"/>
              </a:rPr>
              <a:t>R </a:t>
            </a:r>
            <a:r>
              <a:rPr sz="2250" spc="155" dirty="0">
                <a:latin typeface="Symbol"/>
                <a:cs typeface="Symbol"/>
              </a:rPr>
              <a:t></a:t>
            </a:r>
            <a:r>
              <a:rPr sz="2250" spc="-240" dirty="0">
                <a:latin typeface="Times New Roman"/>
                <a:cs typeface="Times New Roman"/>
              </a:rPr>
              <a:t> </a:t>
            </a:r>
            <a:r>
              <a:rPr sz="2250" spc="140" dirty="0">
                <a:latin typeface="Times New Roman"/>
                <a:cs typeface="Times New Roman"/>
              </a:rPr>
              <a:t>0</a:t>
            </a:r>
            <a:endParaRPr sz="2250">
              <a:latin typeface="Times New Roman"/>
              <a:cs typeface="Times New Roman"/>
            </a:endParaRPr>
          </a:p>
          <a:p>
            <a:pPr marL="323215">
              <a:lnSpc>
                <a:spcPct val="100000"/>
              </a:lnSpc>
              <a:spcBef>
                <a:spcPts val="720"/>
              </a:spcBef>
            </a:pPr>
            <a:r>
              <a:rPr sz="2250" spc="80" dirty="0">
                <a:latin typeface="Times New Roman"/>
                <a:cs typeface="Times New Roman"/>
              </a:rPr>
              <a:t>Vs </a:t>
            </a:r>
            <a:r>
              <a:rPr sz="2250" spc="155" dirty="0">
                <a:latin typeface="Symbol"/>
                <a:cs typeface="Symbol"/>
              </a:rPr>
              <a:t></a:t>
            </a:r>
            <a:r>
              <a:rPr sz="2250" spc="155" dirty="0">
                <a:latin typeface="Times New Roman"/>
                <a:cs typeface="Times New Roman"/>
              </a:rPr>
              <a:t> </a:t>
            </a:r>
            <a:r>
              <a:rPr sz="2250" spc="75" dirty="0">
                <a:latin typeface="Times New Roman"/>
                <a:cs typeface="Times New Roman"/>
              </a:rPr>
              <a:t>Vr </a:t>
            </a:r>
            <a:r>
              <a:rPr sz="2250" spc="155" dirty="0">
                <a:latin typeface="Symbol"/>
                <a:cs typeface="Symbol"/>
              </a:rPr>
              <a:t></a:t>
            </a:r>
            <a:r>
              <a:rPr sz="2250" spc="155" dirty="0">
                <a:latin typeface="Times New Roman"/>
                <a:cs typeface="Times New Roman"/>
              </a:rPr>
              <a:t> </a:t>
            </a:r>
            <a:r>
              <a:rPr sz="2250" spc="155" dirty="0">
                <a:latin typeface="Symbol"/>
                <a:cs typeface="Symbol"/>
              </a:rPr>
              <a:t></a:t>
            </a:r>
            <a:r>
              <a:rPr sz="2250" spc="155" dirty="0">
                <a:latin typeface="Times New Roman"/>
                <a:cs typeface="Times New Roman"/>
              </a:rPr>
              <a:t>0 </a:t>
            </a:r>
            <a:r>
              <a:rPr sz="2250" spc="155" dirty="0">
                <a:latin typeface="Symbol"/>
                <a:cs typeface="Symbol"/>
              </a:rPr>
              <a:t></a:t>
            </a:r>
            <a:r>
              <a:rPr sz="2250" spc="155" dirty="0">
                <a:latin typeface="Times New Roman"/>
                <a:cs typeface="Times New Roman"/>
              </a:rPr>
              <a:t> </a:t>
            </a:r>
            <a:r>
              <a:rPr sz="2250" spc="135" dirty="0">
                <a:latin typeface="Times New Roman"/>
                <a:cs typeface="Times New Roman"/>
              </a:rPr>
              <a:t>jω</a:t>
            </a:r>
            <a:r>
              <a:rPr sz="2250" spc="-290" dirty="0">
                <a:latin typeface="Times New Roman"/>
                <a:cs typeface="Times New Roman"/>
              </a:rPr>
              <a:t> </a:t>
            </a:r>
            <a:r>
              <a:rPr sz="2250" spc="200" dirty="0">
                <a:latin typeface="Times New Roman"/>
                <a:cs typeface="Times New Roman"/>
              </a:rPr>
              <a:t>L</a:t>
            </a:r>
            <a:r>
              <a:rPr sz="2250" spc="200" dirty="0">
                <a:latin typeface="Symbol"/>
                <a:cs typeface="Symbol"/>
              </a:rPr>
              <a:t></a:t>
            </a:r>
            <a:r>
              <a:rPr sz="2250" spc="200" dirty="0">
                <a:latin typeface="Times New Roman"/>
                <a:cs typeface="Times New Roman"/>
              </a:rPr>
              <a:t>Ic</a:t>
            </a:r>
            <a:endParaRPr sz="2250">
              <a:latin typeface="Times New Roman"/>
              <a:cs typeface="Times New Roman"/>
            </a:endParaRPr>
          </a:p>
          <a:p>
            <a:pPr marL="323215">
              <a:lnSpc>
                <a:spcPct val="100000"/>
              </a:lnSpc>
              <a:spcBef>
                <a:spcPts val="710"/>
              </a:spcBef>
            </a:pPr>
            <a:r>
              <a:rPr sz="2250" spc="80" dirty="0">
                <a:latin typeface="Times New Roman"/>
                <a:cs typeface="Times New Roman"/>
              </a:rPr>
              <a:t>Vs</a:t>
            </a:r>
            <a:r>
              <a:rPr sz="2250" spc="250" dirty="0">
                <a:latin typeface="Times New Roman"/>
                <a:cs typeface="Times New Roman"/>
              </a:rPr>
              <a:t> </a:t>
            </a:r>
            <a:r>
              <a:rPr sz="2250" spc="155" dirty="0">
                <a:latin typeface="Symbol"/>
                <a:cs typeface="Symbol"/>
              </a:rPr>
              <a:t></a:t>
            </a:r>
            <a:r>
              <a:rPr sz="2250" spc="105" dirty="0">
                <a:latin typeface="Times New Roman"/>
                <a:cs typeface="Times New Roman"/>
              </a:rPr>
              <a:t> </a:t>
            </a:r>
            <a:r>
              <a:rPr sz="2250" spc="75" dirty="0">
                <a:latin typeface="Times New Roman"/>
                <a:cs typeface="Times New Roman"/>
              </a:rPr>
              <a:t>Vr</a:t>
            </a:r>
            <a:r>
              <a:rPr sz="2250" spc="150" dirty="0">
                <a:latin typeface="Times New Roman"/>
                <a:cs typeface="Times New Roman"/>
              </a:rPr>
              <a:t> </a:t>
            </a:r>
            <a:r>
              <a:rPr sz="2250" spc="155" dirty="0">
                <a:latin typeface="Symbol"/>
                <a:cs typeface="Symbol"/>
              </a:rPr>
              <a:t></a:t>
            </a:r>
            <a:r>
              <a:rPr sz="2250" spc="225" dirty="0">
                <a:latin typeface="Times New Roman"/>
                <a:cs typeface="Times New Roman"/>
              </a:rPr>
              <a:t> </a:t>
            </a:r>
            <a:r>
              <a:rPr sz="2250" spc="135" dirty="0">
                <a:latin typeface="Times New Roman"/>
                <a:cs typeface="Times New Roman"/>
              </a:rPr>
              <a:t>jω</a:t>
            </a:r>
            <a:r>
              <a:rPr sz="2250" spc="-90" dirty="0">
                <a:latin typeface="Times New Roman"/>
                <a:cs typeface="Times New Roman"/>
              </a:rPr>
              <a:t> </a:t>
            </a:r>
            <a:r>
              <a:rPr sz="2250" spc="170" dirty="0">
                <a:latin typeface="Times New Roman"/>
                <a:cs typeface="Times New Roman"/>
              </a:rPr>
              <a:t>L</a:t>
            </a:r>
            <a:r>
              <a:rPr sz="2250" spc="-55" dirty="0">
                <a:latin typeface="Times New Roman"/>
                <a:cs typeface="Times New Roman"/>
              </a:rPr>
              <a:t> </a:t>
            </a:r>
            <a:r>
              <a:rPr sz="2250" spc="180" dirty="0">
                <a:latin typeface="Times New Roman"/>
                <a:cs typeface="Times New Roman"/>
              </a:rPr>
              <a:t>Ic......</a:t>
            </a:r>
            <a:r>
              <a:rPr sz="2250" spc="-195" dirty="0">
                <a:latin typeface="Times New Roman"/>
                <a:cs typeface="Times New Roman"/>
              </a:rPr>
              <a:t> </a:t>
            </a:r>
            <a:r>
              <a:rPr sz="2250" b="1" spc="165" dirty="0">
                <a:latin typeface="Times New Roman"/>
                <a:cs typeface="Times New Roman"/>
              </a:rPr>
              <a:t>..</a:t>
            </a:r>
            <a:r>
              <a:rPr sz="2250" spc="165" dirty="0">
                <a:latin typeface="Times New Roman"/>
                <a:cs typeface="Times New Roman"/>
              </a:rPr>
              <a:t>......</a:t>
            </a:r>
            <a:r>
              <a:rPr sz="2250" spc="-80" dirty="0">
                <a:latin typeface="Times New Roman"/>
                <a:cs typeface="Times New Roman"/>
              </a:rPr>
              <a:t> </a:t>
            </a:r>
            <a:r>
              <a:rPr sz="2250" b="1" spc="165" dirty="0">
                <a:latin typeface="Times New Roman"/>
                <a:cs typeface="Times New Roman"/>
              </a:rPr>
              <a:t>.</a:t>
            </a:r>
            <a:r>
              <a:rPr sz="2250" spc="165" dirty="0">
                <a:latin typeface="Times New Roman"/>
                <a:cs typeface="Times New Roman"/>
              </a:rPr>
              <a:t>.......</a:t>
            </a:r>
            <a:r>
              <a:rPr sz="2250" spc="-80" dirty="0">
                <a:latin typeface="Times New Roman"/>
                <a:cs typeface="Times New Roman"/>
              </a:rPr>
              <a:t> </a:t>
            </a:r>
            <a:r>
              <a:rPr sz="2250" b="1" spc="165" dirty="0">
                <a:latin typeface="Times New Roman"/>
                <a:cs typeface="Times New Roman"/>
              </a:rPr>
              <a:t>.</a:t>
            </a:r>
            <a:r>
              <a:rPr sz="2250" spc="165" dirty="0">
                <a:latin typeface="Times New Roman"/>
                <a:cs typeface="Times New Roman"/>
              </a:rPr>
              <a:t>.......</a:t>
            </a:r>
            <a:r>
              <a:rPr sz="2250" spc="-75" dirty="0">
                <a:latin typeface="Times New Roman"/>
                <a:cs typeface="Times New Roman"/>
              </a:rPr>
              <a:t> </a:t>
            </a:r>
            <a:r>
              <a:rPr sz="2250" b="1" spc="165" dirty="0">
                <a:latin typeface="Times New Roman"/>
                <a:cs typeface="Times New Roman"/>
              </a:rPr>
              <a:t>.</a:t>
            </a:r>
            <a:r>
              <a:rPr sz="2250" spc="165" dirty="0">
                <a:latin typeface="Times New Roman"/>
                <a:cs typeface="Times New Roman"/>
              </a:rPr>
              <a:t>.......</a:t>
            </a:r>
            <a:r>
              <a:rPr sz="2250" spc="-85" dirty="0">
                <a:latin typeface="Times New Roman"/>
                <a:cs typeface="Times New Roman"/>
              </a:rPr>
              <a:t> </a:t>
            </a:r>
            <a:r>
              <a:rPr sz="2250" b="1" spc="85" dirty="0">
                <a:latin typeface="Times New Roman"/>
                <a:cs typeface="Times New Roman"/>
              </a:rPr>
              <a:t>.</a:t>
            </a:r>
            <a:r>
              <a:rPr sz="2250" spc="85" dirty="0">
                <a:latin typeface="Symbol"/>
                <a:cs typeface="Symbol"/>
              </a:rPr>
              <a:t></a:t>
            </a:r>
            <a:r>
              <a:rPr sz="2250" spc="85" dirty="0">
                <a:latin typeface="Times New Roman"/>
                <a:cs typeface="Times New Roman"/>
              </a:rPr>
              <a:t>2</a:t>
            </a:r>
            <a:r>
              <a:rPr sz="2250" spc="85" dirty="0">
                <a:latin typeface="Symbol"/>
                <a:cs typeface="Symbol"/>
              </a:rPr>
              <a:t></a:t>
            </a:r>
            <a:endParaRPr sz="2250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19200" y="466090"/>
            <a:ext cx="5171693" cy="7569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  <a:tabLst>
                <a:tab pos="2228850" algn="l"/>
              </a:tabLst>
            </a:pPr>
            <a:r>
              <a:rPr spc="-70" dirty="0"/>
              <a:t>F</a:t>
            </a:r>
            <a:r>
              <a:rPr dirty="0"/>
              <a:t>er</a:t>
            </a:r>
            <a:r>
              <a:rPr spc="-105" dirty="0"/>
              <a:t>r</a:t>
            </a:r>
            <a:r>
              <a:rPr dirty="0"/>
              <a:t>a</a:t>
            </a:r>
            <a:r>
              <a:rPr spc="-40" dirty="0"/>
              <a:t>n</a:t>
            </a:r>
            <a:r>
              <a:rPr dirty="0"/>
              <a:t>ti	</a:t>
            </a:r>
            <a:r>
              <a:rPr spc="-150" dirty="0"/>
              <a:t>E</a:t>
            </a:r>
            <a:r>
              <a:rPr spc="-50" dirty="0"/>
              <a:t>f</a:t>
            </a:r>
            <a:r>
              <a:rPr spc="-125" dirty="0"/>
              <a:t>f</a:t>
            </a:r>
            <a:r>
              <a:rPr dirty="0"/>
              <a:t>ect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64540" y="1941321"/>
            <a:ext cx="6541134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3535" algn="just">
              <a:lnSpc>
                <a:spcPct val="100000"/>
              </a:lnSpc>
              <a:spcBef>
                <a:spcPts val="100"/>
              </a:spcBef>
            </a:pPr>
            <a:r>
              <a:rPr sz="1900" spc="350" dirty="0">
                <a:solidFill>
                  <a:srgbClr val="FFFFFF"/>
                </a:solidFill>
                <a:latin typeface="Arial"/>
                <a:cs typeface="Arial"/>
              </a:rPr>
              <a:t>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Receiving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end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voltage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is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greater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than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sending </a:t>
            </a:r>
            <a:r>
              <a:rPr sz="2400" spc="-40" dirty="0">
                <a:solidFill>
                  <a:srgbClr val="FFFFFF"/>
                </a:solidFill>
                <a:latin typeface="Carlito"/>
                <a:cs typeface="Carlito"/>
              </a:rPr>
              <a:t>end 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voltage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and this </a:t>
            </a:r>
            <a:r>
              <a:rPr sz="2400" spc="-20" dirty="0">
                <a:solidFill>
                  <a:srgbClr val="FFFFFF"/>
                </a:solidFill>
                <a:latin typeface="Carlito"/>
                <a:cs typeface="Carlito"/>
              </a:rPr>
              <a:t>effect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is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called </a:t>
            </a:r>
            <a:r>
              <a:rPr sz="2400" i="1" spc="-10" dirty="0">
                <a:solidFill>
                  <a:srgbClr val="FFFFFF"/>
                </a:solidFill>
                <a:latin typeface="Carlito"/>
                <a:cs typeface="Carlito"/>
              </a:rPr>
              <a:t>Ferranti </a:t>
            </a:r>
            <a:r>
              <a:rPr sz="2400" i="1" spc="-20" dirty="0">
                <a:solidFill>
                  <a:srgbClr val="FFFFFF"/>
                </a:solidFill>
                <a:latin typeface="Carlito"/>
                <a:cs typeface="Carlito"/>
              </a:rPr>
              <a:t>Effect. </a:t>
            </a:r>
            <a:r>
              <a:rPr sz="2400" i="1" dirty="0">
                <a:solidFill>
                  <a:srgbClr val="FFFFFF"/>
                </a:solidFill>
                <a:latin typeface="Carlito"/>
                <a:cs typeface="Carlito"/>
              </a:rPr>
              <a:t>It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is 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valid </a:t>
            </a:r>
            <a:r>
              <a:rPr sz="2400" spc="-20" dirty="0">
                <a:solidFill>
                  <a:srgbClr val="FFFFFF"/>
                </a:solidFill>
                <a:latin typeface="Carlito"/>
                <a:cs typeface="Carlito"/>
              </a:rPr>
              <a:t>for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open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circuit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condition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of long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 line.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633727" y="6419089"/>
            <a:ext cx="5449824" cy="1021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" name="object 6"/>
          <p:cNvGrpSpPr/>
          <p:nvPr/>
        </p:nvGrpSpPr>
        <p:grpSpPr>
          <a:xfrm>
            <a:off x="1101852" y="3168395"/>
            <a:ext cx="5341620" cy="3112135"/>
            <a:chOff x="1101852" y="3168395"/>
            <a:chExt cx="5341620" cy="3112135"/>
          </a:xfrm>
        </p:grpSpPr>
        <p:sp>
          <p:nvSpPr>
            <p:cNvPr id="7" name="object 7"/>
            <p:cNvSpPr/>
            <p:nvPr/>
          </p:nvSpPr>
          <p:spPr>
            <a:xfrm>
              <a:off x="1101852" y="3168395"/>
              <a:ext cx="5341620" cy="3112135"/>
            </a:xfrm>
            <a:custGeom>
              <a:avLst/>
              <a:gdLst/>
              <a:ahLst/>
              <a:cxnLst/>
              <a:rect l="l" t="t" r="r" b="b"/>
              <a:pathLst>
                <a:path w="5341620" h="3112135">
                  <a:moveTo>
                    <a:pt x="5341620" y="0"/>
                  </a:moveTo>
                  <a:lnTo>
                    <a:pt x="0" y="0"/>
                  </a:lnTo>
                  <a:lnTo>
                    <a:pt x="0" y="3112008"/>
                  </a:lnTo>
                  <a:lnTo>
                    <a:pt x="5341620" y="3112008"/>
                  </a:lnTo>
                  <a:lnTo>
                    <a:pt x="534162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181066" y="5624834"/>
              <a:ext cx="1155700" cy="0"/>
            </a:xfrm>
            <a:custGeom>
              <a:avLst/>
              <a:gdLst/>
              <a:ahLst/>
              <a:cxnLst/>
              <a:rect l="l" t="t" r="r" b="b"/>
              <a:pathLst>
                <a:path w="1155700">
                  <a:moveTo>
                    <a:pt x="0" y="0"/>
                  </a:moveTo>
                  <a:lnTo>
                    <a:pt x="1155370" y="0"/>
                  </a:lnTo>
                </a:path>
              </a:pathLst>
            </a:custGeom>
            <a:ln w="99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1101852" y="3168395"/>
            <a:ext cx="5341620" cy="31121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0640">
              <a:lnSpc>
                <a:spcPts val="2160"/>
              </a:lnSpc>
            </a:pPr>
            <a:r>
              <a:rPr sz="1900" spc="65" dirty="0">
                <a:latin typeface="Times New Roman"/>
                <a:cs typeface="Times New Roman"/>
              </a:rPr>
              <a:t>Vr</a:t>
            </a:r>
            <a:r>
              <a:rPr sz="1900" spc="75" dirty="0">
                <a:latin typeface="Times New Roman"/>
                <a:cs typeface="Times New Roman"/>
              </a:rPr>
              <a:t> </a:t>
            </a:r>
            <a:r>
              <a:rPr sz="1900" spc="85" dirty="0">
                <a:latin typeface="Times New Roman"/>
                <a:cs typeface="Times New Roman"/>
              </a:rPr>
              <a:t>-</a:t>
            </a:r>
            <a:r>
              <a:rPr sz="1900" spc="-95" dirty="0">
                <a:latin typeface="Times New Roman"/>
                <a:cs typeface="Times New Roman"/>
              </a:rPr>
              <a:t> </a:t>
            </a:r>
            <a:r>
              <a:rPr sz="1900" spc="70" dirty="0">
                <a:latin typeface="Times New Roman"/>
                <a:cs typeface="Times New Roman"/>
              </a:rPr>
              <a:t>Vs</a:t>
            </a:r>
            <a:r>
              <a:rPr sz="1900" spc="195" dirty="0">
                <a:latin typeface="Times New Roman"/>
                <a:cs typeface="Times New Roman"/>
              </a:rPr>
              <a:t> </a:t>
            </a:r>
            <a:r>
              <a:rPr sz="1900" spc="140" dirty="0">
                <a:latin typeface="Symbol"/>
                <a:cs typeface="Symbol"/>
              </a:rPr>
              <a:t></a:t>
            </a:r>
            <a:r>
              <a:rPr sz="1900" spc="70" dirty="0">
                <a:latin typeface="Times New Roman"/>
                <a:cs typeface="Times New Roman"/>
              </a:rPr>
              <a:t> </a:t>
            </a:r>
            <a:r>
              <a:rPr sz="1900" spc="65" dirty="0">
                <a:latin typeface="Times New Roman"/>
                <a:cs typeface="Times New Roman"/>
              </a:rPr>
              <a:t>Vr</a:t>
            </a:r>
            <a:r>
              <a:rPr sz="1900" spc="80" dirty="0">
                <a:latin typeface="Times New Roman"/>
                <a:cs typeface="Times New Roman"/>
              </a:rPr>
              <a:t> </a:t>
            </a:r>
            <a:r>
              <a:rPr sz="1900" spc="140" dirty="0">
                <a:latin typeface="Times New Roman"/>
                <a:cs typeface="Times New Roman"/>
              </a:rPr>
              <a:t>-[Vr</a:t>
            </a:r>
            <a:r>
              <a:rPr sz="1900" spc="35" dirty="0">
                <a:latin typeface="Times New Roman"/>
                <a:cs typeface="Times New Roman"/>
              </a:rPr>
              <a:t> </a:t>
            </a:r>
            <a:r>
              <a:rPr sz="1900" spc="140" dirty="0">
                <a:latin typeface="Symbol"/>
                <a:cs typeface="Symbol"/>
              </a:rPr>
              <a:t></a:t>
            </a:r>
            <a:r>
              <a:rPr sz="1900" spc="165" dirty="0">
                <a:latin typeface="Times New Roman"/>
                <a:cs typeface="Times New Roman"/>
              </a:rPr>
              <a:t> </a:t>
            </a:r>
            <a:r>
              <a:rPr sz="1900" spc="120" dirty="0">
                <a:latin typeface="Times New Roman"/>
                <a:cs typeface="Times New Roman"/>
              </a:rPr>
              <a:t>jω</a:t>
            </a:r>
            <a:r>
              <a:rPr sz="1900" spc="-100" dirty="0">
                <a:latin typeface="Times New Roman"/>
                <a:cs typeface="Times New Roman"/>
              </a:rPr>
              <a:t> </a:t>
            </a:r>
            <a:r>
              <a:rPr sz="1900" spc="155" dirty="0">
                <a:latin typeface="Times New Roman"/>
                <a:cs typeface="Times New Roman"/>
              </a:rPr>
              <a:t>L</a:t>
            </a:r>
            <a:r>
              <a:rPr sz="1900" spc="-60" dirty="0">
                <a:latin typeface="Times New Roman"/>
                <a:cs typeface="Times New Roman"/>
              </a:rPr>
              <a:t> </a:t>
            </a:r>
            <a:r>
              <a:rPr sz="1900" spc="165" dirty="0">
                <a:latin typeface="Times New Roman"/>
                <a:cs typeface="Times New Roman"/>
              </a:rPr>
              <a:t>Ic]</a:t>
            </a:r>
            <a:endParaRPr sz="1900">
              <a:latin typeface="Times New Roman"/>
              <a:cs typeface="Times New Roman"/>
            </a:endParaRPr>
          </a:p>
          <a:p>
            <a:pPr marL="854075">
              <a:lnSpc>
                <a:spcPct val="100000"/>
              </a:lnSpc>
              <a:spcBef>
                <a:spcPts val="625"/>
              </a:spcBef>
            </a:pPr>
            <a:r>
              <a:rPr sz="1900" spc="140" dirty="0">
                <a:latin typeface="Symbol"/>
                <a:cs typeface="Symbol"/>
              </a:rPr>
              <a:t></a:t>
            </a:r>
            <a:r>
              <a:rPr sz="1900" spc="65" dirty="0">
                <a:latin typeface="Times New Roman"/>
                <a:cs typeface="Times New Roman"/>
              </a:rPr>
              <a:t> Vr</a:t>
            </a:r>
            <a:r>
              <a:rPr sz="1900" spc="85" dirty="0">
                <a:latin typeface="Times New Roman"/>
                <a:cs typeface="Times New Roman"/>
              </a:rPr>
              <a:t> -</a:t>
            </a:r>
            <a:r>
              <a:rPr sz="1900" spc="-100" dirty="0">
                <a:latin typeface="Times New Roman"/>
                <a:cs typeface="Times New Roman"/>
              </a:rPr>
              <a:t> </a:t>
            </a:r>
            <a:r>
              <a:rPr sz="1900" spc="65" dirty="0">
                <a:latin typeface="Times New Roman"/>
                <a:cs typeface="Times New Roman"/>
              </a:rPr>
              <a:t>Vr</a:t>
            </a:r>
            <a:r>
              <a:rPr sz="1900" spc="114" dirty="0">
                <a:latin typeface="Times New Roman"/>
                <a:cs typeface="Times New Roman"/>
              </a:rPr>
              <a:t> </a:t>
            </a:r>
            <a:r>
              <a:rPr sz="1900" spc="140" dirty="0">
                <a:latin typeface="Symbol"/>
                <a:cs typeface="Symbol"/>
              </a:rPr>
              <a:t></a:t>
            </a:r>
            <a:r>
              <a:rPr sz="1900" spc="140" dirty="0">
                <a:latin typeface="Times New Roman"/>
                <a:cs typeface="Times New Roman"/>
              </a:rPr>
              <a:t> </a:t>
            </a:r>
            <a:r>
              <a:rPr sz="1900" spc="120" dirty="0">
                <a:latin typeface="Times New Roman"/>
                <a:cs typeface="Times New Roman"/>
              </a:rPr>
              <a:t>jω</a:t>
            </a:r>
            <a:r>
              <a:rPr sz="1900" spc="-100" dirty="0">
                <a:latin typeface="Times New Roman"/>
                <a:cs typeface="Times New Roman"/>
              </a:rPr>
              <a:t> </a:t>
            </a:r>
            <a:r>
              <a:rPr sz="1900" spc="155" dirty="0">
                <a:latin typeface="Times New Roman"/>
                <a:cs typeface="Times New Roman"/>
              </a:rPr>
              <a:t>L</a:t>
            </a:r>
            <a:r>
              <a:rPr sz="1900" spc="-60" dirty="0">
                <a:latin typeface="Times New Roman"/>
                <a:cs typeface="Times New Roman"/>
              </a:rPr>
              <a:t> </a:t>
            </a:r>
            <a:r>
              <a:rPr sz="1900" spc="160" dirty="0">
                <a:latin typeface="Times New Roman"/>
                <a:cs typeface="Times New Roman"/>
              </a:rPr>
              <a:t>Ic</a:t>
            </a:r>
            <a:endParaRPr sz="1900">
              <a:latin typeface="Times New Roman"/>
              <a:cs typeface="Times New Roman"/>
            </a:endParaRPr>
          </a:p>
          <a:p>
            <a:pPr marL="854075">
              <a:lnSpc>
                <a:spcPct val="100000"/>
              </a:lnSpc>
              <a:spcBef>
                <a:spcPts val="630"/>
              </a:spcBef>
            </a:pPr>
            <a:r>
              <a:rPr sz="1900" spc="140" dirty="0">
                <a:latin typeface="Symbol"/>
                <a:cs typeface="Symbol"/>
              </a:rPr>
              <a:t></a:t>
            </a:r>
            <a:r>
              <a:rPr sz="1900" spc="65" dirty="0">
                <a:latin typeface="Times New Roman"/>
                <a:cs typeface="Times New Roman"/>
              </a:rPr>
              <a:t> </a:t>
            </a:r>
            <a:r>
              <a:rPr sz="1900" spc="140" dirty="0">
                <a:latin typeface="Symbol"/>
                <a:cs typeface="Symbol"/>
              </a:rPr>
              <a:t></a:t>
            </a:r>
            <a:r>
              <a:rPr sz="1900" spc="140" dirty="0">
                <a:latin typeface="Times New Roman"/>
                <a:cs typeface="Times New Roman"/>
              </a:rPr>
              <a:t> </a:t>
            </a:r>
            <a:r>
              <a:rPr sz="1900" spc="120" dirty="0">
                <a:latin typeface="Times New Roman"/>
                <a:cs typeface="Times New Roman"/>
              </a:rPr>
              <a:t>jω</a:t>
            </a:r>
            <a:r>
              <a:rPr sz="1900" spc="-95" dirty="0">
                <a:latin typeface="Times New Roman"/>
                <a:cs typeface="Times New Roman"/>
              </a:rPr>
              <a:t> </a:t>
            </a:r>
            <a:r>
              <a:rPr sz="1900" spc="155" dirty="0">
                <a:latin typeface="Times New Roman"/>
                <a:cs typeface="Times New Roman"/>
              </a:rPr>
              <a:t>L</a:t>
            </a:r>
            <a:r>
              <a:rPr sz="1900" spc="-65" dirty="0">
                <a:latin typeface="Times New Roman"/>
                <a:cs typeface="Times New Roman"/>
              </a:rPr>
              <a:t> </a:t>
            </a:r>
            <a:r>
              <a:rPr sz="1900" spc="160" dirty="0">
                <a:latin typeface="Times New Roman"/>
                <a:cs typeface="Times New Roman"/>
              </a:rPr>
              <a:t>Ic</a:t>
            </a:r>
            <a:endParaRPr sz="1900">
              <a:latin typeface="Times New Roman"/>
              <a:cs typeface="Times New Roman"/>
            </a:endParaRPr>
          </a:p>
          <a:p>
            <a:pPr marL="854075">
              <a:lnSpc>
                <a:spcPct val="100000"/>
              </a:lnSpc>
              <a:spcBef>
                <a:spcPts val="630"/>
              </a:spcBef>
            </a:pPr>
            <a:r>
              <a:rPr sz="1900" spc="140" dirty="0">
                <a:latin typeface="Symbol"/>
                <a:cs typeface="Symbol"/>
              </a:rPr>
              <a:t></a:t>
            </a:r>
            <a:r>
              <a:rPr sz="1900" spc="140" dirty="0">
                <a:latin typeface="Times New Roman"/>
                <a:cs typeface="Times New Roman"/>
              </a:rPr>
              <a:t> </a:t>
            </a:r>
            <a:r>
              <a:rPr sz="1900" spc="140" dirty="0">
                <a:latin typeface="Symbol"/>
                <a:cs typeface="Symbol"/>
              </a:rPr>
              <a:t></a:t>
            </a:r>
            <a:r>
              <a:rPr sz="1900" spc="140" dirty="0">
                <a:latin typeface="Times New Roman"/>
                <a:cs typeface="Times New Roman"/>
              </a:rPr>
              <a:t> </a:t>
            </a:r>
            <a:r>
              <a:rPr sz="1900" spc="120" dirty="0">
                <a:latin typeface="Times New Roman"/>
                <a:cs typeface="Times New Roman"/>
              </a:rPr>
              <a:t>jω</a:t>
            </a:r>
            <a:r>
              <a:rPr sz="1900" spc="-170" dirty="0">
                <a:latin typeface="Times New Roman"/>
                <a:cs typeface="Times New Roman"/>
              </a:rPr>
              <a:t> </a:t>
            </a:r>
            <a:r>
              <a:rPr sz="1900" spc="150" dirty="0">
                <a:latin typeface="Times New Roman"/>
                <a:cs typeface="Times New Roman"/>
              </a:rPr>
              <a:t>L{YVr}</a:t>
            </a:r>
            <a:endParaRPr sz="1900">
              <a:latin typeface="Times New Roman"/>
              <a:cs typeface="Times New Roman"/>
            </a:endParaRPr>
          </a:p>
          <a:p>
            <a:pPr marL="854075">
              <a:lnSpc>
                <a:spcPts val="1895"/>
              </a:lnSpc>
              <a:spcBef>
                <a:spcPts val="1850"/>
              </a:spcBef>
            </a:pPr>
            <a:r>
              <a:rPr sz="1900" spc="140" dirty="0">
                <a:latin typeface="Symbol"/>
                <a:cs typeface="Symbol"/>
              </a:rPr>
              <a:t></a:t>
            </a:r>
            <a:r>
              <a:rPr sz="1900" spc="65" dirty="0">
                <a:latin typeface="Times New Roman"/>
                <a:cs typeface="Times New Roman"/>
              </a:rPr>
              <a:t> </a:t>
            </a:r>
            <a:r>
              <a:rPr sz="1900" spc="140" dirty="0">
                <a:latin typeface="Symbol"/>
                <a:cs typeface="Symbol"/>
              </a:rPr>
              <a:t></a:t>
            </a:r>
            <a:r>
              <a:rPr sz="1900" spc="140" dirty="0">
                <a:latin typeface="Times New Roman"/>
                <a:cs typeface="Times New Roman"/>
              </a:rPr>
              <a:t> </a:t>
            </a:r>
            <a:r>
              <a:rPr sz="1900" spc="120" dirty="0">
                <a:latin typeface="Times New Roman"/>
                <a:cs typeface="Times New Roman"/>
              </a:rPr>
              <a:t>jω</a:t>
            </a:r>
            <a:r>
              <a:rPr sz="1900" spc="-100" dirty="0">
                <a:latin typeface="Times New Roman"/>
                <a:cs typeface="Times New Roman"/>
              </a:rPr>
              <a:t> </a:t>
            </a:r>
            <a:r>
              <a:rPr sz="1900" spc="215" dirty="0">
                <a:latin typeface="Times New Roman"/>
                <a:cs typeface="Times New Roman"/>
              </a:rPr>
              <a:t>L{</a:t>
            </a:r>
            <a:r>
              <a:rPr sz="2850" u="sng" spc="322" baseline="3508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Jω</a:t>
            </a:r>
            <a:r>
              <a:rPr sz="2850" u="sng" spc="-195" baseline="3508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50" u="sng" spc="195" baseline="3508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</a:t>
            </a:r>
            <a:r>
              <a:rPr sz="1900" spc="130" dirty="0">
                <a:latin typeface="Times New Roman"/>
                <a:cs typeface="Times New Roman"/>
              </a:rPr>
              <a:t>}Vr</a:t>
            </a:r>
            <a:endParaRPr sz="1900">
              <a:latin typeface="Times New Roman"/>
              <a:cs typeface="Times New Roman"/>
            </a:endParaRPr>
          </a:p>
          <a:p>
            <a:pPr marR="920750" algn="ctr">
              <a:lnSpc>
                <a:spcPts val="1895"/>
              </a:lnSpc>
            </a:pPr>
            <a:r>
              <a:rPr sz="1900" spc="125" dirty="0">
                <a:latin typeface="Times New Roman"/>
                <a:cs typeface="Times New Roman"/>
              </a:rPr>
              <a:t>2</a:t>
            </a:r>
            <a:endParaRPr sz="1900">
              <a:latin typeface="Times New Roman"/>
              <a:cs typeface="Times New Roman"/>
            </a:endParaRPr>
          </a:p>
          <a:p>
            <a:pPr marL="854075">
              <a:lnSpc>
                <a:spcPct val="100000"/>
              </a:lnSpc>
              <a:spcBef>
                <a:spcPts val="175"/>
              </a:spcBef>
            </a:pPr>
            <a:r>
              <a:rPr sz="2850" spc="209" baseline="-35087" dirty="0">
                <a:latin typeface="Symbol"/>
                <a:cs typeface="Symbol"/>
              </a:rPr>
              <a:t></a:t>
            </a:r>
            <a:r>
              <a:rPr sz="2850" spc="209" baseline="-35087" dirty="0">
                <a:latin typeface="Times New Roman"/>
                <a:cs typeface="Times New Roman"/>
              </a:rPr>
              <a:t> </a:t>
            </a:r>
            <a:r>
              <a:rPr sz="1900" spc="110" dirty="0">
                <a:latin typeface="Times New Roman"/>
                <a:cs typeface="Times New Roman"/>
              </a:rPr>
              <a:t>ω^2</a:t>
            </a:r>
            <a:r>
              <a:rPr sz="1900" spc="20" dirty="0">
                <a:latin typeface="Times New Roman"/>
                <a:cs typeface="Times New Roman"/>
              </a:rPr>
              <a:t> </a:t>
            </a:r>
            <a:r>
              <a:rPr sz="1900" spc="90" dirty="0">
                <a:latin typeface="Times New Roman"/>
                <a:cs typeface="Times New Roman"/>
              </a:rPr>
              <a:t>LCVr</a:t>
            </a:r>
            <a:endParaRPr sz="1900">
              <a:latin typeface="Times New Roman"/>
              <a:cs typeface="Times New Roman"/>
            </a:endParaRPr>
          </a:p>
          <a:p>
            <a:pPr marL="1593215">
              <a:lnSpc>
                <a:spcPct val="100000"/>
              </a:lnSpc>
              <a:spcBef>
                <a:spcPts val="455"/>
              </a:spcBef>
            </a:pPr>
            <a:r>
              <a:rPr sz="1900" spc="125" dirty="0">
                <a:latin typeface="Times New Roman"/>
                <a:cs typeface="Times New Roman"/>
              </a:rPr>
              <a:t>2</a:t>
            </a:r>
            <a:endParaRPr sz="1900">
              <a:latin typeface="Times New Roman"/>
              <a:cs typeface="Times New Roman"/>
            </a:endParaRPr>
          </a:p>
          <a:p>
            <a:pPr marL="40640">
              <a:lnSpc>
                <a:spcPct val="100000"/>
              </a:lnSpc>
              <a:spcBef>
                <a:spcPts val="175"/>
              </a:spcBef>
              <a:tabLst>
                <a:tab pos="1358265" algn="l"/>
              </a:tabLst>
            </a:pPr>
            <a:r>
              <a:rPr sz="1900" spc="70" dirty="0">
                <a:latin typeface="Times New Roman"/>
                <a:cs typeface="Times New Roman"/>
              </a:rPr>
              <a:t>As </a:t>
            </a:r>
            <a:r>
              <a:rPr sz="1900" spc="65" dirty="0">
                <a:latin typeface="Times New Roman"/>
                <a:cs typeface="Times New Roman"/>
              </a:rPr>
              <a:t>Vr</a:t>
            </a:r>
            <a:r>
              <a:rPr sz="1900" spc="80" dirty="0">
                <a:latin typeface="Times New Roman"/>
                <a:cs typeface="Times New Roman"/>
              </a:rPr>
              <a:t> </a:t>
            </a:r>
            <a:r>
              <a:rPr sz="1900" spc="140" dirty="0">
                <a:latin typeface="Symbol"/>
                <a:cs typeface="Symbol"/>
              </a:rPr>
              <a:t></a:t>
            </a:r>
            <a:r>
              <a:rPr sz="1900" spc="-60" dirty="0">
                <a:latin typeface="Times New Roman"/>
                <a:cs typeface="Times New Roman"/>
              </a:rPr>
              <a:t> </a:t>
            </a:r>
            <a:r>
              <a:rPr sz="1900" spc="70" dirty="0">
                <a:latin typeface="Times New Roman"/>
                <a:cs typeface="Times New Roman"/>
              </a:rPr>
              <a:t>Vs	</a:t>
            </a:r>
            <a:r>
              <a:rPr sz="1900" spc="20" dirty="0">
                <a:latin typeface="Times New Roman"/>
                <a:cs typeface="Times New Roman"/>
              </a:rPr>
              <a:t>is</a:t>
            </a:r>
            <a:r>
              <a:rPr sz="1900" spc="70" dirty="0">
                <a:latin typeface="Times New Roman"/>
                <a:cs typeface="Times New Roman"/>
              </a:rPr>
              <a:t> </a:t>
            </a:r>
            <a:r>
              <a:rPr sz="1900" spc="100" dirty="0">
                <a:latin typeface="Times New Roman"/>
                <a:cs typeface="Times New Roman"/>
              </a:rPr>
              <a:t>Positive</a:t>
            </a:r>
            <a:r>
              <a:rPr sz="1900" spc="10" dirty="0">
                <a:latin typeface="Times New Roman"/>
                <a:cs typeface="Times New Roman"/>
              </a:rPr>
              <a:t> </a:t>
            </a:r>
            <a:r>
              <a:rPr sz="1900" spc="75" dirty="0">
                <a:latin typeface="Times New Roman"/>
                <a:cs typeface="Times New Roman"/>
              </a:rPr>
              <a:t>their</a:t>
            </a:r>
            <a:r>
              <a:rPr sz="1900" spc="-120" dirty="0">
                <a:latin typeface="Times New Roman"/>
                <a:cs typeface="Times New Roman"/>
              </a:rPr>
              <a:t> </a:t>
            </a:r>
            <a:r>
              <a:rPr sz="1900" spc="20" dirty="0">
                <a:latin typeface="Times New Roman"/>
                <a:cs typeface="Times New Roman"/>
              </a:rPr>
              <a:t>is</a:t>
            </a:r>
            <a:r>
              <a:rPr sz="1900" spc="5" dirty="0">
                <a:latin typeface="Times New Roman"/>
                <a:cs typeface="Times New Roman"/>
              </a:rPr>
              <a:t> </a:t>
            </a:r>
            <a:r>
              <a:rPr sz="1900" spc="180" dirty="0">
                <a:latin typeface="Times New Roman"/>
                <a:cs typeface="Times New Roman"/>
              </a:rPr>
              <a:t>some</a:t>
            </a:r>
            <a:r>
              <a:rPr sz="1900" spc="-185" dirty="0">
                <a:latin typeface="Times New Roman"/>
                <a:cs typeface="Times New Roman"/>
              </a:rPr>
              <a:t> </a:t>
            </a:r>
            <a:r>
              <a:rPr sz="1900" spc="100" dirty="0">
                <a:latin typeface="Times New Roman"/>
                <a:cs typeface="Times New Roman"/>
              </a:rPr>
              <a:t>voltage</a:t>
            </a:r>
            <a:r>
              <a:rPr sz="1900" spc="-254" dirty="0">
                <a:latin typeface="Times New Roman"/>
                <a:cs typeface="Times New Roman"/>
              </a:rPr>
              <a:t> </a:t>
            </a:r>
            <a:r>
              <a:rPr sz="1900" spc="90" dirty="0">
                <a:latin typeface="Times New Roman"/>
                <a:cs typeface="Times New Roman"/>
              </a:rPr>
              <a:t>rise.</a:t>
            </a:r>
            <a:endParaRPr sz="19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66801" y="618490"/>
            <a:ext cx="4920106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5" dirty="0"/>
              <a:t>References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2140" y="1918157"/>
            <a:ext cx="7082155" cy="20504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38480" algn="l"/>
                <a:tab pos="885825" algn="l"/>
                <a:tab pos="1250315" algn="l"/>
                <a:tab pos="2193290" algn="l"/>
                <a:tab pos="2789555" algn="l"/>
                <a:tab pos="3569970" algn="l"/>
                <a:tab pos="4514850" algn="l"/>
                <a:tab pos="5914390" algn="l"/>
                <a:tab pos="6293485" algn="l"/>
              </a:tabLst>
            </a:pPr>
            <a:r>
              <a:rPr sz="1900" spc="5" dirty="0">
                <a:solidFill>
                  <a:srgbClr val="FFFFFF"/>
                </a:solidFill>
                <a:latin typeface="Carlito"/>
                <a:cs typeface="Carlito"/>
              </a:rPr>
              <a:t>1.</a:t>
            </a:r>
            <a:r>
              <a:rPr sz="1900" dirty="0">
                <a:solidFill>
                  <a:srgbClr val="FFFFFF"/>
                </a:solidFill>
                <a:latin typeface="Carlito"/>
                <a:cs typeface="Carlito"/>
              </a:rPr>
              <a:t>	</a:t>
            </a:r>
            <a:r>
              <a:rPr sz="2400" spc="-250" dirty="0">
                <a:solidFill>
                  <a:srgbClr val="FFFFFF"/>
                </a:solidFill>
                <a:latin typeface="Carlito"/>
                <a:cs typeface="Carlito"/>
              </a:rPr>
              <a:t>V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.	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K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.	Me</a:t>
            </a:r>
            <a:r>
              <a:rPr sz="2400" spc="-25" dirty="0">
                <a:solidFill>
                  <a:srgbClr val="FFFFFF"/>
                </a:solidFill>
                <a:latin typeface="Carlito"/>
                <a:cs typeface="Carlito"/>
              </a:rPr>
              <a:t>h</a:t>
            </a:r>
            <a:r>
              <a:rPr sz="2400" spc="-40" dirty="0">
                <a:solidFill>
                  <a:srgbClr val="FFFFFF"/>
                </a:solidFill>
                <a:latin typeface="Carlito"/>
                <a:cs typeface="Carlito"/>
              </a:rPr>
              <a:t>t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a	and	</a:t>
            </a:r>
            <a:r>
              <a:rPr sz="2400" spc="-50" dirty="0">
                <a:solidFill>
                  <a:srgbClr val="FFFFFF"/>
                </a:solidFill>
                <a:latin typeface="Carlito"/>
                <a:cs typeface="Carlito"/>
              </a:rPr>
              <a:t>R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o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h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it	Me</a:t>
            </a:r>
            <a:r>
              <a:rPr sz="2400" spc="-25" dirty="0">
                <a:solidFill>
                  <a:srgbClr val="FFFFFF"/>
                </a:solidFill>
                <a:latin typeface="Carlito"/>
                <a:cs typeface="Carlito"/>
              </a:rPr>
              <a:t>ht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a	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[</a:t>
            </a:r>
            <a:r>
              <a:rPr sz="2400" i="1" dirty="0">
                <a:solidFill>
                  <a:srgbClr val="FFFFFF"/>
                </a:solidFill>
                <a:latin typeface="Carlito"/>
                <a:cs typeface="Carlito"/>
              </a:rPr>
              <a:t>Pr</a:t>
            </a:r>
            <a:r>
              <a:rPr sz="2400" i="1" spc="-15" dirty="0">
                <a:solidFill>
                  <a:srgbClr val="FFFFFF"/>
                </a:solidFill>
                <a:latin typeface="Carlito"/>
                <a:cs typeface="Carlito"/>
              </a:rPr>
              <a:t>i</a:t>
            </a:r>
            <a:r>
              <a:rPr sz="2400" i="1" spc="-5" dirty="0">
                <a:solidFill>
                  <a:srgbClr val="FFFFFF"/>
                </a:solidFill>
                <a:latin typeface="Carlito"/>
                <a:cs typeface="Carlito"/>
              </a:rPr>
              <a:t>nciple</a:t>
            </a:r>
            <a:r>
              <a:rPr sz="2400" i="1" dirty="0">
                <a:solidFill>
                  <a:srgbClr val="FFFFFF"/>
                </a:solidFill>
                <a:latin typeface="Carlito"/>
                <a:cs typeface="Carlito"/>
              </a:rPr>
              <a:t>s	of	</a:t>
            </a:r>
            <a:r>
              <a:rPr sz="2400" i="1" spc="-55" dirty="0">
                <a:solidFill>
                  <a:srgbClr val="FFFFFF"/>
                </a:solidFill>
                <a:latin typeface="Carlito"/>
                <a:cs typeface="Carlito"/>
              </a:rPr>
              <a:t>P</a:t>
            </a:r>
            <a:r>
              <a:rPr sz="2400" i="1" spc="-15" dirty="0">
                <a:solidFill>
                  <a:srgbClr val="FFFFFF"/>
                </a:solidFill>
                <a:latin typeface="Carlito"/>
                <a:cs typeface="Carlito"/>
              </a:rPr>
              <a:t>o</a:t>
            </a:r>
            <a:r>
              <a:rPr sz="2400" i="1" dirty="0">
                <a:solidFill>
                  <a:srgbClr val="FFFFFF"/>
                </a:solidFill>
                <a:latin typeface="Carlito"/>
                <a:cs typeface="Carlito"/>
              </a:rPr>
              <a:t>wer</a:t>
            </a:r>
            <a:endParaRPr sz="2400">
              <a:latin typeface="Carlito"/>
              <a:cs typeface="Carlito"/>
            </a:endParaRPr>
          </a:p>
          <a:p>
            <a:pPr marL="469900">
              <a:lnSpc>
                <a:spcPct val="100000"/>
              </a:lnSpc>
              <a:spcBef>
                <a:spcPts val="5"/>
              </a:spcBef>
            </a:pPr>
            <a:r>
              <a:rPr sz="2400" i="1" spc="-15" dirty="0">
                <a:solidFill>
                  <a:srgbClr val="FFFFFF"/>
                </a:solidFill>
                <a:latin typeface="Carlito"/>
                <a:cs typeface="Carlito"/>
              </a:rPr>
              <a:t>System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]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published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by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S.</a:t>
            </a:r>
            <a:r>
              <a:rPr sz="2400" spc="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Chand.</a:t>
            </a:r>
            <a:endParaRPr sz="24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550">
              <a:latin typeface="Carlito"/>
              <a:cs typeface="Carlito"/>
            </a:endParaRPr>
          </a:p>
          <a:p>
            <a:pPr marL="469900" marR="7620" indent="-457834">
              <a:lnSpc>
                <a:spcPct val="100499"/>
              </a:lnSpc>
              <a:tabLst>
                <a:tab pos="469900" algn="l"/>
              </a:tabLst>
            </a:pPr>
            <a:r>
              <a:rPr sz="1900" spc="5" dirty="0">
                <a:solidFill>
                  <a:srgbClr val="FFFFFF"/>
                </a:solidFill>
                <a:latin typeface="Carlito"/>
                <a:cs typeface="Carlito"/>
              </a:rPr>
              <a:t>1.	</a:t>
            </a:r>
            <a:r>
              <a:rPr sz="2400" spc="-35" dirty="0">
                <a:solidFill>
                  <a:srgbClr val="FFFFFF"/>
                </a:solidFill>
                <a:latin typeface="Carlito"/>
                <a:cs typeface="Carlito"/>
              </a:rPr>
              <a:t>D.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M. </a:t>
            </a:r>
            <a:r>
              <a:rPr sz="2400" spc="-25" dirty="0">
                <a:solidFill>
                  <a:srgbClr val="FFFFFF"/>
                </a:solidFill>
                <a:latin typeface="Carlito"/>
                <a:cs typeface="Carlito"/>
              </a:rPr>
              <a:t>Patel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[Electrical </a:t>
            </a:r>
            <a:r>
              <a:rPr sz="2400" i="1" spc="-15" dirty="0">
                <a:solidFill>
                  <a:srgbClr val="FFFFFF"/>
                </a:solidFill>
                <a:latin typeface="Carlito"/>
                <a:cs typeface="Carlito"/>
              </a:rPr>
              <a:t>Power System </a:t>
            </a:r>
            <a:r>
              <a:rPr sz="2400" i="1" spc="-5" dirty="0">
                <a:solidFill>
                  <a:srgbClr val="FFFFFF"/>
                </a:solidFill>
                <a:latin typeface="Carlito"/>
                <a:cs typeface="Carlito"/>
              </a:rPr>
              <a:t>-1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] published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by  Atul</a:t>
            </a:r>
            <a:r>
              <a:rPr sz="2400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Prakashan.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8340" y="1865121"/>
            <a:ext cx="7005955" cy="36933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938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1" y="237490"/>
            <a:ext cx="6044692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en-US" sz="3200" b="1" spc="-45" dirty="0">
                <a:solidFill>
                  <a:srgbClr val="EDEBE0"/>
                </a:solidFill>
                <a:ea typeface="+mn-ea"/>
              </a:rPr>
              <a:t>Effects </a:t>
            </a:r>
            <a:r>
              <a:rPr lang="en-US" sz="3200" b="1" dirty="0">
                <a:solidFill>
                  <a:srgbClr val="EDEBE0"/>
                </a:solidFill>
                <a:ea typeface="+mn-ea"/>
              </a:rPr>
              <a:t>on </a:t>
            </a:r>
            <a:r>
              <a:rPr lang="en-US" sz="3200" b="1" spc="-40" dirty="0">
                <a:solidFill>
                  <a:srgbClr val="EDEBE0"/>
                </a:solidFill>
                <a:ea typeface="+mn-ea"/>
              </a:rPr>
              <a:t>Transmission</a:t>
            </a:r>
            <a:r>
              <a:rPr lang="en-US" sz="3200" b="1" spc="-60" dirty="0">
                <a:solidFill>
                  <a:srgbClr val="EDEBE0"/>
                </a:solidFill>
                <a:ea typeface="+mn-ea"/>
              </a:rPr>
              <a:t> </a:t>
            </a:r>
            <a:r>
              <a:rPr lang="en-US" sz="3200" b="1" dirty="0" smtClean="0">
                <a:solidFill>
                  <a:srgbClr val="EDEBE0"/>
                </a:solidFill>
                <a:ea typeface="+mn-ea"/>
              </a:rPr>
              <a:t>Line</a:t>
            </a:r>
            <a:r>
              <a:rPr lang="en-US" spc="-15" dirty="0" smtClean="0"/>
              <a:t/>
            </a:r>
            <a:br>
              <a:rPr lang="en-US" spc="-15" dirty="0" smtClean="0"/>
            </a:br>
            <a:r>
              <a:rPr sz="2800" spc="-15" dirty="0" smtClean="0"/>
              <a:t>Heat	</a:t>
            </a:r>
            <a:r>
              <a:rPr lang="en-US" sz="2800" spc="-15" dirty="0" smtClean="0"/>
              <a:t> </a:t>
            </a:r>
            <a:r>
              <a:rPr sz="2800" dirty="0" smtClean="0"/>
              <a:t>in</a:t>
            </a:r>
            <a:r>
              <a:rPr sz="2800" spc="10" dirty="0" smtClean="0"/>
              <a:t> </a:t>
            </a:r>
            <a:r>
              <a:rPr sz="2800" dirty="0" smtClean="0"/>
              <a:t>the</a:t>
            </a:r>
            <a:r>
              <a:rPr lang="en-US" sz="2800" dirty="0" smtClean="0"/>
              <a:t> </a:t>
            </a:r>
            <a:r>
              <a:rPr sz="2800" spc="-45" dirty="0" smtClean="0"/>
              <a:t>system</a:t>
            </a:r>
            <a:endParaRPr sz="2800" spc="-45" dirty="0"/>
          </a:p>
        </p:txBody>
      </p:sp>
      <p:sp>
        <p:nvSpPr>
          <p:cNvPr id="4" name="object 4"/>
          <p:cNvSpPr txBox="1"/>
          <p:nvPr/>
        </p:nvSpPr>
        <p:spPr>
          <a:xfrm>
            <a:off x="688340" y="1385061"/>
            <a:ext cx="7007859" cy="34461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3535" algn="just">
              <a:lnSpc>
                <a:spcPct val="100000"/>
              </a:lnSpc>
              <a:spcBef>
                <a:spcPts val="100"/>
              </a:spcBef>
            </a:pPr>
            <a:r>
              <a:rPr sz="1900" spc="350" dirty="0">
                <a:solidFill>
                  <a:srgbClr val="4F81BC"/>
                </a:solidFill>
                <a:latin typeface="Arial"/>
                <a:cs typeface="Arial"/>
              </a:rPr>
              <a:t>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Heat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in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wire decreases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efficiency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of </a:t>
            </a:r>
            <a:r>
              <a:rPr sz="2400" spc="-160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2400" spc="-160" dirty="0" smtClean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400" spc="-5" dirty="0" smtClean="0">
                <a:solidFill>
                  <a:srgbClr val="FFFFFF"/>
                </a:solidFill>
                <a:latin typeface="Carlito"/>
                <a:cs typeface="Carlito"/>
              </a:rPr>
              <a:t>distribution </a:t>
            </a:r>
            <a:r>
              <a:rPr sz="2400" spc="-20" dirty="0">
                <a:solidFill>
                  <a:srgbClr val="FFFFFF"/>
                </a:solidFill>
                <a:latin typeface="Carlito"/>
                <a:cs typeface="Carlito"/>
              </a:rPr>
              <a:t>system.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It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also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creates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a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fire hazard. 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Contraction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and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expansion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of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wire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due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to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cooling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and 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heating of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wire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loosens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wire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connections. This </a:t>
            </a:r>
            <a:r>
              <a:rPr sz="2400" spc="-20" dirty="0">
                <a:solidFill>
                  <a:srgbClr val="FFFFFF"/>
                </a:solidFill>
                <a:latin typeface="Carlito"/>
                <a:cs typeface="Carlito"/>
              </a:rPr>
              <a:t>makes 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it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possible </a:t>
            </a:r>
            <a:r>
              <a:rPr sz="2400" spc="-20" dirty="0">
                <a:solidFill>
                  <a:srgbClr val="FFFFFF"/>
                </a:solidFill>
                <a:latin typeface="Carlito"/>
                <a:cs typeface="Carlito"/>
              </a:rPr>
              <a:t>for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electricity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to arc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and the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heat  output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can reach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1800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degrees Fahrenheit.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This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is  enough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heat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to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ignite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wood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or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insulation.</a:t>
            </a:r>
            <a:endParaRPr sz="2400" dirty="0">
              <a:latin typeface="Carlito"/>
              <a:cs typeface="Carlito"/>
            </a:endParaRPr>
          </a:p>
          <a:p>
            <a:pPr marL="355600" marR="5715" indent="-343535" algn="just">
              <a:lnSpc>
                <a:spcPct val="100000"/>
              </a:lnSpc>
              <a:spcBef>
                <a:spcPts val="1010"/>
              </a:spcBef>
            </a:pPr>
            <a:r>
              <a:rPr sz="1900" spc="350" dirty="0">
                <a:solidFill>
                  <a:srgbClr val="4F81BC"/>
                </a:solidFill>
                <a:latin typeface="Arial"/>
                <a:cs typeface="Arial"/>
              </a:rPr>
              <a:t>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Skin </a:t>
            </a:r>
            <a:r>
              <a:rPr sz="2400" spc="-20" dirty="0">
                <a:solidFill>
                  <a:srgbClr val="FFFFFF"/>
                </a:solidFill>
                <a:latin typeface="Carlito"/>
                <a:cs typeface="Carlito"/>
              </a:rPr>
              <a:t>effect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and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proximity </a:t>
            </a:r>
            <a:r>
              <a:rPr sz="2400" spc="-20" dirty="0">
                <a:solidFill>
                  <a:srgbClr val="FFFFFF"/>
                </a:solidFill>
                <a:latin typeface="Carlito"/>
                <a:cs typeface="Carlito"/>
              </a:rPr>
              <a:t>effect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are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two </a:t>
            </a:r>
            <a:r>
              <a:rPr sz="2400" spc="-105" dirty="0">
                <a:solidFill>
                  <a:srgbClr val="FFFFFF"/>
                </a:solidFill>
                <a:latin typeface="Carlito"/>
                <a:cs typeface="Carlito"/>
              </a:rPr>
              <a:t>major 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sources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of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heat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in</a:t>
            </a:r>
            <a:r>
              <a:rPr sz="2400" spc="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wire.</a:t>
            </a:r>
            <a:endParaRPr sz="24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71601" y="237490"/>
            <a:ext cx="660819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23340" algn="l"/>
                <a:tab pos="2889250" algn="l"/>
              </a:tabLst>
            </a:pPr>
            <a:r>
              <a:rPr spc="-15" dirty="0"/>
              <a:t>Heat	</a:t>
            </a:r>
            <a:r>
              <a:rPr lang="en-US" spc="-15" dirty="0" smtClean="0"/>
              <a:t> </a:t>
            </a:r>
            <a:r>
              <a:rPr dirty="0" smtClean="0"/>
              <a:t>in</a:t>
            </a:r>
            <a:r>
              <a:rPr spc="10" dirty="0" smtClean="0"/>
              <a:t> </a:t>
            </a:r>
            <a:r>
              <a:rPr dirty="0" smtClean="0"/>
              <a:t>the</a:t>
            </a:r>
            <a:r>
              <a:rPr lang="en-US" dirty="0" smtClean="0"/>
              <a:t> </a:t>
            </a:r>
            <a:r>
              <a:rPr spc="-45" dirty="0" smtClean="0"/>
              <a:t>system</a:t>
            </a:r>
            <a:endParaRPr spc="-45" dirty="0"/>
          </a:p>
        </p:txBody>
      </p:sp>
      <p:sp>
        <p:nvSpPr>
          <p:cNvPr id="4" name="object 4"/>
          <p:cNvSpPr txBox="1"/>
          <p:nvPr/>
        </p:nvSpPr>
        <p:spPr>
          <a:xfrm>
            <a:off x="688340" y="1385061"/>
            <a:ext cx="7007859" cy="4909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6985" indent="-343535" algn="just">
              <a:lnSpc>
                <a:spcPct val="100000"/>
              </a:lnSpc>
              <a:spcBef>
                <a:spcPts val="100"/>
              </a:spcBef>
            </a:pPr>
            <a:r>
              <a:rPr sz="1900" spc="350" dirty="0">
                <a:solidFill>
                  <a:srgbClr val="FFFFFF"/>
                </a:solidFill>
                <a:latin typeface="Arial"/>
                <a:cs typeface="Arial"/>
              </a:rPr>
              <a:t>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Reducing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heat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in the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electrical </a:t>
            </a:r>
            <a:r>
              <a:rPr sz="2400" spc="-25" dirty="0">
                <a:solidFill>
                  <a:srgbClr val="FFFFFF"/>
                </a:solidFill>
                <a:latin typeface="Carlito"/>
                <a:cs typeface="Carlito"/>
              </a:rPr>
              <a:t>system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is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critical </a:t>
            </a:r>
            <a:r>
              <a:rPr sz="2400" spc="-275" dirty="0">
                <a:solidFill>
                  <a:srgbClr val="FFFFFF"/>
                </a:solidFill>
                <a:latin typeface="Carlito"/>
                <a:cs typeface="Carlito"/>
              </a:rPr>
              <a:t>to 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improving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power </a:t>
            </a:r>
            <a:r>
              <a:rPr sz="2400" spc="-25" dirty="0">
                <a:solidFill>
                  <a:srgbClr val="FFFFFF"/>
                </a:solidFill>
                <a:latin typeface="Carlito"/>
                <a:cs typeface="Carlito"/>
              </a:rPr>
              <a:t>quality.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Wire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is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the heart of the  electrical distribution </a:t>
            </a:r>
            <a:r>
              <a:rPr sz="2400" spc="-25" dirty="0">
                <a:solidFill>
                  <a:srgbClr val="FFFFFF"/>
                </a:solidFill>
                <a:latin typeface="Carlito"/>
                <a:cs typeface="Carlito"/>
              </a:rPr>
              <a:t>system.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A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typical facility can  </a:t>
            </a:r>
            <a:r>
              <a:rPr sz="2400" spc="-20" dirty="0">
                <a:solidFill>
                  <a:srgbClr val="FFFFFF"/>
                </a:solidFill>
                <a:latin typeface="Carlito"/>
                <a:cs typeface="Carlito"/>
              </a:rPr>
              <a:t>have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tens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of thousands of </a:t>
            </a:r>
            <a:r>
              <a:rPr sz="2400" spc="-20" dirty="0">
                <a:solidFill>
                  <a:srgbClr val="FFFFFF"/>
                </a:solidFill>
                <a:latin typeface="Carlito"/>
                <a:cs typeface="Carlito"/>
              </a:rPr>
              <a:t>feet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of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wire throughout 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facility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and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wire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is a major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source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of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heat.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Heat 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prematurely degrades wire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quality causing both  energy losses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and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burnout of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the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wire.</a:t>
            </a:r>
            <a:endParaRPr sz="2400">
              <a:latin typeface="Carlito"/>
              <a:cs typeface="Carlito"/>
            </a:endParaRPr>
          </a:p>
          <a:p>
            <a:pPr marL="355600" marR="5080" indent="-343535" algn="just">
              <a:lnSpc>
                <a:spcPct val="100000"/>
              </a:lnSpc>
              <a:spcBef>
                <a:spcPts val="1010"/>
              </a:spcBef>
            </a:pPr>
            <a:r>
              <a:rPr sz="1900" spc="350" dirty="0">
                <a:solidFill>
                  <a:srgbClr val="FFFFFF"/>
                </a:solidFill>
                <a:latin typeface="Arial"/>
                <a:cs typeface="Arial"/>
              </a:rPr>
              <a:t>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resistance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in an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electrical </a:t>
            </a:r>
            <a:r>
              <a:rPr sz="2400" spc="-25" dirty="0">
                <a:solidFill>
                  <a:srgbClr val="FFFFFF"/>
                </a:solidFill>
                <a:latin typeface="Carlito"/>
                <a:cs typeface="Carlito"/>
              </a:rPr>
              <a:t>system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is </a:t>
            </a:r>
            <a:r>
              <a:rPr sz="2400" spc="-110" dirty="0">
                <a:solidFill>
                  <a:srgbClr val="FFFFFF"/>
                </a:solidFill>
                <a:latin typeface="Carlito"/>
                <a:cs typeface="Carlito"/>
              </a:rPr>
              <a:t>never 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constant.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It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depends on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various </a:t>
            </a:r>
            <a:r>
              <a:rPr sz="2400" spc="-20" dirty="0">
                <a:solidFill>
                  <a:srgbClr val="FFFFFF"/>
                </a:solidFill>
                <a:latin typeface="Carlito"/>
                <a:cs typeface="Carlito"/>
              </a:rPr>
              <a:t>factors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such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as  </a:t>
            </a:r>
            <a:r>
              <a:rPr sz="2400" spc="-25" dirty="0">
                <a:solidFill>
                  <a:srgbClr val="FFFFFF"/>
                </a:solidFill>
                <a:latin typeface="Carlito"/>
                <a:cs typeface="Carlito"/>
              </a:rPr>
              <a:t>humidity,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length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of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wire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and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high frequency noise. 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Wire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is the main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conduit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of electricity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and is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central  to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electrical </a:t>
            </a:r>
            <a:r>
              <a:rPr sz="2400" spc="-25" dirty="0">
                <a:solidFill>
                  <a:srgbClr val="FFFFFF"/>
                </a:solidFill>
                <a:latin typeface="Carlito"/>
                <a:cs typeface="Carlito"/>
              </a:rPr>
              <a:t>system.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Resistance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in the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wire 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converts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a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portion of electrical energy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into</a:t>
            </a:r>
            <a:r>
              <a:rPr sz="2400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heat.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688340" y="1941321"/>
            <a:ext cx="7006590" cy="38119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3535" algn="just">
              <a:lnSpc>
                <a:spcPct val="100000"/>
              </a:lnSpc>
              <a:spcBef>
                <a:spcPts val="100"/>
              </a:spcBef>
            </a:pPr>
            <a:r>
              <a:rPr sz="1900" spc="350" dirty="0">
                <a:solidFill>
                  <a:srgbClr val="FFFFFF"/>
                </a:solidFill>
                <a:latin typeface="Arial"/>
                <a:cs typeface="Arial"/>
              </a:rPr>
              <a:t>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Along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with skin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effect, proximity </a:t>
            </a:r>
            <a:r>
              <a:rPr sz="2400" spc="-20" dirty="0">
                <a:solidFill>
                  <a:srgbClr val="FFFFFF"/>
                </a:solidFill>
                <a:latin typeface="Carlito"/>
                <a:cs typeface="Carlito"/>
              </a:rPr>
              <a:t>effect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is a </a:t>
            </a:r>
            <a:r>
              <a:rPr sz="2400" spc="-95" dirty="0">
                <a:solidFill>
                  <a:srgbClr val="FFFFFF"/>
                </a:solidFill>
                <a:latin typeface="Carlito"/>
                <a:cs typeface="Carlito"/>
              </a:rPr>
              <a:t>common 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problem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found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in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every electrical </a:t>
            </a:r>
            <a:r>
              <a:rPr sz="2400" spc="-20" dirty="0">
                <a:solidFill>
                  <a:srgbClr val="FFFFFF"/>
                </a:solidFill>
                <a:latin typeface="Carlito"/>
                <a:cs typeface="Carlito"/>
              </a:rPr>
              <a:t>system. Proximity  effect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is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defined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as </a:t>
            </a:r>
            <a:r>
              <a:rPr sz="2400" b="1" i="1" spc="-5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2400" b="1" i="1" spc="-10" dirty="0">
                <a:solidFill>
                  <a:srgbClr val="FFFFFF"/>
                </a:solidFill>
                <a:latin typeface="Carlito"/>
                <a:cs typeface="Carlito"/>
              </a:rPr>
              <a:t>jumping </a:t>
            </a:r>
            <a:r>
              <a:rPr sz="2400" b="1" i="1" spc="-5" dirty="0">
                <a:solidFill>
                  <a:srgbClr val="FFFFFF"/>
                </a:solidFill>
                <a:latin typeface="Carlito"/>
                <a:cs typeface="Carlito"/>
              </a:rPr>
              <a:t>magnetic field from  </a:t>
            </a:r>
            <a:r>
              <a:rPr sz="2400" b="1" i="1" spc="-10" dirty="0">
                <a:solidFill>
                  <a:srgbClr val="FFFFFF"/>
                </a:solidFill>
                <a:latin typeface="Carlito"/>
                <a:cs typeface="Carlito"/>
              </a:rPr>
              <a:t>one conductor </a:t>
            </a:r>
            <a:r>
              <a:rPr sz="2400" b="1" i="1" spc="-15" dirty="0">
                <a:solidFill>
                  <a:srgbClr val="FFFFFF"/>
                </a:solidFill>
                <a:latin typeface="Carlito"/>
                <a:cs typeface="Carlito"/>
              </a:rPr>
              <a:t>to </a:t>
            </a:r>
            <a:r>
              <a:rPr sz="2400" b="1" i="1" spc="-5" dirty="0">
                <a:solidFill>
                  <a:srgbClr val="FFFFFF"/>
                </a:solidFill>
                <a:latin typeface="Carlito"/>
                <a:cs typeface="Carlito"/>
              </a:rPr>
              <a:t>another </a:t>
            </a:r>
            <a:r>
              <a:rPr sz="2400" b="1" i="1" spc="-15" dirty="0">
                <a:solidFill>
                  <a:srgbClr val="FFFFFF"/>
                </a:solidFill>
                <a:latin typeface="Carlito"/>
                <a:cs typeface="Carlito"/>
              </a:rPr>
              <a:t>conductor </a:t>
            </a:r>
            <a:r>
              <a:rPr sz="2400" b="1" i="1" spc="-5" dirty="0">
                <a:solidFill>
                  <a:srgbClr val="FFFFFF"/>
                </a:solidFill>
                <a:latin typeface="Carlito"/>
                <a:cs typeface="Carlito"/>
              </a:rPr>
              <a:t>nearby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. The 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major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causes of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proximity </a:t>
            </a:r>
            <a:r>
              <a:rPr sz="2400" spc="-20" dirty="0">
                <a:solidFill>
                  <a:srgbClr val="FFFFFF"/>
                </a:solidFill>
                <a:latin typeface="Carlito"/>
                <a:cs typeface="Carlito"/>
              </a:rPr>
              <a:t>effect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are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closeness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of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the 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wires,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bends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in the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wire,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skin </a:t>
            </a:r>
            <a:r>
              <a:rPr sz="2400" spc="-20" dirty="0">
                <a:solidFill>
                  <a:srgbClr val="FFFFFF"/>
                </a:solidFill>
                <a:latin typeface="Carlito"/>
                <a:cs typeface="Carlito"/>
              </a:rPr>
              <a:t>effect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and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high  frequency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noise.</a:t>
            </a:r>
            <a:endParaRPr sz="2400">
              <a:latin typeface="Carlito"/>
              <a:cs typeface="Carlito"/>
            </a:endParaRPr>
          </a:p>
          <a:p>
            <a:pPr marL="355600" marR="6350" indent="-343535" algn="just">
              <a:lnSpc>
                <a:spcPct val="100000"/>
              </a:lnSpc>
              <a:spcBef>
                <a:spcPts val="1010"/>
              </a:spcBef>
            </a:pPr>
            <a:r>
              <a:rPr sz="1900" spc="350" dirty="0">
                <a:solidFill>
                  <a:srgbClr val="FFFFFF"/>
                </a:solidFill>
                <a:latin typeface="Arial"/>
                <a:cs typeface="Arial"/>
              </a:rPr>
              <a:t>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The term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proximity </a:t>
            </a:r>
            <a:r>
              <a:rPr sz="2400" spc="-20" dirty="0">
                <a:solidFill>
                  <a:srgbClr val="FFFFFF"/>
                </a:solidFill>
                <a:latin typeface="Carlito"/>
                <a:cs typeface="Carlito"/>
              </a:rPr>
              <a:t>effect </a:t>
            </a:r>
            <a:r>
              <a:rPr sz="2400" spc="-25" dirty="0">
                <a:solidFill>
                  <a:srgbClr val="FFFFFF"/>
                </a:solidFill>
                <a:latin typeface="Carlito"/>
                <a:cs typeface="Carlito"/>
              </a:rPr>
              <a:t>refers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to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influence </a:t>
            </a:r>
            <a:r>
              <a:rPr sz="2400" spc="-240" dirty="0">
                <a:solidFill>
                  <a:srgbClr val="FFFFFF"/>
                </a:solidFill>
                <a:latin typeface="Carlito"/>
                <a:cs typeface="Carlito"/>
              </a:rPr>
              <a:t>of 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alternating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current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in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conductor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on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current 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distribution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in </a:t>
            </a:r>
            <a:r>
              <a:rPr sz="2400" spc="-25" dirty="0">
                <a:solidFill>
                  <a:srgbClr val="FFFFFF"/>
                </a:solidFill>
                <a:latin typeface="Carlito"/>
                <a:cs typeface="Carlito"/>
              </a:rPr>
              <a:t>another,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nearby</a:t>
            </a:r>
            <a:r>
              <a:rPr sz="2400" spc="1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400" spc="-35" dirty="0">
                <a:solidFill>
                  <a:srgbClr val="FFFFFF"/>
                </a:solidFill>
                <a:latin typeface="Carlito"/>
                <a:cs typeface="Carlito"/>
              </a:rPr>
              <a:t>conductor.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623185" y="450850"/>
            <a:ext cx="389699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5" dirty="0"/>
              <a:t>Proximity</a:t>
            </a:r>
            <a:r>
              <a:rPr spc="-65" dirty="0"/>
              <a:t> </a:t>
            </a:r>
            <a:r>
              <a:rPr spc="-55" dirty="0"/>
              <a:t>Effect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623185" y="450850"/>
            <a:ext cx="389699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5" dirty="0"/>
              <a:t>Proximity</a:t>
            </a:r>
            <a:r>
              <a:rPr spc="-65" dirty="0"/>
              <a:t> </a:t>
            </a:r>
            <a:r>
              <a:rPr spc="-55" dirty="0"/>
              <a:t>Effect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88340" y="1941321"/>
            <a:ext cx="7007225" cy="2952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3535" algn="just">
              <a:lnSpc>
                <a:spcPct val="100000"/>
              </a:lnSpc>
              <a:spcBef>
                <a:spcPts val="100"/>
              </a:spcBef>
            </a:pPr>
            <a:r>
              <a:rPr sz="1900" spc="350" dirty="0">
                <a:solidFill>
                  <a:srgbClr val="FFFFFF"/>
                </a:solidFill>
                <a:latin typeface="Arial"/>
                <a:cs typeface="Arial"/>
              </a:rPr>
              <a:t> </a:t>
            </a:r>
            <a:r>
              <a:rPr sz="2400" spc="-20" dirty="0">
                <a:solidFill>
                  <a:srgbClr val="FFFFFF"/>
                </a:solidFill>
                <a:latin typeface="Carlito"/>
                <a:cs typeface="Carlito"/>
              </a:rPr>
              <a:t>Qualitatively,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it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can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also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be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explained by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Lentz's </a:t>
            </a:r>
            <a:r>
              <a:rPr sz="2400" spc="-185" dirty="0">
                <a:solidFill>
                  <a:srgbClr val="FFFFFF"/>
                </a:solidFill>
                <a:latin typeface="Carlito"/>
                <a:cs typeface="Carlito"/>
              </a:rPr>
              <a:t>law 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Consider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a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coaxial cable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of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finite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Assume </a:t>
            </a:r>
            <a:r>
              <a:rPr sz="2400" spc="-20" dirty="0">
                <a:solidFill>
                  <a:srgbClr val="FFFFFF"/>
                </a:solidFill>
                <a:latin typeface="Carlito"/>
                <a:cs typeface="Carlito"/>
              </a:rPr>
              <a:t>for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the 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moment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that there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a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alternating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current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only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in the  inner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conductor(for example,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that it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is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connected </a:t>
            </a:r>
            <a:r>
              <a:rPr sz="2400" spc="-25" dirty="0">
                <a:solidFill>
                  <a:srgbClr val="FFFFFF"/>
                </a:solidFill>
                <a:latin typeface="Carlito"/>
                <a:cs typeface="Carlito"/>
              </a:rPr>
              <a:t>to 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generator),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and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that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outer conductor connected 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to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anything.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outer conductor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is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much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than the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skin  depth,</a:t>
            </a:r>
            <a:r>
              <a:rPr sz="2400" spc="5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there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is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practically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no magnetic field  </a:t>
            </a:r>
            <a:r>
              <a:rPr sz="2400" spc="-35" dirty="0">
                <a:solidFill>
                  <a:srgbClr val="FFFFFF"/>
                </a:solidFill>
                <a:latin typeface="Carlito"/>
                <a:cs typeface="Carlito"/>
              </a:rPr>
              <a:t>conductor.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688340" y="1941321"/>
            <a:ext cx="7006590" cy="3317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3535" algn="just">
              <a:lnSpc>
                <a:spcPct val="100000"/>
              </a:lnSpc>
              <a:spcBef>
                <a:spcPts val="100"/>
              </a:spcBef>
            </a:pPr>
            <a:r>
              <a:rPr sz="1900" spc="350" dirty="0">
                <a:solidFill>
                  <a:srgbClr val="FFFFFF"/>
                </a:solidFill>
                <a:latin typeface="Arial"/>
                <a:cs typeface="Arial"/>
              </a:rPr>
              <a:t>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If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we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apply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Ampere's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law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a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coaxial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circular </a:t>
            </a:r>
            <a:r>
              <a:rPr sz="2400" spc="-90" dirty="0">
                <a:solidFill>
                  <a:srgbClr val="FFFFFF"/>
                </a:solidFill>
                <a:latin typeface="Carlito"/>
                <a:cs typeface="Carlito"/>
              </a:rPr>
              <a:t>contour 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contained in that </a:t>
            </a:r>
            <a:r>
              <a:rPr sz="2400" spc="-30" dirty="0">
                <a:solidFill>
                  <a:srgbClr val="FFFFFF"/>
                </a:solidFill>
                <a:latin typeface="Carlito"/>
                <a:cs typeface="Carlito"/>
              </a:rPr>
              <a:t>conductor,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it </a:t>
            </a:r>
            <a:r>
              <a:rPr sz="2400" spc="-20" dirty="0">
                <a:solidFill>
                  <a:srgbClr val="FFFFFF"/>
                </a:solidFill>
                <a:latin typeface="Carlito"/>
                <a:cs typeface="Carlito"/>
              </a:rPr>
              <a:t>follows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that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the  induced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current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on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the inside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surface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of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outer  conductor is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exactly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equal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and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opposite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to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the 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current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in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inner </a:t>
            </a:r>
            <a:r>
              <a:rPr sz="2400" spc="-35" dirty="0">
                <a:solidFill>
                  <a:srgbClr val="FFFFFF"/>
                </a:solidFill>
                <a:latin typeface="Carlito"/>
                <a:cs typeface="Carlito"/>
              </a:rPr>
              <a:t>conductor.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is an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example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of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the 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proximity </a:t>
            </a:r>
            <a:r>
              <a:rPr sz="2400" spc="-20" dirty="0">
                <a:solidFill>
                  <a:srgbClr val="FFFFFF"/>
                </a:solidFill>
                <a:latin typeface="Carlito"/>
                <a:cs typeface="Carlito"/>
              </a:rPr>
              <a:t>effect.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he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current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from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inner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surface of 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outer conductor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must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close </a:t>
            </a:r>
            <a:r>
              <a:rPr sz="2400" spc="-20" dirty="0">
                <a:solidFill>
                  <a:srgbClr val="FFFFFF"/>
                </a:solidFill>
                <a:latin typeface="Carlito"/>
                <a:cs typeface="Carlito"/>
              </a:rPr>
              <a:t>into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itself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over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the 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outer </a:t>
            </a:r>
            <a:r>
              <a:rPr sz="2400" spc="-30" dirty="0">
                <a:solidFill>
                  <a:srgbClr val="FFFFFF"/>
                </a:solidFill>
                <a:latin typeface="Carlito"/>
                <a:cs typeface="Carlito"/>
              </a:rPr>
              <a:t>conductor,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so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that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on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that surface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same 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current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exists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as in the inner</a:t>
            </a:r>
            <a:r>
              <a:rPr sz="2400" spc="-4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400" spc="-35" dirty="0">
                <a:solidFill>
                  <a:srgbClr val="FFFFFF"/>
                </a:solidFill>
                <a:latin typeface="Carlito"/>
                <a:cs typeface="Carlito"/>
              </a:rPr>
              <a:t>conductor.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623185" y="450850"/>
            <a:ext cx="389699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5" dirty="0"/>
              <a:t>Proximity</a:t>
            </a:r>
            <a:r>
              <a:rPr spc="-65" dirty="0"/>
              <a:t> </a:t>
            </a:r>
            <a:r>
              <a:rPr spc="-55" dirty="0"/>
              <a:t>Effect</a:t>
            </a:r>
          </a:p>
        </p:txBody>
      </p:sp>
      <p:sp>
        <p:nvSpPr>
          <p:cNvPr id="5" name="object 5"/>
          <p:cNvSpPr/>
          <p:nvPr/>
        </p:nvSpPr>
        <p:spPr>
          <a:xfrm>
            <a:off x="1633727" y="5590032"/>
            <a:ext cx="5449824" cy="1021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688340" y="1865121"/>
            <a:ext cx="7007225" cy="3683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3535" algn="just">
              <a:lnSpc>
                <a:spcPct val="100000"/>
              </a:lnSpc>
              <a:spcBef>
                <a:spcPts val="100"/>
              </a:spcBef>
            </a:pPr>
            <a:r>
              <a:rPr sz="1900" spc="350" dirty="0">
                <a:solidFill>
                  <a:srgbClr val="FFFFFF"/>
                </a:solidFill>
                <a:latin typeface="Arial"/>
                <a:cs typeface="Arial"/>
              </a:rPr>
              <a:t>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A long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transmission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line </a:t>
            </a:r>
            <a:r>
              <a:rPr sz="2400" spc="-20" dirty="0">
                <a:solidFill>
                  <a:srgbClr val="FFFFFF"/>
                </a:solidFill>
                <a:latin typeface="Carlito"/>
                <a:cs typeface="Carlito"/>
              </a:rPr>
              <a:t>draws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a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substantial </a:t>
            </a:r>
            <a:r>
              <a:rPr sz="2400" spc="-75" dirty="0">
                <a:solidFill>
                  <a:srgbClr val="FFFFFF"/>
                </a:solidFill>
                <a:latin typeface="Carlito"/>
                <a:cs typeface="Carlito"/>
              </a:rPr>
              <a:t>quantity 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of charging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current.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If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such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a line is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open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circuited or 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very lightly loaded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at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the receiving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end,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voltage </a:t>
            </a:r>
            <a:r>
              <a:rPr sz="2400" spc="-25" dirty="0">
                <a:solidFill>
                  <a:srgbClr val="FFFFFF"/>
                </a:solidFill>
                <a:latin typeface="Carlito"/>
                <a:cs typeface="Carlito"/>
              </a:rPr>
              <a:t>at 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receiving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end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may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become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greater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than </a:t>
            </a:r>
            <a:r>
              <a:rPr sz="2400" spc="-20" dirty="0">
                <a:solidFill>
                  <a:srgbClr val="FFFFFF"/>
                </a:solidFill>
                <a:latin typeface="Carlito"/>
                <a:cs typeface="Carlito"/>
              </a:rPr>
              <a:t>voltage </a:t>
            </a:r>
            <a:r>
              <a:rPr sz="2400" spc="-25" dirty="0">
                <a:solidFill>
                  <a:srgbClr val="FFFFFF"/>
                </a:solidFill>
                <a:latin typeface="Carlito"/>
                <a:cs typeface="Carlito"/>
              </a:rPr>
              <a:t>at 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sending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end.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This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is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known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as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Ferranti </a:t>
            </a:r>
            <a:r>
              <a:rPr sz="2400" spc="-30" dirty="0">
                <a:solidFill>
                  <a:srgbClr val="FFFFFF"/>
                </a:solidFill>
                <a:latin typeface="Carlito"/>
                <a:cs typeface="Carlito"/>
              </a:rPr>
              <a:t>Effect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and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is 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due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to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voltage drop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across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line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inductance  (due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to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charging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current)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being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in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phase with the  sending </a:t>
            </a:r>
            <a:r>
              <a:rPr sz="2400" spc="5" dirty="0">
                <a:solidFill>
                  <a:srgbClr val="FFFFFF"/>
                </a:solidFill>
                <a:latin typeface="Carlito"/>
                <a:cs typeface="Carlito"/>
              </a:rPr>
              <a:t>end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voltages. </a:t>
            </a:r>
            <a:r>
              <a:rPr sz="2400" spc="-20" dirty="0">
                <a:solidFill>
                  <a:srgbClr val="FFFFFF"/>
                </a:solidFill>
                <a:latin typeface="Carlito"/>
                <a:cs typeface="Carlito"/>
              </a:rPr>
              <a:t>Therefore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both capacitance 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and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inductance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is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responsible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to produce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this 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phenomenon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524000" y="466090"/>
            <a:ext cx="4866893" cy="7569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  <a:tabLst>
                <a:tab pos="2228850" algn="l"/>
              </a:tabLst>
            </a:pPr>
            <a:r>
              <a:rPr spc="-70" dirty="0"/>
              <a:t>F</a:t>
            </a:r>
            <a:r>
              <a:rPr dirty="0"/>
              <a:t>er</a:t>
            </a:r>
            <a:r>
              <a:rPr spc="-105" dirty="0"/>
              <a:t>r</a:t>
            </a:r>
            <a:r>
              <a:rPr dirty="0"/>
              <a:t>a</a:t>
            </a:r>
            <a:r>
              <a:rPr spc="-40" dirty="0"/>
              <a:t>n</a:t>
            </a:r>
            <a:r>
              <a:rPr dirty="0"/>
              <a:t>ti	</a:t>
            </a:r>
            <a:r>
              <a:rPr spc="-150" dirty="0"/>
              <a:t>E</a:t>
            </a:r>
            <a:r>
              <a:rPr spc="-50" dirty="0"/>
              <a:t>f</a:t>
            </a:r>
            <a:r>
              <a:rPr spc="-125" dirty="0"/>
              <a:t>f</a:t>
            </a:r>
            <a:r>
              <a:rPr dirty="0"/>
              <a:t>ect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688340" y="1865121"/>
            <a:ext cx="7005955" cy="19831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3535" algn="just">
              <a:lnSpc>
                <a:spcPct val="100000"/>
              </a:lnSpc>
              <a:spcBef>
                <a:spcPts val="100"/>
              </a:spcBef>
            </a:pPr>
            <a:r>
              <a:rPr sz="1900" spc="350" dirty="0">
                <a:solidFill>
                  <a:srgbClr val="FFFFFF"/>
                </a:solidFill>
                <a:latin typeface="Arial"/>
                <a:cs typeface="Arial"/>
              </a:rPr>
              <a:t>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capacitance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(and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charging current)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is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negligible </a:t>
            </a:r>
            <a:r>
              <a:rPr sz="2400" spc="-245" dirty="0">
                <a:solidFill>
                  <a:srgbClr val="FFFFFF"/>
                </a:solidFill>
                <a:latin typeface="Carlito"/>
                <a:cs typeface="Carlito"/>
              </a:rPr>
              <a:t>in 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short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line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but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significant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in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medium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line and 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appreciable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in long line. </a:t>
            </a:r>
            <a:r>
              <a:rPr sz="2400" spc="-20" dirty="0">
                <a:solidFill>
                  <a:srgbClr val="FFFFFF"/>
                </a:solidFill>
                <a:latin typeface="Carlito"/>
                <a:cs typeface="Carlito"/>
              </a:rPr>
              <a:t>Therefore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this phenomenon 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occurs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in medium and long</a:t>
            </a:r>
            <a:r>
              <a:rPr sz="2400" spc="-6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lines.</a:t>
            </a:r>
            <a:endParaRPr sz="2400">
              <a:latin typeface="Carlito"/>
              <a:cs typeface="Carlito"/>
            </a:endParaRPr>
          </a:p>
          <a:p>
            <a:pPr marL="12700" algn="just">
              <a:lnSpc>
                <a:spcPct val="100000"/>
              </a:lnSpc>
              <a:spcBef>
                <a:spcPts val="1010"/>
              </a:spcBef>
            </a:pPr>
            <a:r>
              <a:rPr sz="1900" spc="350" dirty="0">
                <a:solidFill>
                  <a:srgbClr val="FFFFFF"/>
                </a:solidFill>
                <a:latin typeface="Arial"/>
                <a:cs typeface="Arial"/>
              </a:rPr>
              <a:t>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Represent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line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by equivalent</a:t>
            </a:r>
            <a:r>
              <a:rPr sz="2400" spc="1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-model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828800" y="466090"/>
            <a:ext cx="4562093" cy="7569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  <a:tabLst>
                <a:tab pos="2228850" algn="l"/>
              </a:tabLst>
            </a:pPr>
            <a:r>
              <a:rPr spc="-70" dirty="0"/>
              <a:t>F</a:t>
            </a:r>
            <a:r>
              <a:rPr dirty="0"/>
              <a:t>er</a:t>
            </a:r>
            <a:r>
              <a:rPr spc="-105" dirty="0"/>
              <a:t>r</a:t>
            </a:r>
            <a:r>
              <a:rPr dirty="0"/>
              <a:t>a</a:t>
            </a:r>
            <a:r>
              <a:rPr spc="-40" dirty="0"/>
              <a:t>n</a:t>
            </a:r>
            <a:r>
              <a:rPr dirty="0"/>
              <a:t>ti	</a:t>
            </a:r>
            <a:r>
              <a:rPr spc="-150" dirty="0"/>
              <a:t>E</a:t>
            </a:r>
            <a:r>
              <a:rPr spc="-50" dirty="0"/>
              <a:t>f</a:t>
            </a:r>
            <a:r>
              <a:rPr spc="-125" dirty="0"/>
              <a:t>f</a:t>
            </a:r>
            <a:r>
              <a:rPr dirty="0"/>
              <a:t>ect</a:t>
            </a:r>
          </a:p>
        </p:txBody>
      </p:sp>
      <p:sp>
        <p:nvSpPr>
          <p:cNvPr id="5" name="object 5"/>
          <p:cNvSpPr/>
          <p:nvPr/>
        </p:nvSpPr>
        <p:spPr>
          <a:xfrm>
            <a:off x="990600" y="4191000"/>
            <a:ext cx="3886200" cy="1981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790</Words>
  <Application>Microsoft Office PowerPoint</Application>
  <PresentationFormat>On-screen Show (4:3)</PresentationFormat>
  <Paragraphs>53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Electrical Transmission System</vt:lpstr>
      <vt:lpstr>PowerPoint Presentation</vt:lpstr>
      <vt:lpstr>Effects on Transmission Line Heat  in the system</vt:lpstr>
      <vt:lpstr>Heat  in the system</vt:lpstr>
      <vt:lpstr>Proximity Effect</vt:lpstr>
      <vt:lpstr>Proximity Effect</vt:lpstr>
      <vt:lpstr>Proximity Effect</vt:lpstr>
      <vt:lpstr>Ferranti Effect</vt:lpstr>
      <vt:lpstr>Ferranti Effect</vt:lpstr>
      <vt:lpstr>Ferranti Effect</vt:lpstr>
      <vt:lpstr>Ferranti Effect</vt:lpstr>
      <vt:lpstr>Ferranti Effect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Electrical Transmission System</dc:title>
  <cp:lastModifiedBy>Administrator</cp:lastModifiedBy>
  <cp:revision>1</cp:revision>
  <dcterms:created xsi:type="dcterms:W3CDTF">2020-06-13T14:05:53Z</dcterms:created>
  <dcterms:modified xsi:type="dcterms:W3CDTF">2020-06-13T14:14:07Z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2017-10-05T00:00:00Z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2020-06-13T00:00:00Z</vt:filetime>
  </property>
</Properties>
</file>