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365" r:id="rId2"/>
    <p:sldId id="366" r:id="rId3"/>
    <p:sldId id="327" r:id="rId4"/>
    <p:sldId id="364" r:id="rId5"/>
    <p:sldId id="367" r:id="rId6"/>
    <p:sldId id="336" r:id="rId7"/>
    <p:sldId id="329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C55"/>
    <a:srgbClr val="B00000"/>
    <a:srgbClr val="D4D9C9"/>
    <a:srgbClr val="CC6600"/>
    <a:srgbClr val="000000"/>
    <a:srgbClr val="E8BE90"/>
    <a:srgbClr val="9AC3D2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 autoAdjust="0"/>
    <p:restoredTop sz="94640" autoAdjust="0"/>
  </p:normalViewPr>
  <p:slideViewPr>
    <p:cSldViewPr snapToGrid="0">
      <p:cViewPr varScale="1">
        <p:scale>
          <a:sx n="63" d="100"/>
          <a:sy n="63" d="100"/>
        </p:scale>
        <p:origin x="17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Header Placeholder 21505">
            <a:extLst>
              <a:ext uri="{FF2B5EF4-FFF2-40B4-BE49-F238E27FC236}">
                <a16:creationId xmlns:a16="http://schemas.microsoft.com/office/drawing/2014/main" id="{4FB5E295-1323-4A45-8176-5F9C65857A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Date Placeholder 21506">
            <a:extLst>
              <a:ext uri="{FF2B5EF4-FFF2-40B4-BE49-F238E27FC236}">
                <a16:creationId xmlns:a16="http://schemas.microsoft.com/office/drawing/2014/main" id="{4122B3EB-7E9A-44AF-8F78-5084E530AB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Footer Placeholder 21507">
            <a:extLst>
              <a:ext uri="{FF2B5EF4-FFF2-40B4-BE49-F238E27FC236}">
                <a16:creationId xmlns:a16="http://schemas.microsoft.com/office/drawing/2014/main" id="{DAB0E4BE-E675-4347-9792-2F1988DE41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2971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7" name="Slide Number Placeholder 18436">
            <a:extLst>
              <a:ext uri="{FF2B5EF4-FFF2-40B4-BE49-F238E27FC236}">
                <a16:creationId xmlns:a16="http://schemas.microsoft.com/office/drawing/2014/main" id="{A0B065D1-A8CB-41E7-8FC8-A4AFB5A1E4F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36000"/>
            <a:ext cx="2971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F89447-9D5C-4995-8E37-283B96C9B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Header Placeholder 20481">
            <a:extLst>
              <a:ext uri="{FF2B5EF4-FFF2-40B4-BE49-F238E27FC236}">
                <a16:creationId xmlns:a16="http://schemas.microsoft.com/office/drawing/2014/main" id="{873B7C7A-DEF7-465D-97BD-66DD7476D8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Date Placeholder 20482">
            <a:extLst>
              <a:ext uri="{FF2B5EF4-FFF2-40B4-BE49-F238E27FC236}">
                <a16:creationId xmlns:a16="http://schemas.microsoft.com/office/drawing/2014/main" id="{9CBD8277-631A-425F-B5B1-54E9D05ECB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20483">
            <a:extLst>
              <a:ext uri="{FF2B5EF4-FFF2-40B4-BE49-F238E27FC236}">
                <a16:creationId xmlns:a16="http://schemas.microsoft.com/office/drawing/2014/main" id="{28847262-9C03-477C-9DC6-F7CE46D6E6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Notes Placeholder 111620">
            <a:extLst>
              <a:ext uri="{FF2B5EF4-FFF2-40B4-BE49-F238E27FC236}">
                <a16:creationId xmlns:a16="http://schemas.microsoft.com/office/drawing/2014/main" id="{8A095D31-988A-4460-8BD2-3115F12F8C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486" name="Footer Placeholder 20485">
            <a:extLst>
              <a:ext uri="{FF2B5EF4-FFF2-40B4-BE49-F238E27FC236}">
                <a16:creationId xmlns:a16="http://schemas.microsoft.com/office/drawing/2014/main" id="{15E55630-C591-4D51-A7F6-B89A90BF01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1623" name="Slide Number Placeholder 111622">
            <a:extLst>
              <a:ext uri="{FF2B5EF4-FFF2-40B4-BE49-F238E27FC236}">
                <a16:creationId xmlns:a16="http://schemas.microsoft.com/office/drawing/2014/main" id="{CD1AEBA1-DE60-47C8-8951-1D5F5D2C9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B72D3B-46F5-4A90-8243-06B0C10271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9D97833-6E3C-4984-B263-618AE8B4A4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4C22B38-2A7D-4EF8-9AAC-25774DB12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53061CF-3FAB-4384-8762-09770E0146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724A2AC-7688-4575-A83D-96ED0C806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C555AF-7D57-434B-9A3E-62E480EDEE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4ECBB8B-E3CB-44BC-9816-C24BC0BE9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5DDA6-E2FA-4063-8434-A58AF08A5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5060A-FB4F-43D6-9F43-8170841F9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DC5D8-71FF-474B-96EE-EBD4339F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AFBF9-F6BD-4C61-ABBE-F014343C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11E0E-D020-40A3-BD91-CB683CAA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4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7A65-8923-4B6A-80C8-2964B2457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EDB3F-36DE-4B81-AA51-D76462EE0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747ED-2A93-4503-9E02-325AE0942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7F251-D48A-4945-A6C8-7E1D3BC4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FED69-8301-4886-8A28-D9CC3287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7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F5F255-D1B4-4B3A-A64D-D5C9B32DC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5A71D-624C-47DB-9780-68A54BBC1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D8DE5-B7B5-4242-AC00-11A5F5004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85886-7123-4859-A87E-0B8EB483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94FAB-24FE-48BF-81DB-98B797ED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44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19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E6572-9695-4207-B56E-832A9EE3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DB896-8A32-4928-BB7A-AA3A9D17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4D5CD-0DAF-4790-8F05-D60B7047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96CBA-F1D6-4C5D-B309-921F327F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AA94B-3BDB-47B9-B450-0804D680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3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7810C-7CA5-43F1-910B-EFF1968B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5FB01-C64F-45F4-B6FC-19A7CE4D8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31DC-4201-42C2-A192-DD8724FD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A7110-FF56-4A1E-92C7-BC0D04E4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0AFB-D019-421A-9E99-8E9AAE26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1DA1-953F-4C14-8714-00E03818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82A36-9156-487C-89C0-67A0042D2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59855-9EFF-4735-97D0-43EADE543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8EDE3-7DB6-4411-8E25-3B71EDFC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9EED6-BE63-4AE4-B03D-213716178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81D75-A6DD-45BA-9F96-8131845C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9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C068-A295-419D-A5EF-B0F7A4055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46D93-6B9B-4707-ABDB-6C98D9869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30729-D1AE-4917-B9EC-CC8FF74B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524F5-D49C-413C-AE5A-7A0D510D4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E211E9-F053-43F7-B764-9609DC87A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65A744-4469-404C-BE62-ED0B5EC1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3467AD-D147-4D0E-B8FF-2AC83ED8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1B2048-DA95-456F-AF1A-F16BC3EA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F8A2C-A794-46A6-BA52-B764D0B1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FC6D-682B-4245-B4A2-87256744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814647-C6F8-401F-B994-CD87E190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63339-2920-43B7-92CB-61D91623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7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A6530-90A3-4C60-9B23-0F8F6D48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BEF1F9-C655-4D6D-9DFC-2A8760B5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4F0F7-B378-40B5-A157-F7FFDD67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3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12C4-2C9A-4633-9F5B-1B863C77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17C4D-15E3-4636-B237-4613AB044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5C659-9FDD-44D2-AAB0-877957C7A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2A0C5-EACE-4214-A101-4D807482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A7ABD-F0A0-40A0-913E-3189EBF5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3BF83-3CCA-4B8E-86C7-1141A1B1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9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0C1E8-F53C-45A4-8C92-BBB12AC5D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E00E0-C61C-4FB7-821D-30162A6F9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91A09-C2E2-4F26-8066-93673F0F2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9AD2C-BFB8-49FA-88EA-26C68F5B1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775C7-F995-40CB-9717-D6E64C1D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9F86A-0318-41F4-B99C-92FCEE13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6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C0436-5F5C-4B37-AE91-E379B8EE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DD46B-1BF2-451B-891C-6E38B37F3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37A06-B63C-4FA8-B2DE-A8E99A68C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64088-FDCA-4406-AAEA-EC1F9AFB2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09CAC-ABFC-41AA-BF47-CB4C1525C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8732E8-DACE-48AD-9B74-897ABE0F24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056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200">
                <a:latin typeface="Times New Roman" panose="02020603050405020304" pitchFamily="18" charset="0"/>
                <a:cs typeface="Arial" panose="020B0604020202020204" pitchFamily="34" charset="0"/>
              </a:rPr>
              <a:t>1-</a:t>
            </a:r>
            <a:fld id="{2B4ABEF2-8ABB-4E78-9777-27DF31B0B6EB}" type="slidenum">
              <a:rPr lang="en-US" altLang="en-US" sz="1200" smtClean="0"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1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514A8-D616-4D57-821A-5CC47C80C3B0}"/>
              </a:ext>
            </a:extLst>
          </p:cNvPr>
          <p:cNvSpPr txBox="1"/>
          <p:nvPr/>
        </p:nvSpPr>
        <p:spPr>
          <a:xfrm>
            <a:off x="869430" y="869430"/>
            <a:ext cx="698541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</a:p>
          <a:p>
            <a:pPr algn="ctr"/>
            <a:endParaRPr lang="en-US" sz="2800" dirty="0">
              <a:solidFill>
                <a:srgbClr val="00B0F0"/>
              </a:solidFill>
            </a:endParaRPr>
          </a:p>
          <a:p>
            <a:pPr algn="ctr"/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6A48B-0C42-4CCC-A5D5-8799AAEDD667}"/>
              </a:ext>
            </a:extLst>
          </p:cNvPr>
          <p:cNvSpPr txBox="1"/>
          <p:nvPr/>
        </p:nvSpPr>
        <p:spPr>
          <a:xfrm>
            <a:off x="4676930" y="3192897"/>
            <a:ext cx="3852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Robert D. </a:t>
            </a:r>
            <a:r>
              <a:rPr lang="en-US" sz="2800" dirty="0" err="1"/>
              <a:t>Hisrich</a:t>
            </a:r>
            <a:endParaRPr lang="en-US" sz="2800" dirty="0"/>
          </a:p>
          <a:p>
            <a:r>
              <a:rPr lang="en-US" sz="2800" dirty="0"/>
              <a:t>Michael P. Peters</a:t>
            </a:r>
          </a:p>
          <a:p>
            <a:r>
              <a:rPr lang="en-US" sz="2800" dirty="0"/>
              <a:t>Dean A. Shepherd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AE33A6-1B92-44F7-A944-7B494EB72A6F}"/>
              </a:ext>
            </a:extLst>
          </p:cNvPr>
          <p:cNvSpPr txBox="1"/>
          <p:nvPr/>
        </p:nvSpPr>
        <p:spPr>
          <a:xfrm>
            <a:off x="749508" y="6205926"/>
            <a:ext cx="789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Link: https://www.amazon.com/Entrepreneurship-Robert-Hisrich/dp/0073530328</a:t>
            </a:r>
          </a:p>
        </p:txBody>
      </p:sp>
    </p:spTree>
    <p:extLst>
      <p:ext uri="{BB962C8B-B14F-4D97-AF65-F5344CB8AC3E}">
        <p14:creationId xmlns:p14="http://schemas.microsoft.com/office/powerpoint/2010/main" val="1085021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B4C4B5-D1C1-47B4-8D80-2EAAEE819CD0}"/>
              </a:ext>
            </a:extLst>
          </p:cNvPr>
          <p:cNvSpPr txBox="1"/>
          <p:nvPr/>
        </p:nvSpPr>
        <p:spPr>
          <a:xfrm>
            <a:off x="1109272" y="1019331"/>
            <a:ext cx="6730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56479B-1098-4F33-A14B-371AAFBD4E60}"/>
              </a:ext>
            </a:extLst>
          </p:cNvPr>
          <p:cNvSpPr txBox="1"/>
          <p:nvPr/>
        </p:nvSpPr>
        <p:spPr>
          <a:xfrm>
            <a:off x="734518" y="2143593"/>
            <a:ext cx="74501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process of creating something new with value by devoting the necessary time and effort: assuming the accompanying financial, psychic, and social risks and uncertainties: and receiving the resulting reward of monetary and personal satisfaction.</a:t>
            </a:r>
          </a:p>
        </p:txBody>
      </p:sp>
    </p:spTree>
    <p:extLst>
      <p:ext uri="{BB962C8B-B14F-4D97-AF65-F5344CB8AC3E}">
        <p14:creationId xmlns:p14="http://schemas.microsoft.com/office/powerpoint/2010/main" val="2105398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16737">
            <a:extLst>
              <a:ext uri="{FF2B5EF4-FFF2-40B4-BE49-F238E27FC236}">
                <a16:creationId xmlns:a16="http://schemas.microsoft.com/office/drawing/2014/main" id="{D08E3471-15A9-489F-8E55-18FCDD998C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44577" y="569626"/>
            <a:ext cx="8499423" cy="800387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/>
              <a:t>Nature and Development of Entrepreneurship</a:t>
            </a:r>
          </a:p>
        </p:txBody>
      </p:sp>
      <p:sp>
        <p:nvSpPr>
          <p:cNvPr id="7171" name="Shape 116738">
            <a:extLst>
              <a:ext uri="{FF2B5EF4-FFF2-40B4-BE49-F238E27FC236}">
                <a16:creationId xmlns:a16="http://schemas.microsoft.com/office/drawing/2014/main" id="{2DD26BB3-F768-40E6-83FA-85D6E1A7A6C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39252" y="1600200"/>
            <a:ext cx="6985417" cy="441007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Entrepreneur – An individual who takes initiative to bundle resources in innovative ways and is willing to bear the risk and/or uncertainty to act.</a:t>
            </a:r>
          </a:p>
          <a:p>
            <a:pPr eaLnBrk="1" hangingPunct="1"/>
            <a:r>
              <a:rPr lang="en-US" altLang="en-US" sz="2800" dirty="0"/>
              <a:t>Being an entrepreneur today:</a:t>
            </a:r>
          </a:p>
          <a:p>
            <a:pPr lvl="1" eaLnBrk="1" hangingPunct="1"/>
            <a:r>
              <a:rPr lang="en-US" altLang="en-US" sz="2400" dirty="0"/>
              <a:t>Involves creation process.</a:t>
            </a:r>
          </a:p>
          <a:p>
            <a:pPr lvl="1" eaLnBrk="1" hangingPunct="1"/>
            <a:r>
              <a:rPr lang="en-US" altLang="en-US" sz="2400" dirty="0"/>
              <a:t>Requires devotion of time and effort. </a:t>
            </a:r>
          </a:p>
          <a:p>
            <a:pPr lvl="1" eaLnBrk="1" hangingPunct="1"/>
            <a:r>
              <a:rPr lang="en-US" altLang="en-US" sz="2400" dirty="0"/>
              <a:t>Involves rewards of being an entrepreneur. </a:t>
            </a:r>
          </a:p>
          <a:p>
            <a:pPr lvl="1" eaLnBrk="1" hangingPunct="1"/>
            <a:r>
              <a:rPr lang="en-US" altLang="en-US" sz="2400" dirty="0"/>
              <a:t>Requires assumption of necessary risks.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62DA6C0-8C98-4729-928B-2E10B16DE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Nature and Development of Entrepreneurship</a:t>
            </a:r>
            <a:r>
              <a:rPr lang="en-US" altLang="en-US" sz="2800" dirty="0"/>
              <a:t> </a:t>
            </a:r>
            <a:r>
              <a:rPr lang="en-US" altLang="en-US" sz="2000" dirty="0"/>
              <a:t>(cont.)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B536029-57E9-4BD5-BCB7-CC65A73A63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2803161"/>
            <a:ext cx="7886700" cy="337380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Entrepreneurial action</a:t>
            </a:r>
            <a:r>
              <a:rPr lang="en-US" altLang="en-US" sz="3200" i="1" dirty="0"/>
              <a:t> – </a:t>
            </a:r>
          </a:p>
          <a:p>
            <a:pPr lvl="1" eaLnBrk="1" hangingPunct="1"/>
            <a:r>
              <a:rPr lang="en-US" altLang="en-US" sz="2800" dirty="0"/>
              <a:t>Behavior in response to a judgmental decision under uncertainty about a possible opportunity for profit.</a:t>
            </a:r>
          </a:p>
          <a:p>
            <a:pPr eaLnBrk="1" hangingPunct="1"/>
            <a:endParaRPr lang="en-US" altLang="en-US" sz="3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7B3D-1AFB-490A-84D4-FBFA46A0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intrapreneur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7228-4229-4979-BA84-5D38AE4F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employee within a large company who takes direct responsibility for turning an idea into a profitable new product, service, business, etc.</a:t>
            </a:r>
          </a:p>
        </p:txBody>
      </p:sp>
    </p:spTree>
    <p:extLst>
      <p:ext uri="{BB962C8B-B14F-4D97-AF65-F5344CB8AC3E}">
        <p14:creationId xmlns:p14="http://schemas.microsoft.com/office/powerpoint/2010/main" val="4242315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116737">
            <a:extLst>
              <a:ext uri="{FF2B5EF4-FFF2-40B4-BE49-F238E27FC236}">
                <a16:creationId xmlns:a16="http://schemas.microsoft.com/office/drawing/2014/main" id="{342E3BEF-69DF-4727-9F59-271B029089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57238"/>
            <a:ext cx="7783513" cy="61277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Aspects of the Entrepreneurial Process</a:t>
            </a:r>
          </a:p>
        </p:txBody>
      </p:sp>
      <p:pic>
        <p:nvPicPr>
          <p:cNvPr id="10243" name="Picture 5" descr="7">
            <a:extLst>
              <a:ext uri="{FF2B5EF4-FFF2-40B4-BE49-F238E27FC236}">
                <a16:creationId xmlns:a16="http://schemas.microsoft.com/office/drawing/2014/main" id="{40A7CD9E-BB16-4985-A02A-069768F3E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7" y="1538288"/>
            <a:ext cx="7783643" cy="456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16737">
            <a:extLst>
              <a:ext uri="{FF2B5EF4-FFF2-40B4-BE49-F238E27FC236}">
                <a16:creationId xmlns:a16="http://schemas.microsoft.com/office/drawing/2014/main" id="{0E8C144A-808B-46D2-954D-418D44EB8E8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5588" y="688975"/>
            <a:ext cx="7618412" cy="681038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/>
              <a:t>The Entrepreneurial Process</a:t>
            </a:r>
          </a:p>
        </p:txBody>
      </p:sp>
      <p:sp>
        <p:nvSpPr>
          <p:cNvPr id="12291" name="Shape 116738">
            <a:extLst>
              <a:ext uri="{FF2B5EF4-FFF2-40B4-BE49-F238E27FC236}">
                <a16:creationId xmlns:a16="http://schemas.microsoft.com/office/drawing/2014/main" id="{A4975219-4C7A-46C8-AFD0-653C94932FA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69430" y="1600200"/>
            <a:ext cx="7240249" cy="47244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Opportunity identification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/>
              <a:t>–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altLang="en-US" dirty="0"/>
              <a:t>The process by which an entrepreneur comes up with the opportunity for a new venture.</a:t>
            </a:r>
          </a:p>
          <a:p>
            <a:pPr eaLnBrk="1" hangingPunct="1">
              <a:defRPr/>
            </a:pPr>
            <a:r>
              <a:rPr lang="en-US" altLang="en-US" dirty="0"/>
              <a:t>Market size and the length of the window of  opportunity are the primary bases for determining risks and rewards.</a:t>
            </a:r>
          </a:p>
          <a:p>
            <a:pPr eaLnBrk="1" hangingPunct="1">
              <a:defRPr/>
            </a:pPr>
            <a:r>
              <a:rPr lang="en-US" altLang="en-US" dirty="0"/>
              <a:t>Window of opportunity – </a:t>
            </a:r>
          </a:p>
          <a:p>
            <a:pPr lvl="1" eaLnBrk="1" hangingPunct="1">
              <a:defRPr/>
            </a:pPr>
            <a:r>
              <a:rPr lang="en-US" altLang="en-US" dirty="0"/>
              <a:t>The time period available for creating the new venture.</a:t>
            </a:r>
          </a:p>
          <a:p>
            <a:pPr eaLnBrk="1" hangingPunct="1">
              <a:defRPr/>
            </a:pPr>
            <a:r>
              <a:rPr lang="en-US" altLang="en-US" dirty="0"/>
              <a:t>Business plan – </a:t>
            </a:r>
          </a:p>
          <a:p>
            <a:pPr lvl="1" eaLnBrk="1" hangingPunct="1">
              <a:defRPr/>
            </a:pPr>
            <a:r>
              <a:rPr lang="en-US" altLang="en-US" dirty="0"/>
              <a:t>The description of the future direction of the business.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5098</TotalTime>
  <Words>258</Words>
  <Application>Microsoft Office PowerPoint</Application>
  <PresentationFormat>Letter Paper (8.5x11 in)</PresentationFormat>
  <Paragraphs>28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Nature and Development of Entrepreneurship</vt:lpstr>
      <vt:lpstr>Nature and Development of Entrepreneurship (cont.)</vt:lpstr>
      <vt:lpstr>intrapreneur</vt:lpstr>
      <vt:lpstr>Aspects of the Entrepreneurial Process</vt:lpstr>
      <vt:lpstr>The Entrepreneurial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Azmat Ali Shah</dc:creator>
  <dc:description/>
  <cp:lastModifiedBy>Windows User</cp:lastModifiedBy>
  <cp:revision>372</cp:revision>
  <dcterms:created xsi:type="dcterms:W3CDTF">2001-09-24T17:55:57Z</dcterms:created>
  <dcterms:modified xsi:type="dcterms:W3CDTF">2019-10-15T12:17:13Z</dcterms:modified>
  <cp:contentStatus/>
</cp:coreProperties>
</file>