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4" autoAdjust="0"/>
  </p:normalViewPr>
  <p:slideViewPr>
    <p:cSldViewPr snapToGrid="0">
      <p:cViewPr varScale="1">
        <p:scale>
          <a:sx n="73" d="100"/>
          <a:sy n="73" d="100"/>
        </p:scale>
        <p:origin x="1320" y="78"/>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21-Jun-20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21-Jun-20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124" y="1280160"/>
            <a:ext cx="8709658" cy="2071464"/>
          </a:xfrm>
        </p:spPr>
        <p:txBody>
          <a:bodyPr anchor="b">
            <a:normAutofit/>
          </a:bodyPr>
          <a:lstStyle>
            <a:lvl1pPr algn="ctr">
              <a:lnSpc>
                <a:spcPct val="80000"/>
              </a:lnSpc>
              <a:defRPr sz="36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1124" y="4895557"/>
            <a:ext cx="8709658" cy="535219"/>
          </a:xfrm>
        </p:spPr>
        <p:txBody>
          <a:bodyPr>
            <a:noAutofit/>
          </a:bodyPr>
          <a:lstStyle>
            <a:lvl1pPr marL="0" indent="0" algn="ctr">
              <a:spcBef>
                <a:spcPts val="0"/>
              </a:spcBef>
              <a:buNone/>
              <a:defRPr sz="24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9144000" cy="9692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9FD9A2A4-4E51-4195-AE83-B9138C657897}"/>
              </a:ext>
            </a:extLst>
          </p:cNvPr>
          <p:cNvSpPr txBox="1"/>
          <p:nvPr userDrawn="1"/>
        </p:nvSpPr>
        <p:spPr>
          <a:xfrm>
            <a:off x="7498081" y="6499274"/>
            <a:ext cx="1598074" cy="292388"/>
          </a:xfrm>
          <a:prstGeom prst="rect">
            <a:avLst/>
          </a:prstGeom>
          <a:noFill/>
        </p:spPr>
        <p:txBody>
          <a:bodyPr wrap="square" rtlCol="0">
            <a:spAutoFit/>
          </a:bodyPr>
          <a:lstStyle/>
          <a:p>
            <a:r>
              <a:rPr lang="en-US" sz="1300" dirty="0">
                <a:solidFill>
                  <a:schemeClr val="bg1"/>
                </a:solidFill>
              </a:rPr>
              <a:t>shah2a@live.com</a:t>
            </a:r>
            <a:endParaRPr lang="en-PK" sz="1300" dirty="0">
              <a:solidFill>
                <a:schemeClr val="bg1"/>
              </a:solidFill>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09427" y="-337"/>
            <a:ext cx="532225" cy="460526"/>
          </a:xfr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70154" y="998807"/>
            <a:ext cx="4144696" cy="545006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998807"/>
            <a:ext cx="4092820" cy="545006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0154" y="380994"/>
            <a:ext cx="8351815" cy="460526"/>
          </a:xfrm>
        </p:spPr>
        <p:txBody>
          <a:bodyPr/>
          <a:lstStyle/>
          <a:p>
            <a:r>
              <a:rPr lang="en-US"/>
              <a:t>Click to edit Master title style</a:t>
            </a:r>
          </a:p>
        </p:txBody>
      </p:sp>
      <p:sp>
        <p:nvSpPr>
          <p:cNvPr id="3" name="Text Placeholder 2"/>
          <p:cNvSpPr>
            <a:spLocks noGrp="1"/>
          </p:cNvSpPr>
          <p:nvPr>
            <p:ph type="body" idx="1"/>
          </p:nvPr>
        </p:nvSpPr>
        <p:spPr>
          <a:xfrm>
            <a:off x="341141" y="998804"/>
            <a:ext cx="4190063"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7073" y="1667120"/>
            <a:ext cx="4190063" cy="480401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9789" y="984737"/>
            <a:ext cx="4190062"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1667120"/>
            <a:ext cx="4188918" cy="480401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812" y="409131"/>
            <a:ext cx="8820442" cy="460526"/>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68812" y="1139483"/>
            <a:ext cx="8820442" cy="5373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53157" y="27800"/>
            <a:ext cx="574428" cy="366924"/>
          </a:xfrm>
          <a:prstGeom prst="rect">
            <a:avLst/>
          </a:prstGeom>
        </p:spPr>
        <p:txBody>
          <a:bodyPr vert="horz" lIns="91440" tIns="45720" rIns="91440" bIns="45720" rtlCol="0" anchor="ctr"/>
          <a:lstStyle>
            <a:lvl1pPr algn="r">
              <a:defRPr sz="1600">
                <a:solidFill>
                  <a:schemeClr val="bg1"/>
                </a:solidFill>
              </a:defRPr>
            </a:lvl1pPr>
          </a:lstStyle>
          <a:p>
            <a:fld id="{E31375A4-56A4-47D6-9801-1991572033F7}" type="slidenum">
              <a:rPr lang="en-US" smtClean="0"/>
              <a:pPr/>
              <a:t>‹#›</a:t>
            </a:fld>
            <a:endParaRPr lang="en-US"/>
          </a:p>
        </p:txBody>
      </p:sp>
      <p:sp>
        <p:nvSpPr>
          <p:cNvPr id="8" name="Rectangle 7"/>
          <p:cNvSpPr/>
          <p:nvPr userDrawn="1"/>
        </p:nvSpPr>
        <p:spPr>
          <a:xfrm>
            <a:off x="0" y="6555548"/>
            <a:ext cx="9144000" cy="316519"/>
          </a:xfrm>
          <a:prstGeom prst="rect">
            <a:avLst/>
          </a:prstGeom>
          <a:ln>
            <a:solidFill>
              <a:schemeClr val="accent1">
                <a:lumMod val="60000"/>
                <a:lumOff val="40000"/>
              </a:schemeClr>
            </a:solid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a:extLst>
              <a:ext uri="{FF2B5EF4-FFF2-40B4-BE49-F238E27FC236}">
                <a16:creationId xmlns:a16="http://schemas.microsoft.com/office/drawing/2014/main" id="{E372A2AF-3AF8-4E95-98DC-531BADE58502}"/>
              </a:ext>
            </a:extLst>
          </p:cNvPr>
          <p:cNvSpPr txBox="1"/>
          <p:nvPr userDrawn="1"/>
        </p:nvSpPr>
        <p:spPr>
          <a:xfrm>
            <a:off x="7652825" y="6569615"/>
            <a:ext cx="1457395" cy="292388"/>
          </a:xfrm>
          <a:prstGeom prst="rect">
            <a:avLst/>
          </a:prstGeom>
          <a:noFill/>
        </p:spPr>
        <p:txBody>
          <a:bodyPr wrap="square" rtlCol="0">
            <a:spAutoFit/>
          </a:bodyPr>
          <a:lstStyle/>
          <a:p>
            <a:r>
              <a:rPr lang="en-US" sz="1300" dirty="0">
                <a:solidFill>
                  <a:schemeClr val="bg1"/>
                </a:solidFill>
              </a:rPr>
              <a:t>shah2a@live.com</a:t>
            </a:r>
            <a:endParaRPr lang="en-PK" sz="1300" dirty="0">
              <a:solidFill>
                <a:schemeClr val="bg1"/>
              </a:solidFill>
            </a:endParaRPr>
          </a:p>
        </p:txBody>
      </p:sp>
      <p:sp>
        <p:nvSpPr>
          <p:cNvPr id="11" name="Rectangle 10">
            <a:extLst>
              <a:ext uri="{FF2B5EF4-FFF2-40B4-BE49-F238E27FC236}">
                <a16:creationId xmlns:a16="http://schemas.microsoft.com/office/drawing/2014/main" id="{7C32A656-DA39-4534-8959-89DB2631C107}"/>
              </a:ext>
            </a:extLst>
          </p:cNvPr>
          <p:cNvSpPr/>
          <p:nvPr userDrawn="1"/>
        </p:nvSpPr>
        <p:spPr>
          <a:xfrm>
            <a:off x="-2343" y="0"/>
            <a:ext cx="9146343" cy="366924"/>
          </a:xfrm>
          <a:prstGeom prst="rect">
            <a:avLst/>
          </a:prstGeom>
          <a:ln>
            <a:solidFill>
              <a:schemeClr val="accent1">
                <a:lumMod val="60000"/>
                <a:lumOff val="40000"/>
              </a:schemeClr>
            </a:solid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cap="all" baseline="0">
          <a:solidFill>
            <a:schemeClr val="tx2"/>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400" kern="1200">
          <a:solidFill>
            <a:schemeClr val="accent1">
              <a:lumMod val="50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2200" kern="1200">
          <a:solidFill>
            <a:schemeClr val="accent1">
              <a:lumMod val="50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accent1">
              <a:lumMod val="50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accent1">
              <a:lumMod val="50000"/>
            </a:schemeClr>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accent1">
              <a:lumMod val="50000"/>
            </a:schemeClr>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099" y="608424"/>
            <a:ext cx="8029575" cy="2743200"/>
          </a:xfrm>
        </p:spPr>
        <p:txBody>
          <a:bodyPr>
            <a:normAutofit/>
          </a:bodyPr>
          <a:lstStyle/>
          <a:p>
            <a:r>
              <a:rPr lang="en-US" dirty="0"/>
              <a:t>Using 360-Degree Feedback in a Talent Management System</a:t>
            </a:r>
            <a:endParaRPr lang="en-US" sz="2400" dirty="0"/>
          </a:p>
        </p:txBody>
      </p:sp>
      <p:sp>
        <p:nvSpPr>
          <p:cNvPr id="3" name="Subtitle 2"/>
          <p:cNvSpPr>
            <a:spLocks noGrp="1"/>
          </p:cNvSpPr>
          <p:nvPr>
            <p:ph type="subTitle" idx="1"/>
          </p:nvPr>
        </p:nvSpPr>
        <p:spPr/>
        <p:txBody>
          <a:bodyPr/>
          <a:lstStyle/>
          <a:p>
            <a:endParaRPr lang="en-US"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5782-A4B6-4819-AEC7-AF7FD4D63D44}"/>
              </a:ext>
            </a:extLst>
          </p:cNvPr>
          <p:cNvSpPr>
            <a:spLocks noGrp="1"/>
          </p:cNvSpPr>
          <p:nvPr>
            <p:ph type="title"/>
          </p:nvPr>
        </p:nvSpPr>
        <p:spPr/>
        <p:txBody>
          <a:bodyPr/>
          <a:lstStyle/>
          <a:p>
            <a:r>
              <a:rPr lang="en-US" dirty="0"/>
              <a:t>Flexibility and customization.</a:t>
            </a:r>
            <a:endParaRPr lang="en-PK" dirty="0"/>
          </a:p>
        </p:txBody>
      </p:sp>
      <p:sp>
        <p:nvSpPr>
          <p:cNvPr id="3" name="Content Placeholder 2">
            <a:extLst>
              <a:ext uri="{FF2B5EF4-FFF2-40B4-BE49-F238E27FC236}">
                <a16:creationId xmlns:a16="http://schemas.microsoft.com/office/drawing/2014/main" id="{63C64A38-CFE2-407E-A5B3-BC026A57639F}"/>
              </a:ext>
            </a:extLst>
          </p:cNvPr>
          <p:cNvSpPr>
            <a:spLocks noGrp="1"/>
          </p:cNvSpPr>
          <p:nvPr>
            <p:ph idx="1"/>
          </p:nvPr>
        </p:nvSpPr>
        <p:spPr/>
        <p:txBody>
          <a:bodyPr/>
          <a:lstStyle/>
          <a:p>
            <a:r>
              <a:rPr lang="en-US" dirty="0" smtClean="0">
                <a:solidFill>
                  <a:srgbClr val="FF0000"/>
                </a:solidFill>
              </a:rPr>
              <a:t>Read from book</a:t>
            </a:r>
            <a:endParaRPr lang="en-PK" dirty="0">
              <a:solidFill>
                <a:srgbClr val="FF0000"/>
              </a:solidFill>
            </a:endParaRPr>
          </a:p>
        </p:txBody>
      </p:sp>
      <p:sp>
        <p:nvSpPr>
          <p:cNvPr id="4" name="Slide Number Placeholder 3">
            <a:extLst>
              <a:ext uri="{FF2B5EF4-FFF2-40B4-BE49-F238E27FC236}">
                <a16:creationId xmlns:a16="http://schemas.microsoft.com/office/drawing/2014/main" id="{90656179-A897-42BD-B52D-90606CADA532}"/>
              </a:ext>
            </a:extLst>
          </p:cNvPr>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341124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6E8E-48B1-42C6-B78F-EEF977746259}"/>
              </a:ext>
            </a:extLst>
          </p:cNvPr>
          <p:cNvSpPr>
            <a:spLocks noGrp="1"/>
          </p:cNvSpPr>
          <p:nvPr>
            <p:ph type="title"/>
          </p:nvPr>
        </p:nvSpPr>
        <p:spPr/>
        <p:txBody>
          <a:bodyPr/>
          <a:lstStyle/>
          <a:p>
            <a:r>
              <a:rPr lang="en-US" sz="2400" dirty="0"/>
              <a:t>Making the Instrument Work with Your People</a:t>
            </a:r>
            <a:endParaRPr lang="en-PK" sz="2400" dirty="0"/>
          </a:p>
        </p:txBody>
      </p:sp>
      <p:sp>
        <p:nvSpPr>
          <p:cNvPr id="3" name="Content Placeholder 2">
            <a:extLst>
              <a:ext uri="{FF2B5EF4-FFF2-40B4-BE49-F238E27FC236}">
                <a16:creationId xmlns:a16="http://schemas.microsoft.com/office/drawing/2014/main" id="{A7FE9022-3ED9-4BBE-8EBE-A4CE722EB304}"/>
              </a:ext>
            </a:extLst>
          </p:cNvPr>
          <p:cNvSpPr>
            <a:spLocks noGrp="1"/>
          </p:cNvSpPr>
          <p:nvPr>
            <p:ph idx="1"/>
          </p:nvPr>
        </p:nvSpPr>
        <p:spPr/>
        <p:txBody>
          <a:bodyPr/>
          <a:lstStyle/>
          <a:p>
            <a:r>
              <a:rPr lang="en-US" b="1" i="1" dirty="0"/>
              <a:t>Choosing raters for 360-degree feedback.</a:t>
            </a:r>
          </a:p>
          <a:p>
            <a:pPr lvl="1"/>
            <a:r>
              <a:rPr lang="en-US" dirty="0"/>
              <a:t>Selected raters should have had a chance to observe the manager’s behavior on the job for at least four months.</a:t>
            </a:r>
          </a:p>
          <a:p>
            <a:pPr marL="274320" lvl="1">
              <a:spcBef>
                <a:spcPts val="1800"/>
              </a:spcBef>
            </a:pPr>
            <a:r>
              <a:rPr lang="en-US" sz="2400" b="1" i="1" dirty="0"/>
              <a:t>Communication issues.</a:t>
            </a:r>
          </a:p>
          <a:p>
            <a:r>
              <a:rPr lang="en-US" dirty="0"/>
              <a:t>Without careful handling of communications, organizations risk a low response rate from those selected to complete the questionnaire.</a:t>
            </a:r>
            <a:endParaRPr lang="en-US" sz="6000" b="1" i="1" dirty="0"/>
          </a:p>
        </p:txBody>
      </p:sp>
      <p:sp>
        <p:nvSpPr>
          <p:cNvPr id="4" name="Slide Number Placeholder 3">
            <a:extLst>
              <a:ext uri="{FF2B5EF4-FFF2-40B4-BE49-F238E27FC236}">
                <a16:creationId xmlns:a16="http://schemas.microsoft.com/office/drawing/2014/main" id="{060D8115-C9CF-4D81-986E-E205220AB41A}"/>
              </a:ext>
            </a:extLst>
          </p:cNvPr>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25790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0319-D2EF-4CBE-B410-592CD09D4E9D}"/>
              </a:ext>
            </a:extLst>
          </p:cNvPr>
          <p:cNvSpPr>
            <a:spLocks noGrp="1"/>
          </p:cNvSpPr>
          <p:nvPr>
            <p:ph type="title"/>
          </p:nvPr>
        </p:nvSpPr>
        <p:spPr/>
        <p:txBody>
          <a:bodyPr/>
          <a:lstStyle/>
          <a:p>
            <a:r>
              <a:rPr lang="en-US" dirty="0"/>
              <a:t>Delivering the Feedback</a:t>
            </a:r>
            <a:endParaRPr lang="en-PK" dirty="0"/>
          </a:p>
        </p:txBody>
      </p:sp>
      <p:sp>
        <p:nvSpPr>
          <p:cNvPr id="3" name="Content Placeholder 2">
            <a:extLst>
              <a:ext uri="{FF2B5EF4-FFF2-40B4-BE49-F238E27FC236}">
                <a16:creationId xmlns:a16="http://schemas.microsoft.com/office/drawing/2014/main" id="{C973C71C-B84D-4C9D-AE99-0F2AD3967D68}"/>
              </a:ext>
            </a:extLst>
          </p:cNvPr>
          <p:cNvSpPr>
            <a:spLocks noGrp="1"/>
          </p:cNvSpPr>
          <p:nvPr>
            <p:ph idx="1"/>
          </p:nvPr>
        </p:nvSpPr>
        <p:spPr/>
        <p:txBody>
          <a:bodyPr/>
          <a:lstStyle/>
          <a:p>
            <a:r>
              <a:rPr lang="en-US" dirty="0"/>
              <a:t>In addition to providing written feedback reports, there is much to be said for also having workshops, where a carefully chosen outside facilitator can explain the feedback, help to interpret it correctly, and assist managers in using this information profitably.</a:t>
            </a:r>
          </a:p>
          <a:p>
            <a:endParaRPr lang="en-US" dirty="0"/>
          </a:p>
          <a:p>
            <a:endParaRPr lang="en-US" dirty="0"/>
          </a:p>
          <a:p>
            <a:endParaRPr lang="en-US" dirty="0"/>
          </a:p>
          <a:p>
            <a:r>
              <a:rPr lang="en-US" dirty="0"/>
              <a:t>Content of feedback workshops can vary, but certain key elements have proven to be especially helpful. Among these are the following:</a:t>
            </a:r>
            <a:endParaRPr lang="en-PK" dirty="0"/>
          </a:p>
        </p:txBody>
      </p:sp>
      <p:sp>
        <p:nvSpPr>
          <p:cNvPr id="4" name="Slide Number Placeholder 3">
            <a:extLst>
              <a:ext uri="{FF2B5EF4-FFF2-40B4-BE49-F238E27FC236}">
                <a16:creationId xmlns:a16="http://schemas.microsoft.com/office/drawing/2014/main" id="{10193982-4ACC-4BEB-924D-7F6D51F13776}"/>
              </a:ext>
            </a:extLst>
          </p:cNvPr>
          <p:cNvSpPr>
            <a:spLocks noGrp="1"/>
          </p:cNvSpPr>
          <p:nvPr>
            <p:ph type="sldNum" sz="quarter" idx="12"/>
          </p:nvPr>
        </p:nvSpPr>
        <p:spPr/>
        <p:txBody>
          <a:bodyPr/>
          <a:lstStyle/>
          <a:p>
            <a:fld id="{E31375A4-56A4-47D6-9801-1991572033F7}" type="slidenum">
              <a:rPr lang="en-US" smtClean="0"/>
              <a:t>12</a:t>
            </a:fld>
            <a:endParaRPr lang="en-US"/>
          </a:p>
        </p:txBody>
      </p:sp>
    </p:spTree>
    <p:extLst>
      <p:ext uri="{BB962C8B-B14F-4D97-AF65-F5344CB8AC3E}">
        <p14:creationId xmlns:p14="http://schemas.microsoft.com/office/powerpoint/2010/main" val="40260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AB4A-2841-4CED-9A59-090FDB81F604}"/>
              </a:ext>
            </a:extLst>
          </p:cNvPr>
          <p:cNvSpPr>
            <a:spLocks noGrp="1"/>
          </p:cNvSpPr>
          <p:nvPr>
            <p:ph type="title"/>
          </p:nvPr>
        </p:nvSpPr>
        <p:spPr/>
        <p:txBody>
          <a:bodyPr/>
          <a:lstStyle/>
          <a:p>
            <a:r>
              <a:rPr lang="en-US" dirty="0"/>
              <a:t>Explaining the model the survey is based on.</a:t>
            </a:r>
            <a:endParaRPr lang="en-PK" dirty="0"/>
          </a:p>
        </p:txBody>
      </p:sp>
      <p:sp>
        <p:nvSpPr>
          <p:cNvPr id="3" name="Content Placeholder 2">
            <a:extLst>
              <a:ext uri="{FF2B5EF4-FFF2-40B4-BE49-F238E27FC236}">
                <a16:creationId xmlns:a16="http://schemas.microsoft.com/office/drawing/2014/main" id="{67F3CBD8-7A65-4A91-BECD-8E8663A0EA8B}"/>
              </a:ext>
            </a:extLst>
          </p:cNvPr>
          <p:cNvSpPr>
            <a:spLocks noGrp="1"/>
          </p:cNvSpPr>
          <p:nvPr>
            <p:ph idx="1"/>
          </p:nvPr>
        </p:nvSpPr>
        <p:spPr/>
        <p:txBody>
          <a:bodyPr/>
          <a:lstStyle/>
          <a:p>
            <a:r>
              <a:rPr lang="en-US" dirty="0"/>
              <a:t>the better managers understand the model operating behind the survey, the better prepared they will be to interpret and benefit from the feedback they receive.</a:t>
            </a:r>
            <a:endParaRPr lang="en-PK" dirty="0"/>
          </a:p>
        </p:txBody>
      </p:sp>
      <p:sp>
        <p:nvSpPr>
          <p:cNvPr id="4" name="Slide Number Placeholder 3">
            <a:extLst>
              <a:ext uri="{FF2B5EF4-FFF2-40B4-BE49-F238E27FC236}">
                <a16:creationId xmlns:a16="http://schemas.microsoft.com/office/drawing/2014/main" id="{EDCA5E9B-1E7F-4E8D-A45F-B2C2DB8B99D9}"/>
              </a:ext>
            </a:extLst>
          </p:cNvPr>
          <p:cNvSpPr>
            <a:spLocks noGrp="1"/>
          </p:cNvSpPr>
          <p:nvPr>
            <p:ph type="sldNum" sz="quarter" idx="12"/>
          </p:nvPr>
        </p:nvSpPr>
        <p:spPr/>
        <p:txBody>
          <a:bodyPr/>
          <a:lstStyle/>
          <a:p>
            <a:fld id="{E31375A4-56A4-47D6-9801-1991572033F7}" type="slidenum">
              <a:rPr lang="en-US" smtClean="0"/>
              <a:t>13</a:t>
            </a:fld>
            <a:endParaRPr lang="en-US"/>
          </a:p>
        </p:txBody>
      </p:sp>
    </p:spTree>
    <p:extLst>
      <p:ext uri="{BB962C8B-B14F-4D97-AF65-F5344CB8AC3E}">
        <p14:creationId xmlns:p14="http://schemas.microsoft.com/office/powerpoint/2010/main" val="180022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E9E0-3224-40CA-8973-9456689E8470}"/>
              </a:ext>
            </a:extLst>
          </p:cNvPr>
          <p:cNvSpPr>
            <a:spLocks noGrp="1"/>
          </p:cNvSpPr>
          <p:nvPr>
            <p:ph type="title"/>
          </p:nvPr>
        </p:nvSpPr>
        <p:spPr/>
        <p:txBody>
          <a:bodyPr/>
          <a:lstStyle/>
          <a:p>
            <a:r>
              <a:rPr lang="en-US" sz="2400" dirty="0"/>
              <a:t>Engaging managers in interpreting their feedback.</a:t>
            </a:r>
            <a:endParaRPr lang="en-PK" sz="2400" dirty="0"/>
          </a:p>
        </p:txBody>
      </p:sp>
      <p:sp>
        <p:nvSpPr>
          <p:cNvPr id="3" name="Content Placeholder 2">
            <a:extLst>
              <a:ext uri="{FF2B5EF4-FFF2-40B4-BE49-F238E27FC236}">
                <a16:creationId xmlns:a16="http://schemas.microsoft.com/office/drawing/2014/main" id="{A09EE77D-A422-4957-ACEB-0347B5B80A6B}"/>
              </a:ext>
            </a:extLst>
          </p:cNvPr>
          <p:cNvSpPr>
            <a:spLocks noGrp="1"/>
          </p:cNvSpPr>
          <p:nvPr>
            <p:ph idx="1"/>
          </p:nvPr>
        </p:nvSpPr>
        <p:spPr/>
        <p:txBody>
          <a:bodyPr/>
          <a:lstStyle/>
          <a:p>
            <a:r>
              <a:rPr lang="en-US" dirty="0" smtClean="0">
                <a:solidFill>
                  <a:srgbClr val="FF0000"/>
                </a:solidFill>
              </a:rPr>
              <a:t>Read from book </a:t>
            </a:r>
            <a:endParaRPr lang="en-PK" dirty="0">
              <a:solidFill>
                <a:srgbClr val="FF0000"/>
              </a:solidFill>
            </a:endParaRPr>
          </a:p>
        </p:txBody>
      </p:sp>
      <p:sp>
        <p:nvSpPr>
          <p:cNvPr id="4" name="Slide Number Placeholder 3">
            <a:extLst>
              <a:ext uri="{FF2B5EF4-FFF2-40B4-BE49-F238E27FC236}">
                <a16:creationId xmlns:a16="http://schemas.microsoft.com/office/drawing/2014/main" id="{BDAB87C6-C704-4EB1-AC37-BCFB8970E890}"/>
              </a:ext>
            </a:extLst>
          </p:cNvPr>
          <p:cNvSpPr>
            <a:spLocks noGrp="1"/>
          </p:cNvSpPr>
          <p:nvPr>
            <p:ph type="sldNum" sz="quarter" idx="12"/>
          </p:nvPr>
        </p:nvSpPr>
        <p:spPr/>
        <p:txBody>
          <a:bodyPr/>
          <a:lstStyle/>
          <a:p>
            <a:fld id="{E31375A4-56A4-47D6-9801-1991572033F7}" type="slidenum">
              <a:rPr lang="en-US" smtClean="0"/>
              <a:t>14</a:t>
            </a:fld>
            <a:endParaRPr lang="en-US"/>
          </a:p>
        </p:txBody>
      </p:sp>
    </p:spTree>
    <p:extLst>
      <p:ext uri="{BB962C8B-B14F-4D97-AF65-F5344CB8AC3E}">
        <p14:creationId xmlns:p14="http://schemas.microsoft.com/office/powerpoint/2010/main" val="2034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47E6-3AA1-4F45-AC71-CBF68FD3F0B0}"/>
              </a:ext>
            </a:extLst>
          </p:cNvPr>
          <p:cNvSpPr>
            <a:spLocks noGrp="1"/>
          </p:cNvSpPr>
          <p:nvPr>
            <p:ph type="title"/>
          </p:nvPr>
        </p:nvSpPr>
        <p:spPr/>
        <p:txBody>
          <a:bodyPr/>
          <a:lstStyle/>
          <a:p>
            <a:r>
              <a:rPr lang="en-US" dirty="0"/>
              <a:t>Keeping a balance of positive and negative.</a:t>
            </a:r>
            <a:endParaRPr lang="en-PK" dirty="0"/>
          </a:p>
        </p:txBody>
      </p:sp>
      <p:sp>
        <p:nvSpPr>
          <p:cNvPr id="3" name="Content Placeholder 2">
            <a:extLst>
              <a:ext uri="{FF2B5EF4-FFF2-40B4-BE49-F238E27FC236}">
                <a16:creationId xmlns:a16="http://schemas.microsoft.com/office/drawing/2014/main" id="{B97DCBFA-560B-4E8B-B752-62D7E0404A61}"/>
              </a:ext>
            </a:extLst>
          </p:cNvPr>
          <p:cNvSpPr>
            <a:spLocks noGrp="1"/>
          </p:cNvSpPr>
          <p:nvPr>
            <p:ph idx="1"/>
          </p:nvPr>
        </p:nvSpPr>
        <p:spPr/>
        <p:txBody>
          <a:bodyPr/>
          <a:lstStyle/>
          <a:p>
            <a:r>
              <a:rPr lang="en-US" dirty="0"/>
              <a:t>A workshop facilitator should present feedback on strengths as well as weaknesses identified in the 360 process, keeping in mind that people are more receptive to criticism when they believe it to be well-balanced.</a:t>
            </a:r>
            <a:endParaRPr lang="en-PK" dirty="0"/>
          </a:p>
        </p:txBody>
      </p:sp>
      <p:sp>
        <p:nvSpPr>
          <p:cNvPr id="4" name="Slide Number Placeholder 3">
            <a:extLst>
              <a:ext uri="{FF2B5EF4-FFF2-40B4-BE49-F238E27FC236}">
                <a16:creationId xmlns:a16="http://schemas.microsoft.com/office/drawing/2014/main" id="{1DC1CDAF-84ED-4D9B-A690-3A7B1890786F}"/>
              </a:ext>
            </a:extLst>
          </p:cNvPr>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132458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94AB-414A-496F-BCE4-F6BAD945CA30}"/>
              </a:ext>
            </a:extLst>
          </p:cNvPr>
          <p:cNvSpPr>
            <a:spLocks noGrp="1"/>
          </p:cNvSpPr>
          <p:nvPr>
            <p:ph type="title"/>
          </p:nvPr>
        </p:nvSpPr>
        <p:spPr>
          <a:xfrm>
            <a:off x="168812" y="409130"/>
            <a:ext cx="8820442" cy="905319"/>
          </a:xfrm>
        </p:spPr>
        <p:txBody>
          <a:bodyPr/>
          <a:lstStyle/>
          <a:p>
            <a:r>
              <a:rPr lang="en-US" dirty="0"/>
              <a:t>Encouraging managers to develop an individual action plan.</a:t>
            </a:r>
            <a:endParaRPr lang="en-PK" dirty="0"/>
          </a:p>
        </p:txBody>
      </p:sp>
      <p:sp>
        <p:nvSpPr>
          <p:cNvPr id="3" name="Content Placeholder 2">
            <a:extLst>
              <a:ext uri="{FF2B5EF4-FFF2-40B4-BE49-F238E27FC236}">
                <a16:creationId xmlns:a16="http://schemas.microsoft.com/office/drawing/2014/main" id="{44801939-2905-4BC7-AB5B-DF0F1A0EF682}"/>
              </a:ext>
            </a:extLst>
          </p:cNvPr>
          <p:cNvSpPr>
            <a:spLocks noGrp="1"/>
          </p:cNvSpPr>
          <p:nvPr>
            <p:ph idx="1"/>
          </p:nvPr>
        </p:nvSpPr>
        <p:spPr>
          <a:xfrm>
            <a:off x="168812" y="1871663"/>
            <a:ext cx="8820442" cy="4641678"/>
          </a:xfrm>
        </p:spPr>
        <p:txBody>
          <a:bodyPr/>
          <a:lstStyle/>
          <a:p>
            <a:r>
              <a:rPr lang="en-US" dirty="0"/>
              <a:t>If participating managers are permitted to exercise a measure of control over the process, they will generally decide correctly what course is needed to improve themselves.</a:t>
            </a:r>
            <a:endParaRPr lang="en-PK" dirty="0"/>
          </a:p>
        </p:txBody>
      </p:sp>
      <p:sp>
        <p:nvSpPr>
          <p:cNvPr id="4" name="Slide Number Placeholder 3">
            <a:extLst>
              <a:ext uri="{FF2B5EF4-FFF2-40B4-BE49-F238E27FC236}">
                <a16:creationId xmlns:a16="http://schemas.microsoft.com/office/drawing/2014/main" id="{B65E622B-A237-492E-9A38-B23D93CD0FBD}"/>
              </a:ext>
            </a:extLst>
          </p:cNvPr>
          <p:cNvSpPr>
            <a:spLocks noGrp="1"/>
          </p:cNvSpPr>
          <p:nvPr>
            <p:ph type="sldNum" sz="quarter" idx="12"/>
          </p:nvPr>
        </p:nvSpPr>
        <p:spPr/>
        <p:txBody>
          <a:bodyPr/>
          <a:lstStyle/>
          <a:p>
            <a:fld id="{E31375A4-56A4-47D6-9801-1991572033F7}" type="slidenum">
              <a:rPr lang="en-US" smtClean="0"/>
              <a:t>16</a:t>
            </a:fld>
            <a:endParaRPr lang="en-US"/>
          </a:p>
        </p:txBody>
      </p:sp>
    </p:spTree>
    <p:extLst>
      <p:ext uri="{BB962C8B-B14F-4D97-AF65-F5344CB8AC3E}">
        <p14:creationId xmlns:p14="http://schemas.microsoft.com/office/powerpoint/2010/main" val="217305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BB47-F154-44D1-8E33-12E61957C084}"/>
              </a:ext>
            </a:extLst>
          </p:cNvPr>
          <p:cNvSpPr>
            <a:spLocks noGrp="1"/>
          </p:cNvSpPr>
          <p:nvPr>
            <p:ph type="title"/>
          </p:nvPr>
        </p:nvSpPr>
        <p:spPr/>
        <p:txBody>
          <a:bodyPr/>
          <a:lstStyle/>
          <a:p>
            <a:r>
              <a:rPr lang="en-US" dirty="0"/>
              <a:t>Making the Most of Follow-up Activities</a:t>
            </a:r>
            <a:endParaRPr lang="en-PK" dirty="0"/>
          </a:p>
        </p:txBody>
      </p:sp>
      <p:sp>
        <p:nvSpPr>
          <p:cNvPr id="3" name="Content Placeholder 2">
            <a:extLst>
              <a:ext uri="{FF2B5EF4-FFF2-40B4-BE49-F238E27FC236}">
                <a16:creationId xmlns:a16="http://schemas.microsoft.com/office/drawing/2014/main" id="{3399787F-40E2-4C77-ABA9-4890A696B256}"/>
              </a:ext>
            </a:extLst>
          </p:cNvPr>
          <p:cNvSpPr>
            <a:spLocks noGrp="1"/>
          </p:cNvSpPr>
          <p:nvPr>
            <p:ph idx="1"/>
          </p:nvPr>
        </p:nvSpPr>
        <p:spPr/>
        <p:txBody>
          <a:bodyPr/>
          <a:lstStyle/>
          <a:p>
            <a:r>
              <a:rPr lang="en-US" dirty="0"/>
              <a:t>Most organizations using 360-degree feedback systems understandably place a lot of emphasis on the individual’s own commitment to making improvements over time,</a:t>
            </a:r>
            <a:endParaRPr lang="en-PK" dirty="0"/>
          </a:p>
        </p:txBody>
      </p:sp>
      <p:sp>
        <p:nvSpPr>
          <p:cNvPr id="4" name="Slide Number Placeholder 3">
            <a:extLst>
              <a:ext uri="{FF2B5EF4-FFF2-40B4-BE49-F238E27FC236}">
                <a16:creationId xmlns:a16="http://schemas.microsoft.com/office/drawing/2014/main" id="{775F60B6-536E-488A-A9BA-BDDDCEB9BD70}"/>
              </a:ext>
            </a:extLst>
          </p:cNvPr>
          <p:cNvSpPr>
            <a:spLocks noGrp="1"/>
          </p:cNvSpPr>
          <p:nvPr>
            <p:ph type="sldNum" sz="quarter" idx="12"/>
          </p:nvPr>
        </p:nvSpPr>
        <p:spPr/>
        <p:txBody>
          <a:bodyPr/>
          <a:lstStyle/>
          <a:p>
            <a:fld id="{E31375A4-56A4-47D6-9801-1991572033F7}" type="slidenum">
              <a:rPr lang="en-US" smtClean="0"/>
              <a:t>17</a:t>
            </a:fld>
            <a:endParaRPr lang="en-US"/>
          </a:p>
        </p:txBody>
      </p:sp>
    </p:spTree>
    <p:extLst>
      <p:ext uri="{BB962C8B-B14F-4D97-AF65-F5344CB8AC3E}">
        <p14:creationId xmlns:p14="http://schemas.microsoft.com/office/powerpoint/2010/main" val="189265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0D12-15DB-412E-9F68-6E68A74F3A7F}"/>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A6353ADC-56AA-42E1-8DCC-61EA4726D64F}"/>
              </a:ext>
            </a:extLst>
          </p:cNvPr>
          <p:cNvSpPr>
            <a:spLocks noGrp="1"/>
          </p:cNvSpPr>
          <p:nvPr>
            <p:ph idx="1"/>
          </p:nvPr>
        </p:nvSpPr>
        <p:spPr/>
        <p:txBody>
          <a:bodyPr/>
          <a:lstStyle/>
          <a:p>
            <a:r>
              <a:rPr lang="en-US" b="1" dirty="0"/>
              <a:t>Skill training.</a:t>
            </a:r>
          </a:p>
          <a:p>
            <a:r>
              <a:rPr lang="en-US" b="1" dirty="0"/>
              <a:t>Coaching.</a:t>
            </a:r>
          </a:p>
          <a:p>
            <a:r>
              <a:rPr lang="en-US" b="1" dirty="0"/>
              <a:t>Assessment of feedback workshop outcomes</a:t>
            </a:r>
            <a:r>
              <a:rPr lang="en-US" i="1" dirty="0"/>
              <a:t>.</a:t>
            </a:r>
            <a:endParaRPr lang="en-PK" dirty="0"/>
          </a:p>
        </p:txBody>
      </p:sp>
      <p:sp>
        <p:nvSpPr>
          <p:cNvPr id="4" name="Slide Number Placeholder 3">
            <a:extLst>
              <a:ext uri="{FF2B5EF4-FFF2-40B4-BE49-F238E27FC236}">
                <a16:creationId xmlns:a16="http://schemas.microsoft.com/office/drawing/2014/main" id="{D39B63C0-6BF0-4B69-A5FF-FECF68B253F9}"/>
              </a:ext>
            </a:extLst>
          </p:cNvPr>
          <p:cNvSpPr>
            <a:spLocks noGrp="1"/>
          </p:cNvSpPr>
          <p:nvPr>
            <p:ph type="sldNum" sz="quarter" idx="12"/>
          </p:nvPr>
        </p:nvSpPr>
        <p:spPr/>
        <p:txBody>
          <a:bodyPr/>
          <a:lstStyle/>
          <a:p>
            <a:fld id="{E31375A4-56A4-47D6-9801-1991572033F7}" type="slidenum">
              <a:rPr lang="en-US" smtClean="0"/>
              <a:t>18</a:t>
            </a:fld>
            <a:endParaRPr lang="en-US"/>
          </a:p>
        </p:txBody>
      </p:sp>
    </p:spTree>
    <p:extLst>
      <p:ext uri="{BB962C8B-B14F-4D97-AF65-F5344CB8AC3E}">
        <p14:creationId xmlns:p14="http://schemas.microsoft.com/office/powerpoint/2010/main" val="306709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9528-BAEB-44C7-9E8B-1E121E9414F3}"/>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8E41BC6E-4987-4043-9CA0-3DEE80845CB4}"/>
              </a:ext>
            </a:extLst>
          </p:cNvPr>
          <p:cNvSpPr>
            <a:spLocks noGrp="1"/>
          </p:cNvSpPr>
          <p:nvPr>
            <p:ph idx="1"/>
          </p:nvPr>
        </p:nvSpPr>
        <p:spPr/>
        <p:txBody>
          <a:bodyPr/>
          <a:lstStyle/>
          <a:p>
            <a:r>
              <a:rPr lang="en-US" b="1" dirty="0"/>
              <a:t>T</a:t>
            </a:r>
            <a:r>
              <a:rPr lang="en-US" dirty="0"/>
              <a:t>he practice of using multi-rater feedback systems—usually referred to as 360-degree feedback—has long been popular with training professionals and human resource departments.</a:t>
            </a:r>
          </a:p>
          <a:p>
            <a:endParaRPr lang="en-US" dirty="0"/>
          </a:p>
          <a:p>
            <a:r>
              <a:rPr lang="en-US" dirty="0"/>
              <a:t>The reasons for the enthusiasm surrounding 360° feedback are fairly clear: direct, honest observations, coming from co-workers—including direct reports, bosses, and peers alike—can help individuals understand the impact of their own behavior, and this kind of realization can result in measurable changes that benefit the individual and the organization.</a:t>
            </a:r>
            <a:endParaRPr lang="en-PK" dirty="0"/>
          </a:p>
        </p:txBody>
      </p:sp>
      <p:sp>
        <p:nvSpPr>
          <p:cNvPr id="4" name="Slide Number Placeholder 3">
            <a:extLst>
              <a:ext uri="{FF2B5EF4-FFF2-40B4-BE49-F238E27FC236}">
                <a16:creationId xmlns:a16="http://schemas.microsoft.com/office/drawing/2014/main" id="{5760FFD0-069E-4D95-A80E-CA5A374A3500}"/>
              </a:ext>
            </a:extLst>
          </p:cNvPr>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322486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EBED-64BF-478D-9476-DC21DB2238AD}"/>
              </a:ext>
            </a:extLst>
          </p:cNvPr>
          <p:cNvSpPr>
            <a:spLocks noGrp="1"/>
          </p:cNvSpPr>
          <p:nvPr>
            <p:ph type="title"/>
          </p:nvPr>
        </p:nvSpPr>
        <p:spPr/>
        <p:txBody>
          <a:bodyPr/>
          <a:lstStyle/>
          <a:p>
            <a:r>
              <a:rPr lang="en-US" dirty="0"/>
              <a:t>Selecting the Instrument</a:t>
            </a:r>
            <a:endParaRPr lang="en-PK" dirty="0"/>
          </a:p>
        </p:txBody>
      </p:sp>
      <p:sp>
        <p:nvSpPr>
          <p:cNvPr id="3" name="Content Placeholder 2">
            <a:extLst>
              <a:ext uri="{FF2B5EF4-FFF2-40B4-BE49-F238E27FC236}">
                <a16:creationId xmlns:a16="http://schemas.microsoft.com/office/drawing/2014/main" id="{CB4806AF-134B-4131-AA31-647E0E55EFEF}"/>
              </a:ext>
            </a:extLst>
          </p:cNvPr>
          <p:cNvSpPr>
            <a:spLocks noGrp="1"/>
          </p:cNvSpPr>
          <p:nvPr>
            <p:ph idx="1"/>
          </p:nvPr>
        </p:nvSpPr>
        <p:spPr/>
        <p:txBody>
          <a:bodyPr/>
          <a:lstStyle/>
          <a:p>
            <a:r>
              <a:rPr lang="en-US" dirty="0"/>
              <a:t>Before investigating feedback instruments available on the market, it is important to develop a clear sense of what you are trying to accomplish. What do you want participating individuals to be able to do differently once the process is completed?</a:t>
            </a:r>
          </a:p>
          <a:p>
            <a:r>
              <a:rPr lang="en-US" dirty="0"/>
              <a:t>Answering this question means finding out about the model on which each instrument is built, in order to know whether it is compatible with your organization’s model of leadership and management effectiveness.</a:t>
            </a:r>
            <a:endParaRPr lang="en-PK" dirty="0"/>
          </a:p>
        </p:txBody>
      </p:sp>
      <p:sp>
        <p:nvSpPr>
          <p:cNvPr id="4" name="Slide Number Placeholder 3">
            <a:extLst>
              <a:ext uri="{FF2B5EF4-FFF2-40B4-BE49-F238E27FC236}">
                <a16:creationId xmlns:a16="http://schemas.microsoft.com/office/drawing/2014/main" id="{39744581-E4B8-4795-A9C3-6FA498020A74}"/>
              </a:ext>
            </a:extLst>
          </p:cNvPr>
          <p:cNvSpPr>
            <a:spLocks noGrp="1"/>
          </p:cNvSpPr>
          <p:nvPr>
            <p:ph type="sldNum" sz="quarter" idx="12"/>
          </p:nvPr>
        </p:nvSpPr>
        <p:spPr/>
        <p:txBody>
          <a:bodyPr/>
          <a:lstStyle/>
          <a:p>
            <a:fld id="{E31375A4-56A4-47D6-9801-1991572033F7}" type="slidenum">
              <a:rPr lang="en-US" smtClean="0"/>
              <a:t>3</a:t>
            </a:fld>
            <a:endParaRPr lang="en-US"/>
          </a:p>
        </p:txBody>
      </p:sp>
    </p:spTree>
    <p:extLst>
      <p:ext uri="{BB962C8B-B14F-4D97-AF65-F5344CB8AC3E}">
        <p14:creationId xmlns:p14="http://schemas.microsoft.com/office/powerpoint/2010/main" val="401143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F5C5-7471-4368-840F-86CC321A2A7E}"/>
              </a:ext>
            </a:extLst>
          </p:cNvPr>
          <p:cNvSpPr>
            <a:spLocks noGrp="1"/>
          </p:cNvSpPr>
          <p:nvPr>
            <p:ph type="title"/>
          </p:nvPr>
        </p:nvSpPr>
        <p:spPr/>
        <p:txBody>
          <a:bodyPr/>
          <a:lstStyle/>
          <a:p>
            <a:r>
              <a:rPr lang="en-US" dirty="0"/>
              <a:t>Validity.</a:t>
            </a:r>
            <a:endParaRPr lang="en-PK" dirty="0"/>
          </a:p>
        </p:txBody>
      </p:sp>
      <p:sp>
        <p:nvSpPr>
          <p:cNvPr id="3" name="Content Placeholder 2">
            <a:extLst>
              <a:ext uri="{FF2B5EF4-FFF2-40B4-BE49-F238E27FC236}">
                <a16:creationId xmlns:a16="http://schemas.microsoft.com/office/drawing/2014/main" id="{7AE24E7D-7464-404B-843D-F27FD6DB0C5D}"/>
              </a:ext>
            </a:extLst>
          </p:cNvPr>
          <p:cNvSpPr>
            <a:spLocks noGrp="1"/>
          </p:cNvSpPr>
          <p:nvPr>
            <p:ph idx="1"/>
          </p:nvPr>
        </p:nvSpPr>
        <p:spPr/>
        <p:txBody>
          <a:bodyPr/>
          <a:lstStyle/>
          <a:p>
            <a:r>
              <a:rPr lang="en-US" dirty="0"/>
              <a:t>Every survey question should measure a behavior that has been proven to relate directly to managerial effectiveness.</a:t>
            </a:r>
            <a:endParaRPr lang="en-PK" dirty="0"/>
          </a:p>
        </p:txBody>
      </p:sp>
      <p:sp>
        <p:nvSpPr>
          <p:cNvPr id="4" name="Slide Number Placeholder 3">
            <a:extLst>
              <a:ext uri="{FF2B5EF4-FFF2-40B4-BE49-F238E27FC236}">
                <a16:creationId xmlns:a16="http://schemas.microsoft.com/office/drawing/2014/main" id="{4B7A9F56-4D9B-421C-8A9A-2BAFE1AF2A9A}"/>
              </a:ext>
            </a:extLst>
          </p:cNvPr>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355793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3F87-B552-4A88-8D77-3CB85901041D}"/>
              </a:ext>
            </a:extLst>
          </p:cNvPr>
          <p:cNvSpPr>
            <a:spLocks noGrp="1"/>
          </p:cNvSpPr>
          <p:nvPr>
            <p:ph type="title"/>
          </p:nvPr>
        </p:nvSpPr>
        <p:spPr/>
        <p:txBody>
          <a:bodyPr/>
          <a:lstStyle/>
          <a:p>
            <a:r>
              <a:rPr lang="en-US" dirty="0"/>
              <a:t>Reliability.</a:t>
            </a:r>
            <a:endParaRPr lang="en-PK" dirty="0"/>
          </a:p>
        </p:txBody>
      </p:sp>
      <p:sp>
        <p:nvSpPr>
          <p:cNvPr id="3" name="Content Placeholder 2">
            <a:extLst>
              <a:ext uri="{FF2B5EF4-FFF2-40B4-BE49-F238E27FC236}">
                <a16:creationId xmlns:a16="http://schemas.microsoft.com/office/drawing/2014/main" id="{F37C6199-6912-4D24-B4F1-88CDBD0A178E}"/>
              </a:ext>
            </a:extLst>
          </p:cNvPr>
          <p:cNvSpPr>
            <a:spLocks noGrp="1"/>
          </p:cNvSpPr>
          <p:nvPr>
            <p:ph idx="1"/>
          </p:nvPr>
        </p:nvSpPr>
        <p:spPr/>
        <p:txBody>
          <a:bodyPr>
            <a:normAutofit lnSpcReduction="10000"/>
          </a:bodyPr>
          <a:lstStyle/>
          <a:p>
            <a:r>
              <a:rPr lang="en-US" dirty="0"/>
              <a:t>Similarly, the technical report should show that survey items have three types of reliability:</a:t>
            </a:r>
          </a:p>
          <a:p>
            <a:r>
              <a:rPr lang="en-US" i="1" dirty="0"/>
              <a:t>Test-retest reliability</a:t>
            </a:r>
          </a:p>
          <a:p>
            <a:pPr lvl="1"/>
            <a:r>
              <a:rPr lang="en-US" dirty="0"/>
              <a:t>refers to stability over a period of time; i.e., would those rating the individual in question respond to the survey items in the same way if they answered them again after a few days or weeks.</a:t>
            </a:r>
          </a:p>
          <a:p>
            <a:r>
              <a:rPr lang="en-US" i="1" dirty="0"/>
              <a:t>internal consistency</a:t>
            </a:r>
            <a:r>
              <a:rPr lang="en-US" dirty="0"/>
              <a:t>.</a:t>
            </a:r>
          </a:p>
          <a:p>
            <a:r>
              <a:rPr lang="en-US" dirty="0"/>
              <a:t>This refers to the requirement that all the items in a given survey scale measure the same thing and that there be enough items in the scale to measure it accurately.</a:t>
            </a:r>
          </a:p>
          <a:p>
            <a:r>
              <a:rPr lang="en-US" i="1" dirty="0"/>
              <a:t>inter-rater agreement</a:t>
            </a:r>
            <a:r>
              <a:rPr lang="en-US" dirty="0"/>
              <a:t>. </a:t>
            </a:r>
          </a:p>
          <a:p>
            <a:pPr lvl="1"/>
            <a:r>
              <a:rPr lang="en-US" dirty="0"/>
              <a:t>This is a measure of how similarly raters with a similar perspective on the manager respond to items in the instrument.</a:t>
            </a:r>
            <a:endParaRPr lang="en-PK" dirty="0"/>
          </a:p>
        </p:txBody>
      </p:sp>
      <p:sp>
        <p:nvSpPr>
          <p:cNvPr id="4" name="Slide Number Placeholder 3">
            <a:extLst>
              <a:ext uri="{FF2B5EF4-FFF2-40B4-BE49-F238E27FC236}">
                <a16:creationId xmlns:a16="http://schemas.microsoft.com/office/drawing/2014/main" id="{21F85447-D8E1-47B5-9F62-C5BF6084C171}"/>
              </a:ext>
            </a:extLst>
          </p:cNvPr>
          <p:cNvSpPr>
            <a:spLocks noGrp="1"/>
          </p:cNvSpPr>
          <p:nvPr>
            <p:ph type="sldNum" sz="quarter" idx="12"/>
          </p:nvPr>
        </p:nvSpPr>
        <p:spPr/>
        <p:txBody>
          <a:bodyPr/>
          <a:lstStyle/>
          <a:p>
            <a:fld id="{E31375A4-56A4-47D6-9801-1991572033F7}" type="slidenum">
              <a:rPr lang="en-US" smtClean="0"/>
              <a:t>5</a:t>
            </a:fld>
            <a:endParaRPr lang="en-US"/>
          </a:p>
        </p:txBody>
      </p:sp>
    </p:spTree>
    <p:extLst>
      <p:ext uri="{BB962C8B-B14F-4D97-AF65-F5344CB8AC3E}">
        <p14:creationId xmlns:p14="http://schemas.microsoft.com/office/powerpoint/2010/main" val="70376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D0A8-1533-42B5-92F9-B1542A5C45E4}"/>
              </a:ext>
            </a:extLst>
          </p:cNvPr>
          <p:cNvSpPr>
            <a:spLocks noGrp="1"/>
          </p:cNvSpPr>
          <p:nvPr>
            <p:ph type="title"/>
          </p:nvPr>
        </p:nvSpPr>
        <p:spPr/>
        <p:txBody>
          <a:bodyPr/>
          <a:lstStyle/>
          <a:p>
            <a:r>
              <a:rPr lang="en-US" dirty="0"/>
              <a:t>Wording</a:t>
            </a:r>
            <a:endParaRPr lang="en-PK" dirty="0"/>
          </a:p>
        </p:txBody>
      </p:sp>
      <p:sp>
        <p:nvSpPr>
          <p:cNvPr id="3" name="Content Placeholder 2">
            <a:extLst>
              <a:ext uri="{FF2B5EF4-FFF2-40B4-BE49-F238E27FC236}">
                <a16:creationId xmlns:a16="http://schemas.microsoft.com/office/drawing/2014/main" id="{ED301FC4-73F1-4252-892F-80B1730D164C}"/>
              </a:ext>
            </a:extLst>
          </p:cNvPr>
          <p:cNvSpPr>
            <a:spLocks noGrp="1"/>
          </p:cNvSpPr>
          <p:nvPr>
            <p:ph idx="1"/>
          </p:nvPr>
        </p:nvSpPr>
        <p:spPr/>
        <p:txBody>
          <a:bodyPr/>
          <a:lstStyle/>
          <a:p>
            <a:r>
              <a:rPr lang="en-US" dirty="0"/>
              <a:t>The way a survey item is worded has a lot to do with how successfully it will measure what you intend to measure, and this will naturally impact validity and reliability.</a:t>
            </a:r>
            <a:endParaRPr lang="en-PK" dirty="0"/>
          </a:p>
        </p:txBody>
      </p:sp>
      <p:sp>
        <p:nvSpPr>
          <p:cNvPr id="4" name="Slide Number Placeholder 3">
            <a:extLst>
              <a:ext uri="{FF2B5EF4-FFF2-40B4-BE49-F238E27FC236}">
                <a16:creationId xmlns:a16="http://schemas.microsoft.com/office/drawing/2014/main" id="{2C574105-7CAC-45C0-B865-B6FBB7A74485}"/>
              </a:ext>
            </a:extLst>
          </p:cNvPr>
          <p:cNvSpPr>
            <a:spLocks noGrp="1"/>
          </p:cNvSpPr>
          <p:nvPr>
            <p:ph type="sldNum" sz="quarter" idx="12"/>
          </p:nvPr>
        </p:nvSpPr>
        <p:spPr/>
        <p:txBody>
          <a:bodyPr/>
          <a:lstStyle/>
          <a:p>
            <a:fld id="{E31375A4-56A4-47D6-9801-1991572033F7}" type="slidenum">
              <a:rPr lang="en-US" smtClean="0"/>
              <a:t>6</a:t>
            </a:fld>
            <a:endParaRPr lang="en-US"/>
          </a:p>
        </p:txBody>
      </p:sp>
    </p:spTree>
    <p:extLst>
      <p:ext uri="{BB962C8B-B14F-4D97-AF65-F5344CB8AC3E}">
        <p14:creationId xmlns:p14="http://schemas.microsoft.com/office/powerpoint/2010/main" val="19524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377F-FE6F-4BE4-AFFC-DEC1E5BD40A3}"/>
              </a:ext>
            </a:extLst>
          </p:cNvPr>
          <p:cNvSpPr>
            <a:spLocks noGrp="1"/>
          </p:cNvSpPr>
          <p:nvPr>
            <p:ph type="title"/>
          </p:nvPr>
        </p:nvSpPr>
        <p:spPr/>
        <p:txBody>
          <a:bodyPr/>
          <a:lstStyle/>
          <a:p>
            <a:r>
              <a:rPr lang="en-US" dirty="0"/>
              <a:t>Is it positively phrased?</a:t>
            </a:r>
            <a:endParaRPr lang="en-PK" dirty="0"/>
          </a:p>
        </p:txBody>
      </p:sp>
      <p:sp>
        <p:nvSpPr>
          <p:cNvPr id="3" name="Content Placeholder 2">
            <a:extLst>
              <a:ext uri="{FF2B5EF4-FFF2-40B4-BE49-F238E27FC236}">
                <a16:creationId xmlns:a16="http://schemas.microsoft.com/office/drawing/2014/main" id="{F4CC5781-AE4C-4AFB-8760-17E7FEC5467A}"/>
              </a:ext>
            </a:extLst>
          </p:cNvPr>
          <p:cNvSpPr>
            <a:spLocks noGrp="1"/>
          </p:cNvSpPr>
          <p:nvPr>
            <p:ph idx="1"/>
          </p:nvPr>
        </p:nvSpPr>
        <p:spPr/>
        <p:txBody>
          <a:bodyPr/>
          <a:lstStyle/>
          <a:p>
            <a:r>
              <a:rPr lang="en-US" dirty="0"/>
              <a:t>Behaviors referred to in survey items should be expressed in positive terms rather than negative.</a:t>
            </a:r>
            <a:endParaRPr lang="en-PK" dirty="0"/>
          </a:p>
        </p:txBody>
      </p:sp>
      <p:sp>
        <p:nvSpPr>
          <p:cNvPr id="4" name="Slide Number Placeholder 3">
            <a:extLst>
              <a:ext uri="{FF2B5EF4-FFF2-40B4-BE49-F238E27FC236}">
                <a16:creationId xmlns:a16="http://schemas.microsoft.com/office/drawing/2014/main" id="{F3678610-2987-4019-8689-D315FA94B3BA}"/>
              </a:ext>
            </a:extLst>
          </p:cNvPr>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334265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FA81-C226-4642-A796-36CBCB648732}"/>
              </a:ext>
            </a:extLst>
          </p:cNvPr>
          <p:cNvSpPr>
            <a:spLocks noGrp="1"/>
          </p:cNvSpPr>
          <p:nvPr>
            <p:ph type="title"/>
          </p:nvPr>
        </p:nvSpPr>
        <p:spPr/>
        <p:txBody>
          <a:bodyPr/>
          <a:lstStyle/>
          <a:p>
            <a:r>
              <a:rPr lang="en-US" dirty="0"/>
              <a:t>Is it put in personal terms?</a:t>
            </a:r>
            <a:endParaRPr lang="en-PK" dirty="0"/>
          </a:p>
        </p:txBody>
      </p:sp>
      <p:sp>
        <p:nvSpPr>
          <p:cNvPr id="3" name="Content Placeholder 2">
            <a:extLst>
              <a:ext uri="{FF2B5EF4-FFF2-40B4-BE49-F238E27FC236}">
                <a16:creationId xmlns:a16="http://schemas.microsoft.com/office/drawing/2014/main" id="{73D5BE0B-2144-4095-B2AF-3D00645F5674}"/>
              </a:ext>
            </a:extLst>
          </p:cNvPr>
          <p:cNvSpPr>
            <a:spLocks noGrp="1"/>
          </p:cNvSpPr>
          <p:nvPr>
            <p:ph idx="1"/>
          </p:nvPr>
        </p:nvSpPr>
        <p:spPr/>
        <p:txBody>
          <a:bodyPr/>
          <a:lstStyle/>
          <a:p>
            <a:r>
              <a:rPr lang="en-US" dirty="0"/>
              <a:t>A survey item that says “Treats me with respect” will be more effective than one that says, “Treats all staff members with respect.” </a:t>
            </a:r>
          </a:p>
          <a:p>
            <a:r>
              <a:rPr lang="en-US" dirty="0"/>
              <a:t>An individual rater can respond on the level of his or her individual experience, but should not be expected to generalize to the point of speaking for the manager’s treatment of a whole group.</a:t>
            </a:r>
            <a:endParaRPr lang="en-PK" dirty="0"/>
          </a:p>
        </p:txBody>
      </p:sp>
      <p:sp>
        <p:nvSpPr>
          <p:cNvPr id="4" name="Slide Number Placeholder 3">
            <a:extLst>
              <a:ext uri="{FF2B5EF4-FFF2-40B4-BE49-F238E27FC236}">
                <a16:creationId xmlns:a16="http://schemas.microsoft.com/office/drawing/2014/main" id="{85BEAB64-A9CE-404C-9FEB-2C1FD0C5878A}"/>
              </a:ext>
            </a:extLst>
          </p:cNvPr>
          <p:cNvSpPr>
            <a:spLocks noGrp="1"/>
          </p:cNvSpPr>
          <p:nvPr>
            <p:ph type="sldNum" sz="quarter" idx="12"/>
          </p:nvPr>
        </p:nvSpPr>
        <p:spPr/>
        <p:txBody>
          <a:bodyPr/>
          <a:lstStyle/>
          <a:p>
            <a:fld id="{E31375A4-56A4-47D6-9801-1991572033F7}" type="slidenum">
              <a:rPr lang="en-US" smtClean="0"/>
              <a:t>8</a:t>
            </a:fld>
            <a:endParaRPr lang="en-US"/>
          </a:p>
        </p:txBody>
      </p:sp>
    </p:spTree>
    <p:extLst>
      <p:ext uri="{BB962C8B-B14F-4D97-AF65-F5344CB8AC3E}">
        <p14:creationId xmlns:p14="http://schemas.microsoft.com/office/powerpoint/2010/main" val="28424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0548-8CBD-408B-8123-A7D4326A2EA6}"/>
              </a:ext>
            </a:extLst>
          </p:cNvPr>
          <p:cNvSpPr>
            <a:spLocks noGrp="1"/>
          </p:cNvSpPr>
          <p:nvPr>
            <p:ph type="title"/>
          </p:nvPr>
        </p:nvSpPr>
        <p:spPr/>
        <p:txBody>
          <a:bodyPr/>
          <a:lstStyle/>
          <a:p>
            <a:r>
              <a:rPr lang="en-US" dirty="0"/>
              <a:t>Is it behavioral?</a:t>
            </a:r>
            <a:endParaRPr lang="en-PK" dirty="0"/>
          </a:p>
        </p:txBody>
      </p:sp>
      <p:sp>
        <p:nvSpPr>
          <p:cNvPr id="3" name="Content Placeholder 2">
            <a:extLst>
              <a:ext uri="{FF2B5EF4-FFF2-40B4-BE49-F238E27FC236}">
                <a16:creationId xmlns:a16="http://schemas.microsoft.com/office/drawing/2014/main" id="{8B95FC98-455F-47E5-9AEF-7B5FBFFF3369}"/>
              </a:ext>
            </a:extLst>
          </p:cNvPr>
          <p:cNvSpPr>
            <a:spLocks noGrp="1"/>
          </p:cNvSpPr>
          <p:nvPr>
            <p:ph idx="1"/>
          </p:nvPr>
        </p:nvSpPr>
        <p:spPr/>
        <p:txBody>
          <a:bodyPr/>
          <a:lstStyle/>
          <a:p>
            <a:r>
              <a:rPr lang="en-US" dirty="0"/>
              <a:t>Each item should present specific and observable behaviors.</a:t>
            </a:r>
          </a:p>
          <a:p>
            <a:r>
              <a:rPr lang="en-US" dirty="0"/>
              <a:t> If wording is too general or hypothetical, a rater may not be able to give a useful response, whereas if the wording is concrete, describing specific actions or practices, the resulting data will be stronger and provide feedback that can lead to clear, corrective steps as needed.</a:t>
            </a:r>
            <a:endParaRPr lang="en-PK" dirty="0"/>
          </a:p>
        </p:txBody>
      </p:sp>
      <p:sp>
        <p:nvSpPr>
          <p:cNvPr id="4" name="Slide Number Placeholder 3">
            <a:extLst>
              <a:ext uri="{FF2B5EF4-FFF2-40B4-BE49-F238E27FC236}">
                <a16:creationId xmlns:a16="http://schemas.microsoft.com/office/drawing/2014/main" id="{F25947E4-CDF7-49DE-8FEE-2EE093D10E52}"/>
              </a:ext>
            </a:extLst>
          </p:cNvPr>
          <p:cNvSpPr>
            <a:spLocks noGrp="1"/>
          </p:cNvSpPr>
          <p:nvPr>
            <p:ph type="sldNum" sz="quarter" idx="12"/>
          </p:nvPr>
        </p:nvSpPr>
        <p:spPr/>
        <p:txBody>
          <a:bodyPr/>
          <a:lstStyle/>
          <a:p>
            <a:fld id="{E31375A4-56A4-47D6-9801-1991572033F7}" type="slidenum">
              <a:rPr lang="en-US" smtClean="0"/>
              <a:t>9</a:t>
            </a:fld>
            <a:endParaRPr lang="en-US"/>
          </a:p>
        </p:txBody>
      </p:sp>
    </p:spTree>
    <p:extLst>
      <p:ext uri="{BB962C8B-B14F-4D97-AF65-F5344CB8AC3E}">
        <p14:creationId xmlns:p14="http://schemas.microsoft.com/office/powerpoint/2010/main" val="420339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tle layout" id="{34E231B0-3152-4D9A-B694-34FF0029B6DD}" vid="{56F4DF47-999C-44C4-8C0D-86B4995BB787}"/>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TotalTime>
  <Words>820</Words>
  <Application>Microsoft Office PowerPoint</Application>
  <PresentationFormat>On-screen Show (4:3)</PresentationFormat>
  <Paragraphs>70</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Cambria</vt:lpstr>
      <vt:lpstr>Red Line Business 16x9</vt:lpstr>
      <vt:lpstr>Using 360-Degree Feedback in a Talent Management System</vt:lpstr>
      <vt:lpstr>PowerPoint Presentation</vt:lpstr>
      <vt:lpstr>Selecting the Instrument</vt:lpstr>
      <vt:lpstr>Validity.</vt:lpstr>
      <vt:lpstr>Reliability.</vt:lpstr>
      <vt:lpstr>Wording</vt:lpstr>
      <vt:lpstr>Is it positively phrased?</vt:lpstr>
      <vt:lpstr>Is it put in personal terms?</vt:lpstr>
      <vt:lpstr>Is it behavioral?</vt:lpstr>
      <vt:lpstr>Flexibility and customization.</vt:lpstr>
      <vt:lpstr>Making the Instrument Work with Your People</vt:lpstr>
      <vt:lpstr>Delivering the Feedback</vt:lpstr>
      <vt:lpstr>Explaining the model the survey is based on.</vt:lpstr>
      <vt:lpstr>Engaging managers in interpreting their feedback.</vt:lpstr>
      <vt:lpstr>Keeping a balance of positive and negative.</vt:lpstr>
      <vt:lpstr>Encouraging managers to develop an individual action plan.</vt:lpstr>
      <vt:lpstr>Making the Most of Follow-up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Azmat Ali Shah</dc:creator>
  <cp:lastModifiedBy>Windows User</cp:lastModifiedBy>
  <cp:revision>39</cp:revision>
  <dcterms:created xsi:type="dcterms:W3CDTF">2019-11-07T08:15:37Z</dcterms:created>
  <dcterms:modified xsi:type="dcterms:W3CDTF">2020-06-21T10:32:32Z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