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71" r:id="rId8"/>
    <p:sldId id="263" r:id="rId9"/>
    <p:sldId id="275" r:id="rId10"/>
    <p:sldId id="276" r:id="rId11"/>
    <p:sldId id="277" r:id="rId12"/>
    <p:sldId id="278" r:id="rId13"/>
    <p:sldId id="279" r:id="rId14"/>
    <p:sldId id="28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4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F60A7-78D8-486B-A727-DCE4CE80548F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12DD-DF99-4008-A457-ACED96A1E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Electrical Transmission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In last lecture we have discussed about voltage regulation, transmission efficiency and performance of single phase short transmission line. In this lecture we will study about </a:t>
            </a:r>
            <a:r>
              <a:rPr lang="en-US" dirty="0" smtClean="0"/>
              <a:t>Three-Phase </a:t>
            </a:r>
            <a:r>
              <a:rPr lang="en-US" dirty="0"/>
              <a:t>Short Transmission </a:t>
            </a:r>
            <a:r>
              <a:rPr lang="en-US" dirty="0" smtClean="0"/>
              <a:t>Lines, </a:t>
            </a:r>
            <a:r>
              <a:rPr lang="en-US" dirty="0"/>
              <a:t>Effect of Load </a:t>
            </a:r>
            <a:r>
              <a:rPr lang="en-US" dirty="0" err="1"/>
              <a:t>p.f</a:t>
            </a:r>
            <a:r>
              <a:rPr lang="en-US" dirty="0"/>
              <a:t>. on Regulation and </a:t>
            </a:r>
            <a:r>
              <a:rPr lang="en-US" dirty="0" smtClean="0"/>
              <a:t>Efficiency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Example. </a:t>
            </a:r>
            <a:r>
              <a:rPr lang="en-US" sz="2800" i="1" dirty="0"/>
              <a:t>A single phase overhead transmission line delivers 1100 kW at 33 kV at 0·8 </a:t>
            </a:r>
            <a:r>
              <a:rPr lang="en-US" sz="2800" i="1" dirty="0" err="1" smtClean="0"/>
              <a:t>p.f</a:t>
            </a:r>
            <a:r>
              <a:rPr lang="en-US" sz="2800" i="1" dirty="0" smtClean="0"/>
              <a:t>. lagging</a:t>
            </a:r>
            <a:r>
              <a:rPr lang="en-US" sz="2800" i="1" dirty="0"/>
              <a:t>. The total resistance and inductive reactance of the line are 10 </a:t>
            </a:r>
            <a:r>
              <a:rPr lang="en-US" sz="2800" dirty="0"/>
              <a:t>Ω </a:t>
            </a:r>
            <a:r>
              <a:rPr lang="en-US" sz="2800" i="1" dirty="0"/>
              <a:t>and 15 </a:t>
            </a:r>
            <a:r>
              <a:rPr lang="en-US" sz="2800" dirty="0"/>
              <a:t>Ω </a:t>
            </a:r>
            <a:r>
              <a:rPr lang="en-US" sz="2800" i="1" dirty="0"/>
              <a:t>respectively.</a:t>
            </a:r>
          </a:p>
          <a:p>
            <a:pPr algn="just"/>
            <a:r>
              <a:rPr lang="en-US" sz="2800" i="1" dirty="0"/>
              <a:t>Determine : </a:t>
            </a:r>
            <a:endParaRPr lang="en-US" sz="2800" i="1" dirty="0" smtClean="0"/>
          </a:p>
          <a:p>
            <a:pPr marL="571500" indent="-571500" algn="just">
              <a:buAutoNum type="romanLcParenBoth"/>
            </a:pPr>
            <a:r>
              <a:rPr lang="en-US" sz="2800" i="1" dirty="0" smtClean="0"/>
              <a:t>sending </a:t>
            </a:r>
            <a:r>
              <a:rPr lang="en-US" sz="2800" i="1" dirty="0"/>
              <a:t>end voltage </a:t>
            </a:r>
            <a:endParaRPr lang="en-US" sz="2800" i="1" dirty="0" smtClean="0"/>
          </a:p>
          <a:p>
            <a:pPr marL="571500" indent="-571500" algn="just">
              <a:buAutoNum type="romanLcParenBoth"/>
            </a:pPr>
            <a:r>
              <a:rPr lang="en-US" sz="2800" i="1" dirty="0" smtClean="0"/>
              <a:t>sending </a:t>
            </a:r>
            <a:r>
              <a:rPr lang="en-US" sz="2800" i="1" dirty="0"/>
              <a:t>end power factor and </a:t>
            </a:r>
            <a:endParaRPr lang="en-US" sz="2800" i="1" dirty="0" smtClean="0"/>
          </a:p>
          <a:p>
            <a:pPr marL="571500" indent="-571500" algn="just">
              <a:buAutoNum type="romanLcParenBoth"/>
            </a:pPr>
            <a:r>
              <a:rPr lang="en-US" sz="2800" i="1" dirty="0" smtClean="0"/>
              <a:t>transmission efficiency</a:t>
            </a:r>
            <a:r>
              <a:rPr lang="en-US" i="1" dirty="0"/>
              <a:t>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88030"/>
            <a:ext cx="52768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9125"/>
            <a:ext cx="73056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37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326707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74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1971675"/>
            <a:ext cx="40195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63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The equivalent circuit and phasor diagram of the line are shown in Figs</a:t>
            </a:r>
            <a:r>
              <a:rPr lang="en-US" sz="2800" dirty="0" smtClean="0"/>
              <a:t>. (</a:t>
            </a:r>
            <a:r>
              <a:rPr lang="en-US" sz="2800" i="1" dirty="0"/>
              <a:t>i</a:t>
            </a:r>
            <a:r>
              <a:rPr lang="en-US" sz="2800" dirty="0"/>
              <a:t>) </a:t>
            </a:r>
            <a:r>
              <a:rPr lang="en-US" sz="2800" dirty="0" smtClean="0"/>
              <a:t>and (</a:t>
            </a:r>
            <a:r>
              <a:rPr lang="en-US" sz="2800" i="1" dirty="0" smtClean="0"/>
              <a:t>ii</a:t>
            </a:r>
            <a:r>
              <a:rPr lang="en-US" sz="2800" dirty="0" smtClean="0"/>
              <a:t>) respectively</a:t>
            </a:r>
            <a:r>
              <a:rPr lang="en-US" sz="2800" dirty="0"/>
              <a:t>. Taking receiving end voltage </a:t>
            </a:r>
            <a:r>
              <a:rPr lang="en-US" sz="2800" i="1" dirty="0"/>
              <a:t>VR </a:t>
            </a:r>
            <a:r>
              <a:rPr lang="en-US" sz="2800" dirty="0"/>
              <a:t>as the reference phasor,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319213"/>
            <a:ext cx="7896225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54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95" y="99060"/>
            <a:ext cx="6819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619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7100277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" dirty="0" smtClean="0"/>
              <a:t>References</a:t>
            </a:r>
          </a:p>
          <a:p>
            <a:r>
              <a:rPr lang="en-US" sz="3200" dirty="0"/>
              <a:t>Principles of Power </a:t>
            </a:r>
            <a:r>
              <a:rPr lang="en-US" sz="3200" dirty="0" smtClean="0"/>
              <a:t>Systems by </a:t>
            </a:r>
            <a:r>
              <a:rPr lang="en-US" sz="3200" dirty="0"/>
              <a:t>V.K Mehta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6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430" y="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pPr algn="just"/>
            <a:r>
              <a:rPr lang="en-US" sz="3200" b="1" dirty="0"/>
              <a:t>(</a:t>
            </a:r>
            <a:r>
              <a:rPr lang="en-US" sz="3200" b="1" i="1" dirty="0"/>
              <a:t>i</a:t>
            </a:r>
            <a:r>
              <a:rPr lang="en-US" sz="3200" b="1" dirty="0"/>
              <a:t>) Three-Phase Short Transmission </a:t>
            </a:r>
            <a:r>
              <a:rPr lang="en-US" sz="3200" b="1" dirty="0" smtClean="0"/>
              <a:t>Lines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859340"/>
            <a:ext cx="91325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For reasons associated with economy, transmission of electric power is done by 3-phase system. </a:t>
            </a:r>
            <a:r>
              <a:rPr lang="en-US" sz="3200" dirty="0" smtClean="0"/>
              <a:t>This system </a:t>
            </a:r>
            <a:r>
              <a:rPr lang="en-US" sz="3200" dirty="0"/>
              <a:t>may be regarded as consisting of three single phase units, each wire transmitting one-third </a:t>
            </a:r>
            <a:r>
              <a:rPr lang="en-US" sz="3200" dirty="0" smtClean="0"/>
              <a:t>of the </a:t>
            </a:r>
            <a:r>
              <a:rPr lang="en-US" sz="3200" dirty="0"/>
              <a:t>total power. As a matter of convenience, we generally </a:t>
            </a:r>
            <a:r>
              <a:rPr lang="en-US" sz="3200" dirty="0" err="1"/>
              <a:t>analyse</a:t>
            </a:r>
            <a:r>
              <a:rPr lang="en-US" sz="3200" dirty="0"/>
              <a:t> 3-phase system by </a:t>
            </a:r>
            <a:r>
              <a:rPr lang="en-US" sz="3200" dirty="0" smtClean="0"/>
              <a:t>considering </a:t>
            </a:r>
            <a:r>
              <a:rPr lang="en-US" sz="3200" dirty="0"/>
              <a:t>one phase only. </a:t>
            </a:r>
          </a:p>
        </p:txBody>
      </p:sp>
    </p:spTree>
    <p:extLst>
      <p:ext uri="{BB962C8B-B14F-4D97-AF65-F5344CB8AC3E}">
        <p14:creationId xmlns:p14="http://schemas.microsoft.com/office/powerpoint/2010/main" val="30205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Therefore</a:t>
            </a:r>
            <a:r>
              <a:rPr lang="en-US" sz="3200" dirty="0"/>
              <a:t>, expression for regulation, efficiency etc. derived for a single phase </a:t>
            </a:r>
            <a:r>
              <a:rPr lang="en-US" sz="3200" dirty="0" smtClean="0"/>
              <a:t>line can </a:t>
            </a:r>
            <a:r>
              <a:rPr lang="en-US" sz="3200" dirty="0"/>
              <a:t>also be applied to a 3-phase system. Since only one phase is considered, phase values of </a:t>
            </a:r>
            <a:r>
              <a:rPr lang="en-US" sz="3200" dirty="0" smtClean="0"/>
              <a:t>3-phase system </a:t>
            </a:r>
            <a:r>
              <a:rPr lang="en-US" sz="3200" dirty="0"/>
              <a:t>should be taken. Thus, </a:t>
            </a:r>
            <a:r>
              <a:rPr lang="en-US" sz="3200" i="1" dirty="0"/>
              <a:t>VS </a:t>
            </a:r>
            <a:r>
              <a:rPr lang="en-US" sz="3200" dirty="0"/>
              <a:t>and </a:t>
            </a:r>
            <a:r>
              <a:rPr lang="en-US" sz="3200" i="1" dirty="0"/>
              <a:t>VR </a:t>
            </a:r>
            <a:r>
              <a:rPr lang="en-US" sz="3200" dirty="0"/>
              <a:t>are the phase voltages, whereas </a:t>
            </a:r>
            <a:r>
              <a:rPr lang="en-US" sz="3200" i="1" dirty="0"/>
              <a:t>R </a:t>
            </a:r>
            <a:r>
              <a:rPr lang="en-US" sz="3200" dirty="0"/>
              <a:t>and </a:t>
            </a:r>
            <a:r>
              <a:rPr lang="en-US" sz="3200" i="1" dirty="0"/>
              <a:t>XL </a:t>
            </a:r>
            <a:r>
              <a:rPr lang="en-US" sz="3200" dirty="0"/>
              <a:t>are the </a:t>
            </a:r>
            <a:r>
              <a:rPr lang="en-US" sz="3200" dirty="0" smtClean="0"/>
              <a:t>resistance and </a:t>
            </a:r>
            <a:r>
              <a:rPr lang="en-US" sz="3200" dirty="0"/>
              <a:t>inductive reactance per phase respectively.</a:t>
            </a:r>
          </a:p>
          <a:p>
            <a:pPr algn="just"/>
            <a:r>
              <a:rPr lang="en-US" sz="3200" dirty="0"/>
              <a:t>Fig. </a:t>
            </a:r>
            <a:r>
              <a:rPr lang="en-US" sz="3200" dirty="0" smtClean="0"/>
              <a:t>(</a:t>
            </a:r>
            <a:r>
              <a:rPr lang="en-US" sz="3200" i="1" dirty="0"/>
              <a:t>i</a:t>
            </a:r>
            <a:r>
              <a:rPr lang="en-US" sz="3200" dirty="0"/>
              <a:t>) shows a </a:t>
            </a:r>
            <a:r>
              <a:rPr lang="en-US" sz="3200" i="1" dirty="0"/>
              <a:t>Y</a:t>
            </a:r>
            <a:r>
              <a:rPr lang="en-US" sz="3200" dirty="0"/>
              <a:t>-connected generator supplying a balanced </a:t>
            </a:r>
            <a:r>
              <a:rPr lang="en-US" sz="3200" i="1" dirty="0"/>
              <a:t>Y</a:t>
            </a:r>
            <a:r>
              <a:rPr lang="en-US" sz="3200" dirty="0"/>
              <a:t>-connected load through </a:t>
            </a:r>
            <a:r>
              <a:rPr lang="en-US" sz="3200" dirty="0" smtClean="0"/>
              <a:t>a transmission </a:t>
            </a:r>
            <a:r>
              <a:rPr lang="en-US" sz="3200" dirty="0"/>
              <a:t>line. Each conductor has a resistance of </a:t>
            </a:r>
            <a:r>
              <a:rPr lang="en-US" sz="3200" i="1" dirty="0"/>
              <a:t>R </a:t>
            </a:r>
            <a:r>
              <a:rPr lang="en-US" sz="3200" dirty="0"/>
              <a:t>Ω and inductive reactance of </a:t>
            </a:r>
            <a:r>
              <a:rPr lang="en-US" sz="3200" i="1" dirty="0"/>
              <a:t>XL </a:t>
            </a:r>
            <a:r>
              <a:rPr lang="en-US" sz="3200" dirty="0"/>
              <a:t>Ω. Fig. </a:t>
            </a:r>
            <a:r>
              <a:rPr lang="en-US" sz="3200" dirty="0" smtClean="0"/>
              <a:t>(</a:t>
            </a:r>
            <a:r>
              <a:rPr lang="en-US" sz="3200" i="1" dirty="0"/>
              <a:t>ii</a:t>
            </a:r>
            <a:r>
              <a:rPr lang="en-US" sz="3200" dirty="0"/>
              <a:t>) shows one phase separately. The calculations can now be made in the same way as for a </a:t>
            </a:r>
            <a:r>
              <a:rPr lang="en-US" sz="3200" dirty="0" smtClean="0"/>
              <a:t>single phase </a:t>
            </a:r>
            <a:r>
              <a:rPr lang="en-US" sz="3200" dirty="0"/>
              <a:t>line.</a:t>
            </a:r>
          </a:p>
        </p:txBody>
      </p:sp>
    </p:spTree>
    <p:extLst>
      <p:ext uri="{BB962C8B-B14F-4D97-AF65-F5344CB8AC3E}">
        <p14:creationId xmlns:p14="http://schemas.microsoft.com/office/powerpoint/2010/main" val="1380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633538"/>
            <a:ext cx="463867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657350"/>
            <a:ext cx="3429000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6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Effect of Load </a:t>
            </a:r>
            <a:r>
              <a:rPr lang="en-US" sz="3200" b="1" dirty="0" err="1"/>
              <a:t>p.f</a:t>
            </a:r>
            <a:r>
              <a:rPr lang="en-US" sz="3200" b="1" dirty="0"/>
              <a:t>. on Regulation and Efficiency </a:t>
            </a:r>
            <a:endParaRPr lang="en-US" sz="3200" b="1" dirty="0" smtClean="0"/>
          </a:p>
          <a:p>
            <a:r>
              <a:rPr lang="en-US" sz="3200" dirty="0"/>
              <a:t>The regulation and efficiency of a transmission line depend to a considerable extent upon the power</a:t>
            </a:r>
          </a:p>
          <a:p>
            <a:r>
              <a:rPr lang="en-US" sz="3200" dirty="0"/>
              <a:t>factor of the load.</a:t>
            </a:r>
          </a:p>
          <a:p>
            <a:r>
              <a:rPr lang="en-US" sz="3200" b="1" dirty="0"/>
              <a:t>1. Effect on regulation. </a:t>
            </a:r>
            <a:r>
              <a:rPr lang="en-US" sz="3200" dirty="0"/>
              <a:t>The expression for voltage regulation of a short transmission line is</a:t>
            </a:r>
          </a:p>
          <a:p>
            <a:r>
              <a:rPr lang="en-US" sz="3200" dirty="0"/>
              <a:t>given by 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" y="3788087"/>
            <a:ext cx="90011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4648200"/>
            <a:ext cx="8972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9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" y="2956560"/>
            <a:ext cx="914019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7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751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2. Effect on transmission efficiency. </a:t>
            </a:r>
            <a:r>
              <a:rPr lang="en-US" sz="3200" dirty="0"/>
              <a:t>The power delivered to the load depends upon the</a:t>
            </a:r>
          </a:p>
          <a:p>
            <a:r>
              <a:rPr lang="en-US" sz="3200" dirty="0"/>
              <a:t>power factor.</a:t>
            </a:r>
            <a:endParaRPr lang="pl-PL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47434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" y="533400"/>
            <a:ext cx="91516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It is clear that in each case, for a given amount </a:t>
            </a:r>
            <a:r>
              <a:rPr lang="en-US" sz="2800" dirty="0" smtClean="0"/>
              <a:t>of power </a:t>
            </a:r>
            <a:r>
              <a:rPr lang="en-US" sz="2800" dirty="0"/>
              <a:t>to be transmitted (</a:t>
            </a:r>
            <a:r>
              <a:rPr lang="en-US" sz="2800" i="1" dirty="0"/>
              <a:t>P</a:t>
            </a:r>
            <a:r>
              <a:rPr lang="en-US" sz="2800" dirty="0"/>
              <a:t>) and receiving end </a:t>
            </a:r>
            <a:r>
              <a:rPr lang="en-US" sz="2800" dirty="0" smtClean="0"/>
              <a:t>voltage </a:t>
            </a:r>
            <a:r>
              <a:rPr lang="en-US" sz="2800" dirty="0"/>
              <a:t>(</a:t>
            </a:r>
            <a:r>
              <a:rPr lang="en-US" sz="2800" i="1" dirty="0"/>
              <a:t>VR</a:t>
            </a:r>
            <a:r>
              <a:rPr lang="en-US" sz="2800" dirty="0"/>
              <a:t>), the load current </a:t>
            </a:r>
            <a:r>
              <a:rPr lang="en-US" sz="2800" i="1" dirty="0"/>
              <a:t>I </a:t>
            </a:r>
            <a:r>
              <a:rPr lang="en-US" sz="2800" dirty="0"/>
              <a:t>is </a:t>
            </a:r>
            <a:r>
              <a:rPr lang="en-US" sz="2800" dirty="0" smtClean="0"/>
              <a:t>inversely proportional </a:t>
            </a:r>
            <a:r>
              <a:rPr lang="en-US" sz="2800" dirty="0"/>
              <a:t>to the load </a:t>
            </a:r>
            <a:r>
              <a:rPr lang="en-US" sz="2800" dirty="0" err="1"/>
              <a:t>p.f</a:t>
            </a:r>
            <a:r>
              <a:rPr lang="en-US" sz="2800" dirty="0"/>
              <a:t>.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dirty="0" err="1"/>
              <a:t>φ</a:t>
            </a:r>
            <a:r>
              <a:rPr lang="en-US" sz="2800" i="1" dirty="0" err="1"/>
              <a:t>R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Consequently, with the decrease </a:t>
            </a:r>
            <a:r>
              <a:rPr lang="en-US" sz="2800" dirty="0" smtClean="0"/>
              <a:t>in load </a:t>
            </a:r>
            <a:r>
              <a:rPr lang="en-US" sz="2800" dirty="0" err="1"/>
              <a:t>p.f</a:t>
            </a:r>
            <a:r>
              <a:rPr lang="en-US" sz="2800" dirty="0"/>
              <a:t>., the load current and </a:t>
            </a:r>
            <a:r>
              <a:rPr lang="en-US" sz="2800" dirty="0" smtClean="0"/>
              <a:t>hence the </a:t>
            </a:r>
            <a:r>
              <a:rPr lang="en-US" sz="2800" dirty="0"/>
              <a:t>line losses are increased. </a:t>
            </a:r>
            <a:r>
              <a:rPr lang="en-US" sz="2800" dirty="0" smtClean="0"/>
              <a:t>This leads </a:t>
            </a:r>
            <a:r>
              <a:rPr lang="en-US" sz="2800" dirty="0"/>
              <a:t>to the conclusion that </a:t>
            </a:r>
            <a:r>
              <a:rPr lang="en-US" sz="2800" dirty="0" smtClean="0"/>
              <a:t>transmission efficiency </a:t>
            </a:r>
            <a:r>
              <a:rPr lang="en-US" sz="2800" dirty="0"/>
              <a:t>of a line </a:t>
            </a:r>
            <a:r>
              <a:rPr lang="en-US" sz="2800" dirty="0" smtClean="0"/>
              <a:t>decreases with </a:t>
            </a:r>
            <a:r>
              <a:rPr lang="en-US" sz="2800" dirty="0"/>
              <a:t>the decrease in </a:t>
            </a:r>
            <a:r>
              <a:rPr lang="en-US" sz="2800" dirty="0" smtClean="0"/>
              <a:t>load </a:t>
            </a:r>
            <a:r>
              <a:rPr lang="en-US" sz="2800" dirty="0" err="1" smtClean="0"/>
              <a:t>p.f</a:t>
            </a:r>
            <a:r>
              <a:rPr lang="en-US" sz="2800" dirty="0"/>
              <a:t>. and </a:t>
            </a:r>
            <a:r>
              <a:rPr lang="en-US" sz="2800" i="1" dirty="0" smtClean="0"/>
              <a:t>vice-versa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83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477</Words>
  <Application>Microsoft Office PowerPoint</Application>
  <PresentationFormat>On-screen Show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Electrical Transmission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40</cp:revision>
  <dcterms:created xsi:type="dcterms:W3CDTF">2020-03-17T13:15:14Z</dcterms:created>
  <dcterms:modified xsi:type="dcterms:W3CDTF">2020-06-07T11:10:05Z</dcterms:modified>
</cp:coreProperties>
</file>