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462" y="-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92297" y="2382773"/>
            <a:ext cx="6407404" cy="1763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92CIdYoECI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409575" marR="5080" indent="-395605">
              <a:lnSpc>
                <a:spcPts val="6480"/>
              </a:lnSpc>
              <a:spcBef>
                <a:spcPts val="915"/>
              </a:spcBef>
            </a:pPr>
            <a:r>
              <a:rPr spc="-30" dirty="0"/>
              <a:t>Voltage</a:t>
            </a:r>
            <a:r>
              <a:rPr spc="-75" dirty="0"/>
              <a:t> </a:t>
            </a:r>
            <a:r>
              <a:rPr spc="10" dirty="0"/>
              <a:t>Source  </a:t>
            </a:r>
            <a:r>
              <a:rPr spc="-10" dirty="0"/>
              <a:t>Inverter</a:t>
            </a:r>
            <a:r>
              <a:rPr spc="-25" dirty="0"/>
              <a:t> </a:t>
            </a:r>
            <a:r>
              <a:rPr dirty="0"/>
              <a:t>(</a:t>
            </a:r>
            <a:r>
              <a:rPr dirty="0">
                <a:solidFill>
                  <a:srgbClr val="92D050"/>
                </a:solidFill>
              </a:rPr>
              <a:t>VSI</a:t>
            </a:r>
            <a:r>
              <a:rPr dirty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525272"/>
            <a:ext cx="10347325" cy="543941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717550" indent="-229235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Inverter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is </a:t>
            </a:r>
            <a:r>
              <a:rPr sz="2800" spc="-20" dirty="0">
                <a:solidFill>
                  <a:srgbClr val="FFFFFF"/>
                </a:solidFill>
                <a:latin typeface="Arial Black"/>
                <a:cs typeface="Arial Black"/>
              </a:rPr>
              <a:t>device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which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converts </a:t>
            </a:r>
            <a:r>
              <a:rPr sz="2800" dirty="0">
                <a:solidFill>
                  <a:srgbClr val="FFFFFF"/>
                </a:solidFill>
                <a:latin typeface="Arial Black"/>
                <a:cs typeface="Arial Black"/>
              </a:rPr>
              <a:t>Direct </a:t>
            </a:r>
            <a:r>
              <a:rPr sz="2800" spc="10" dirty="0">
                <a:solidFill>
                  <a:srgbClr val="FFFFFF"/>
                </a:solidFill>
                <a:latin typeface="Arial Black"/>
                <a:cs typeface="Arial Black"/>
              </a:rPr>
              <a:t>Current 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(</a:t>
            </a:r>
            <a:r>
              <a:rPr sz="2800" spc="-5" dirty="0">
                <a:solidFill>
                  <a:srgbClr val="92D050"/>
                </a:solidFill>
                <a:latin typeface="Arial Black"/>
                <a:cs typeface="Arial Black"/>
              </a:rPr>
              <a:t>DC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) to </a:t>
            </a:r>
            <a:r>
              <a:rPr sz="2800" dirty="0">
                <a:solidFill>
                  <a:srgbClr val="FFFFFF"/>
                </a:solidFill>
                <a:latin typeface="Arial Black"/>
                <a:cs typeface="Arial Black"/>
              </a:rPr>
              <a:t>Alternating </a:t>
            </a:r>
            <a:r>
              <a:rPr sz="2800" spc="10" dirty="0">
                <a:solidFill>
                  <a:srgbClr val="FFFFFF"/>
                </a:solidFill>
                <a:latin typeface="Arial Black"/>
                <a:cs typeface="Arial Black"/>
              </a:rPr>
              <a:t>Current</a:t>
            </a:r>
            <a:r>
              <a:rPr sz="2800" spc="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(</a:t>
            </a:r>
            <a:r>
              <a:rPr sz="2800" spc="-10" dirty="0">
                <a:solidFill>
                  <a:srgbClr val="92D050"/>
                </a:solidFill>
                <a:latin typeface="Arial Black"/>
                <a:cs typeface="Arial Black"/>
              </a:rPr>
              <a:t>AC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).</a:t>
            </a:r>
            <a:endParaRPr sz="2800">
              <a:latin typeface="Arial Black"/>
              <a:cs typeface="Arial Black"/>
            </a:endParaRPr>
          </a:p>
          <a:p>
            <a:pPr marL="241300" marR="265430" indent="-229235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10" dirty="0">
                <a:solidFill>
                  <a:srgbClr val="FFFFFF"/>
                </a:solidFill>
                <a:latin typeface="Arial Black"/>
                <a:cs typeface="Arial Black"/>
              </a:rPr>
              <a:t>There </a:t>
            </a:r>
            <a:r>
              <a:rPr sz="2800" spc="5" dirty="0">
                <a:solidFill>
                  <a:srgbClr val="FFFFFF"/>
                </a:solidFill>
                <a:latin typeface="Arial Black"/>
                <a:cs typeface="Arial Black"/>
              </a:rPr>
              <a:t>are </a:t>
            </a:r>
            <a:r>
              <a:rPr sz="2800" spc="-25" dirty="0">
                <a:solidFill>
                  <a:srgbClr val="92D050"/>
                </a:solidFill>
                <a:latin typeface="Arial Black"/>
                <a:cs typeface="Arial Black"/>
              </a:rPr>
              <a:t>two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types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of </a:t>
            </a:r>
            <a:r>
              <a:rPr sz="2800" dirty="0">
                <a:solidFill>
                  <a:srgbClr val="FFFFFF"/>
                </a:solidFill>
                <a:latin typeface="Arial Black"/>
                <a:cs typeface="Arial Black"/>
              </a:rPr>
              <a:t>inverters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one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is </a:t>
            </a:r>
            <a:r>
              <a:rPr sz="2800" spc="-20" dirty="0">
                <a:solidFill>
                  <a:srgbClr val="FFFFFF"/>
                </a:solidFill>
                <a:latin typeface="Arial Black"/>
                <a:cs typeface="Arial Black"/>
              </a:rPr>
              <a:t>Voltage  </a:t>
            </a:r>
            <a:r>
              <a:rPr sz="2800" dirty="0">
                <a:solidFill>
                  <a:srgbClr val="FFFFFF"/>
                </a:solidFill>
                <a:latin typeface="Arial Black"/>
                <a:cs typeface="Arial Black"/>
              </a:rPr>
              <a:t>source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inverter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(</a:t>
            </a:r>
            <a:r>
              <a:rPr sz="2800" spc="-5" dirty="0">
                <a:solidFill>
                  <a:srgbClr val="92D050"/>
                </a:solidFill>
                <a:latin typeface="Arial Black"/>
                <a:cs typeface="Arial Black"/>
              </a:rPr>
              <a:t>VSI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)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and second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is </a:t>
            </a:r>
            <a:r>
              <a:rPr sz="2800" spc="10" dirty="0">
                <a:solidFill>
                  <a:srgbClr val="FFFFFF"/>
                </a:solidFill>
                <a:latin typeface="Arial Black"/>
                <a:cs typeface="Arial Black"/>
              </a:rPr>
              <a:t>current </a:t>
            </a:r>
            <a:r>
              <a:rPr sz="2800" dirty="0">
                <a:solidFill>
                  <a:srgbClr val="FFFFFF"/>
                </a:solidFill>
                <a:latin typeface="Arial Black"/>
                <a:cs typeface="Arial Black"/>
              </a:rPr>
              <a:t>source 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inverter</a:t>
            </a:r>
            <a:r>
              <a:rPr sz="280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(</a:t>
            </a:r>
            <a:r>
              <a:rPr sz="2800" spc="-5" dirty="0">
                <a:solidFill>
                  <a:srgbClr val="92D050"/>
                </a:solidFill>
                <a:latin typeface="Arial Black"/>
                <a:cs typeface="Arial Black"/>
              </a:rPr>
              <a:t>CSI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).</a:t>
            </a:r>
            <a:endParaRPr sz="2800">
              <a:latin typeface="Arial Black"/>
              <a:cs typeface="Arial Black"/>
            </a:endParaRPr>
          </a:p>
          <a:p>
            <a:pPr marL="241300" indent="-229235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solidFill>
                  <a:srgbClr val="FFFFFF"/>
                </a:solidFill>
                <a:latin typeface="Arial Black"/>
                <a:cs typeface="Arial Black"/>
              </a:rPr>
              <a:t>Voltage </a:t>
            </a:r>
            <a:r>
              <a:rPr sz="2800" dirty="0">
                <a:solidFill>
                  <a:srgbClr val="FFFFFF"/>
                </a:solidFill>
                <a:latin typeface="Arial Black"/>
                <a:cs typeface="Arial Black"/>
              </a:rPr>
              <a:t>source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inverter </a:t>
            </a:r>
            <a:r>
              <a:rPr sz="2800" spc="-25" dirty="0">
                <a:solidFill>
                  <a:srgbClr val="FFFFFF"/>
                </a:solidFill>
                <a:latin typeface="Arial Black"/>
                <a:cs typeface="Arial Black"/>
              </a:rPr>
              <a:t>keeps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800" spc="-10" dirty="0">
                <a:solidFill>
                  <a:srgbClr val="92D050"/>
                </a:solidFill>
                <a:latin typeface="Arial Black"/>
                <a:cs typeface="Arial Black"/>
              </a:rPr>
              <a:t>voltage</a:t>
            </a:r>
            <a:r>
              <a:rPr sz="2800" spc="95" dirty="0">
                <a:solidFill>
                  <a:srgbClr val="92D050"/>
                </a:solidFill>
                <a:latin typeface="Arial Black"/>
                <a:cs typeface="Arial Black"/>
              </a:rPr>
              <a:t> </a:t>
            </a:r>
            <a:r>
              <a:rPr sz="2800" spc="-10" dirty="0">
                <a:solidFill>
                  <a:srgbClr val="92D050"/>
                </a:solidFill>
                <a:latin typeface="Arial Black"/>
                <a:cs typeface="Arial Black"/>
              </a:rPr>
              <a:t>constant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.</a:t>
            </a:r>
            <a:endParaRPr sz="2800">
              <a:latin typeface="Arial Black"/>
              <a:cs typeface="Arial Black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10" dirty="0">
                <a:solidFill>
                  <a:srgbClr val="FFFFFF"/>
                </a:solidFill>
                <a:latin typeface="Arial Black"/>
                <a:cs typeface="Arial Black"/>
              </a:rPr>
              <a:t>Current </a:t>
            </a:r>
            <a:r>
              <a:rPr sz="2800" dirty="0">
                <a:solidFill>
                  <a:srgbClr val="FFFFFF"/>
                </a:solidFill>
                <a:latin typeface="Arial Black"/>
                <a:cs typeface="Arial Black"/>
              </a:rPr>
              <a:t>source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inverter </a:t>
            </a:r>
            <a:r>
              <a:rPr sz="2800" spc="-30" dirty="0">
                <a:solidFill>
                  <a:srgbClr val="FFFFFF"/>
                </a:solidFill>
                <a:latin typeface="Arial Black"/>
                <a:cs typeface="Arial Black"/>
              </a:rPr>
              <a:t>keeps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800" spc="10" dirty="0">
                <a:solidFill>
                  <a:srgbClr val="92D050"/>
                </a:solidFill>
                <a:latin typeface="Arial Black"/>
                <a:cs typeface="Arial Black"/>
              </a:rPr>
              <a:t>current</a:t>
            </a:r>
            <a:r>
              <a:rPr sz="2800" spc="155" dirty="0">
                <a:solidFill>
                  <a:srgbClr val="92D050"/>
                </a:solidFill>
                <a:latin typeface="Arial Black"/>
                <a:cs typeface="Arial Black"/>
              </a:rPr>
              <a:t> </a:t>
            </a:r>
            <a:r>
              <a:rPr sz="2800" spc="-10" dirty="0">
                <a:solidFill>
                  <a:srgbClr val="92D050"/>
                </a:solidFill>
                <a:latin typeface="Arial Black"/>
                <a:cs typeface="Arial Black"/>
              </a:rPr>
              <a:t>constant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.</a:t>
            </a:r>
            <a:endParaRPr sz="2800">
              <a:latin typeface="Arial Black"/>
              <a:cs typeface="Arial Black"/>
            </a:endParaRPr>
          </a:p>
          <a:p>
            <a:pPr marL="241300" marR="432434" indent="-229235">
              <a:lnSpc>
                <a:spcPts val="3020"/>
              </a:lnSpc>
              <a:spcBef>
                <a:spcPts val="104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solidFill>
                  <a:srgbClr val="FFFFFF"/>
                </a:solidFill>
                <a:latin typeface="Arial Black"/>
                <a:cs typeface="Arial Black"/>
              </a:rPr>
              <a:t>Voltage </a:t>
            </a:r>
            <a:r>
              <a:rPr sz="2800" dirty="0">
                <a:solidFill>
                  <a:srgbClr val="FFFFFF"/>
                </a:solidFill>
                <a:latin typeface="Arial Black"/>
                <a:cs typeface="Arial Black"/>
              </a:rPr>
              <a:t>source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inverter (VSI) consists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of </a:t>
            </a:r>
            <a:r>
              <a:rPr sz="2800" spc="-10" dirty="0">
                <a:solidFill>
                  <a:srgbClr val="92D050"/>
                </a:solidFill>
                <a:latin typeface="Arial Black"/>
                <a:cs typeface="Arial Black"/>
              </a:rPr>
              <a:t>one </a:t>
            </a:r>
            <a:r>
              <a:rPr sz="2800" spc="-5" dirty="0">
                <a:solidFill>
                  <a:srgbClr val="92D050"/>
                </a:solidFill>
                <a:latin typeface="Arial Black"/>
                <a:cs typeface="Arial Black"/>
              </a:rPr>
              <a:t>dc  </a:t>
            </a:r>
            <a:r>
              <a:rPr sz="2800" spc="-10" dirty="0">
                <a:solidFill>
                  <a:srgbClr val="92D050"/>
                </a:solidFill>
                <a:latin typeface="Arial Black"/>
                <a:cs typeface="Arial Black"/>
              </a:rPr>
              <a:t>voltage </a:t>
            </a:r>
            <a:r>
              <a:rPr sz="2800" dirty="0">
                <a:solidFill>
                  <a:srgbClr val="92D050"/>
                </a:solidFill>
                <a:latin typeface="Arial Black"/>
                <a:cs typeface="Arial Black"/>
              </a:rPr>
              <a:t>source</a:t>
            </a:r>
            <a:r>
              <a:rPr sz="2800" dirty="0">
                <a:solidFill>
                  <a:srgbClr val="FFFFFF"/>
                </a:solidFill>
                <a:latin typeface="Arial Black"/>
                <a:cs typeface="Arial Black"/>
              </a:rPr>
              <a:t>, </a:t>
            </a:r>
            <a:r>
              <a:rPr sz="2800" dirty="0">
                <a:solidFill>
                  <a:srgbClr val="92D050"/>
                </a:solidFill>
                <a:latin typeface="Arial Black"/>
                <a:cs typeface="Arial Black"/>
              </a:rPr>
              <a:t>transistors </a:t>
            </a:r>
            <a:r>
              <a:rPr sz="2800" spc="-20" dirty="0">
                <a:solidFill>
                  <a:srgbClr val="92D050"/>
                </a:solidFill>
                <a:latin typeface="Arial Black"/>
                <a:cs typeface="Arial Black"/>
              </a:rPr>
              <a:t>for </a:t>
            </a:r>
            <a:r>
              <a:rPr sz="2800" spc="-15" dirty="0">
                <a:solidFill>
                  <a:srgbClr val="92D050"/>
                </a:solidFill>
                <a:latin typeface="Arial Black"/>
                <a:cs typeface="Arial Black"/>
              </a:rPr>
              <a:t>switching</a:t>
            </a:r>
            <a:r>
              <a:rPr sz="2800" spc="-15" dirty="0">
                <a:solidFill>
                  <a:srgbClr val="FFFFFF"/>
                </a:solidFill>
                <a:latin typeface="Arial Black"/>
                <a:cs typeface="Arial Black"/>
              </a:rPr>
              <a:t>,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and </a:t>
            </a:r>
            <a:r>
              <a:rPr sz="2800" spc="-10" dirty="0">
                <a:solidFill>
                  <a:srgbClr val="92D050"/>
                </a:solidFill>
                <a:latin typeface="Arial Black"/>
                <a:cs typeface="Arial Black"/>
              </a:rPr>
              <a:t>one  </a:t>
            </a:r>
            <a:r>
              <a:rPr sz="2800" spc="10" dirty="0">
                <a:solidFill>
                  <a:srgbClr val="92D050"/>
                </a:solidFill>
                <a:latin typeface="Arial Black"/>
                <a:cs typeface="Arial Black"/>
              </a:rPr>
              <a:t>large </a:t>
            </a:r>
            <a:r>
              <a:rPr sz="2800" spc="-5" dirty="0">
                <a:solidFill>
                  <a:srgbClr val="92D050"/>
                </a:solidFill>
                <a:latin typeface="Arial Black"/>
                <a:cs typeface="Arial Black"/>
              </a:rPr>
              <a:t>dc </a:t>
            </a:r>
            <a:r>
              <a:rPr sz="2800" dirty="0">
                <a:solidFill>
                  <a:srgbClr val="92D050"/>
                </a:solidFill>
                <a:latin typeface="Arial Black"/>
                <a:cs typeface="Arial Black"/>
              </a:rPr>
              <a:t>link</a:t>
            </a:r>
            <a:r>
              <a:rPr sz="2800" spc="-40" dirty="0">
                <a:solidFill>
                  <a:srgbClr val="92D050"/>
                </a:solidFill>
                <a:latin typeface="Arial Black"/>
                <a:cs typeface="Arial Black"/>
              </a:rPr>
              <a:t> </a:t>
            </a:r>
            <a:r>
              <a:rPr sz="2800" spc="-25" dirty="0">
                <a:solidFill>
                  <a:srgbClr val="92D050"/>
                </a:solidFill>
                <a:latin typeface="Arial Black"/>
                <a:cs typeface="Arial Black"/>
              </a:rPr>
              <a:t>capacitor</a:t>
            </a:r>
            <a:r>
              <a:rPr sz="2800" spc="-25" dirty="0">
                <a:solidFill>
                  <a:srgbClr val="FFFFFF"/>
                </a:solidFill>
                <a:latin typeface="Arial Black"/>
                <a:cs typeface="Arial Black"/>
              </a:rPr>
              <a:t>.</a:t>
            </a:r>
            <a:endParaRPr sz="2800">
              <a:latin typeface="Arial Black"/>
              <a:cs typeface="Arial Black"/>
            </a:endParaRPr>
          </a:p>
          <a:p>
            <a:pPr marL="241300" indent="-229235">
              <a:lnSpc>
                <a:spcPct val="100000"/>
              </a:lnSpc>
              <a:spcBef>
                <a:spcPts val="63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DC </a:t>
            </a:r>
            <a:r>
              <a:rPr sz="2800" dirty="0">
                <a:solidFill>
                  <a:srgbClr val="FFFFFF"/>
                </a:solidFill>
                <a:latin typeface="Arial Black"/>
                <a:cs typeface="Arial Black"/>
              </a:rPr>
              <a:t>source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may be a </a:t>
            </a:r>
            <a:r>
              <a:rPr sz="2800" spc="-25" dirty="0">
                <a:solidFill>
                  <a:srgbClr val="92D050"/>
                </a:solidFill>
                <a:latin typeface="Arial Black"/>
                <a:cs typeface="Arial Black"/>
              </a:rPr>
              <a:t>battery</a:t>
            </a:r>
            <a:r>
              <a:rPr sz="2800" spc="-25" dirty="0">
                <a:solidFill>
                  <a:srgbClr val="FFFFFF"/>
                </a:solidFill>
                <a:latin typeface="Arial Black"/>
                <a:cs typeface="Arial Black"/>
              </a:rPr>
              <a:t>, </a:t>
            </a:r>
            <a:r>
              <a:rPr sz="2800" spc="-10" dirty="0">
                <a:solidFill>
                  <a:srgbClr val="92D050"/>
                </a:solidFill>
                <a:latin typeface="Arial Black"/>
                <a:cs typeface="Arial Black"/>
              </a:rPr>
              <a:t>Dynamos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or </a:t>
            </a:r>
            <a:r>
              <a:rPr sz="2800" spc="-10" dirty="0">
                <a:solidFill>
                  <a:srgbClr val="92D050"/>
                </a:solidFill>
                <a:latin typeface="Arial Black"/>
                <a:cs typeface="Arial Black"/>
              </a:rPr>
              <a:t>Solar</a:t>
            </a:r>
            <a:r>
              <a:rPr sz="2800" spc="135" dirty="0">
                <a:solidFill>
                  <a:srgbClr val="92D050"/>
                </a:solidFill>
                <a:latin typeface="Arial Black"/>
                <a:cs typeface="Arial Black"/>
              </a:rPr>
              <a:t> </a:t>
            </a:r>
            <a:r>
              <a:rPr sz="2800" spc="-5" dirty="0">
                <a:solidFill>
                  <a:srgbClr val="92D050"/>
                </a:solidFill>
                <a:latin typeface="Arial Black"/>
                <a:cs typeface="Arial Black"/>
              </a:rPr>
              <a:t>cell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.</a:t>
            </a:r>
            <a:endParaRPr sz="2800">
              <a:latin typeface="Arial Black"/>
              <a:cs typeface="Arial Black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solidFill>
                  <a:srgbClr val="FFFFFF"/>
                </a:solidFill>
                <a:latin typeface="Arial Black"/>
                <a:cs typeface="Arial Black"/>
              </a:rPr>
              <a:t>Transistor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may be </a:t>
            </a:r>
            <a:r>
              <a:rPr sz="2800" spc="-90" dirty="0">
                <a:solidFill>
                  <a:srgbClr val="92D050"/>
                </a:solidFill>
                <a:latin typeface="Arial Black"/>
                <a:cs typeface="Arial Black"/>
              </a:rPr>
              <a:t>IGBT</a:t>
            </a:r>
            <a:r>
              <a:rPr sz="2800" spc="-90" dirty="0">
                <a:solidFill>
                  <a:srgbClr val="FFFFFF"/>
                </a:solidFill>
                <a:latin typeface="Arial Black"/>
                <a:cs typeface="Arial Black"/>
              </a:rPr>
              <a:t>, </a:t>
            </a:r>
            <a:r>
              <a:rPr sz="2800" spc="-110" dirty="0">
                <a:solidFill>
                  <a:srgbClr val="92D050"/>
                </a:solidFill>
                <a:latin typeface="Arial Black"/>
                <a:cs typeface="Arial Black"/>
              </a:rPr>
              <a:t>BJT</a:t>
            </a:r>
            <a:r>
              <a:rPr sz="2800" spc="-110" dirty="0">
                <a:solidFill>
                  <a:srgbClr val="FFFFFF"/>
                </a:solidFill>
                <a:latin typeface="Arial Black"/>
                <a:cs typeface="Arial Black"/>
              </a:rPr>
              <a:t>, </a:t>
            </a:r>
            <a:r>
              <a:rPr sz="2800" spc="-65" dirty="0">
                <a:solidFill>
                  <a:srgbClr val="92D050"/>
                </a:solidFill>
                <a:latin typeface="Arial Black"/>
                <a:cs typeface="Arial Black"/>
              </a:rPr>
              <a:t>MOSFET</a:t>
            </a:r>
            <a:r>
              <a:rPr sz="2800" spc="-65" dirty="0">
                <a:solidFill>
                  <a:srgbClr val="FFFFFF"/>
                </a:solidFill>
                <a:latin typeface="Arial Black"/>
                <a:cs typeface="Arial Black"/>
              </a:rPr>
              <a:t>,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or</a:t>
            </a:r>
            <a:r>
              <a:rPr sz="2800" spc="40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800" spc="-50" dirty="0">
                <a:solidFill>
                  <a:srgbClr val="92D050"/>
                </a:solidFill>
                <a:latin typeface="Arial Black"/>
                <a:cs typeface="Arial Black"/>
              </a:rPr>
              <a:t>GTO</a:t>
            </a:r>
            <a:r>
              <a:rPr sz="2800" spc="-50" dirty="0">
                <a:solidFill>
                  <a:srgbClr val="FFFFFF"/>
                </a:solidFill>
                <a:latin typeface="Arial Black"/>
                <a:cs typeface="Arial Black"/>
              </a:rPr>
              <a:t>.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438658"/>
            <a:ext cx="10168255" cy="556895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95885" indent="-229235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40" dirty="0">
                <a:solidFill>
                  <a:srgbClr val="FFFFFF"/>
                </a:solidFill>
                <a:latin typeface="Arial Black"/>
                <a:cs typeface="Arial Black"/>
              </a:rPr>
              <a:t>For </a:t>
            </a:r>
            <a:r>
              <a:rPr sz="2800" dirty="0">
                <a:solidFill>
                  <a:srgbClr val="FFFFFF"/>
                </a:solidFill>
                <a:latin typeface="Arial Black"/>
                <a:cs typeface="Arial Black"/>
              </a:rPr>
              <a:t>Direct </a:t>
            </a:r>
            <a:r>
              <a:rPr sz="2800" spc="10" dirty="0">
                <a:solidFill>
                  <a:srgbClr val="FFFFFF"/>
                </a:solidFill>
                <a:latin typeface="Arial Black"/>
                <a:cs typeface="Arial Black"/>
              </a:rPr>
              <a:t>Current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800" spc="5" dirty="0">
                <a:solidFill>
                  <a:srgbClr val="FFFFFF"/>
                </a:solidFill>
                <a:latin typeface="Arial Black"/>
                <a:cs typeface="Arial Black"/>
              </a:rPr>
              <a:t>large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DC link capacitor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acts  </a:t>
            </a:r>
            <a:r>
              <a:rPr sz="2800" spc="-30" dirty="0">
                <a:solidFill>
                  <a:srgbClr val="FFFFFF"/>
                </a:solidFill>
                <a:latin typeface="Arial Black"/>
                <a:cs typeface="Arial Black"/>
              </a:rPr>
              <a:t>like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open </a:t>
            </a:r>
            <a:r>
              <a:rPr sz="2800" dirty="0">
                <a:solidFill>
                  <a:srgbClr val="FFFFFF"/>
                </a:solidFill>
                <a:latin typeface="Arial Black"/>
                <a:cs typeface="Arial Black"/>
              </a:rPr>
              <a:t>circuit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and </a:t>
            </a:r>
            <a:r>
              <a:rPr sz="2800" spc="-20" dirty="0">
                <a:solidFill>
                  <a:srgbClr val="FFFFFF"/>
                </a:solidFill>
                <a:latin typeface="Arial Black"/>
                <a:cs typeface="Arial Black"/>
              </a:rPr>
              <a:t>for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high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frequency </a:t>
            </a:r>
            <a:r>
              <a:rPr sz="2800" spc="-30" dirty="0">
                <a:solidFill>
                  <a:srgbClr val="FFFFFF"/>
                </a:solidFill>
                <a:latin typeface="Arial Black"/>
                <a:cs typeface="Arial Black"/>
              </a:rPr>
              <a:t>AC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800" spc="-10" dirty="0">
                <a:solidFill>
                  <a:srgbClr val="92D050"/>
                </a:solidFill>
                <a:latin typeface="Arial Black"/>
                <a:cs typeface="Arial Black"/>
              </a:rPr>
              <a:t> </a:t>
            </a:r>
            <a:r>
              <a:rPr sz="2800" spc="-15" dirty="0">
                <a:solidFill>
                  <a:srgbClr val="92D050"/>
                </a:solidFill>
                <a:latin typeface="Arial Black"/>
                <a:cs typeface="Arial Black"/>
              </a:rPr>
              <a:t>capacitive </a:t>
            </a:r>
            <a:r>
              <a:rPr sz="2800" spc="-10" dirty="0">
                <a:solidFill>
                  <a:srgbClr val="92D050"/>
                </a:solidFill>
                <a:latin typeface="Arial Black"/>
                <a:cs typeface="Arial Black"/>
              </a:rPr>
              <a:t>impedance </a:t>
            </a:r>
            <a:r>
              <a:rPr sz="2800" spc="-5" dirty="0">
                <a:solidFill>
                  <a:srgbClr val="92D050"/>
                </a:solidFill>
                <a:latin typeface="Arial Black"/>
                <a:cs typeface="Arial Black"/>
              </a:rPr>
              <a:t>is</a:t>
            </a:r>
            <a:r>
              <a:rPr sz="2800" spc="70" dirty="0">
                <a:solidFill>
                  <a:srgbClr val="92D050"/>
                </a:solidFill>
                <a:latin typeface="Arial Black"/>
                <a:cs typeface="Arial Black"/>
              </a:rPr>
              <a:t> </a:t>
            </a:r>
            <a:r>
              <a:rPr sz="2800" spc="-70" dirty="0">
                <a:solidFill>
                  <a:srgbClr val="92D050"/>
                </a:solidFill>
                <a:latin typeface="Arial Black"/>
                <a:cs typeface="Arial Black"/>
              </a:rPr>
              <a:t>low</a:t>
            </a:r>
            <a:r>
              <a:rPr sz="2800" spc="-70" dirty="0">
                <a:solidFill>
                  <a:srgbClr val="FFFFFF"/>
                </a:solidFill>
                <a:latin typeface="Arial Black"/>
                <a:cs typeface="Arial Black"/>
              </a:rPr>
              <a:t>.</a:t>
            </a:r>
            <a:endParaRPr sz="2800">
              <a:latin typeface="Arial Black"/>
              <a:cs typeface="Arial Black"/>
            </a:endParaRPr>
          </a:p>
          <a:p>
            <a:pPr marL="241300" marR="765175" indent="-229235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VSI may be </a:t>
            </a:r>
            <a:r>
              <a:rPr sz="2800" dirty="0">
                <a:solidFill>
                  <a:srgbClr val="92D050"/>
                </a:solidFill>
                <a:latin typeface="Arial Black"/>
                <a:cs typeface="Arial Black"/>
              </a:rPr>
              <a:t>single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phase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bridge </a:t>
            </a:r>
            <a:r>
              <a:rPr sz="2800" dirty="0">
                <a:solidFill>
                  <a:srgbClr val="FFFFFF"/>
                </a:solidFill>
                <a:latin typeface="Arial Black"/>
                <a:cs typeface="Arial Black"/>
              </a:rPr>
              <a:t>circuit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or </a:t>
            </a:r>
            <a:r>
              <a:rPr sz="2800" dirty="0">
                <a:solidFill>
                  <a:srgbClr val="92D050"/>
                </a:solidFill>
                <a:latin typeface="Arial Black"/>
                <a:cs typeface="Arial Black"/>
              </a:rPr>
              <a:t>three  </a:t>
            </a:r>
            <a:r>
              <a:rPr sz="2800" spc="-10" dirty="0">
                <a:solidFill>
                  <a:srgbClr val="92D050"/>
                </a:solidFill>
                <a:latin typeface="Arial Black"/>
                <a:cs typeface="Arial Black"/>
              </a:rPr>
              <a:t>phase </a:t>
            </a:r>
            <a:r>
              <a:rPr sz="2800" spc="-5" dirty="0">
                <a:solidFill>
                  <a:srgbClr val="92D050"/>
                </a:solidFill>
                <a:latin typeface="Arial Black"/>
                <a:cs typeface="Arial Black"/>
              </a:rPr>
              <a:t>bridge</a:t>
            </a:r>
            <a:r>
              <a:rPr sz="2800" spc="20" dirty="0">
                <a:solidFill>
                  <a:srgbClr val="92D050"/>
                </a:solidFill>
                <a:latin typeface="Arial Black"/>
                <a:cs typeface="Arial Black"/>
              </a:rPr>
              <a:t> </a:t>
            </a:r>
            <a:r>
              <a:rPr sz="2800" dirty="0">
                <a:solidFill>
                  <a:srgbClr val="92D050"/>
                </a:solidFill>
                <a:latin typeface="Arial Black"/>
                <a:cs typeface="Arial Black"/>
              </a:rPr>
              <a:t>circuit</a:t>
            </a:r>
            <a:r>
              <a:rPr sz="2800" dirty="0">
                <a:solidFill>
                  <a:srgbClr val="FFFFFF"/>
                </a:solidFill>
                <a:latin typeface="Arial Black"/>
                <a:cs typeface="Arial Black"/>
              </a:rPr>
              <a:t>.</a:t>
            </a:r>
            <a:endParaRPr sz="2800">
              <a:latin typeface="Arial Black"/>
              <a:cs typeface="Arial Black"/>
            </a:endParaRPr>
          </a:p>
          <a:p>
            <a:pPr marL="241300" marR="369570" indent="-229235">
              <a:lnSpc>
                <a:spcPct val="90000"/>
              </a:lnSpc>
              <a:spcBef>
                <a:spcPts val="95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Single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phase bridge </a:t>
            </a:r>
            <a:r>
              <a:rPr sz="2800" dirty="0">
                <a:solidFill>
                  <a:srgbClr val="FFFFFF"/>
                </a:solidFill>
                <a:latin typeface="Arial Black"/>
                <a:cs typeface="Arial Black"/>
              </a:rPr>
              <a:t>circuit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consist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of </a:t>
            </a:r>
            <a:r>
              <a:rPr sz="2800" spc="-25" dirty="0">
                <a:solidFill>
                  <a:srgbClr val="92D050"/>
                </a:solidFill>
                <a:latin typeface="Arial Black"/>
                <a:cs typeface="Arial Black"/>
              </a:rPr>
              <a:t>two </a:t>
            </a:r>
            <a:r>
              <a:rPr sz="2800" spc="10" dirty="0">
                <a:solidFill>
                  <a:srgbClr val="92D050"/>
                </a:solidFill>
                <a:latin typeface="Arial Black"/>
                <a:cs typeface="Arial Black"/>
              </a:rPr>
              <a:t>legs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of  </a:t>
            </a:r>
            <a:r>
              <a:rPr sz="2800" spc="-25" dirty="0">
                <a:solidFill>
                  <a:srgbClr val="FFFFFF"/>
                </a:solidFill>
                <a:latin typeface="Arial Black"/>
                <a:cs typeface="Arial Black"/>
              </a:rPr>
              <a:t>switches each </a:t>
            </a:r>
            <a:r>
              <a:rPr sz="2800" spc="15" dirty="0">
                <a:solidFill>
                  <a:srgbClr val="FFFFFF"/>
                </a:solidFill>
                <a:latin typeface="Arial Black"/>
                <a:cs typeface="Arial Black"/>
              </a:rPr>
              <a:t>leg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consist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of </a:t>
            </a:r>
            <a:r>
              <a:rPr sz="2800" spc="-10" dirty="0">
                <a:solidFill>
                  <a:srgbClr val="92D050"/>
                </a:solidFill>
                <a:latin typeface="Arial Black"/>
                <a:cs typeface="Arial Black"/>
              </a:rPr>
              <a:t>upper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and </a:t>
            </a:r>
            <a:r>
              <a:rPr sz="2800" spc="-25" dirty="0">
                <a:solidFill>
                  <a:srgbClr val="92D050"/>
                </a:solidFill>
                <a:latin typeface="Arial Black"/>
                <a:cs typeface="Arial Black"/>
              </a:rPr>
              <a:t>lower </a:t>
            </a:r>
            <a:r>
              <a:rPr sz="2800" spc="-25" dirty="0">
                <a:solidFill>
                  <a:srgbClr val="FFFFFF"/>
                </a:solidFill>
                <a:latin typeface="Arial Black"/>
                <a:cs typeface="Arial Black"/>
              </a:rPr>
              <a:t> switch.</a:t>
            </a:r>
            <a:endParaRPr sz="2800">
              <a:latin typeface="Arial Black"/>
              <a:cs typeface="Arial Black"/>
            </a:endParaRPr>
          </a:p>
          <a:p>
            <a:pPr marL="241300" marR="316230" indent="-229235">
              <a:lnSpc>
                <a:spcPts val="3030"/>
              </a:lnSpc>
              <a:spcBef>
                <a:spcPts val="105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solidFill>
                  <a:srgbClr val="92D050"/>
                </a:solidFill>
                <a:latin typeface="Arial Black"/>
                <a:cs typeface="Arial Black"/>
              </a:rPr>
              <a:t>Antiparallel </a:t>
            </a:r>
            <a:r>
              <a:rPr sz="2800" spc="-10" dirty="0">
                <a:solidFill>
                  <a:srgbClr val="92D050"/>
                </a:solidFill>
                <a:latin typeface="Arial Black"/>
                <a:cs typeface="Arial Black"/>
              </a:rPr>
              <a:t>diode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is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use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to </a:t>
            </a:r>
            <a:r>
              <a:rPr sz="2800" spc="-15" dirty="0">
                <a:solidFill>
                  <a:srgbClr val="FFFFFF"/>
                </a:solidFill>
                <a:latin typeface="Arial Black"/>
                <a:cs typeface="Arial Black"/>
              </a:rPr>
              <a:t>allow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non-unity </a:t>
            </a:r>
            <a:r>
              <a:rPr sz="2800" spc="-25" dirty="0">
                <a:solidFill>
                  <a:srgbClr val="FFFFFF"/>
                </a:solidFill>
                <a:latin typeface="Arial Black"/>
                <a:cs typeface="Arial Black"/>
              </a:rPr>
              <a:t>power  </a:t>
            </a:r>
            <a:r>
              <a:rPr sz="2800" spc="-15" dirty="0">
                <a:solidFill>
                  <a:srgbClr val="FFFFFF"/>
                </a:solidFill>
                <a:latin typeface="Arial Black"/>
                <a:cs typeface="Arial Black"/>
              </a:rPr>
              <a:t>factor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load </a:t>
            </a:r>
            <a:r>
              <a:rPr sz="2800" spc="-30" dirty="0">
                <a:solidFill>
                  <a:srgbClr val="FFFFFF"/>
                </a:solidFill>
                <a:latin typeface="Arial Black"/>
                <a:cs typeface="Arial Black"/>
              </a:rPr>
              <a:t>at</a:t>
            </a:r>
            <a:r>
              <a:rPr sz="2800" spc="1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output.</a:t>
            </a:r>
            <a:endParaRPr sz="2800">
              <a:latin typeface="Arial Black"/>
              <a:cs typeface="Arial Black"/>
            </a:endParaRPr>
          </a:p>
          <a:p>
            <a:pPr marL="241300" marR="5080" indent="-229235">
              <a:lnSpc>
                <a:spcPts val="3020"/>
              </a:lnSpc>
              <a:spcBef>
                <a:spcPts val="99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15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single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phase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VSI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consist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of </a:t>
            </a:r>
            <a:r>
              <a:rPr sz="2800" spc="-25" dirty="0">
                <a:solidFill>
                  <a:srgbClr val="92D050"/>
                </a:solidFill>
                <a:latin typeface="Arial Black"/>
                <a:cs typeface="Arial Black"/>
              </a:rPr>
              <a:t>two </a:t>
            </a:r>
            <a:r>
              <a:rPr sz="2800" spc="-5" dirty="0">
                <a:solidFill>
                  <a:srgbClr val="92D050"/>
                </a:solidFill>
                <a:latin typeface="Arial Black"/>
                <a:cs typeface="Arial Black"/>
              </a:rPr>
              <a:t>load </a:t>
            </a:r>
            <a:r>
              <a:rPr sz="2800" spc="10" dirty="0">
                <a:solidFill>
                  <a:srgbClr val="92D050"/>
                </a:solidFill>
                <a:latin typeface="Arial Black"/>
                <a:cs typeface="Arial Black"/>
              </a:rPr>
              <a:t>terminals </a:t>
            </a:r>
            <a:r>
              <a:rPr sz="2800" spc="1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and </a:t>
            </a:r>
            <a:r>
              <a:rPr sz="2800" dirty="0">
                <a:solidFill>
                  <a:srgbClr val="FFFFFF"/>
                </a:solidFill>
                <a:latin typeface="Arial Black"/>
                <a:cs typeface="Arial Black"/>
              </a:rPr>
              <a:t>three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phase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VSI </a:t>
            </a:r>
            <a:r>
              <a:rPr sz="2800" spc="-10" dirty="0">
                <a:solidFill>
                  <a:srgbClr val="FFFFFF"/>
                </a:solidFill>
                <a:latin typeface="Arial Black"/>
                <a:cs typeface="Arial Black"/>
              </a:rPr>
              <a:t>consist 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of </a:t>
            </a:r>
            <a:r>
              <a:rPr sz="2800" dirty="0">
                <a:solidFill>
                  <a:srgbClr val="92D050"/>
                </a:solidFill>
                <a:latin typeface="Arial Black"/>
                <a:cs typeface="Arial Black"/>
              </a:rPr>
              <a:t>three </a:t>
            </a:r>
            <a:r>
              <a:rPr sz="2800" spc="-5" dirty="0">
                <a:solidFill>
                  <a:srgbClr val="92D050"/>
                </a:solidFill>
                <a:latin typeface="Arial Black"/>
                <a:cs typeface="Arial Black"/>
              </a:rPr>
              <a:t>load  </a:t>
            </a:r>
            <a:r>
              <a:rPr sz="2800" spc="5" dirty="0">
                <a:solidFill>
                  <a:srgbClr val="92D050"/>
                </a:solidFill>
                <a:latin typeface="Arial Black"/>
                <a:cs typeface="Arial Black"/>
              </a:rPr>
              <a:t>terminals</a:t>
            </a:r>
            <a:r>
              <a:rPr sz="2800" spc="5" dirty="0">
                <a:solidFill>
                  <a:srgbClr val="FFFFFF"/>
                </a:solidFill>
                <a:latin typeface="Arial Black"/>
                <a:cs typeface="Arial Black"/>
              </a:rPr>
              <a:t>.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1779" y="2971800"/>
            <a:ext cx="83618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hlinkClick r:id="rId2"/>
              </a:rPr>
              <a:t>https://www.youtube.com/watch?v=J92CIdYoECI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685800" y="990600"/>
            <a:ext cx="11353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4000" b="0" i="0" u="none" strike="noStrike" kern="0" cap="none" spc="-3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/>
                <a:ea typeface="+mj-ea"/>
              </a:rPr>
              <a:t>Visit this </a:t>
            </a:r>
            <a:r>
              <a:rPr lang="en-US" sz="4000" kern="0" spc="-30" noProof="0" dirty="0">
                <a:solidFill>
                  <a:prstClr val="white"/>
                </a:solidFill>
                <a:latin typeface="Arial Black"/>
                <a:ea typeface="+mj-ea"/>
              </a:rPr>
              <a:t>Y</a:t>
            </a:r>
            <a:r>
              <a:rPr kumimoji="0" lang="en-US" sz="4000" b="0" i="0" u="none" strike="noStrike" kern="0" cap="none" spc="-3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/>
                <a:ea typeface="+mj-ea"/>
              </a:rPr>
              <a:t>ouTube link and watch the video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39763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207</Words>
  <Application>Microsoft Office PowerPoint</Application>
  <PresentationFormat>Custom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Voltage Source  Inverter (VSI)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Voltage Source  Inverter (VSI)</dc:title>
  <cp:lastModifiedBy>Administrator</cp:lastModifiedBy>
  <cp:revision>2</cp:revision>
  <dcterms:created xsi:type="dcterms:W3CDTF">2020-05-16T20:41:29Z</dcterms:created>
  <dcterms:modified xsi:type="dcterms:W3CDTF">2020-05-16T20:44:50Z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2017-01-23T00:00:00Z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2020-05-16T00:00:00Z</vt:filetime>
  </property>
</Properties>
</file>