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8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94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95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3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9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8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0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9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3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5AB2-383A-404A-AA43-20BB572096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F6C5-48EA-4539-AF3B-A1480AA6E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3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HIGHWAY GEOMETRIC DESIGN: </a:t>
            </a:r>
            <a:r>
              <a:rPr lang="en-US" dirty="0" smtClean="0"/>
              <a:t>Horizontal </a:t>
            </a:r>
            <a:r>
              <a:rPr lang="en-US" smtClean="0"/>
              <a:t>allignment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6318"/>
          </a:xfrm>
        </p:spPr>
        <p:txBody>
          <a:bodyPr/>
          <a:lstStyle/>
          <a:p>
            <a:r>
              <a:rPr lang="en-US" dirty="0"/>
              <a:t>i. Overturning effect: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2655"/>
            <a:ext cx="9905999" cy="3948546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equilibrium condition for overturning </a:t>
            </a:r>
            <a:r>
              <a:rPr lang="en-US" sz="2800" dirty="0" smtClean="0"/>
              <a:t>will occur </a:t>
            </a:r>
            <a:r>
              <a:rPr lang="en-US" sz="2800" dirty="0"/>
              <a:t>when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				</a:t>
            </a:r>
            <a:r>
              <a:rPr lang="en-US" sz="2800" dirty="0" err="1" smtClean="0"/>
              <a:t>Ph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/>
              <a:t>Wb</a:t>
            </a:r>
            <a:r>
              <a:rPr lang="en-US" sz="2800" dirty="0"/>
              <a:t>/2</a:t>
            </a:r>
            <a:r>
              <a:rPr lang="en-US" sz="2800" dirty="0" smtClean="0"/>
              <a:t>,</a:t>
            </a:r>
          </a:p>
          <a:p>
            <a:pPr marL="0" indent="0" algn="just">
              <a:buNone/>
            </a:pPr>
            <a:r>
              <a:rPr lang="en-US" sz="2800" dirty="0" smtClean="0"/>
              <a:t> </a:t>
            </a:r>
            <a:r>
              <a:rPr lang="en-US" sz="2800" dirty="0"/>
              <a:t>or when </a:t>
            </a:r>
            <a:r>
              <a:rPr lang="en-US" sz="2800" dirty="0" smtClean="0"/>
              <a:t>			P/W </a:t>
            </a:r>
            <a:r>
              <a:rPr lang="en-US" sz="2800" dirty="0"/>
              <a:t>=b/2h.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means that there is danger of </a:t>
            </a:r>
            <a:r>
              <a:rPr lang="en-US" sz="2800" dirty="0" smtClean="0"/>
              <a:t>overturning when </a:t>
            </a:r>
            <a:r>
              <a:rPr lang="en-US" sz="2800" dirty="0"/>
              <a:t>the centrifugal ratio P/W or v²/g R attains </a:t>
            </a:r>
            <a:r>
              <a:rPr lang="en-US" sz="2800" dirty="0" smtClean="0"/>
              <a:t>a values </a:t>
            </a:r>
            <a:r>
              <a:rPr lang="en-US" sz="2800" dirty="0"/>
              <a:t>of </a:t>
            </a:r>
            <a:r>
              <a:rPr lang="en-US" sz="2800" dirty="0" smtClean="0"/>
              <a:t>b/2h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7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2464"/>
          </a:xfrm>
        </p:spPr>
        <p:txBody>
          <a:bodyPr/>
          <a:lstStyle/>
          <a:p>
            <a:r>
              <a:rPr lang="en-US" dirty="0"/>
              <a:t>ii. Transverse skidding effect: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773238"/>
            <a:ext cx="9905998" cy="40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046"/>
          </a:xfrm>
        </p:spPr>
        <p:txBody>
          <a:bodyPr/>
          <a:lstStyle/>
          <a:p>
            <a:r>
              <a:rPr lang="en-US" dirty="0"/>
              <a:t>ii. Transverse skidding effect: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7964"/>
            <a:ext cx="9905999" cy="407323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equilibrium condition for the </a:t>
            </a:r>
            <a:r>
              <a:rPr lang="en-US" dirty="0" smtClean="0"/>
              <a:t>transverse skid </a:t>
            </a:r>
            <a:r>
              <a:rPr lang="en-US" dirty="0"/>
              <a:t>resistance developed is given by</a:t>
            </a:r>
          </a:p>
          <a:p>
            <a:pPr marL="0" indent="0" algn="just">
              <a:buNone/>
            </a:pPr>
            <a:r>
              <a:rPr lang="en-US" dirty="0" smtClean="0"/>
              <a:t>			P </a:t>
            </a:r>
            <a:r>
              <a:rPr lang="en-US" dirty="0"/>
              <a:t>= FA+ </a:t>
            </a:r>
            <a:r>
              <a:rPr lang="en-US" dirty="0" smtClean="0"/>
              <a:t>FB</a:t>
            </a:r>
          </a:p>
          <a:p>
            <a:pPr marL="0" indent="0" algn="just">
              <a:buNone/>
            </a:pPr>
            <a:r>
              <a:rPr lang="en-US" dirty="0" smtClean="0"/>
              <a:t>			  = f(RA+RB</a:t>
            </a:r>
            <a:r>
              <a:rPr lang="en-US" dirty="0"/>
              <a:t>) =</a:t>
            </a:r>
            <a:r>
              <a:rPr lang="en-US" dirty="0" err="1"/>
              <a:t>fW</a:t>
            </a:r>
            <a:endParaRPr lang="en-US" dirty="0"/>
          </a:p>
          <a:p>
            <a:pPr algn="just"/>
            <a:r>
              <a:rPr lang="en-US" dirty="0" smtClean="0"/>
              <a:t>Since </a:t>
            </a:r>
            <a:r>
              <a:rPr lang="en-US" dirty="0"/>
              <a:t>P = f W, the centrifugal ratio P/W is </a:t>
            </a:r>
            <a:r>
              <a:rPr lang="en-US" dirty="0" smtClean="0"/>
              <a:t>equal to </a:t>
            </a:r>
            <a:r>
              <a:rPr lang="en-US" dirty="0"/>
              <a:t>‘f </a:t>
            </a:r>
            <a:r>
              <a:rPr lang="en-US" dirty="0" smtClean="0"/>
              <a:t>‘. In </a:t>
            </a:r>
            <a:r>
              <a:rPr lang="en-US" dirty="0"/>
              <a:t>other words when the centrifugal ratio attains </a:t>
            </a:r>
            <a:r>
              <a:rPr lang="en-US" dirty="0" smtClean="0"/>
              <a:t>a value </a:t>
            </a:r>
            <a:r>
              <a:rPr lang="en-US" dirty="0"/>
              <a:t>equal to the coefficient of lateral friction </a:t>
            </a:r>
            <a:r>
              <a:rPr lang="en-US" dirty="0" smtClean="0"/>
              <a:t>there is </a:t>
            </a:r>
            <a:r>
              <a:rPr lang="en-US" dirty="0"/>
              <a:t>a danger of lateral </a:t>
            </a:r>
            <a:r>
              <a:rPr lang="en-US" dirty="0" smtClean="0"/>
              <a:t>skidding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7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5373"/>
          </a:xfrm>
        </p:spPr>
        <p:txBody>
          <a:bodyPr/>
          <a:lstStyle/>
          <a:p>
            <a:r>
              <a:rPr lang="en-US" dirty="0"/>
              <a:t>ii. Transverse skidding effect: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7964"/>
            <a:ext cx="9905999" cy="4073237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If </a:t>
            </a:r>
            <a:r>
              <a:rPr lang="en-US" sz="3200" dirty="0"/>
              <a:t>‘f’ is less than ‘b/2h’,the vehicle would skid </a:t>
            </a:r>
            <a:r>
              <a:rPr lang="en-US" sz="3200" dirty="0" smtClean="0"/>
              <a:t>and not </a:t>
            </a:r>
            <a:r>
              <a:rPr lang="en-US" sz="3200" dirty="0"/>
              <a:t>overturn.</a:t>
            </a:r>
          </a:p>
          <a:p>
            <a:pPr algn="just"/>
            <a:r>
              <a:rPr lang="en-US" sz="3200" dirty="0" smtClean="0"/>
              <a:t>If ‘b/2h</a:t>
            </a:r>
            <a:r>
              <a:rPr lang="en-US" sz="3200" dirty="0"/>
              <a:t>’ is lower than ‘f’, the vehicle </a:t>
            </a:r>
            <a:r>
              <a:rPr lang="en-US" sz="3200" dirty="0" smtClean="0"/>
              <a:t>would overturn </a:t>
            </a:r>
            <a:r>
              <a:rPr lang="en-US" sz="3200" dirty="0"/>
              <a:t>on the outer side before skidding.</a:t>
            </a:r>
          </a:p>
          <a:p>
            <a:pPr algn="just"/>
            <a:r>
              <a:rPr lang="en-US" sz="3200" dirty="0" smtClean="0"/>
              <a:t>Thus </a:t>
            </a:r>
            <a:r>
              <a:rPr lang="en-US" sz="3200" dirty="0"/>
              <a:t>the relative danger of lateral skidding </a:t>
            </a:r>
            <a:r>
              <a:rPr lang="en-US" sz="3200" dirty="0" smtClean="0"/>
              <a:t>and overturning </a:t>
            </a:r>
            <a:r>
              <a:rPr lang="en-US" sz="3200" dirty="0"/>
              <a:t>depends on whether f is lower </a:t>
            </a:r>
            <a:r>
              <a:rPr lang="en-US" sz="3200" dirty="0" smtClean="0"/>
              <a:t>or </a:t>
            </a:r>
            <a:r>
              <a:rPr lang="en-US" sz="3200" dirty="0"/>
              <a:t>higher </a:t>
            </a:r>
            <a:r>
              <a:rPr lang="en-US" sz="3200" dirty="0" smtClean="0"/>
              <a:t>than b/2h.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75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10282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c</a:t>
            </a:r>
            <a:r>
              <a:rPr lang="en-US" dirty="0" smtClean="0"/>
              <a:t>. </a:t>
            </a:r>
            <a:r>
              <a:rPr lang="en-US" dirty="0"/>
              <a:t>Super elevation </a:t>
            </a:r>
            <a:r>
              <a:rPr lang="en-US" dirty="0" smtClean="0"/>
              <a:t>(</a:t>
            </a:r>
            <a:r>
              <a:rPr lang="en-US" cap="none" dirty="0" smtClean="0"/>
              <a:t>e</a:t>
            </a:r>
            <a:r>
              <a:rPr lang="en-US" dirty="0" smtClean="0"/>
              <a:t>):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3962401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In </a:t>
            </a:r>
            <a:r>
              <a:rPr lang="en-US" sz="2800" dirty="0"/>
              <a:t>order to counteract the effect of </a:t>
            </a:r>
            <a:r>
              <a:rPr lang="en-US" sz="2800" dirty="0" smtClean="0"/>
              <a:t>centrifugal force </a:t>
            </a:r>
            <a:r>
              <a:rPr lang="en-US" sz="2800" dirty="0"/>
              <a:t>and to reduce the tendency of the vehicle </a:t>
            </a:r>
            <a:r>
              <a:rPr lang="en-US" sz="2800" dirty="0" smtClean="0"/>
              <a:t>to overturn </a:t>
            </a:r>
            <a:r>
              <a:rPr lang="en-US" sz="2800" dirty="0"/>
              <a:t>or skid, the outer edge of the pavement </a:t>
            </a:r>
            <a:r>
              <a:rPr lang="en-US" sz="2800" dirty="0" smtClean="0"/>
              <a:t>is raised </a:t>
            </a:r>
            <a:r>
              <a:rPr lang="en-US" sz="2800" dirty="0"/>
              <a:t>with respect to the inner edge, thus </a:t>
            </a:r>
            <a:r>
              <a:rPr lang="en-US" sz="2800" dirty="0" smtClean="0"/>
              <a:t>providing a </a:t>
            </a:r>
            <a:r>
              <a:rPr lang="en-US" sz="2800" dirty="0"/>
              <a:t>transverse slope throughout the length of </a:t>
            </a:r>
            <a:r>
              <a:rPr lang="en-US" sz="2800" dirty="0" smtClean="0"/>
              <a:t>the horizontal </a:t>
            </a:r>
            <a:r>
              <a:rPr lang="en-US" sz="2800" dirty="0"/>
              <a:t>curve.</a:t>
            </a:r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transverse inclination to the </a:t>
            </a:r>
            <a:r>
              <a:rPr lang="en-US" sz="2800" dirty="0" smtClean="0"/>
              <a:t>pavement surface </a:t>
            </a:r>
            <a:r>
              <a:rPr lang="en-US" sz="2800" dirty="0"/>
              <a:t>is known as Super elevation or cant </a:t>
            </a:r>
            <a:r>
              <a:rPr lang="en-US" sz="2800" dirty="0" smtClean="0"/>
              <a:t>or banking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2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63918"/>
          </a:xfrm>
        </p:spPr>
        <p:txBody>
          <a:bodyPr/>
          <a:lstStyle/>
          <a:p>
            <a:r>
              <a:rPr lang="en-US" dirty="0"/>
              <a:t>c. Super elevation </a:t>
            </a:r>
            <a:r>
              <a:rPr lang="en-US" dirty="0" smtClean="0"/>
              <a:t>(</a:t>
            </a:r>
            <a:r>
              <a:rPr lang="en-US" cap="none" dirty="0" smtClean="0"/>
              <a:t>e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7964"/>
            <a:ext cx="9905999" cy="407323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Super elevation ‘e’ is expressed as the ratio </a:t>
            </a:r>
            <a:r>
              <a:rPr lang="en-US" dirty="0" smtClean="0"/>
              <a:t>of the </a:t>
            </a:r>
            <a:r>
              <a:rPr lang="en-US" dirty="0"/>
              <a:t>height of outer edge with respect to </a:t>
            </a:r>
            <a:r>
              <a:rPr lang="en-US" dirty="0" smtClean="0"/>
              <a:t>the horizontal </a:t>
            </a:r>
            <a:r>
              <a:rPr lang="en-US" dirty="0"/>
              <a:t>width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362073"/>
            <a:ext cx="9905999" cy="26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6209"/>
          </a:xfrm>
        </p:spPr>
        <p:txBody>
          <a:bodyPr/>
          <a:lstStyle/>
          <a:p>
            <a:r>
              <a:rPr lang="en-US" cap="none" dirty="0" smtClean="0"/>
              <a:t>c</a:t>
            </a:r>
            <a:r>
              <a:rPr lang="en-US" dirty="0" smtClean="0"/>
              <a:t>. </a:t>
            </a:r>
            <a:r>
              <a:rPr lang="en-US" dirty="0"/>
              <a:t>Super elevation </a:t>
            </a:r>
            <a:r>
              <a:rPr lang="en-US" dirty="0" smtClean="0"/>
              <a:t>(</a:t>
            </a:r>
            <a:r>
              <a:rPr lang="en-US" cap="none" dirty="0" smtClean="0"/>
              <a:t>e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814513"/>
            <a:ext cx="9905998" cy="39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/>
          <a:lstStyle/>
          <a:p>
            <a:r>
              <a:rPr lang="en-US" dirty="0"/>
              <a:t>Analysis of </a:t>
            </a:r>
            <a:r>
              <a:rPr lang="en-US" dirty="0" smtClean="0"/>
              <a:t>Super elevation: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676400"/>
            <a:ext cx="990599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8500"/>
          </a:xfrm>
        </p:spPr>
        <p:txBody>
          <a:bodyPr/>
          <a:lstStyle/>
          <a:p>
            <a:r>
              <a:rPr lang="en-US" dirty="0"/>
              <a:t>Analysis of Super elevation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4109"/>
            <a:ext cx="9905999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equilibrium condition,</a:t>
            </a:r>
          </a:p>
          <a:p>
            <a:pPr marL="0" indent="0">
              <a:buNone/>
            </a:pPr>
            <a:r>
              <a:rPr lang="en-US" dirty="0" smtClean="0"/>
              <a:t>			P </a:t>
            </a:r>
            <a:r>
              <a:rPr lang="en-US" dirty="0"/>
              <a:t>cos</a:t>
            </a:r>
            <a:r>
              <a:rPr lang="az-Cyrl-AZ" dirty="0"/>
              <a:t>ө=</a:t>
            </a:r>
            <a:r>
              <a:rPr lang="en-US" dirty="0"/>
              <a:t>W sin</a:t>
            </a:r>
            <a:r>
              <a:rPr lang="az-Cyrl-AZ" dirty="0"/>
              <a:t>ө+</a:t>
            </a:r>
            <a:r>
              <a:rPr lang="en-US" dirty="0"/>
              <a:t>FA+FB</a:t>
            </a:r>
          </a:p>
          <a:p>
            <a:pPr marL="0" indent="0">
              <a:buNone/>
            </a:pPr>
            <a:r>
              <a:rPr lang="en-US" dirty="0" smtClean="0"/>
              <a:t>			P </a:t>
            </a:r>
            <a:r>
              <a:rPr lang="en-US" dirty="0"/>
              <a:t>cos</a:t>
            </a:r>
            <a:r>
              <a:rPr lang="az-Cyrl-AZ" dirty="0"/>
              <a:t>ө=</a:t>
            </a:r>
            <a:r>
              <a:rPr lang="en-US" dirty="0"/>
              <a:t>W sin</a:t>
            </a:r>
            <a:r>
              <a:rPr lang="az-Cyrl-AZ" dirty="0"/>
              <a:t>ө+ </a:t>
            </a:r>
            <a:r>
              <a:rPr lang="en-US" dirty="0" err="1"/>
              <a:t>f.RA</a:t>
            </a:r>
            <a:r>
              <a:rPr lang="en-US" dirty="0"/>
              <a:t> + </a:t>
            </a:r>
            <a:r>
              <a:rPr lang="en-US" dirty="0" err="1"/>
              <a:t>f.RB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P </a:t>
            </a:r>
            <a:r>
              <a:rPr lang="en-US" dirty="0"/>
              <a:t>cos</a:t>
            </a:r>
            <a:r>
              <a:rPr lang="az-Cyrl-AZ" dirty="0"/>
              <a:t>ө=</a:t>
            </a:r>
            <a:r>
              <a:rPr lang="en-US" dirty="0"/>
              <a:t>W sin</a:t>
            </a:r>
            <a:r>
              <a:rPr lang="az-Cyrl-AZ" dirty="0"/>
              <a:t>ө+</a:t>
            </a:r>
            <a:r>
              <a:rPr lang="en-US" dirty="0"/>
              <a:t>f(RA+RB)</a:t>
            </a:r>
          </a:p>
          <a:p>
            <a:pPr marL="0" indent="0">
              <a:buNone/>
            </a:pPr>
            <a:r>
              <a:rPr lang="en-US" dirty="0" smtClean="0"/>
              <a:t>			P </a:t>
            </a:r>
            <a:r>
              <a:rPr lang="en-US" dirty="0"/>
              <a:t>cos</a:t>
            </a:r>
            <a:r>
              <a:rPr lang="az-Cyrl-AZ" dirty="0"/>
              <a:t>ө=</a:t>
            </a:r>
            <a:r>
              <a:rPr lang="en-US" dirty="0"/>
              <a:t>W sin</a:t>
            </a:r>
            <a:r>
              <a:rPr lang="az-Cyrl-AZ" dirty="0"/>
              <a:t>ө+</a:t>
            </a:r>
            <a:r>
              <a:rPr lang="en-US" dirty="0"/>
              <a:t>f(W cos </a:t>
            </a:r>
            <a:r>
              <a:rPr lang="az-Cyrl-AZ" dirty="0"/>
              <a:t>ө+</a:t>
            </a:r>
            <a:r>
              <a:rPr lang="en-US" dirty="0"/>
              <a:t>P sin </a:t>
            </a:r>
            <a:r>
              <a:rPr lang="az-Cyrl-AZ" dirty="0"/>
              <a:t>ө)</a:t>
            </a:r>
          </a:p>
          <a:p>
            <a:pPr marL="0" indent="0">
              <a:buNone/>
            </a:pPr>
            <a:r>
              <a:rPr lang="en-US" dirty="0" smtClean="0"/>
              <a:t>			P(cos</a:t>
            </a:r>
            <a:r>
              <a:rPr lang="az-Cyrl-AZ" dirty="0"/>
              <a:t>ө – </a:t>
            </a:r>
            <a:r>
              <a:rPr lang="en-US" dirty="0"/>
              <a:t>f sin</a:t>
            </a:r>
            <a:r>
              <a:rPr lang="az-Cyrl-AZ" dirty="0"/>
              <a:t>ө)=</a:t>
            </a:r>
            <a:r>
              <a:rPr lang="en-US" dirty="0"/>
              <a:t>W sin</a:t>
            </a:r>
            <a:r>
              <a:rPr lang="az-Cyrl-AZ" dirty="0"/>
              <a:t>ө+</a:t>
            </a:r>
            <a:r>
              <a:rPr lang="en-US" dirty="0"/>
              <a:t>f </a:t>
            </a:r>
            <a:r>
              <a:rPr lang="en-US" dirty="0" err="1"/>
              <a:t>Wcos</a:t>
            </a:r>
            <a:r>
              <a:rPr lang="az-Cyrl-AZ" dirty="0"/>
              <a:t>ө</a:t>
            </a:r>
          </a:p>
          <a:p>
            <a:pPr marL="0" indent="0">
              <a:buNone/>
            </a:pPr>
            <a:r>
              <a:rPr lang="en-US" dirty="0"/>
              <a:t>Dividing by </a:t>
            </a:r>
            <a:r>
              <a:rPr lang="en-US" dirty="0" err="1"/>
              <a:t>Wcos</a:t>
            </a:r>
            <a:r>
              <a:rPr lang="az-Cyrl-AZ" dirty="0"/>
              <a:t>ө,</a:t>
            </a:r>
          </a:p>
          <a:p>
            <a:pPr marL="0" indent="0">
              <a:buNone/>
            </a:pPr>
            <a:r>
              <a:rPr lang="en-US" dirty="0" smtClean="0"/>
              <a:t>			P/W(1- </a:t>
            </a:r>
            <a:r>
              <a:rPr lang="en-US" dirty="0"/>
              <a:t>f tan</a:t>
            </a:r>
            <a:r>
              <a:rPr lang="az-Cyrl-AZ" dirty="0"/>
              <a:t>ө)=</a:t>
            </a:r>
            <a:r>
              <a:rPr lang="en-US" dirty="0"/>
              <a:t>tan</a:t>
            </a:r>
            <a:r>
              <a:rPr lang="az-Cyrl-AZ" dirty="0"/>
              <a:t>ө+</a:t>
            </a:r>
            <a:r>
              <a:rPr lang="en-US" dirty="0"/>
              <a:t>f</a:t>
            </a:r>
          </a:p>
          <a:p>
            <a:pPr marL="0" indent="0">
              <a:buNone/>
            </a:pPr>
            <a:r>
              <a:rPr lang="en-US" dirty="0" smtClean="0"/>
              <a:t>		Centrifugal </a:t>
            </a:r>
            <a:r>
              <a:rPr lang="en-US" dirty="0"/>
              <a:t>ratio =P/W= tan</a:t>
            </a:r>
            <a:r>
              <a:rPr lang="az-Cyrl-AZ" dirty="0"/>
              <a:t>ө+</a:t>
            </a:r>
            <a:r>
              <a:rPr lang="en-US" dirty="0"/>
              <a:t>f /(1-f tan</a:t>
            </a:r>
            <a:r>
              <a:rPr lang="az-Cyrl-AZ" dirty="0"/>
              <a:t>ө)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7773"/>
          </a:xfrm>
        </p:spPr>
        <p:txBody>
          <a:bodyPr/>
          <a:lstStyle/>
          <a:p>
            <a:r>
              <a:rPr lang="en-US" dirty="0"/>
              <a:t>Analysis of Super elevation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4945"/>
            <a:ext cx="9905999" cy="4558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value of coefficient of lateral friction ‘f’ </a:t>
            </a:r>
            <a:r>
              <a:rPr lang="en-US" dirty="0" smtClean="0"/>
              <a:t>is taken </a:t>
            </a:r>
            <a:r>
              <a:rPr lang="en-US" dirty="0"/>
              <a:t>as 0.15 and </a:t>
            </a:r>
            <a:r>
              <a:rPr lang="en-US" dirty="0" err="1"/>
              <a:t>tanө</a:t>
            </a:r>
            <a:r>
              <a:rPr lang="en-US" dirty="0"/>
              <a:t> i.e. super elevation </a:t>
            </a:r>
            <a:r>
              <a:rPr lang="en-US" dirty="0" smtClean="0"/>
              <a:t>seldom exceeds </a:t>
            </a:r>
            <a:r>
              <a:rPr lang="en-US" dirty="0"/>
              <a:t>7-10%.</a:t>
            </a:r>
          </a:p>
          <a:p>
            <a:pPr marL="0" indent="0">
              <a:buNone/>
            </a:pPr>
            <a:r>
              <a:rPr lang="en-US" dirty="0" smtClean="0"/>
              <a:t>Therefore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smtClean="0"/>
              <a:t>		Centrifugal </a:t>
            </a:r>
            <a:r>
              <a:rPr lang="en-US" dirty="0"/>
              <a:t>ratio =P/W = </a:t>
            </a:r>
            <a:r>
              <a:rPr lang="en-US" dirty="0" err="1" smtClean="0"/>
              <a:t>tanө</a:t>
            </a:r>
            <a:r>
              <a:rPr lang="en-US" dirty="0" smtClean="0"/>
              <a:t> + f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   P/W </a:t>
            </a:r>
            <a:r>
              <a:rPr lang="en-US" dirty="0"/>
              <a:t>= e + f ……i</a:t>
            </a:r>
          </a:p>
          <a:p>
            <a:pPr marL="0" indent="0">
              <a:buNone/>
            </a:pPr>
            <a:r>
              <a:rPr lang="en-US" dirty="0"/>
              <a:t>but </a:t>
            </a:r>
            <a:r>
              <a:rPr lang="en-US" dirty="0" smtClean="0"/>
              <a:t>				   P/W </a:t>
            </a:r>
            <a:r>
              <a:rPr lang="en-US" dirty="0"/>
              <a:t>= v²∕gR ……ii</a:t>
            </a:r>
          </a:p>
          <a:p>
            <a:pPr marL="0" indent="0">
              <a:buNone/>
            </a:pPr>
            <a:r>
              <a:rPr lang="en-US" dirty="0" smtClean="0"/>
              <a:t>Therefore</a:t>
            </a:r>
            <a:r>
              <a:rPr lang="en-US" dirty="0"/>
              <a:t>, the general equation for the design </a:t>
            </a:r>
            <a:r>
              <a:rPr lang="en-US" dirty="0" smtClean="0"/>
              <a:t>of super </a:t>
            </a:r>
            <a:r>
              <a:rPr lang="en-US" dirty="0"/>
              <a:t>elevation is given by,</a:t>
            </a:r>
          </a:p>
          <a:p>
            <a:pPr marL="0" indent="0">
              <a:buNone/>
            </a:pPr>
            <a:r>
              <a:rPr lang="en-US" dirty="0" smtClean="0"/>
              <a:t>				  e </a:t>
            </a:r>
            <a:r>
              <a:rPr lang="en-US" dirty="0"/>
              <a:t>+ f = v²∕</a:t>
            </a:r>
            <a:r>
              <a:rPr lang="en-US" dirty="0" smtClean="0"/>
              <a:t>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9337"/>
          </a:xfrm>
        </p:spPr>
        <p:txBody>
          <a:bodyPr/>
          <a:lstStyle/>
          <a:p>
            <a:r>
              <a:rPr lang="en-US" dirty="0"/>
              <a:t>Design of Horizontal Alignment: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37854"/>
            <a:ext cx="9905999" cy="4668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Various design elements to be </a:t>
            </a:r>
            <a:r>
              <a:rPr lang="en-US" sz="2800" dirty="0" smtClean="0"/>
              <a:t>considered in </a:t>
            </a:r>
            <a:r>
              <a:rPr lang="en-US" sz="2800" dirty="0"/>
              <a:t>the horizontal alignment are :</a:t>
            </a:r>
          </a:p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. Design speed</a:t>
            </a:r>
          </a:p>
          <a:p>
            <a:pPr marL="0" indent="0">
              <a:buNone/>
            </a:pPr>
            <a:r>
              <a:rPr lang="en-US" sz="2800" dirty="0"/>
              <a:t>b. Horizontal curve</a:t>
            </a:r>
          </a:p>
          <a:p>
            <a:pPr marL="0" indent="0">
              <a:buNone/>
            </a:pPr>
            <a:r>
              <a:rPr lang="en-US" sz="2800" dirty="0"/>
              <a:t>c. Super elevation</a:t>
            </a:r>
          </a:p>
          <a:p>
            <a:pPr marL="0" indent="0">
              <a:buNone/>
            </a:pPr>
            <a:r>
              <a:rPr lang="en-US" sz="2800" dirty="0"/>
              <a:t>d. Widening of pavement on </a:t>
            </a:r>
            <a:r>
              <a:rPr lang="en-US" sz="2800" dirty="0" smtClean="0"/>
              <a:t>curves</a:t>
            </a:r>
          </a:p>
          <a:p>
            <a:pPr marL="0" indent="0">
              <a:buNone/>
            </a:pPr>
            <a:r>
              <a:rPr lang="en-US" sz="2800" dirty="0" smtClean="0"/>
              <a:t>e. Type </a:t>
            </a:r>
            <a:r>
              <a:rPr lang="en-US" sz="2800" dirty="0"/>
              <a:t>and length of transition curves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30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57882"/>
          </a:xfrm>
        </p:spPr>
        <p:txBody>
          <a:bodyPr/>
          <a:lstStyle/>
          <a:p>
            <a:r>
              <a:rPr lang="en-US" dirty="0"/>
              <a:t>Analysis of Super elevation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6509"/>
            <a:ext cx="9905999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‘V’ speed of the vehicle is in </a:t>
            </a:r>
            <a:r>
              <a:rPr lang="en-US" dirty="0" err="1"/>
              <a:t>kmph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smtClean="0"/>
              <a:t>				e </a:t>
            </a:r>
            <a:r>
              <a:rPr lang="en-US" dirty="0"/>
              <a:t>+ f = V²∕ </a:t>
            </a:r>
            <a:r>
              <a:rPr lang="en-US" dirty="0" smtClean="0"/>
              <a:t>127R</a:t>
            </a:r>
          </a:p>
          <a:p>
            <a:pPr marL="0" indent="0">
              <a:buNone/>
            </a:pPr>
            <a:r>
              <a:rPr lang="en-US" dirty="0" smtClean="0"/>
              <a:t>where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e=rate of </a:t>
            </a:r>
            <a:r>
              <a:rPr lang="en-US" dirty="0" err="1" smtClean="0"/>
              <a:t>Superelevation</a:t>
            </a:r>
            <a:r>
              <a:rPr lang="en-US" dirty="0" smtClean="0"/>
              <a:t> = </a:t>
            </a:r>
            <a:r>
              <a:rPr lang="en-US" dirty="0" err="1" smtClean="0"/>
              <a:t>tanӨ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 = design value of lateral </a:t>
            </a:r>
            <a:r>
              <a:rPr lang="en-US" dirty="0" smtClean="0"/>
              <a:t>friction coefficient </a:t>
            </a:r>
            <a:r>
              <a:rPr lang="en-US" dirty="0"/>
              <a:t>= 0.15</a:t>
            </a:r>
          </a:p>
          <a:p>
            <a:pPr marL="0" indent="0">
              <a:buNone/>
            </a:pPr>
            <a:r>
              <a:rPr lang="en-US" dirty="0"/>
              <a:t>v = speed of the vehicle, m/sec</a:t>
            </a:r>
          </a:p>
          <a:p>
            <a:pPr marL="0" indent="0">
              <a:buNone/>
            </a:pPr>
            <a:r>
              <a:rPr lang="en-US" dirty="0"/>
              <a:t>R = radius of the horizontal curve, m</a:t>
            </a:r>
          </a:p>
          <a:p>
            <a:pPr marL="0" indent="0">
              <a:buNone/>
            </a:pPr>
            <a:r>
              <a:rPr lang="en-US" dirty="0"/>
              <a:t>g = acceleration due to gravity = 9.81 m/sec²</a:t>
            </a:r>
          </a:p>
        </p:txBody>
      </p:sp>
    </p:spTree>
    <p:extLst>
      <p:ext uri="{BB962C8B-B14F-4D97-AF65-F5344CB8AC3E}">
        <p14:creationId xmlns:p14="http://schemas.microsoft.com/office/powerpoint/2010/main" val="953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4755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Maximum </a:t>
            </a:r>
            <a:r>
              <a:rPr lang="en-US" dirty="0" err="1"/>
              <a:t>Superelevation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2655"/>
            <a:ext cx="9905999" cy="439189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Indian </a:t>
            </a:r>
            <a:r>
              <a:rPr lang="en-US" dirty="0"/>
              <a:t>Roads Congress (IRC) </a:t>
            </a:r>
            <a:r>
              <a:rPr lang="en-US" dirty="0" smtClean="0"/>
              <a:t>has </a:t>
            </a:r>
            <a:r>
              <a:rPr lang="en-US" dirty="0"/>
              <a:t>fixed </a:t>
            </a:r>
            <a:r>
              <a:rPr lang="en-US" dirty="0" smtClean="0"/>
              <a:t>the maximum </a:t>
            </a:r>
            <a:r>
              <a:rPr lang="en-US" dirty="0"/>
              <a:t>limit of </a:t>
            </a:r>
            <a:r>
              <a:rPr lang="en-US" dirty="0" err="1"/>
              <a:t>Superelevation</a:t>
            </a:r>
            <a:r>
              <a:rPr lang="en-US" dirty="0"/>
              <a:t> </a:t>
            </a:r>
            <a:r>
              <a:rPr lang="en-US"/>
              <a:t>in </a:t>
            </a:r>
            <a:r>
              <a:rPr lang="en-US" smtClean="0"/>
              <a:t>plain, </a:t>
            </a:r>
            <a:r>
              <a:rPr lang="en-US" dirty="0" smtClean="0"/>
              <a:t>rolling </a:t>
            </a:r>
            <a:r>
              <a:rPr lang="en-US" dirty="0"/>
              <a:t>terrains and </a:t>
            </a:r>
            <a:r>
              <a:rPr lang="en-US" dirty="0" smtClean="0"/>
              <a:t>in </a:t>
            </a:r>
            <a:r>
              <a:rPr lang="en-US" dirty="0"/>
              <a:t>snow bound areas as 7.0 %.</a:t>
            </a:r>
          </a:p>
          <a:p>
            <a:pPr algn="just"/>
            <a:r>
              <a:rPr lang="en-US" dirty="0" smtClean="0"/>
              <a:t>On </a:t>
            </a:r>
            <a:r>
              <a:rPr lang="en-US" dirty="0"/>
              <a:t>hill roads not bound by snow a </a:t>
            </a:r>
            <a:r>
              <a:rPr lang="en-US" dirty="0" smtClean="0"/>
              <a:t>maximum </a:t>
            </a:r>
            <a:r>
              <a:rPr lang="en-US" dirty="0" err="1" smtClean="0"/>
              <a:t>Superelevation</a:t>
            </a:r>
            <a:r>
              <a:rPr lang="en-US" dirty="0" smtClean="0"/>
              <a:t> </a:t>
            </a:r>
            <a:r>
              <a:rPr lang="en-US" dirty="0"/>
              <a:t>upto10% is recommended.</a:t>
            </a:r>
          </a:p>
          <a:p>
            <a:pPr algn="just"/>
            <a:r>
              <a:rPr lang="en-US" dirty="0" smtClean="0"/>
              <a:t>On </a:t>
            </a:r>
            <a:r>
              <a:rPr lang="en-US" dirty="0"/>
              <a:t>urban road stretches with </a:t>
            </a:r>
            <a:r>
              <a:rPr lang="en-US" dirty="0" smtClean="0"/>
              <a:t>frequent intersections</a:t>
            </a:r>
            <a:r>
              <a:rPr lang="en-US" dirty="0"/>
              <a:t>, it may be necessary to limit </a:t>
            </a:r>
            <a:r>
              <a:rPr lang="en-US" dirty="0" smtClean="0"/>
              <a:t>the maximum </a:t>
            </a:r>
            <a:r>
              <a:rPr lang="en-US" dirty="0" err="1"/>
              <a:t>Superelevation</a:t>
            </a:r>
            <a:r>
              <a:rPr lang="en-US" dirty="0"/>
              <a:t> to 4.0 %.</a:t>
            </a:r>
          </a:p>
        </p:txBody>
      </p:sp>
    </p:spTree>
    <p:extLst>
      <p:ext uri="{BB962C8B-B14F-4D97-AF65-F5344CB8AC3E}">
        <p14:creationId xmlns:p14="http://schemas.microsoft.com/office/powerpoint/2010/main" val="672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162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Minimum </a:t>
            </a:r>
            <a:r>
              <a:rPr lang="en-US" dirty="0" err="1"/>
              <a:t>Superelevation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90255"/>
            <a:ext cx="9905999" cy="4100946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From </a:t>
            </a:r>
            <a:r>
              <a:rPr lang="en-US" sz="3200" dirty="0"/>
              <a:t>drainage consideration it is necessary </a:t>
            </a:r>
            <a:r>
              <a:rPr lang="en-US" sz="3200" dirty="0" smtClean="0"/>
              <a:t>to have </a:t>
            </a:r>
            <a:r>
              <a:rPr lang="en-US" sz="3200" dirty="0"/>
              <a:t>a minimum cross slope to drain off the </a:t>
            </a:r>
            <a:r>
              <a:rPr lang="en-US" sz="3200" dirty="0" smtClean="0"/>
              <a:t>surface water.</a:t>
            </a:r>
          </a:p>
          <a:p>
            <a:pPr algn="just"/>
            <a:r>
              <a:rPr lang="en-US" sz="3200" dirty="0" smtClean="0"/>
              <a:t>If </a:t>
            </a:r>
            <a:r>
              <a:rPr lang="en-US" sz="3200" dirty="0"/>
              <a:t>the calculated </a:t>
            </a:r>
            <a:r>
              <a:rPr lang="en-US" sz="3200" dirty="0" err="1"/>
              <a:t>superelevation</a:t>
            </a:r>
            <a:r>
              <a:rPr lang="en-US" sz="3200" dirty="0"/>
              <a:t> is equal to </a:t>
            </a:r>
            <a:r>
              <a:rPr lang="en-US" sz="3200" dirty="0" smtClean="0"/>
              <a:t>or less </a:t>
            </a:r>
            <a:r>
              <a:rPr lang="en-US" sz="3200" dirty="0"/>
              <a:t>than the camber of the road surface, then </a:t>
            </a:r>
            <a:r>
              <a:rPr lang="en-US" sz="3200" dirty="0" smtClean="0"/>
              <a:t>the minimum </a:t>
            </a:r>
            <a:r>
              <a:rPr lang="en-US" sz="3200" dirty="0" err="1"/>
              <a:t>superelevation</a:t>
            </a:r>
            <a:r>
              <a:rPr lang="en-US" sz="3200" dirty="0"/>
              <a:t> to be provided </a:t>
            </a:r>
            <a:r>
              <a:rPr lang="en-US" sz="3200" dirty="0" smtClean="0"/>
              <a:t>on horizontal </a:t>
            </a:r>
            <a:r>
              <a:rPr lang="en-US" sz="3200" dirty="0"/>
              <a:t>curve may be limited to the camber of </a:t>
            </a:r>
            <a:r>
              <a:rPr lang="en-US" sz="3200" dirty="0" smtClean="0"/>
              <a:t>the surface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7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933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Steps For </a:t>
            </a:r>
            <a:r>
              <a:rPr lang="en-US" dirty="0" err="1" smtClean="0"/>
              <a:t>Superelevation</a:t>
            </a:r>
            <a:r>
              <a:rPr lang="en-US" dirty="0" smtClean="0"/>
              <a:t> Design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73382"/>
            <a:ext cx="9905999" cy="43780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Step-I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/>
              <a:t>superelevation</a:t>
            </a:r>
            <a:r>
              <a:rPr lang="en-US" dirty="0"/>
              <a:t> for 75 percent of </a:t>
            </a:r>
            <a:r>
              <a:rPr lang="en-US" dirty="0" smtClean="0"/>
              <a:t>design speed </a:t>
            </a:r>
            <a:r>
              <a:rPr lang="en-US" dirty="0"/>
              <a:t>is calculated, neglecting the friction.</a:t>
            </a:r>
          </a:p>
          <a:p>
            <a:pPr marL="0" indent="0">
              <a:buNone/>
            </a:pPr>
            <a:r>
              <a:rPr lang="en-US" dirty="0" smtClean="0"/>
              <a:t>		e </a:t>
            </a:r>
            <a:r>
              <a:rPr lang="en-US" dirty="0"/>
              <a:t>=(</a:t>
            </a:r>
            <a:r>
              <a:rPr lang="en-US" dirty="0" smtClean="0"/>
              <a:t>0.75v)² ∕ </a:t>
            </a:r>
            <a:r>
              <a:rPr lang="en-US" dirty="0" err="1"/>
              <a:t>gR</a:t>
            </a:r>
            <a:r>
              <a:rPr lang="en-US" dirty="0"/>
              <a:t> …..if ‘v’ is in m/sec</a:t>
            </a:r>
          </a:p>
          <a:p>
            <a:pPr marL="0" indent="0">
              <a:buNone/>
            </a:pPr>
            <a:r>
              <a:rPr lang="en-US" dirty="0" smtClean="0"/>
              <a:t>		e </a:t>
            </a:r>
            <a:r>
              <a:rPr lang="en-US" dirty="0"/>
              <a:t>=(V)²∕ 225R …..if ‘V’ is in </a:t>
            </a:r>
            <a:r>
              <a:rPr lang="en-US" dirty="0" err="1"/>
              <a:t>kmph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Step-II: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calculated value of ‘e’ is less </a:t>
            </a:r>
            <a:r>
              <a:rPr lang="en-US" dirty="0" smtClean="0"/>
              <a:t>than 7</a:t>
            </a:r>
            <a:r>
              <a:rPr lang="en-US" dirty="0"/>
              <a:t>% or 0.07 the value so obtained is provided.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value of ‘e’ exceeds 7% or 0.07 then </a:t>
            </a:r>
            <a:r>
              <a:rPr lang="en-US" dirty="0" smtClean="0"/>
              <a:t>provides maximum </a:t>
            </a:r>
            <a:r>
              <a:rPr lang="en-US" dirty="0" err="1"/>
              <a:t>superelevation</a:t>
            </a:r>
            <a:r>
              <a:rPr lang="en-US" dirty="0"/>
              <a:t> equal to 7% or 0.07 </a:t>
            </a:r>
            <a:r>
              <a:rPr lang="en-US" dirty="0" smtClean="0"/>
              <a:t>and proceed </a:t>
            </a:r>
            <a:r>
              <a:rPr lang="en-US" dirty="0"/>
              <a:t>with step-III or </a:t>
            </a:r>
            <a:r>
              <a:rPr lang="en-US" dirty="0" smtClean="0"/>
              <a:t>IV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5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Steps For </a:t>
            </a:r>
            <a:r>
              <a:rPr lang="en-US" dirty="0" err="1"/>
              <a:t>Superelevation</a:t>
            </a:r>
            <a:r>
              <a:rPr lang="en-US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73382"/>
            <a:ext cx="9905999" cy="4017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Step-III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Check </a:t>
            </a:r>
            <a:r>
              <a:rPr lang="en-US" dirty="0"/>
              <a:t>the coefficient of </a:t>
            </a:r>
            <a:r>
              <a:rPr lang="en-US" dirty="0" smtClean="0"/>
              <a:t>friction developed </a:t>
            </a:r>
            <a:r>
              <a:rPr lang="en-US" dirty="0"/>
              <a:t>for the maximum value of e =0.07 at </a:t>
            </a:r>
            <a:r>
              <a:rPr lang="en-US" dirty="0" smtClean="0"/>
              <a:t>the full </a:t>
            </a:r>
            <a:r>
              <a:rPr lang="en-US" dirty="0"/>
              <a:t>value of design speed.</a:t>
            </a:r>
          </a:p>
          <a:p>
            <a:pPr marL="0" indent="0">
              <a:buNone/>
            </a:pPr>
            <a:r>
              <a:rPr lang="en-US" dirty="0" smtClean="0"/>
              <a:t>			f </a:t>
            </a:r>
            <a:r>
              <a:rPr lang="en-US" dirty="0"/>
              <a:t>=v²∕ </a:t>
            </a:r>
            <a:r>
              <a:rPr lang="en-US" dirty="0" err="1"/>
              <a:t>gR</a:t>
            </a:r>
            <a:r>
              <a:rPr lang="en-US" dirty="0"/>
              <a:t> - 0.07 …..if ‘v’ is in m/sec</a:t>
            </a:r>
          </a:p>
          <a:p>
            <a:pPr marL="0" indent="0">
              <a:buNone/>
            </a:pPr>
            <a:r>
              <a:rPr lang="en-US" dirty="0" smtClean="0"/>
              <a:t>			f </a:t>
            </a:r>
            <a:r>
              <a:rPr lang="en-US" dirty="0"/>
              <a:t>=V²∕ 127R - 0.07 …..if ‘V’ is in </a:t>
            </a:r>
            <a:r>
              <a:rPr lang="en-US" dirty="0" err="1"/>
              <a:t>kmph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value of ‘f’ thus calculated is less than </a:t>
            </a:r>
            <a:r>
              <a:rPr lang="en-US" dirty="0" smtClean="0"/>
              <a:t>0.15, the </a:t>
            </a:r>
            <a:r>
              <a:rPr lang="en-US" dirty="0"/>
              <a:t>super elevation of 0.07 is safe for the </a:t>
            </a:r>
            <a:r>
              <a:rPr lang="en-US" dirty="0" smtClean="0"/>
              <a:t>design speed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not, calculate the restricted speed as </a:t>
            </a:r>
            <a:r>
              <a:rPr lang="en-US" dirty="0" smtClean="0"/>
              <a:t>given in </a:t>
            </a:r>
            <a:r>
              <a:rPr lang="en-US" dirty="0"/>
              <a:t>Step -IV.</a:t>
            </a:r>
          </a:p>
        </p:txBody>
      </p:sp>
    </p:spTree>
    <p:extLst>
      <p:ext uri="{BB962C8B-B14F-4D97-AF65-F5344CB8AC3E}">
        <p14:creationId xmlns:p14="http://schemas.microsoft.com/office/powerpoint/2010/main" val="29924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162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Steps For </a:t>
            </a:r>
            <a:r>
              <a:rPr lang="en-US" dirty="0" err="1"/>
              <a:t>Superelevation</a:t>
            </a:r>
            <a:r>
              <a:rPr lang="en-US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9527"/>
            <a:ext cx="9905999" cy="40316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Step-IV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allowable speed at the curve </a:t>
            </a:r>
            <a:r>
              <a:rPr lang="en-US" dirty="0" smtClean="0"/>
              <a:t>is calculated </a:t>
            </a:r>
            <a:r>
              <a:rPr lang="en-US" dirty="0"/>
              <a:t>by considering the design coefficient </a:t>
            </a:r>
            <a:r>
              <a:rPr lang="en-US" dirty="0" smtClean="0"/>
              <a:t>of lateral </a:t>
            </a:r>
            <a:r>
              <a:rPr lang="en-US" dirty="0"/>
              <a:t>friction and the maximum </a:t>
            </a:r>
            <a:r>
              <a:rPr lang="en-US" dirty="0" err="1"/>
              <a:t>superelevation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			e </a:t>
            </a:r>
            <a:r>
              <a:rPr lang="en-US" dirty="0"/>
              <a:t>+ f =0.07+0.15=va²∕ </a:t>
            </a:r>
            <a:r>
              <a:rPr lang="en-US" dirty="0" err="1"/>
              <a:t>gR</a:t>
            </a:r>
            <a:r>
              <a:rPr lang="en-US" dirty="0"/>
              <a:t>=Va²∕ 127R</a:t>
            </a:r>
          </a:p>
          <a:p>
            <a:pPr marL="0" indent="0">
              <a:buNone/>
            </a:pPr>
            <a:r>
              <a:rPr lang="en-US" dirty="0" smtClean="0"/>
              <a:t>			e </a:t>
            </a:r>
            <a:r>
              <a:rPr lang="en-US" dirty="0"/>
              <a:t>+ f =0.22=va²∕ </a:t>
            </a:r>
            <a:r>
              <a:rPr lang="en-US" dirty="0" err="1"/>
              <a:t>gR</a:t>
            </a:r>
            <a:r>
              <a:rPr lang="en-US" dirty="0"/>
              <a:t> = Va²∕ 127R</a:t>
            </a:r>
          </a:p>
          <a:p>
            <a:pPr marL="0" indent="0">
              <a:buNone/>
            </a:pPr>
            <a:r>
              <a:rPr lang="en-US" dirty="0" smtClean="0"/>
              <a:t>Safe </a:t>
            </a:r>
            <a:r>
              <a:rPr lang="en-US" dirty="0"/>
              <a:t>allowable speed (</a:t>
            </a:r>
            <a:r>
              <a:rPr lang="en-US" dirty="0" err="1"/>
              <a:t>va</a:t>
            </a:r>
            <a:r>
              <a:rPr lang="en-US" dirty="0"/>
              <a:t> or </a:t>
            </a:r>
            <a:r>
              <a:rPr lang="en-US" dirty="0" err="1"/>
              <a:t>Va</a:t>
            </a:r>
            <a:r>
              <a:rPr lang="en-US" dirty="0"/>
              <a:t>) is calculated as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68" y="5117931"/>
            <a:ext cx="3481300" cy="16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402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Steps For </a:t>
            </a:r>
            <a:r>
              <a:rPr lang="en-US" dirty="0" err="1"/>
              <a:t>Superelevation</a:t>
            </a:r>
            <a:r>
              <a:rPr lang="en-US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53491"/>
            <a:ext cx="9905999" cy="38377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If </a:t>
            </a:r>
            <a:r>
              <a:rPr lang="en-US" sz="2800" dirty="0"/>
              <a:t>the allowed speed, as calculated above </a:t>
            </a:r>
            <a:r>
              <a:rPr lang="en-US" sz="2800" dirty="0" smtClean="0"/>
              <a:t>is higher </a:t>
            </a:r>
            <a:r>
              <a:rPr lang="en-US" sz="2800" dirty="0"/>
              <a:t>than the design speed, then the design </a:t>
            </a:r>
            <a:r>
              <a:rPr lang="en-US" sz="2800" dirty="0" smtClean="0"/>
              <a:t>is adequate </a:t>
            </a:r>
            <a:r>
              <a:rPr lang="en-US" sz="2800" dirty="0"/>
              <a:t>and provides a </a:t>
            </a:r>
            <a:r>
              <a:rPr lang="en-US" sz="2800" dirty="0" err="1"/>
              <a:t>superelevation</a:t>
            </a:r>
            <a:r>
              <a:rPr lang="en-US" sz="2800" dirty="0"/>
              <a:t> of ‘e’ </a:t>
            </a:r>
            <a:r>
              <a:rPr lang="en-US" sz="2800" dirty="0" smtClean="0"/>
              <a:t>equal to 0.07.</a:t>
            </a:r>
          </a:p>
          <a:p>
            <a:pPr marL="0" indent="0" algn="just">
              <a:buNone/>
            </a:pPr>
            <a:r>
              <a:rPr lang="en-US" sz="2800" dirty="0" smtClean="0"/>
              <a:t>If </a:t>
            </a:r>
            <a:r>
              <a:rPr lang="en-US" sz="2800" dirty="0"/>
              <a:t>the allowable speed is less than the </a:t>
            </a:r>
            <a:r>
              <a:rPr lang="en-US" sz="2800" dirty="0" smtClean="0"/>
              <a:t>design speed</a:t>
            </a:r>
            <a:r>
              <a:rPr lang="en-US" sz="2800" dirty="0"/>
              <a:t>, the speed is limited to the allowed </a:t>
            </a:r>
            <a:r>
              <a:rPr lang="en-US" sz="2800" dirty="0" smtClean="0"/>
              <a:t>speed calculated </a:t>
            </a:r>
            <a:r>
              <a:rPr lang="en-US" sz="2800" dirty="0"/>
              <a:t>above and appropriate warning sign </a:t>
            </a:r>
            <a:r>
              <a:rPr lang="en-US" sz="2800" dirty="0" smtClean="0"/>
              <a:t>and speed </a:t>
            </a:r>
            <a:r>
              <a:rPr lang="en-US" sz="2800" dirty="0"/>
              <a:t>limit regulation sign are installed to </a:t>
            </a:r>
            <a:r>
              <a:rPr lang="en-US" sz="2800" dirty="0" smtClean="0"/>
              <a:t>restrict and </a:t>
            </a:r>
            <a:r>
              <a:rPr lang="en-US" sz="2800" dirty="0"/>
              <a:t>regulate the speed.</a:t>
            </a:r>
          </a:p>
        </p:txBody>
      </p:sp>
    </p:spTree>
    <p:extLst>
      <p:ext uri="{BB962C8B-B14F-4D97-AF65-F5344CB8AC3E}">
        <p14:creationId xmlns:p14="http://schemas.microsoft.com/office/powerpoint/2010/main" val="40959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63918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Radius </a:t>
            </a:r>
            <a:r>
              <a:rPr lang="en-US" dirty="0"/>
              <a:t>of Horizontal Curve: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82436"/>
            <a:ext cx="9905999" cy="4752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e </a:t>
            </a:r>
            <a:r>
              <a:rPr lang="en-US" dirty="0"/>
              <a:t>+ f = v²∕gR = V²∕ 127R</a:t>
            </a:r>
          </a:p>
          <a:p>
            <a:pPr marL="0" indent="0">
              <a:buNone/>
            </a:pPr>
            <a:r>
              <a:rPr lang="en-US" dirty="0" smtClean="0"/>
              <a:t>If maximum </a:t>
            </a:r>
            <a:r>
              <a:rPr lang="en-US" dirty="0"/>
              <a:t>Allowable </a:t>
            </a:r>
            <a:r>
              <a:rPr lang="en-US" dirty="0" err="1"/>
              <a:t>superelevation</a:t>
            </a:r>
            <a:r>
              <a:rPr lang="en-US" dirty="0"/>
              <a:t> rate has </a:t>
            </a:r>
            <a:r>
              <a:rPr lang="en-US" dirty="0" smtClean="0"/>
              <a:t>been fixed </a:t>
            </a:r>
            <a:r>
              <a:rPr lang="en-US" dirty="0"/>
              <a:t>as 7% and lateral friction f is 0.15 then,</a:t>
            </a:r>
          </a:p>
          <a:p>
            <a:pPr marL="0" indent="0">
              <a:buNone/>
            </a:pPr>
            <a:r>
              <a:rPr lang="en-US" dirty="0" smtClean="0"/>
              <a:t>			0.07 </a:t>
            </a:r>
            <a:r>
              <a:rPr lang="en-US" dirty="0"/>
              <a:t>+ 0.15 = v²∕gR = V²∕ 127R</a:t>
            </a:r>
          </a:p>
          <a:p>
            <a:pPr marL="0" indent="0">
              <a:buNone/>
            </a:pPr>
            <a:r>
              <a:rPr lang="en-US" dirty="0" smtClean="0"/>
              <a:t>			0.22</a:t>
            </a:r>
            <a:r>
              <a:rPr lang="en-US" dirty="0"/>
              <a:t>= v²∕gR = V²∕ 127R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design speed is decided ruling and </a:t>
            </a:r>
            <a:r>
              <a:rPr lang="en-US" dirty="0" smtClean="0"/>
              <a:t>minimum radius </a:t>
            </a:r>
            <a:r>
              <a:rPr lang="en-US" dirty="0"/>
              <a:t>is calculated as,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Rruling</a:t>
            </a:r>
            <a:r>
              <a:rPr lang="en-US" dirty="0" smtClean="0"/>
              <a:t> </a:t>
            </a:r>
            <a:r>
              <a:rPr lang="en-US" dirty="0"/>
              <a:t>= v²∕g(e + f) = V²∕ 127(e + f)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Rmin</a:t>
            </a:r>
            <a:r>
              <a:rPr lang="en-US" dirty="0" smtClean="0"/>
              <a:t> </a:t>
            </a:r>
            <a:r>
              <a:rPr lang="en-US" dirty="0"/>
              <a:t>= v’²∕g(e + f) = V’²∕ 127(e + f)</a:t>
            </a:r>
          </a:p>
        </p:txBody>
      </p:sp>
    </p:spTree>
    <p:extLst>
      <p:ext uri="{BB962C8B-B14F-4D97-AF65-F5344CB8AC3E}">
        <p14:creationId xmlns:p14="http://schemas.microsoft.com/office/powerpoint/2010/main" val="40994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235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Radius of Horizontal Curve: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4108"/>
            <a:ext cx="9905999" cy="454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where,</a:t>
            </a:r>
          </a:p>
          <a:p>
            <a:pPr marL="0" indent="0">
              <a:buNone/>
            </a:pPr>
            <a:r>
              <a:rPr lang="en-US" dirty="0"/>
              <a:t>e=rate of </a:t>
            </a:r>
            <a:r>
              <a:rPr lang="en-US" dirty="0" err="1"/>
              <a:t>Superelevation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 = design value of lateral friction </a:t>
            </a:r>
            <a:r>
              <a:rPr lang="en-US" dirty="0" smtClean="0"/>
              <a:t>coefficient = </a:t>
            </a:r>
            <a:r>
              <a:rPr lang="en-US" dirty="0"/>
              <a:t>0.15</a:t>
            </a:r>
          </a:p>
          <a:p>
            <a:pPr marL="0" indent="0">
              <a:buNone/>
            </a:pPr>
            <a:r>
              <a:rPr lang="en-US" dirty="0"/>
              <a:t>v or V= design speed of the vehicle, m/sec </a:t>
            </a:r>
            <a:r>
              <a:rPr lang="en-US" dirty="0" smtClean="0"/>
              <a:t>or </a:t>
            </a:r>
            <a:r>
              <a:rPr lang="en-US" dirty="0" err="1" smtClean="0"/>
              <a:t>kmph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v’ or V’= minimum design speed of </a:t>
            </a:r>
            <a:r>
              <a:rPr lang="en-US" dirty="0" smtClean="0"/>
              <a:t>the vehicle</a:t>
            </a:r>
            <a:r>
              <a:rPr lang="en-US" dirty="0"/>
              <a:t>, m/sec or </a:t>
            </a:r>
            <a:r>
              <a:rPr lang="en-US" dirty="0" err="1"/>
              <a:t>kmph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 = acceleration due to gravity = 9.81 m/sec²</a:t>
            </a:r>
          </a:p>
        </p:txBody>
      </p:sp>
    </p:spTree>
    <p:extLst>
      <p:ext uri="{BB962C8B-B14F-4D97-AF65-F5344CB8AC3E}">
        <p14:creationId xmlns:p14="http://schemas.microsoft.com/office/powerpoint/2010/main" val="40673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046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d</a:t>
            </a:r>
            <a:r>
              <a:rPr lang="en-US" dirty="0" smtClean="0"/>
              <a:t>. Widening </a:t>
            </a:r>
            <a:r>
              <a:rPr lang="en-US" dirty="0"/>
              <a:t>of pavement on horizontal curves: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2654"/>
            <a:ext cx="9905999" cy="4405745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On </a:t>
            </a:r>
            <a:r>
              <a:rPr lang="en-US" sz="2800" dirty="0"/>
              <a:t>horizontal curves, especially when they </a:t>
            </a:r>
            <a:r>
              <a:rPr lang="en-US" sz="2800" dirty="0" smtClean="0"/>
              <a:t>are Less </a:t>
            </a:r>
            <a:r>
              <a:rPr lang="en-US" sz="2800" dirty="0"/>
              <a:t>than 300m radii, it is common to widen the </a:t>
            </a:r>
            <a:r>
              <a:rPr lang="en-US" sz="2800" dirty="0" smtClean="0"/>
              <a:t>pavement slightly </a:t>
            </a:r>
            <a:r>
              <a:rPr lang="en-US" sz="2800" dirty="0"/>
              <a:t>more than the normal width.</a:t>
            </a:r>
          </a:p>
          <a:p>
            <a:pPr algn="just"/>
            <a:r>
              <a:rPr lang="en-US" sz="2800" dirty="0" smtClean="0"/>
              <a:t>Widening </a:t>
            </a:r>
            <a:r>
              <a:rPr lang="en-US" sz="2800" dirty="0"/>
              <a:t>is needed for the following reasons:</a:t>
            </a:r>
          </a:p>
          <a:p>
            <a:pPr marL="0" indent="0" algn="just">
              <a:buNone/>
            </a:pPr>
            <a:r>
              <a:rPr lang="en-US" sz="2800" dirty="0"/>
              <a:t>a. An automobile has a rigid wheel base and only the </a:t>
            </a:r>
            <a:r>
              <a:rPr lang="en-US" sz="2800" dirty="0" smtClean="0"/>
              <a:t>front wheels </a:t>
            </a:r>
            <a:r>
              <a:rPr lang="en-US" sz="2800" dirty="0"/>
              <a:t>can be turned, when this vehicle takes a turn </a:t>
            </a:r>
            <a:r>
              <a:rPr lang="en-US" sz="2800" dirty="0" smtClean="0"/>
              <a:t>to negotiate </a:t>
            </a:r>
            <a:r>
              <a:rPr lang="en-US" sz="2800" dirty="0"/>
              <a:t>a horizontal curve, the rear wheel do not </a:t>
            </a:r>
            <a:r>
              <a:rPr lang="en-US" sz="2800" dirty="0" smtClean="0"/>
              <a:t>follow the </a:t>
            </a:r>
            <a:r>
              <a:rPr lang="en-US" sz="2800" dirty="0"/>
              <a:t>same path as that of the front wheels. This </a:t>
            </a:r>
            <a:r>
              <a:rPr lang="en-US" sz="2800" dirty="0" smtClean="0"/>
              <a:t>phenomenon is </a:t>
            </a:r>
            <a:r>
              <a:rPr lang="en-US" sz="2800" dirty="0"/>
              <a:t>called off tracking.</a:t>
            </a:r>
          </a:p>
        </p:txBody>
      </p:sp>
    </p:spTree>
    <p:extLst>
      <p:ext uri="{BB962C8B-B14F-4D97-AF65-F5344CB8AC3E}">
        <p14:creationId xmlns:p14="http://schemas.microsoft.com/office/powerpoint/2010/main" val="40267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4646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a. </a:t>
            </a:r>
            <a:r>
              <a:rPr lang="en-US" dirty="0" smtClean="0"/>
              <a:t>Design </a:t>
            </a:r>
            <a:r>
              <a:rPr lang="en-US" dirty="0"/>
              <a:t>speed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7964"/>
            <a:ext cx="9905999" cy="40732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design speed is the main factor on </a:t>
            </a:r>
            <a:r>
              <a:rPr lang="en-US" sz="3200" dirty="0" smtClean="0"/>
              <a:t>which geometric </a:t>
            </a:r>
            <a:r>
              <a:rPr lang="en-US" sz="3200" dirty="0"/>
              <a:t>design elements depends.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design speed of roads depends upon</a:t>
            </a:r>
          </a:p>
          <a:p>
            <a:pPr marL="0" indent="0" algn="just">
              <a:buNone/>
            </a:pPr>
            <a:r>
              <a:rPr lang="en-US" sz="3200" dirty="0"/>
              <a:t>i) Class of the road</a:t>
            </a:r>
          </a:p>
          <a:p>
            <a:pPr marL="0" indent="0" algn="just">
              <a:buNone/>
            </a:pPr>
            <a:r>
              <a:rPr lang="en-US" sz="3200" dirty="0"/>
              <a:t>ii) Terrain</a:t>
            </a:r>
          </a:p>
        </p:txBody>
      </p:sp>
    </p:spTree>
    <p:extLst>
      <p:ext uri="{BB962C8B-B14F-4D97-AF65-F5344CB8AC3E}">
        <p14:creationId xmlns:p14="http://schemas.microsoft.com/office/powerpoint/2010/main" val="3766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9337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d</a:t>
            </a:r>
            <a:r>
              <a:rPr lang="en-US" dirty="0" smtClean="0"/>
              <a:t>. Widening </a:t>
            </a:r>
            <a:r>
              <a:rPr lang="en-US" dirty="0"/>
              <a:t>of pavement on horizontal curves: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4945"/>
            <a:ext cx="9905999" cy="4516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b. While two vehicle cross or overtake at horizontal </a:t>
            </a:r>
            <a:r>
              <a:rPr lang="en-US" sz="2800" dirty="0" smtClean="0"/>
              <a:t>curve there </a:t>
            </a:r>
            <a:r>
              <a:rPr lang="en-US" sz="2800" dirty="0"/>
              <a:t>is psychological tendency to maintain a </a:t>
            </a:r>
            <a:r>
              <a:rPr lang="en-US" sz="2800" dirty="0" smtClean="0"/>
              <a:t>greater clearance </a:t>
            </a:r>
            <a:r>
              <a:rPr lang="en-US" sz="2800" dirty="0"/>
              <a:t>between the vehicle for safety.</a:t>
            </a:r>
          </a:p>
          <a:p>
            <a:pPr marL="0" indent="0" algn="just">
              <a:buNone/>
            </a:pPr>
            <a:r>
              <a:rPr lang="en-US" sz="2800" dirty="0"/>
              <a:t>c. For greater visibility at curve, the driver have </a:t>
            </a:r>
            <a:r>
              <a:rPr lang="en-US" sz="2800" dirty="0" smtClean="0"/>
              <a:t>tendency not </a:t>
            </a:r>
            <a:r>
              <a:rPr lang="en-US" sz="2800" dirty="0"/>
              <a:t>to follow the central path of the lane, but to use </a:t>
            </a:r>
            <a:r>
              <a:rPr lang="en-US" sz="2800" dirty="0" smtClean="0"/>
              <a:t>the outer </a:t>
            </a:r>
            <a:r>
              <a:rPr lang="en-US" sz="2800" dirty="0"/>
              <a:t>side at the beginning of the curve.</a:t>
            </a:r>
          </a:p>
          <a:p>
            <a:pPr marL="0" indent="0" algn="just">
              <a:buNone/>
            </a:pPr>
            <a:r>
              <a:rPr lang="en-US" sz="2800" dirty="0"/>
              <a:t>d. At higher speed </a:t>
            </a:r>
            <a:r>
              <a:rPr lang="en-US" sz="2800" dirty="0" err="1"/>
              <a:t>superelevation</a:t>
            </a:r>
            <a:r>
              <a:rPr lang="en-US" sz="2800" dirty="0"/>
              <a:t> and lateral </a:t>
            </a:r>
            <a:r>
              <a:rPr lang="en-US" sz="2800" dirty="0" smtClean="0"/>
              <a:t>friction cannot </a:t>
            </a:r>
            <a:r>
              <a:rPr lang="en-US" sz="2800" dirty="0"/>
              <a:t>counteract centrifugal force and skidding </a:t>
            </a:r>
            <a:r>
              <a:rPr lang="en-US" sz="2800" dirty="0" smtClean="0"/>
              <a:t>may occur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0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860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Analysis </a:t>
            </a:r>
            <a:r>
              <a:rPr lang="en-US" dirty="0"/>
              <a:t>of extra widening on horizontal curves: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39624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extra widening of pavement </a:t>
            </a:r>
            <a:r>
              <a:rPr lang="en-US" sz="3200" dirty="0" smtClean="0"/>
              <a:t>on horizontal </a:t>
            </a:r>
            <a:r>
              <a:rPr lang="en-US" sz="3200" dirty="0"/>
              <a:t>curves is divided into two parts:</a:t>
            </a:r>
          </a:p>
          <a:p>
            <a:pPr marL="0" indent="0">
              <a:buNone/>
            </a:pPr>
            <a:r>
              <a:rPr lang="en-US" sz="3200" dirty="0"/>
              <a:t>a. Mechanical widening/Off tracking</a:t>
            </a:r>
          </a:p>
          <a:p>
            <a:pPr marL="0" indent="0">
              <a:buNone/>
            </a:pPr>
            <a:r>
              <a:rPr lang="en-US" sz="3200" dirty="0"/>
              <a:t>b. Psychological widening</a:t>
            </a:r>
          </a:p>
        </p:txBody>
      </p:sp>
    </p:spTree>
    <p:extLst>
      <p:ext uri="{BB962C8B-B14F-4D97-AF65-F5344CB8AC3E}">
        <p14:creationId xmlns:p14="http://schemas.microsoft.com/office/powerpoint/2010/main" val="37887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71737"/>
          </a:xfrm>
        </p:spPr>
        <p:txBody>
          <a:bodyPr/>
          <a:lstStyle/>
          <a:p>
            <a:r>
              <a:rPr lang="en-US" dirty="0"/>
              <a:t>a. Mechanical widening/Off tracking (Wm):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161743"/>
            <a:ext cx="9905998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1518"/>
          </a:xfrm>
        </p:spPr>
        <p:txBody>
          <a:bodyPr/>
          <a:lstStyle/>
          <a:p>
            <a:r>
              <a:rPr lang="en-US" dirty="0"/>
              <a:t>a. Mechanical widening/Off tracking (Wm):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6509"/>
            <a:ext cx="9905999" cy="4170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</a:t>
            </a:r>
          </a:p>
          <a:p>
            <a:pPr marL="0" indent="0">
              <a:buNone/>
            </a:pPr>
            <a:r>
              <a:rPr lang="en-US" dirty="0" smtClean="0"/>
              <a:t>	OA=R1=radius </a:t>
            </a:r>
            <a:r>
              <a:rPr lang="en-US" dirty="0"/>
              <a:t>of the path traversed by </a:t>
            </a:r>
            <a:r>
              <a:rPr lang="en-US" dirty="0" smtClean="0"/>
              <a:t>the outer </a:t>
            </a:r>
            <a:r>
              <a:rPr lang="en-US" dirty="0"/>
              <a:t>rear </a:t>
            </a:r>
            <a:r>
              <a:rPr lang="en-US" dirty="0" err="1"/>
              <a:t>wheel,m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OB=R2=radius </a:t>
            </a:r>
            <a:r>
              <a:rPr lang="en-US" dirty="0"/>
              <a:t>of the path traversed by </a:t>
            </a:r>
            <a:r>
              <a:rPr lang="en-US" dirty="0" smtClean="0"/>
              <a:t>the outer </a:t>
            </a:r>
            <a:r>
              <a:rPr lang="en-US" dirty="0"/>
              <a:t>front </a:t>
            </a:r>
            <a:r>
              <a:rPr lang="en-US" dirty="0" err="1"/>
              <a:t>wheel,m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Wm=mechanical </a:t>
            </a:r>
            <a:r>
              <a:rPr lang="en-US" dirty="0"/>
              <a:t>widening due to off-tracking, m</a:t>
            </a:r>
          </a:p>
          <a:p>
            <a:pPr marL="0" indent="0">
              <a:buNone/>
            </a:pPr>
            <a:r>
              <a:rPr lang="en-US" dirty="0" smtClean="0"/>
              <a:t>	l=length </a:t>
            </a:r>
            <a:r>
              <a:rPr lang="en-US" dirty="0"/>
              <a:t>of wheel </a:t>
            </a:r>
            <a:r>
              <a:rPr lang="en-US" dirty="0" err="1"/>
              <a:t>base,m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R=mean </a:t>
            </a:r>
            <a:r>
              <a:rPr lang="en-US" dirty="0"/>
              <a:t>radius of the horizontal curve, m</a:t>
            </a:r>
          </a:p>
          <a:p>
            <a:pPr marL="0" indent="0">
              <a:buNone/>
            </a:pPr>
            <a:r>
              <a:rPr lang="en-US" dirty="0" smtClean="0"/>
              <a:t>			OB-OA</a:t>
            </a:r>
            <a:r>
              <a:rPr lang="en-US" dirty="0"/>
              <a:t>= R2 - R1 =Wm</a:t>
            </a:r>
          </a:p>
        </p:txBody>
      </p:sp>
    </p:spTree>
    <p:extLst>
      <p:ext uri="{BB962C8B-B14F-4D97-AF65-F5344CB8AC3E}">
        <p14:creationId xmlns:p14="http://schemas.microsoft.com/office/powerpoint/2010/main" val="29911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/>
          <a:lstStyle/>
          <a:p>
            <a:r>
              <a:rPr lang="en-US" dirty="0"/>
              <a:t>a. Mechanical widening/Off tracking (Wm):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801813"/>
            <a:ext cx="9905998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6209"/>
          </a:xfrm>
        </p:spPr>
        <p:txBody>
          <a:bodyPr>
            <a:normAutofit fontScale="90000"/>
          </a:bodyPr>
          <a:lstStyle/>
          <a:p>
            <a:r>
              <a:rPr lang="en-US" dirty="0"/>
              <a:t>b. Psychological widening (</a:t>
            </a:r>
            <a:r>
              <a:rPr lang="en-US" dirty="0" err="1"/>
              <a:t>Wps</a:t>
            </a:r>
            <a:r>
              <a:rPr lang="en-US" dirty="0"/>
              <a:t>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73382"/>
            <a:ext cx="9905999" cy="4475018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An </a:t>
            </a:r>
            <a:r>
              <a:rPr lang="en-US" sz="2800" dirty="0"/>
              <a:t>empirical formula has been </a:t>
            </a:r>
            <a:r>
              <a:rPr lang="en-US" sz="2800" dirty="0" smtClean="0"/>
              <a:t>recommended by </a:t>
            </a:r>
            <a:r>
              <a:rPr lang="en-US" sz="2800" dirty="0"/>
              <a:t>IRC for deciding the additional </a:t>
            </a:r>
            <a:r>
              <a:rPr lang="en-US" sz="2800" dirty="0" smtClean="0"/>
              <a:t>psychological widening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psychological widening is given by </a:t>
            </a:r>
            <a:r>
              <a:rPr lang="en-US" sz="2800" dirty="0" smtClean="0"/>
              <a:t>the formula</a:t>
            </a:r>
            <a:r>
              <a:rPr lang="en-US" sz="2800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74" y="4819595"/>
            <a:ext cx="3009874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6318"/>
          </a:xfrm>
        </p:spPr>
        <p:txBody>
          <a:bodyPr/>
          <a:lstStyle/>
          <a:p>
            <a:r>
              <a:rPr lang="en-US" dirty="0"/>
              <a:t>b. Psychological widening (</a:t>
            </a:r>
            <a:r>
              <a:rPr lang="en-US" dirty="0" err="1"/>
              <a:t>Wps</a:t>
            </a:r>
            <a:r>
              <a:rPr lang="en-US" dirty="0"/>
              <a:t>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98072"/>
            <a:ext cx="9905999" cy="446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total extra widening is given by,</a:t>
            </a:r>
          </a:p>
          <a:p>
            <a:pPr marL="0" indent="0">
              <a:buNone/>
            </a:pPr>
            <a:r>
              <a:rPr lang="en-US" dirty="0" smtClean="0"/>
              <a:t>			We=Wm </a:t>
            </a:r>
            <a:r>
              <a:rPr lang="en-US" dirty="0"/>
              <a:t>+ </a:t>
            </a:r>
            <a:r>
              <a:rPr lang="en-US" dirty="0" err="1" smtClean="0"/>
              <a:t>Wps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where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n=no. of traffic lanes</a:t>
            </a:r>
          </a:p>
          <a:p>
            <a:pPr marL="0" indent="0">
              <a:buNone/>
            </a:pPr>
            <a:r>
              <a:rPr lang="en-US" dirty="0"/>
              <a:t>l = length of wheel base =6.1 or 6 m</a:t>
            </a:r>
          </a:p>
          <a:p>
            <a:pPr marL="0" indent="0">
              <a:buNone/>
            </a:pPr>
            <a:r>
              <a:rPr lang="en-US" dirty="0"/>
              <a:t>V=design </a:t>
            </a:r>
            <a:r>
              <a:rPr lang="en-US" dirty="0" smtClean="0"/>
              <a:t>speed, </a:t>
            </a:r>
            <a:r>
              <a:rPr lang="en-US" dirty="0" err="1"/>
              <a:t>kmph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 = radius of the horizontal curve, 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59" y="3243873"/>
            <a:ext cx="4279099" cy="6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09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e</a:t>
            </a:r>
            <a:r>
              <a:rPr lang="en-US" dirty="0" smtClean="0"/>
              <a:t>. Horizontal </a:t>
            </a:r>
            <a:r>
              <a:rPr lang="en-US" dirty="0"/>
              <a:t>Transition Curve: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84218"/>
            <a:ext cx="9905999" cy="3906983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A </a:t>
            </a:r>
            <a:r>
              <a:rPr lang="en-US" sz="3200" dirty="0"/>
              <a:t>transition curve has a radius </a:t>
            </a:r>
            <a:r>
              <a:rPr lang="en-US" sz="3200" dirty="0" smtClean="0"/>
              <a:t>which decreases </a:t>
            </a:r>
            <a:r>
              <a:rPr lang="en-US" sz="3200" dirty="0"/>
              <a:t>from infinity at the tangent point to </a:t>
            </a:r>
            <a:r>
              <a:rPr lang="en-US" sz="3200" dirty="0" smtClean="0"/>
              <a:t>a designed </a:t>
            </a:r>
            <a:r>
              <a:rPr lang="en-US" sz="3200" dirty="0"/>
              <a:t>radius of the circular curve.</a:t>
            </a:r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rate of change of radius of the transition </a:t>
            </a:r>
            <a:r>
              <a:rPr lang="en-US" sz="3200" dirty="0" smtClean="0"/>
              <a:t>curve will </a:t>
            </a:r>
            <a:r>
              <a:rPr lang="en-US" sz="3200" dirty="0"/>
              <a:t>depend on the shape of the curve adopted </a:t>
            </a:r>
            <a:r>
              <a:rPr lang="en-US" sz="3200" dirty="0" smtClean="0"/>
              <a:t>and the </a:t>
            </a:r>
            <a:r>
              <a:rPr lang="en-US" sz="3200" dirty="0"/>
              <a:t>equation of the curve.</a:t>
            </a:r>
          </a:p>
        </p:txBody>
      </p:sp>
    </p:spTree>
    <p:extLst>
      <p:ext uri="{BB962C8B-B14F-4D97-AF65-F5344CB8AC3E}">
        <p14:creationId xmlns:p14="http://schemas.microsoft.com/office/powerpoint/2010/main" val="36447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/>
          <a:lstStyle/>
          <a:p>
            <a:r>
              <a:rPr lang="en-US" cap="none" dirty="0" smtClean="0"/>
              <a:t>e</a:t>
            </a:r>
            <a:r>
              <a:rPr lang="en-US" dirty="0" smtClean="0"/>
              <a:t>. Horizontal </a:t>
            </a:r>
            <a:r>
              <a:rPr lang="en-US" dirty="0"/>
              <a:t>Transition Curve: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91" y="1731963"/>
            <a:ext cx="10008320" cy="40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860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 smtClean="0"/>
              <a:t>Objectives </a:t>
            </a:r>
            <a:r>
              <a:rPr lang="en-US" dirty="0"/>
              <a:t>of providing transition curve: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4475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A </a:t>
            </a:r>
            <a:r>
              <a:rPr lang="en-US" dirty="0"/>
              <a:t>transition curve which is </a:t>
            </a:r>
            <a:r>
              <a:rPr lang="en-US" dirty="0" smtClean="0"/>
              <a:t>introduced between </a:t>
            </a:r>
            <a:r>
              <a:rPr lang="en-US" dirty="0"/>
              <a:t>straight and a circular curve will help in:</a:t>
            </a:r>
          </a:p>
          <a:p>
            <a:pPr marL="0" indent="0" algn="just">
              <a:buNone/>
            </a:pPr>
            <a:r>
              <a:rPr lang="en-US" dirty="0"/>
              <a:t>a. Gradually introducing centrifugal force.</a:t>
            </a:r>
          </a:p>
          <a:p>
            <a:pPr marL="0" indent="0" algn="just">
              <a:buNone/>
            </a:pPr>
            <a:r>
              <a:rPr lang="en-US" dirty="0"/>
              <a:t>b. Gradually introducing designed </a:t>
            </a:r>
            <a:r>
              <a:rPr lang="en-US" dirty="0" err="1"/>
              <a:t>superelevation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c. Gradually introducing extra widening.</a:t>
            </a:r>
          </a:p>
          <a:p>
            <a:pPr marL="0" indent="0" algn="just">
              <a:buNone/>
            </a:pPr>
            <a:r>
              <a:rPr lang="en-US" dirty="0"/>
              <a:t>d. To enable the driver turn steering gradually </a:t>
            </a:r>
            <a:r>
              <a:rPr lang="en-US" dirty="0" smtClean="0"/>
              <a:t>for his </a:t>
            </a:r>
            <a:r>
              <a:rPr lang="en-US" dirty="0"/>
              <a:t>own comfort and safety.</a:t>
            </a:r>
          </a:p>
        </p:txBody>
      </p:sp>
    </p:spTree>
    <p:extLst>
      <p:ext uri="{BB962C8B-B14F-4D97-AF65-F5344CB8AC3E}">
        <p14:creationId xmlns:p14="http://schemas.microsoft.com/office/powerpoint/2010/main" val="26913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2464"/>
          </a:xfrm>
        </p:spPr>
        <p:txBody>
          <a:bodyPr/>
          <a:lstStyle/>
          <a:p>
            <a:r>
              <a:rPr lang="en-US" dirty="0"/>
              <a:t>Classification of Terrain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000683"/>
            <a:ext cx="9905998" cy="34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6318"/>
          </a:xfrm>
        </p:spPr>
        <p:txBody>
          <a:bodyPr/>
          <a:lstStyle/>
          <a:p>
            <a:r>
              <a:rPr lang="en-US" dirty="0"/>
              <a:t>Design Speed On highways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635125"/>
            <a:ext cx="9905997" cy="41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9337"/>
          </a:xfrm>
        </p:spPr>
        <p:txBody>
          <a:bodyPr>
            <a:noAutofit/>
          </a:bodyPr>
          <a:lstStyle/>
          <a:p>
            <a:r>
              <a:rPr lang="en-US" cap="none" dirty="0" smtClean="0"/>
              <a:t>b</a:t>
            </a:r>
            <a:r>
              <a:rPr lang="en-US" dirty="0" smtClean="0"/>
              <a:t>. </a:t>
            </a:r>
            <a:r>
              <a:rPr lang="en-US" dirty="0"/>
              <a:t>Horizontal curve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1091"/>
            <a:ext cx="9905999" cy="399011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dirty="0"/>
              <a:t>horizontal highway curve is </a:t>
            </a:r>
            <a:r>
              <a:rPr lang="en-US" sz="2800" dirty="0" smtClean="0"/>
              <a:t>a curve </a:t>
            </a:r>
            <a:r>
              <a:rPr lang="en-US" sz="2800" dirty="0"/>
              <a:t>in plan to provide change in direction to </a:t>
            </a:r>
            <a:r>
              <a:rPr lang="en-US" sz="2800" dirty="0" smtClean="0"/>
              <a:t>the central </a:t>
            </a:r>
            <a:r>
              <a:rPr lang="en-US" sz="2800" dirty="0"/>
              <a:t>line of a road.</a:t>
            </a:r>
          </a:p>
          <a:p>
            <a:pPr algn="just"/>
            <a:r>
              <a:rPr lang="en-US" sz="2800" dirty="0" smtClean="0"/>
              <a:t>When </a:t>
            </a:r>
            <a:r>
              <a:rPr lang="en-US" sz="2800" dirty="0"/>
              <a:t>a vehicle traverses a horizontal curve, </a:t>
            </a:r>
            <a:r>
              <a:rPr lang="en-US" sz="2800" dirty="0" smtClean="0"/>
              <a:t>the centrifugal </a:t>
            </a:r>
            <a:r>
              <a:rPr lang="en-US" sz="2800" dirty="0"/>
              <a:t>force acts horizontally outwards </a:t>
            </a:r>
            <a:r>
              <a:rPr lang="en-US" sz="2800" dirty="0" smtClean="0"/>
              <a:t>through the </a:t>
            </a:r>
            <a:r>
              <a:rPr lang="en-US" sz="2800" dirty="0" err="1"/>
              <a:t>centre</a:t>
            </a:r>
            <a:r>
              <a:rPr lang="en-US" sz="2800" dirty="0"/>
              <a:t> of gravity of the vehicle.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centrifugal force is given by the equation:</a:t>
            </a:r>
          </a:p>
          <a:p>
            <a:pPr marL="0" indent="0">
              <a:buNone/>
            </a:pPr>
            <a:r>
              <a:rPr lang="en-US" sz="2800" dirty="0" smtClean="0"/>
              <a:t>				P </a:t>
            </a:r>
            <a:r>
              <a:rPr lang="en-US" sz="2800" dirty="0"/>
              <a:t>= Wv²∕gR</a:t>
            </a:r>
          </a:p>
        </p:txBody>
      </p:sp>
    </p:spTree>
    <p:extLst>
      <p:ext uri="{BB962C8B-B14F-4D97-AF65-F5344CB8AC3E}">
        <p14:creationId xmlns:p14="http://schemas.microsoft.com/office/powerpoint/2010/main" val="2360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0173"/>
          </a:xfrm>
        </p:spPr>
        <p:txBody>
          <a:bodyPr/>
          <a:lstStyle/>
          <a:p>
            <a:r>
              <a:rPr lang="en-US" cap="none" dirty="0" smtClean="0"/>
              <a:t>b</a:t>
            </a:r>
            <a:r>
              <a:rPr lang="en-US" dirty="0" smtClean="0"/>
              <a:t>. </a:t>
            </a:r>
            <a:r>
              <a:rPr lang="en-US" dirty="0"/>
              <a:t>Horizontal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81200"/>
            <a:ext cx="9905999" cy="3810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where,</a:t>
            </a:r>
          </a:p>
          <a:p>
            <a:pPr marL="0" indent="0" algn="just">
              <a:buNone/>
            </a:pPr>
            <a:r>
              <a:rPr lang="en-US" sz="2800" dirty="0"/>
              <a:t>P=centrifugal force in kg</a:t>
            </a:r>
          </a:p>
          <a:p>
            <a:pPr marL="0" indent="0" algn="just">
              <a:buNone/>
            </a:pPr>
            <a:r>
              <a:rPr lang="en-US" sz="2800" dirty="0"/>
              <a:t>W=Weight of the vehicle in kg</a:t>
            </a:r>
          </a:p>
          <a:p>
            <a:pPr marL="0" indent="0" algn="just">
              <a:buNone/>
            </a:pPr>
            <a:r>
              <a:rPr lang="en-US" sz="2800" dirty="0"/>
              <a:t>R=radius of the circular curve in m</a:t>
            </a:r>
          </a:p>
          <a:p>
            <a:pPr marL="0" indent="0" algn="just">
              <a:buNone/>
            </a:pPr>
            <a:r>
              <a:rPr lang="en-US" sz="2800" dirty="0"/>
              <a:t>v=speed of the vehicle in m/s</a:t>
            </a:r>
          </a:p>
          <a:p>
            <a:pPr marL="0" indent="0" algn="just">
              <a:buNone/>
            </a:pPr>
            <a:r>
              <a:rPr lang="en-US" sz="2800" dirty="0"/>
              <a:t>g=acceleration due to gravity=9.8 m/s2</a:t>
            </a:r>
          </a:p>
        </p:txBody>
      </p:sp>
    </p:spTree>
    <p:extLst>
      <p:ext uri="{BB962C8B-B14F-4D97-AF65-F5344CB8AC3E}">
        <p14:creationId xmlns:p14="http://schemas.microsoft.com/office/powerpoint/2010/main" val="21086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0064"/>
          </a:xfrm>
        </p:spPr>
        <p:txBody>
          <a:bodyPr/>
          <a:lstStyle/>
          <a:p>
            <a:r>
              <a:rPr lang="en-US" cap="none" dirty="0" smtClean="0"/>
              <a:t>b</a:t>
            </a:r>
            <a:r>
              <a:rPr lang="en-US" dirty="0" smtClean="0"/>
              <a:t>. </a:t>
            </a:r>
            <a:r>
              <a:rPr lang="en-US" dirty="0"/>
              <a:t>Horizontal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31818"/>
            <a:ext cx="9905999" cy="405938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P/W </a:t>
            </a:r>
            <a:r>
              <a:rPr lang="en-US" sz="2800" dirty="0"/>
              <a:t>is known as the centrifugal ratio or </a:t>
            </a:r>
            <a:r>
              <a:rPr lang="en-US" sz="2800" dirty="0" smtClean="0"/>
              <a:t>the impact </a:t>
            </a:r>
            <a:r>
              <a:rPr lang="en-US" sz="2800" dirty="0"/>
              <a:t>factor. The centrifugal ratio is thus equal </a:t>
            </a:r>
            <a:r>
              <a:rPr lang="en-US" sz="2800" dirty="0" smtClean="0"/>
              <a:t>to v²</a:t>
            </a:r>
            <a:r>
              <a:rPr lang="en-US" sz="2800" dirty="0"/>
              <a:t>∕gR.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centrifugal force acting on a </a:t>
            </a:r>
            <a:r>
              <a:rPr lang="en-US" sz="2800" dirty="0" smtClean="0"/>
              <a:t>vehicle negotiating </a:t>
            </a:r>
            <a:r>
              <a:rPr lang="en-US" sz="2800" dirty="0"/>
              <a:t>a horizontal curve has two effects: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800" dirty="0" smtClean="0"/>
              <a:t>Tendency </a:t>
            </a:r>
            <a:r>
              <a:rPr lang="en-US" sz="2800" dirty="0"/>
              <a:t>to overturn the vehicle </a:t>
            </a:r>
            <a:r>
              <a:rPr lang="en-US" sz="2800" dirty="0" smtClean="0"/>
              <a:t>outwards about </a:t>
            </a:r>
            <a:r>
              <a:rPr lang="en-US" sz="2800" dirty="0"/>
              <a:t>the outer </a:t>
            </a:r>
            <a:r>
              <a:rPr lang="en-US" sz="2800" dirty="0" smtClean="0"/>
              <a:t>wheels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800" dirty="0" smtClean="0"/>
              <a:t>Tendency </a:t>
            </a:r>
            <a:r>
              <a:rPr lang="en-US" sz="2800" dirty="0"/>
              <a:t>to skid the vehicle laterally, outwards</a:t>
            </a:r>
          </a:p>
        </p:txBody>
      </p:sp>
    </p:spTree>
    <p:extLst>
      <p:ext uri="{BB962C8B-B14F-4D97-AF65-F5344CB8AC3E}">
        <p14:creationId xmlns:p14="http://schemas.microsoft.com/office/powerpoint/2010/main" val="5642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/>
          <a:lstStyle/>
          <a:p>
            <a:r>
              <a:rPr lang="en-US" dirty="0"/>
              <a:t>i. Overturning effect: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703388"/>
            <a:ext cx="9905997" cy="40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484</TotalTime>
  <Words>1264</Words>
  <Application>Microsoft Office PowerPoint</Application>
  <PresentationFormat>Widescreen</PresentationFormat>
  <Paragraphs>176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Trebuchet MS</vt:lpstr>
      <vt:lpstr>Tw Cen MT</vt:lpstr>
      <vt:lpstr>Wingdings</vt:lpstr>
      <vt:lpstr>Circuit</vt:lpstr>
      <vt:lpstr>Lecture</vt:lpstr>
      <vt:lpstr>Design of Horizontal Alignment:</vt:lpstr>
      <vt:lpstr>a. Design speed </vt:lpstr>
      <vt:lpstr>Classification of Terrain</vt:lpstr>
      <vt:lpstr>Design Speed On highways</vt:lpstr>
      <vt:lpstr>b. Horizontal curve </vt:lpstr>
      <vt:lpstr>b. Horizontal curve</vt:lpstr>
      <vt:lpstr>b. Horizontal curve</vt:lpstr>
      <vt:lpstr>i. Overturning effect:</vt:lpstr>
      <vt:lpstr>i. Overturning effect:</vt:lpstr>
      <vt:lpstr>ii. Transverse skidding effect:</vt:lpstr>
      <vt:lpstr>ii. Transverse skidding effect:</vt:lpstr>
      <vt:lpstr>ii. Transverse skidding effect:</vt:lpstr>
      <vt:lpstr>c. Super elevation (e): </vt:lpstr>
      <vt:lpstr>c. Super elevation (e):</vt:lpstr>
      <vt:lpstr>c. Super elevation (e):</vt:lpstr>
      <vt:lpstr>Analysis of Super elevation:</vt:lpstr>
      <vt:lpstr>Analysis of Super elevation</vt:lpstr>
      <vt:lpstr>Analysis of Super elevation</vt:lpstr>
      <vt:lpstr>Analysis of Super elevation</vt:lpstr>
      <vt:lpstr>Maximum Superelevation </vt:lpstr>
      <vt:lpstr>Minimum Superelevation </vt:lpstr>
      <vt:lpstr>Steps For Superelevation Design </vt:lpstr>
      <vt:lpstr>Steps For Superelevation Design</vt:lpstr>
      <vt:lpstr>Steps For Superelevation Design</vt:lpstr>
      <vt:lpstr>Steps For Superelevation Design</vt:lpstr>
      <vt:lpstr>Radius of Horizontal Curve: </vt:lpstr>
      <vt:lpstr>Radius of Horizontal Curve:</vt:lpstr>
      <vt:lpstr>d. Widening of pavement on horizontal curves: </vt:lpstr>
      <vt:lpstr>d. Widening of pavement on horizontal curves:</vt:lpstr>
      <vt:lpstr>Analysis of extra widening on horizontal curves: </vt:lpstr>
      <vt:lpstr>a. Mechanical widening/Off tracking (Wm):</vt:lpstr>
      <vt:lpstr>a. Mechanical widening/Off tracking (Wm):</vt:lpstr>
      <vt:lpstr>a. Mechanical widening/Off tracking (Wm):</vt:lpstr>
      <vt:lpstr>b. Psychological widening (Wps): </vt:lpstr>
      <vt:lpstr>b. Psychological widening (Wps):</vt:lpstr>
      <vt:lpstr>e. Horizontal Transition Curve: </vt:lpstr>
      <vt:lpstr>e. Horizontal Transition Curve:</vt:lpstr>
      <vt:lpstr>Objectives of providing transition curve: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Windows User</dc:creator>
  <cp:lastModifiedBy>Windows User</cp:lastModifiedBy>
  <cp:revision>18</cp:revision>
  <dcterms:created xsi:type="dcterms:W3CDTF">2020-05-09T09:59:24Z</dcterms:created>
  <dcterms:modified xsi:type="dcterms:W3CDTF">2020-05-17T16:52:18Z</dcterms:modified>
</cp:coreProperties>
</file>