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71" r:id="rId8"/>
    <p:sldId id="261" r:id="rId9"/>
    <p:sldId id="262" r:id="rId10"/>
    <p:sldId id="263" r:id="rId11"/>
    <p:sldId id="273" r:id="rId12"/>
    <p:sldId id="274" r:id="rId13"/>
    <p:sldId id="275" r:id="rId14"/>
    <p:sldId id="276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8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9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9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1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4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8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7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2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9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F60A7-78D8-486B-A727-DCE4CE80548F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6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Electrical Transmission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In last lecture we have discussed about </a:t>
            </a:r>
            <a:r>
              <a:rPr lang="en-US" dirty="0" smtClean="0"/>
              <a:t>Skin Effect and Classification of Overhead transmission Lines. </a:t>
            </a:r>
            <a:r>
              <a:rPr lang="en-US" dirty="0" smtClean="0"/>
              <a:t>In this lecture we will study about </a:t>
            </a:r>
            <a:r>
              <a:rPr lang="en-US" dirty="0" smtClean="0"/>
              <a:t>voltage regulation, transmission efficiency and performance of single phase short transmission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97511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The </a:t>
            </a:r>
            <a:r>
              <a:rPr lang="en-US" sz="3200" dirty="0" smtClean="0"/>
              <a:t>phasor </a:t>
            </a:r>
            <a:r>
              <a:rPr lang="en-US" sz="3200" dirty="0"/>
              <a:t>diagram of the line for lagging load power factor is shown in Fig. </a:t>
            </a:r>
            <a:r>
              <a:rPr lang="en-US" sz="3200" dirty="0" smtClean="0"/>
              <a:t>(</a:t>
            </a:r>
            <a:r>
              <a:rPr lang="en-US" sz="3200" i="1" dirty="0" smtClean="0"/>
              <a:t>ii</a:t>
            </a:r>
            <a:r>
              <a:rPr lang="en-US" sz="3200" dirty="0"/>
              <a:t>). </a:t>
            </a:r>
            <a:r>
              <a:rPr lang="en-US" sz="3200" dirty="0" smtClean="0"/>
              <a:t>From the </a:t>
            </a:r>
            <a:r>
              <a:rPr lang="en-US" sz="3200" dirty="0"/>
              <a:t>right angled </a:t>
            </a:r>
            <a:r>
              <a:rPr lang="en-US" sz="3200" dirty="0" err="1"/>
              <a:t>traingle</a:t>
            </a:r>
            <a:r>
              <a:rPr lang="en-US" sz="3200" dirty="0"/>
              <a:t> </a:t>
            </a:r>
            <a:r>
              <a:rPr lang="en-US" sz="3200" i="1" dirty="0"/>
              <a:t>ODC</a:t>
            </a:r>
            <a:r>
              <a:rPr lang="en-US" sz="3200" dirty="0"/>
              <a:t>, we get,</a:t>
            </a:r>
            <a:endParaRPr lang="pl-PL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5138"/>
            <a:ext cx="91440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0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343025"/>
            <a:ext cx="804862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5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2776538"/>
            <a:ext cx="64198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7307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" y="533400"/>
            <a:ext cx="91516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An approximate expression for the sending end voltage </a:t>
            </a:r>
            <a:r>
              <a:rPr lang="en-US" sz="2800" i="1" dirty="0"/>
              <a:t>VS </a:t>
            </a:r>
            <a:r>
              <a:rPr lang="en-US" sz="2800" dirty="0"/>
              <a:t>can be obtained as follows. </a:t>
            </a:r>
            <a:r>
              <a:rPr lang="en-US" sz="2800" dirty="0" smtClean="0"/>
              <a:t>Draw perpendicular </a:t>
            </a:r>
            <a:r>
              <a:rPr lang="en-US" sz="2800" dirty="0"/>
              <a:t>from </a:t>
            </a:r>
            <a:r>
              <a:rPr lang="en-US" sz="2800" i="1" dirty="0"/>
              <a:t>B </a:t>
            </a:r>
            <a:r>
              <a:rPr lang="en-US" sz="2800" dirty="0"/>
              <a:t>and </a:t>
            </a:r>
            <a:r>
              <a:rPr lang="en-US" sz="2800" i="1" dirty="0"/>
              <a:t>C </a:t>
            </a:r>
            <a:r>
              <a:rPr lang="en-US" sz="2800" dirty="0"/>
              <a:t>on </a:t>
            </a:r>
            <a:r>
              <a:rPr lang="en-US" sz="2800" i="1" dirty="0"/>
              <a:t>OA </a:t>
            </a:r>
            <a:r>
              <a:rPr lang="en-US" sz="2800" dirty="0"/>
              <a:t>produced as shown in </a:t>
            </a:r>
            <a:r>
              <a:rPr lang="en-US" sz="2800" dirty="0" err="1" smtClean="0"/>
              <a:t>Fig.iii</a:t>
            </a:r>
            <a:r>
              <a:rPr lang="en-US" sz="2800" dirty="0" smtClean="0"/>
              <a:t>. </a:t>
            </a:r>
            <a:r>
              <a:rPr lang="en-US" sz="2800" dirty="0"/>
              <a:t>Then </a:t>
            </a:r>
            <a:r>
              <a:rPr lang="en-US" sz="2800" i="1" dirty="0"/>
              <a:t>OC </a:t>
            </a:r>
            <a:r>
              <a:rPr lang="en-US" sz="2800" dirty="0"/>
              <a:t>is </a:t>
            </a:r>
            <a:r>
              <a:rPr lang="en-US" sz="2800" i="1" dirty="0"/>
              <a:t>nearly </a:t>
            </a:r>
            <a:r>
              <a:rPr lang="en-US" sz="2800" dirty="0"/>
              <a:t>equal to </a:t>
            </a:r>
            <a:r>
              <a:rPr lang="en-US" sz="2800" i="1" dirty="0" smtClean="0"/>
              <a:t>OF i.e</a:t>
            </a:r>
            <a:r>
              <a:rPr lang="en-US" sz="2800" i="1" dirty="0"/>
              <a:t>.,</a:t>
            </a:r>
            <a:endParaRPr 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202" y="2514600"/>
            <a:ext cx="360997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838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76485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2373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7100277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-10" dirty="0" smtClean="0"/>
              <a:t>References</a:t>
            </a:r>
          </a:p>
          <a:p>
            <a:r>
              <a:rPr lang="en-US" sz="3200" dirty="0"/>
              <a:t>Principles of Power </a:t>
            </a:r>
            <a:r>
              <a:rPr lang="en-US" sz="3200" dirty="0" smtClean="0"/>
              <a:t>Systems by </a:t>
            </a:r>
            <a:r>
              <a:rPr lang="en-US" sz="3200" dirty="0"/>
              <a:t>V.K Mehta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068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430" y="0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/>
          </a:p>
          <a:p>
            <a:endParaRPr lang="en-US" sz="3600" b="1" dirty="0"/>
          </a:p>
          <a:p>
            <a:pPr algn="just"/>
            <a:r>
              <a:rPr lang="en-US" sz="3200" b="1" dirty="0"/>
              <a:t>(</a:t>
            </a:r>
            <a:r>
              <a:rPr lang="en-US" sz="3200" b="1" i="1" dirty="0"/>
              <a:t>i</a:t>
            </a:r>
            <a:r>
              <a:rPr lang="en-US" sz="3200" b="1" dirty="0"/>
              <a:t>) Voltage regulation.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859340"/>
            <a:ext cx="91325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When a transmission line is carrying current, there is a voltage drop </a:t>
            </a:r>
            <a:r>
              <a:rPr lang="en-US" sz="3200" dirty="0" smtClean="0"/>
              <a:t>in the </a:t>
            </a:r>
            <a:r>
              <a:rPr lang="en-US" sz="3200" dirty="0"/>
              <a:t>line due to resistance and inductance of the line. The result is that receiving end </a:t>
            </a:r>
            <a:r>
              <a:rPr lang="en-US" sz="3200" dirty="0" smtClean="0"/>
              <a:t>voltage (</a:t>
            </a:r>
            <a:r>
              <a:rPr lang="en-US" sz="3200" i="1" dirty="0" smtClean="0"/>
              <a:t>VR</a:t>
            </a:r>
            <a:r>
              <a:rPr lang="en-US" sz="3200" dirty="0"/>
              <a:t>) of the line is generally less than the sending end voltage (</a:t>
            </a:r>
            <a:r>
              <a:rPr lang="en-US" sz="3200" i="1" dirty="0"/>
              <a:t>VS</a:t>
            </a:r>
            <a:r>
              <a:rPr lang="en-US" sz="3200" dirty="0"/>
              <a:t>). This voltage drop (</a:t>
            </a:r>
            <a:r>
              <a:rPr lang="en-US" sz="3200" i="1" dirty="0"/>
              <a:t>VS </a:t>
            </a:r>
            <a:r>
              <a:rPr lang="en-US" sz="3200" dirty="0" smtClean="0"/>
              <a:t>− </a:t>
            </a:r>
            <a:r>
              <a:rPr lang="en-US" sz="3200" i="1" dirty="0" smtClean="0"/>
              <a:t>VR</a:t>
            </a:r>
            <a:r>
              <a:rPr lang="en-US" sz="3200" dirty="0"/>
              <a:t>) in the line is expressed as a percentage of receiving end voltage </a:t>
            </a:r>
            <a:r>
              <a:rPr lang="en-US" sz="3200" i="1" dirty="0"/>
              <a:t>VR </a:t>
            </a:r>
            <a:r>
              <a:rPr lang="en-US" sz="3200" dirty="0"/>
              <a:t>and is called </a:t>
            </a:r>
            <a:r>
              <a:rPr lang="en-US" sz="3200" dirty="0" smtClean="0"/>
              <a:t>voltage regulation.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059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98120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dirty="0"/>
              <a:t>The difference in voltage at the receiving end of a transmission line </a:t>
            </a:r>
            <a:r>
              <a:rPr lang="en-US" sz="3200" i="1" dirty="0" smtClean="0"/>
              <a:t>between </a:t>
            </a:r>
            <a:r>
              <a:rPr lang="en-US" sz="3200" i="1" dirty="0"/>
              <a:t>conditions of </a:t>
            </a:r>
            <a:r>
              <a:rPr lang="en-US" sz="3200" i="1" dirty="0" smtClean="0"/>
              <a:t>no load </a:t>
            </a:r>
            <a:r>
              <a:rPr lang="en-US" sz="3200" i="1" dirty="0"/>
              <a:t>and full load is called </a:t>
            </a:r>
            <a:r>
              <a:rPr lang="en-US" sz="3200" b="1" dirty="0"/>
              <a:t>voltage regulation </a:t>
            </a:r>
            <a:r>
              <a:rPr lang="en-US" sz="3200" dirty="0"/>
              <a:t>and is expressed as a percentage of the receiving </a:t>
            </a:r>
            <a:r>
              <a:rPr lang="en-US" sz="3200" dirty="0" smtClean="0"/>
              <a:t>end voltage</a:t>
            </a:r>
            <a:r>
              <a:rPr lang="en-US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00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0480" y="4572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Mathematically,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46291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2590800"/>
            <a:ext cx="91287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Obviously, it is desirable that the voltage regulation of a transmission line should be low </a:t>
            </a:r>
            <a:r>
              <a:rPr lang="en-US" sz="3200" i="1" dirty="0"/>
              <a:t>i.e</a:t>
            </a:r>
            <a:r>
              <a:rPr lang="en-US" sz="3200" dirty="0"/>
              <a:t>., </a:t>
            </a:r>
            <a:r>
              <a:rPr lang="en-US" sz="3200" dirty="0" smtClean="0"/>
              <a:t>the increase </a:t>
            </a:r>
            <a:r>
              <a:rPr lang="en-US" sz="3200" dirty="0"/>
              <a:t>in load current should make very little difference in the receiving end voltage.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0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/>
              <a:t>(</a:t>
            </a:r>
            <a:r>
              <a:rPr lang="en-US" sz="3200" b="1" i="1" dirty="0"/>
              <a:t>ii</a:t>
            </a:r>
            <a:r>
              <a:rPr lang="en-US" sz="3200" b="1" dirty="0"/>
              <a:t>) Transmission efficiency. </a:t>
            </a:r>
            <a:endParaRPr lang="en-US" sz="3200" b="1" dirty="0" smtClean="0"/>
          </a:p>
          <a:p>
            <a:pPr algn="just"/>
            <a:r>
              <a:rPr lang="en-US" sz="3200" dirty="0" smtClean="0"/>
              <a:t>The </a:t>
            </a:r>
            <a:r>
              <a:rPr lang="en-US" sz="3200" dirty="0"/>
              <a:t>power obtained at the receiving end of a transmission line </a:t>
            </a:r>
            <a:r>
              <a:rPr lang="en-US" sz="3200" dirty="0" smtClean="0"/>
              <a:t>is generally </a:t>
            </a:r>
            <a:r>
              <a:rPr lang="en-US" sz="3200" dirty="0"/>
              <a:t>less than the sending end power due to losses in the line resistance.</a:t>
            </a:r>
          </a:p>
          <a:p>
            <a:pPr algn="just"/>
            <a:r>
              <a:rPr lang="en-US" sz="3200" i="1" dirty="0"/>
              <a:t>The ratio of receiving end power to the sending end power of a transmission line is known as </a:t>
            </a:r>
            <a:r>
              <a:rPr lang="en-US" sz="3200" i="1" dirty="0" smtClean="0"/>
              <a:t>the </a:t>
            </a:r>
            <a:r>
              <a:rPr lang="en-US" sz="3200" b="1" dirty="0" smtClean="0"/>
              <a:t>transmission </a:t>
            </a:r>
            <a:r>
              <a:rPr lang="en-US" sz="3200" b="1" dirty="0"/>
              <a:t>efficiency </a:t>
            </a:r>
            <a:r>
              <a:rPr lang="en-US" sz="3200" i="1" dirty="0"/>
              <a:t>of the line i.e.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39430"/>
            <a:ext cx="68008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7220"/>
            <a:ext cx="9144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Performance of Single Phase Short Transmission Lines</a:t>
            </a:r>
          </a:p>
          <a:p>
            <a:pPr algn="just"/>
            <a:r>
              <a:rPr lang="en-US" sz="3200" dirty="0"/>
              <a:t>As stated earlier, the effects of line capacitance are neglected for a short transmission line. </a:t>
            </a:r>
            <a:r>
              <a:rPr lang="en-US" sz="3200" dirty="0" smtClean="0"/>
              <a:t>Therefore, while </a:t>
            </a:r>
            <a:r>
              <a:rPr lang="en-US" sz="3200" dirty="0"/>
              <a:t>studying the performance of such a line, only resistance and inductance of the line are taken</a:t>
            </a:r>
          </a:p>
          <a:p>
            <a:pPr algn="just"/>
            <a:r>
              <a:rPr lang="en-US" sz="3200" dirty="0"/>
              <a:t>into account. </a:t>
            </a:r>
            <a:endParaRPr lang="en-US" sz="3200" dirty="0" smtClean="0"/>
          </a:p>
          <a:p>
            <a:pPr algn="just"/>
            <a:r>
              <a:rPr lang="en-US" sz="3200" dirty="0" smtClean="0"/>
              <a:t>The </a:t>
            </a:r>
            <a:r>
              <a:rPr lang="en-US" sz="3200" dirty="0"/>
              <a:t>equivalent circuit of a single phase short transmission line is shown in Fig. </a:t>
            </a:r>
            <a:r>
              <a:rPr lang="en-US" sz="3200" dirty="0" smtClean="0"/>
              <a:t>(</a:t>
            </a:r>
            <a:r>
              <a:rPr lang="en-US" sz="3200" i="1" dirty="0" smtClean="0"/>
              <a:t>i</a:t>
            </a:r>
            <a:r>
              <a:rPr lang="en-US" sz="3200" dirty="0"/>
              <a:t>).</a:t>
            </a:r>
          </a:p>
          <a:p>
            <a:pPr algn="just"/>
            <a:r>
              <a:rPr lang="en-US" sz="3200" dirty="0"/>
              <a:t>Here, the total line resistance and inductance are shown as concentrated or lumped instead of </a:t>
            </a:r>
            <a:r>
              <a:rPr lang="en-US" sz="3200" dirty="0" smtClean="0"/>
              <a:t>being distributed</a:t>
            </a:r>
            <a:r>
              <a:rPr lang="en-US" sz="3200" dirty="0"/>
              <a:t>. The circuit is a simple </a:t>
            </a:r>
            <a:r>
              <a:rPr lang="en-US" sz="3200" dirty="0" err="1"/>
              <a:t>a.c</a:t>
            </a:r>
            <a:r>
              <a:rPr lang="en-US" sz="3200" dirty="0"/>
              <a:t>. series circuit.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69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190750"/>
            <a:ext cx="850582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7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933575"/>
            <a:ext cx="3286125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2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25" y="1990725"/>
            <a:ext cx="3486150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7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422</Words>
  <Application>Microsoft Office PowerPoint</Application>
  <PresentationFormat>On-screen Show (4:3)</PresentationFormat>
  <Paragraphs>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Electrical Transmission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36</cp:revision>
  <dcterms:created xsi:type="dcterms:W3CDTF">2020-03-17T13:15:14Z</dcterms:created>
  <dcterms:modified xsi:type="dcterms:W3CDTF">2020-05-16T20:20:32Z</dcterms:modified>
</cp:coreProperties>
</file>