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287" r:id="rId3"/>
    <p:sldId id="292" r:id="rId4"/>
    <p:sldId id="288" r:id="rId5"/>
    <p:sldId id="289" r:id="rId6"/>
    <p:sldId id="290" r:id="rId7"/>
    <p:sldId id="291" r:id="rId8"/>
    <p:sldId id="293" r:id="rId9"/>
    <p:sldId id="294" r:id="rId10"/>
    <p:sldId id="295" r:id="rId11"/>
    <p:sldId id="296" r:id="rId12"/>
    <p:sldId id="297" r:id="rId13"/>
    <p:sldId id="298" r:id="rId14"/>
    <p:sldId id="299" r:id="rId15"/>
    <p:sldId id="300"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73" d="100"/>
          <a:sy n="73" d="100"/>
        </p:scale>
        <p:origin x="1320" y="7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21-Jun-20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21-Jun-20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124" y="1280160"/>
            <a:ext cx="8709658" cy="2071464"/>
          </a:xfrm>
        </p:spPr>
        <p:txBody>
          <a:bodyPr anchor="b">
            <a:normAutofit/>
          </a:bodyPr>
          <a:lstStyle>
            <a:lvl1pPr algn="ctr">
              <a:lnSpc>
                <a:spcPct val="80000"/>
              </a:lnSpc>
              <a:defRPr sz="36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1124" y="4895557"/>
            <a:ext cx="8709658" cy="535219"/>
          </a:xfrm>
        </p:spPr>
        <p:txBody>
          <a:bodyPr>
            <a:noAutofit/>
          </a:bodyPr>
          <a:lstStyle>
            <a:lvl1pPr marL="0" indent="0" algn="ctr">
              <a:spcBef>
                <a:spcPts val="0"/>
              </a:spcBef>
              <a:buNone/>
              <a:defRPr sz="24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9144000" cy="9692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9FD9A2A4-4E51-4195-AE83-B9138C657897}"/>
              </a:ext>
            </a:extLst>
          </p:cNvPr>
          <p:cNvSpPr txBox="1"/>
          <p:nvPr userDrawn="1"/>
        </p:nvSpPr>
        <p:spPr>
          <a:xfrm>
            <a:off x="7498081" y="6499274"/>
            <a:ext cx="1598074"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09427" y="-337"/>
            <a:ext cx="532225" cy="460526"/>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70154" y="998807"/>
            <a:ext cx="4144696" cy="545006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98807"/>
            <a:ext cx="4092820" cy="545006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0154" y="380994"/>
            <a:ext cx="8351815" cy="460526"/>
          </a:xfrm>
        </p:spPr>
        <p:txBody>
          <a:bodyPr/>
          <a:lstStyle/>
          <a:p>
            <a:r>
              <a:rPr lang="en-US"/>
              <a:t>Click to edit Master title style</a:t>
            </a:r>
          </a:p>
        </p:txBody>
      </p:sp>
      <p:sp>
        <p:nvSpPr>
          <p:cNvPr id="3" name="Text Placeholder 2"/>
          <p:cNvSpPr>
            <a:spLocks noGrp="1"/>
          </p:cNvSpPr>
          <p:nvPr>
            <p:ph type="body" idx="1"/>
          </p:nvPr>
        </p:nvSpPr>
        <p:spPr>
          <a:xfrm>
            <a:off x="341141" y="998804"/>
            <a:ext cx="4190063"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7073" y="1667120"/>
            <a:ext cx="4190063" cy="480401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789" y="984737"/>
            <a:ext cx="4190062"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1667120"/>
            <a:ext cx="4188918" cy="480401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812" y="409131"/>
            <a:ext cx="8820442" cy="460526"/>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68812" y="1139483"/>
            <a:ext cx="8820442" cy="5373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53157" y="27800"/>
            <a:ext cx="574428" cy="366924"/>
          </a:xfrm>
          <a:prstGeom prst="rect">
            <a:avLst/>
          </a:prstGeom>
        </p:spPr>
        <p:txBody>
          <a:bodyPr vert="horz" lIns="91440" tIns="45720" rIns="91440" bIns="45720" rtlCol="0" anchor="ctr"/>
          <a:lstStyle>
            <a:lvl1pPr algn="r">
              <a:defRPr sz="1600">
                <a:solidFill>
                  <a:schemeClr val="bg1"/>
                </a:solidFill>
              </a:defRPr>
            </a:lvl1pPr>
          </a:lstStyle>
          <a:p>
            <a:fld id="{E31375A4-56A4-47D6-9801-1991572033F7}" type="slidenum">
              <a:rPr lang="en-US" smtClean="0"/>
              <a:pPr/>
              <a:t>‹#›</a:t>
            </a:fld>
            <a:endParaRPr lang="en-US"/>
          </a:p>
        </p:txBody>
      </p:sp>
      <p:sp>
        <p:nvSpPr>
          <p:cNvPr id="8" name="Rectangle 7"/>
          <p:cNvSpPr/>
          <p:nvPr userDrawn="1"/>
        </p:nvSpPr>
        <p:spPr>
          <a:xfrm>
            <a:off x="0" y="6555548"/>
            <a:ext cx="9144000" cy="316519"/>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E372A2AF-3AF8-4E95-98DC-531BADE58502}"/>
              </a:ext>
            </a:extLst>
          </p:cNvPr>
          <p:cNvSpPr txBox="1"/>
          <p:nvPr userDrawn="1"/>
        </p:nvSpPr>
        <p:spPr>
          <a:xfrm>
            <a:off x="7652825" y="6569615"/>
            <a:ext cx="1457395"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
        <p:nvSpPr>
          <p:cNvPr id="11" name="Rectangle 10">
            <a:extLst>
              <a:ext uri="{FF2B5EF4-FFF2-40B4-BE49-F238E27FC236}">
                <a16:creationId xmlns:a16="http://schemas.microsoft.com/office/drawing/2014/main" id="{7C32A656-DA39-4534-8959-89DB2631C107}"/>
              </a:ext>
            </a:extLst>
          </p:cNvPr>
          <p:cNvSpPr/>
          <p:nvPr userDrawn="1"/>
        </p:nvSpPr>
        <p:spPr>
          <a:xfrm>
            <a:off x="-2343" y="0"/>
            <a:ext cx="9146343" cy="366924"/>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cap="all" baseline="0">
          <a:solidFill>
            <a:schemeClr val="tx2"/>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400" kern="1200">
          <a:solidFill>
            <a:schemeClr val="accent1">
              <a:lumMod val="50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2200" kern="1200">
          <a:solidFill>
            <a:schemeClr val="accent1">
              <a:lumMod val="50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accent1">
              <a:lumMod val="50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accent1">
              <a:lumMod val="50000"/>
            </a:schemeClr>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accent1">
              <a:lumMod val="50000"/>
            </a:schemeClr>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608424"/>
            <a:ext cx="6557964" cy="2743200"/>
          </a:xfrm>
        </p:spPr>
        <p:txBody>
          <a:bodyPr>
            <a:normAutofit/>
          </a:bodyPr>
          <a:lstStyle/>
          <a:p>
            <a:r>
              <a:rPr lang="en-US" dirty="0"/>
              <a:t>Performance Appraisal:</a:t>
            </a:r>
            <a:br>
              <a:rPr lang="en-US" dirty="0"/>
            </a:br>
            <a:endParaRPr lang="en-US" sz="2400" dirty="0"/>
          </a:p>
        </p:txBody>
      </p:sp>
      <p:sp>
        <p:nvSpPr>
          <p:cNvPr id="3" name="Subtitle 2"/>
          <p:cNvSpPr>
            <a:spLocks noGrp="1"/>
          </p:cNvSpPr>
          <p:nvPr>
            <p:ph type="subTitle" idx="1"/>
          </p:nvPr>
        </p:nvSpPr>
        <p:spPr>
          <a:xfrm>
            <a:off x="2259874" y="3352493"/>
            <a:ext cx="6630907" cy="535219"/>
          </a:xfrm>
        </p:spPr>
        <p:txBody>
          <a:bodyPr/>
          <a:lstStyle/>
          <a:p>
            <a:r>
              <a:rPr lang="en-US" sz="3200" dirty="0"/>
              <a:t>Myth and </a:t>
            </a:r>
            <a:r>
              <a:rPr lang="en-US" sz="3200" dirty="0" smtClean="0"/>
              <a:t>Reality (part 2)</a:t>
            </a:r>
            <a:endParaRPr lang="en-US" sz="3200"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91C8-43AE-4831-9A76-381BF4C0F180}"/>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2E01BD8-32D0-433B-8FD4-B92EC5D42483}"/>
              </a:ext>
            </a:extLst>
          </p:cNvPr>
          <p:cNvSpPr>
            <a:spLocks noGrp="1"/>
          </p:cNvSpPr>
          <p:nvPr>
            <p:ph idx="1"/>
          </p:nvPr>
        </p:nvSpPr>
        <p:spPr/>
        <p:txBody>
          <a:bodyPr>
            <a:normAutofit/>
          </a:bodyPr>
          <a:lstStyle/>
          <a:p>
            <a:r>
              <a:rPr lang="en-US" dirty="0"/>
              <a:t>There are several characteristics of performance management processes that are intended to carve up consequences:</a:t>
            </a:r>
          </a:p>
          <a:p>
            <a:pPr lvl="1"/>
            <a:r>
              <a:rPr lang="en-US" dirty="0"/>
              <a:t>The way in which measures and goals are developed lends itself to differentiating individuals and/or groups.</a:t>
            </a:r>
          </a:p>
          <a:p>
            <a:r>
              <a:rPr lang="en-US" dirty="0"/>
              <a:t>The performance assessment process culminates in an overall numerical or text-based rating, reflecting a scale with multiple gradations.</a:t>
            </a:r>
          </a:p>
          <a:p>
            <a:r>
              <a:rPr lang="en-US" dirty="0"/>
              <a:t>There are formal guidelines for ensuring that performance ratings are well distributed, such as forced ranking or suggested distribution “audited” by HR.</a:t>
            </a:r>
          </a:p>
          <a:p>
            <a:r>
              <a:rPr lang="en-US" dirty="0"/>
              <a:t>There are formal processes in place for ranking employees based on an overall rating and supporting managerial input.</a:t>
            </a:r>
            <a:endParaRPr lang="en-PK" dirty="0"/>
          </a:p>
        </p:txBody>
      </p:sp>
      <p:sp>
        <p:nvSpPr>
          <p:cNvPr id="4" name="Slide Number Placeholder 3">
            <a:extLst>
              <a:ext uri="{FF2B5EF4-FFF2-40B4-BE49-F238E27FC236}">
                <a16:creationId xmlns:a16="http://schemas.microsoft.com/office/drawing/2014/main" id="{6155BC35-DE28-4788-9F36-9233ED4A8B19}"/>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15200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5ABC-718B-4749-AE95-1C3F24650AC7}"/>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C3F74851-0ACE-4474-A219-256067A5F550}"/>
              </a:ext>
            </a:extLst>
          </p:cNvPr>
          <p:cNvPicPr>
            <a:picLocks noGrp="1" noChangeAspect="1"/>
          </p:cNvPicPr>
          <p:nvPr>
            <p:ph idx="1"/>
          </p:nvPr>
        </p:nvPicPr>
        <p:blipFill rotWithShape="1">
          <a:blip r:embed="rId2"/>
          <a:srcRect b="9905"/>
          <a:stretch/>
        </p:blipFill>
        <p:spPr>
          <a:xfrm>
            <a:off x="433647" y="1414463"/>
            <a:ext cx="8465092" cy="3924000"/>
          </a:xfrm>
          <a:prstGeom prst="rect">
            <a:avLst/>
          </a:prstGeom>
        </p:spPr>
      </p:pic>
      <p:sp>
        <p:nvSpPr>
          <p:cNvPr id="4" name="Slide Number Placeholder 3">
            <a:extLst>
              <a:ext uri="{FF2B5EF4-FFF2-40B4-BE49-F238E27FC236}">
                <a16:creationId xmlns:a16="http://schemas.microsoft.com/office/drawing/2014/main" id="{A8F7659B-640A-4758-91D1-41B7AF499757}"/>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15437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F290-A5A3-43F3-8C0F-E3FDDC5AA773}"/>
              </a:ext>
            </a:extLst>
          </p:cNvPr>
          <p:cNvSpPr>
            <a:spLocks noGrp="1"/>
          </p:cNvSpPr>
          <p:nvPr>
            <p:ph type="title"/>
          </p:nvPr>
        </p:nvSpPr>
        <p:spPr>
          <a:xfrm>
            <a:off x="168812" y="685796"/>
            <a:ext cx="8820442" cy="898237"/>
          </a:xfrm>
        </p:spPr>
        <p:txBody>
          <a:bodyPr/>
          <a:lstStyle/>
          <a:p>
            <a:r>
              <a:rPr lang="en-US" dirty="0"/>
              <a:t>Strategies for Running the Gauntlet </a:t>
            </a:r>
            <a:br>
              <a:rPr lang="en-US" dirty="0"/>
            </a:br>
            <a:r>
              <a:rPr lang="en-US" dirty="0"/>
              <a:t>(to pass tough path)</a:t>
            </a:r>
            <a:endParaRPr lang="en-PK" dirty="0"/>
          </a:p>
        </p:txBody>
      </p:sp>
      <p:sp>
        <p:nvSpPr>
          <p:cNvPr id="3" name="Content Placeholder 2">
            <a:extLst>
              <a:ext uri="{FF2B5EF4-FFF2-40B4-BE49-F238E27FC236}">
                <a16:creationId xmlns:a16="http://schemas.microsoft.com/office/drawing/2014/main" id="{BE9E6F08-D262-4ADF-8CAA-70420647468B}"/>
              </a:ext>
            </a:extLst>
          </p:cNvPr>
          <p:cNvSpPr>
            <a:spLocks noGrp="1"/>
          </p:cNvSpPr>
          <p:nvPr>
            <p:ph idx="1"/>
          </p:nvPr>
        </p:nvSpPr>
        <p:spPr>
          <a:xfrm>
            <a:off x="168812" y="1943101"/>
            <a:ext cx="8820442" cy="4570240"/>
          </a:xfrm>
        </p:spPr>
        <p:txBody>
          <a:bodyPr/>
          <a:lstStyle/>
          <a:p>
            <a:r>
              <a:rPr lang="en-US" i="1" dirty="0"/>
              <a:t>Develop different purposes and approaches for different employee groups (if needed).</a:t>
            </a:r>
          </a:p>
          <a:p>
            <a:endParaRPr lang="en-PK" dirty="0"/>
          </a:p>
        </p:txBody>
      </p:sp>
      <p:sp>
        <p:nvSpPr>
          <p:cNvPr id="4" name="Slide Number Placeholder 3">
            <a:extLst>
              <a:ext uri="{FF2B5EF4-FFF2-40B4-BE49-F238E27FC236}">
                <a16:creationId xmlns:a16="http://schemas.microsoft.com/office/drawing/2014/main" id="{51CE2D36-7445-4BF0-9A2C-7497C49B4A9D}"/>
              </a:ext>
            </a:extLst>
          </p:cNvPr>
          <p:cNvSpPr>
            <a:spLocks noGrp="1"/>
          </p:cNvSpPr>
          <p:nvPr>
            <p:ph type="sldNum" sz="quarter" idx="12"/>
          </p:nvPr>
        </p:nvSpPr>
        <p:spPr/>
        <p:txBody>
          <a:bodyPr/>
          <a:lstStyle/>
          <a:p>
            <a:fld id="{E31375A4-56A4-47D6-9801-1991572033F7}" type="slidenum">
              <a:rPr lang="en-US" smtClean="0"/>
              <a:t>12</a:t>
            </a:fld>
            <a:endParaRPr lang="en-US"/>
          </a:p>
        </p:txBody>
      </p:sp>
      <p:pic>
        <p:nvPicPr>
          <p:cNvPr id="5" name="Picture 4">
            <a:extLst>
              <a:ext uri="{FF2B5EF4-FFF2-40B4-BE49-F238E27FC236}">
                <a16:creationId xmlns:a16="http://schemas.microsoft.com/office/drawing/2014/main" id="{9612E962-9844-4711-91DC-D6F5C30DFAD8}"/>
              </a:ext>
            </a:extLst>
          </p:cNvPr>
          <p:cNvPicPr>
            <a:picLocks noChangeAspect="1"/>
          </p:cNvPicPr>
          <p:nvPr/>
        </p:nvPicPr>
        <p:blipFill>
          <a:blip r:embed="rId2"/>
          <a:stretch>
            <a:fillRect/>
          </a:stretch>
        </p:blipFill>
        <p:spPr>
          <a:xfrm>
            <a:off x="561025" y="3214688"/>
            <a:ext cx="8306754" cy="1914529"/>
          </a:xfrm>
          <a:prstGeom prst="rect">
            <a:avLst/>
          </a:prstGeom>
        </p:spPr>
      </p:pic>
    </p:spTree>
    <p:extLst>
      <p:ext uri="{BB962C8B-B14F-4D97-AF65-F5344CB8AC3E}">
        <p14:creationId xmlns:p14="http://schemas.microsoft.com/office/powerpoint/2010/main" val="23606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46DE-A676-439B-BA58-503316D1C09C}"/>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FB690877-7B65-4EA4-BFAD-2E2355CD8EBF}"/>
              </a:ext>
            </a:extLst>
          </p:cNvPr>
          <p:cNvSpPr>
            <a:spLocks noGrp="1"/>
          </p:cNvSpPr>
          <p:nvPr>
            <p:ph idx="1"/>
          </p:nvPr>
        </p:nvSpPr>
        <p:spPr/>
        <p:txBody>
          <a:bodyPr/>
          <a:lstStyle/>
          <a:p>
            <a:r>
              <a:rPr lang="en-US" i="1" dirty="0"/>
              <a:t>Integrate the enterprise with the individual.</a:t>
            </a:r>
          </a:p>
          <a:p>
            <a:endParaRPr lang="en-PK" dirty="0"/>
          </a:p>
        </p:txBody>
      </p:sp>
      <p:sp>
        <p:nvSpPr>
          <p:cNvPr id="4" name="Slide Number Placeholder 3">
            <a:extLst>
              <a:ext uri="{FF2B5EF4-FFF2-40B4-BE49-F238E27FC236}">
                <a16:creationId xmlns:a16="http://schemas.microsoft.com/office/drawing/2014/main" id="{C898CFFD-2948-4AE0-B2BA-CE1AEC8A4DFD}"/>
              </a:ext>
            </a:extLst>
          </p:cNvPr>
          <p:cNvSpPr>
            <a:spLocks noGrp="1"/>
          </p:cNvSpPr>
          <p:nvPr>
            <p:ph type="sldNum" sz="quarter" idx="12"/>
          </p:nvPr>
        </p:nvSpPr>
        <p:spPr/>
        <p:txBody>
          <a:bodyPr/>
          <a:lstStyle/>
          <a:p>
            <a:fld id="{E31375A4-56A4-47D6-9801-1991572033F7}" type="slidenum">
              <a:rPr lang="en-US" smtClean="0"/>
              <a:t>13</a:t>
            </a:fld>
            <a:endParaRPr lang="en-US"/>
          </a:p>
        </p:txBody>
      </p:sp>
      <p:pic>
        <p:nvPicPr>
          <p:cNvPr id="6" name="Picture 5">
            <a:extLst>
              <a:ext uri="{FF2B5EF4-FFF2-40B4-BE49-F238E27FC236}">
                <a16:creationId xmlns:a16="http://schemas.microsoft.com/office/drawing/2014/main" id="{5BD7467E-9BA9-4C4A-A1AD-93A56FE03710}"/>
              </a:ext>
            </a:extLst>
          </p:cNvPr>
          <p:cNvPicPr>
            <a:picLocks noChangeAspect="1"/>
          </p:cNvPicPr>
          <p:nvPr/>
        </p:nvPicPr>
        <p:blipFill>
          <a:blip r:embed="rId2"/>
          <a:stretch>
            <a:fillRect/>
          </a:stretch>
        </p:blipFill>
        <p:spPr>
          <a:xfrm>
            <a:off x="168812" y="1870692"/>
            <a:ext cx="8806376" cy="3116615"/>
          </a:xfrm>
          <a:prstGeom prst="rect">
            <a:avLst/>
          </a:prstGeom>
        </p:spPr>
      </p:pic>
    </p:spTree>
    <p:extLst>
      <p:ext uri="{BB962C8B-B14F-4D97-AF65-F5344CB8AC3E}">
        <p14:creationId xmlns:p14="http://schemas.microsoft.com/office/powerpoint/2010/main" val="303699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EBC8-CB3B-4089-A161-1E17EB96AFE8}"/>
              </a:ext>
            </a:extLst>
          </p:cNvPr>
          <p:cNvSpPr>
            <a:spLocks noGrp="1"/>
          </p:cNvSpPr>
          <p:nvPr>
            <p:ph type="title"/>
          </p:nvPr>
        </p:nvSpPr>
        <p:spPr/>
        <p:txBody>
          <a:bodyPr/>
          <a:lstStyle/>
          <a:p>
            <a:endParaRPr lang="en-PK"/>
          </a:p>
        </p:txBody>
      </p:sp>
      <p:sp>
        <p:nvSpPr>
          <p:cNvPr id="4" name="Slide Number Placeholder 3">
            <a:extLst>
              <a:ext uri="{FF2B5EF4-FFF2-40B4-BE49-F238E27FC236}">
                <a16:creationId xmlns:a16="http://schemas.microsoft.com/office/drawing/2014/main" id="{4D098476-D9B6-48CB-A3EA-A431A7D9D11E}"/>
              </a:ext>
            </a:extLst>
          </p:cNvPr>
          <p:cNvSpPr>
            <a:spLocks noGrp="1"/>
          </p:cNvSpPr>
          <p:nvPr>
            <p:ph type="sldNum" sz="quarter" idx="12"/>
          </p:nvPr>
        </p:nvSpPr>
        <p:spPr/>
        <p:txBody>
          <a:bodyPr/>
          <a:lstStyle/>
          <a:p>
            <a:fld id="{E31375A4-56A4-47D6-9801-1991572033F7}" type="slidenum">
              <a:rPr lang="en-US" smtClean="0"/>
              <a:t>14</a:t>
            </a:fld>
            <a:endParaRPr lang="en-US"/>
          </a:p>
        </p:txBody>
      </p:sp>
      <p:pic>
        <p:nvPicPr>
          <p:cNvPr id="5" name="Content Placeholder 4">
            <a:extLst>
              <a:ext uri="{FF2B5EF4-FFF2-40B4-BE49-F238E27FC236}">
                <a16:creationId xmlns:a16="http://schemas.microsoft.com/office/drawing/2014/main" id="{75DF2AC0-5EC0-460F-9DD8-34249D1AC925}"/>
              </a:ext>
            </a:extLst>
          </p:cNvPr>
          <p:cNvPicPr>
            <a:picLocks noGrp="1" noChangeAspect="1"/>
          </p:cNvPicPr>
          <p:nvPr>
            <p:ph idx="1"/>
          </p:nvPr>
        </p:nvPicPr>
        <p:blipFill>
          <a:blip r:embed="rId2"/>
          <a:stretch>
            <a:fillRect/>
          </a:stretch>
        </p:blipFill>
        <p:spPr>
          <a:xfrm>
            <a:off x="180424" y="2428875"/>
            <a:ext cx="8918340" cy="2431256"/>
          </a:xfrm>
          <a:prstGeom prst="rect">
            <a:avLst/>
          </a:prstGeom>
        </p:spPr>
      </p:pic>
    </p:spTree>
    <p:extLst>
      <p:ext uri="{BB962C8B-B14F-4D97-AF65-F5344CB8AC3E}">
        <p14:creationId xmlns:p14="http://schemas.microsoft.com/office/powerpoint/2010/main" val="45799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49D-5439-4588-AAA0-4DC030BD5D79}"/>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0A6C7005-B09B-446F-8E10-1B3BF340814C}"/>
              </a:ext>
            </a:extLst>
          </p:cNvPr>
          <p:cNvSpPr>
            <a:spLocks noGrp="1"/>
          </p:cNvSpPr>
          <p:nvPr>
            <p:ph idx="1"/>
          </p:nvPr>
        </p:nvSpPr>
        <p:spPr/>
        <p:txBody>
          <a:bodyPr/>
          <a:lstStyle/>
          <a:p>
            <a:r>
              <a:rPr lang="en-US" i="1" dirty="0"/>
              <a:t>Create a culture of conversation and performance information.</a:t>
            </a:r>
          </a:p>
          <a:p>
            <a:endParaRPr lang="en-US" dirty="0"/>
          </a:p>
          <a:p>
            <a:r>
              <a:rPr lang="en-US" i="1" dirty="0"/>
              <a:t>Invest more in process execution than program design.</a:t>
            </a:r>
            <a:endParaRPr lang="en-PK" dirty="0"/>
          </a:p>
        </p:txBody>
      </p:sp>
      <p:sp>
        <p:nvSpPr>
          <p:cNvPr id="4" name="Slide Number Placeholder 3">
            <a:extLst>
              <a:ext uri="{FF2B5EF4-FFF2-40B4-BE49-F238E27FC236}">
                <a16:creationId xmlns:a16="http://schemas.microsoft.com/office/drawing/2014/main" id="{D4770BAA-8317-4030-BF9B-FDC7F834F105}"/>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29287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805E-E53E-40A4-A95F-12FCDCF27AFE}"/>
              </a:ext>
            </a:extLst>
          </p:cNvPr>
          <p:cNvSpPr>
            <a:spLocks noGrp="1"/>
          </p:cNvSpPr>
          <p:nvPr>
            <p:ph type="title"/>
          </p:nvPr>
        </p:nvSpPr>
        <p:spPr/>
        <p:txBody>
          <a:bodyPr/>
          <a:lstStyle/>
          <a:p>
            <a:r>
              <a:rPr lang="en-US" dirty="0"/>
              <a:t>Determining the Need for Change</a:t>
            </a:r>
            <a:endParaRPr lang="en-PK" dirty="0"/>
          </a:p>
        </p:txBody>
      </p:sp>
      <p:sp>
        <p:nvSpPr>
          <p:cNvPr id="3" name="Content Placeholder 2">
            <a:extLst>
              <a:ext uri="{FF2B5EF4-FFF2-40B4-BE49-F238E27FC236}">
                <a16:creationId xmlns:a16="http://schemas.microsoft.com/office/drawing/2014/main" id="{327C2E4D-7B57-486F-8246-0150A3417617}"/>
              </a:ext>
            </a:extLst>
          </p:cNvPr>
          <p:cNvSpPr>
            <a:spLocks noGrp="1"/>
          </p:cNvSpPr>
          <p:nvPr>
            <p:ph idx="1"/>
          </p:nvPr>
        </p:nvSpPr>
        <p:spPr/>
        <p:txBody>
          <a:bodyPr/>
          <a:lstStyle/>
          <a:p>
            <a:r>
              <a:rPr lang="en-US" i="1" dirty="0"/>
              <a:t>Why the need for change</a:t>
            </a:r>
            <a:r>
              <a:rPr lang="en-US" dirty="0"/>
              <a:t>? Using a few formal indicators of the need for change can serve as the backbone of this diagnostic process</a:t>
            </a:r>
          </a:p>
          <a:p>
            <a:endParaRPr lang="en-PK" dirty="0"/>
          </a:p>
        </p:txBody>
      </p:sp>
      <p:sp>
        <p:nvSpPr>
          <p:cNvPr id="4" name="Slide Number Placeholder 3">
            <a:extLst>
              <a:ext uri="{FF2B5EF4-FFF2-40B4-BE49-F238E27FC236}">
                <a16:creationId xmlns:a16="http://schemas.microsoft.com/office/drawing/2014/main" id="{6C00F11F-A035-45A5-A846-B86DFFD1F1C4}"/>
              </a:ext>
            </a:extLst>
          </p:cNvPr>
          <p:cNvSpPr>
            <a:spLocks noGrp="1"/>
          </p:cNvSpPr>
          <p:nvPr>
            <p:ph type="sldNum" sz="quarter" idx="12"/>
          </p:nvPr>
        </p:nvSpPr>
        <p:spPr/>
        <p:txBody>
          <a:bodyPr/>
          <a:lstStyle/>
          <a:p>
            <a:fld id="{E31375A4-56A4-47D6-9801-1991572033F7}" type="slidenum">
              <a:rPr lang="en-US" smtClean="0"/>
              <a:t>16</a:t>
            </a:fld>
            <a:endParaRPr lang="en-US"/>
          </a:p>
        </p:txBody>
      </p:sp>
      <p:pic>
        <p:nvPicPr>
          <p:cNvPr id="5" name="Picture 4">
            <a:extLst>
              <a:ext uri="{FF2B5EF4-FFF2-40B4-BE49-F238E27FC236}">
                <a16:creationId xmlns:a16="http://schemas.microsoft.com/office/drawing/2014/main" id="{F095DC42-EBA0-4CBA-8BD9-FB08F6A72FB6}"/>
              </a:ext>
            </a:extLst>
          </p:cNvPr>
          <p:cNvPicPr>
            <a:picLocks noChangeAspect="1"/>
          </p:cNvPicPr>
          <p:nvPr/>
        </p:nvPicPr>
        <p:blipFill>
          <a:blip r:embed="rId2"/>
          <a:stretch>
            <a:fillRect/>
          </a:stretch>
        </p:blipFill>
        <p:spPr>
          <a:xfrm>
            <a:off x="714369" y="2341365"/>
            <a:ext cx="7286625" cy="4197552"/>
          </a:xfrm>
          <a:prstGeom prst="rect">
            <a:avLst/>
          </a:prstGeom>
        </p:spPr>
      </p:pic>
    </p:spTree>
    <p:extLst>
      <p:ext uri="{BB962C8B-B14F-4D97-AF65-F5344CB8AC3E}">
        <p14:creationId xmlns:p14="http://schemas.microsoft.com/office/powerpoint/2010/main" val="55449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4A61-E6A3-44D4-B186-28B2B4D6C734}"/>
              </a:ext>
            </a:extLst>
          </p:cNvPr>
          <p:cNvSpPr>
            <a:spLocks noGrp="1"/>
          </p:cNvSpPr>
          <p:nvPr>
            <p:ph type="title"/>
          </p:nvPr>
        </p:nvSpPr>
        <p:spPr/>
        <p:txBody>
          <a:bodyPr/>
          <a:lstStyle/>
          <a:p>
            <a:r>
              <a:rPr lang="en-US" dirty="0"/>
              <a:t>Potential Purpose: Driving Results</a:t>
            </a:r>
            <a:endParaRPr lang="en-PK" dirty="0"/>
          </a:p>
        </p:txBody>
      </p:sp>
      <p:sp>
        <p:nvSpPr>
          <p:cNvPr id="3" name="Content Placeholder 2">
            <a:extLst>
              <a:ext uri="{FF2B5EF4-FFF2-40B4-BE49-F238E27FC236}">
                <a16:creationId xmlns:a16="http://schemas.microsoft.com/office/drawing/2014/main" id="{C45D917B-6D1F-4FE8-A190-0BDC6FF592FA}"/>
              </a:ext>
            </a:extLst>
          </p:cNvPr>
          <p:cNvSpPr>
            <a:spLocks noGrp="1"/>
          </p:cNvSpPr>
          <p:nvPr>
            <p:ph idx="1"/>
          </p:nvPr>
        </p:nvSpPr>
        <p:spPr/>
        <p:txBody>
          <a:bodyPr/>
          <a:lstStyle/>
          <a:p>
            <a:r>
              <a:rPr lang="en-US" dirty="0"/>
              <a:t>A performance management process intended to drive the achievement of key business results is typically designed to ensure that individual, group, and enterprise goals and expectations are clearly defined, focused on key priorities, and well connected to the drivers of results.</a:t>
            </a:r>
          </a:p>
          <a:p>
            <a:endParaRPr lang="en-US" dirty="0"/>
          </a:p>
          <a:p>
            <a:endParaRPr lang="en-US" dirty="0"/>
          </a:p>
          <a:p>
            <a:r>
              <a:rPr lang="en-US" dirty="0"/>
              <a:t>There are several characteristics of performance management processes that are intended to drive performance</a:t>
            </a:r>
            <a:endParaRPr lang="en-PK" dirty="0"/>
          </a:p>
        </p:txBody>
      </p:sp>
      <p:sp>
        <p:nvSpPr>
          <p:cNvPr id="4" name="Slide Number Placeholder 3">
            <a:extLst>
              <a:ext uri="{FF2B5EF4-FFF2-40B4-BE49-F238E27FC236}">
                <a16:creationId xmlns:a16="http://schemas.microsoft.com/office/drawing/2014/main" id="{07A52E47-2FD2-4029-9469-BD629C4D03F3}"/>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4215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28B9-C415-4680-AD5F-F0A174CFF371}"/>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4952B2F6-EDF8-4BC2-988E-D1F38519E6E0}"/>
              </a:ext>
            </a:extLst>
          </p:cNvPr>
          <p:cNvSpPr>
            <a:spLocks noGrp="1"/>
          </p:cNvSpPr>
          <p:nvPr>
            <p:ph idx="1"/>
          </p:nvPr>
        </p:nvSpPr>
        <p:spPr/>
        <p:txBody>
          <a:bodyPr/>
          <a:lstStyle/>
          <a:p>
            <a:r>
              <a:rPr lang="en-US" dirty="0"/>
              <a:t>There are multiple, formal channels for communicating performance expectations and goals and ensuring goal alignment across groups.</a:t>
            </a:r>
          </a:p>
          <a:p>
            <a:r>
              <a:rPr lang="en-US" dirty="0"/>
              <a:t>There is rigorous, formal performance measurement at several levels in the organization, with an appropriate balance among financial, operational, and customer-based metrics.</a:t>
            </a:r>
          </a:p>
          <a:p>
            <a:r>
              <a:rPr lang="en-US" dirty="0"/>
              <a:t>There are mechanisms and tools in place that help employees understand how they can affect the drivers of business success in their daily work.</a:t>
            </a:r>
            <a:endParaRPr lang="en-PK" dirty="0"/>
          </a:p>
        </p:txBody>
      </p:sp>
      <p:sp>
        <p:nvSpPr>
          <p:cNvPr id="4" name="Slide Number Placeholder 3">
            <a:extLst>
              <a:ext uri="{FF2B5EF4-FFF2-40B4-BE49-F238E27FC236}">
                <a16:creationId xmlns:a16="http://schemas.microsoft.com/office/drawing/2014/main" id="{723153E6-7ED6-49D9-820F-0F05DE7C59EF}"/>
              </a:ext>
            </a:extLst>
          </p:cNvPr>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19154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FC58-DE3E-40BD-AC28-F09657F003A5}"/>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2496852E-4478-4E73-BBF6-DEE0915D04EF}"/>
              </a:ext>
            </a:extLst>
          </p:cNvPr>
          <p:cNvSpPr>
            <a:spLocks noGrp="1"/>
          </p:cNvSpPr>
          <p:nvPr>
            <p:ph idx="1"/>
          </p:nvPr>
        </p:nvSpPr>
        <p:spPr/>
        <p:txBody>
          <a:bodyPr>
            <a:normAutofit fontScale="92500"/>
          </a:bodyPr>
          <a:lstStyle/>
          <a:p>
            <a:r>
              <a:rPr lang="en-US" b="1" dirty="0"/>
              <a:t>Trap/Myth: </a:t>
            </a:r>
            <a:r>
              <a:rPr lang="en-US" dirty="0"/>
              <a:t>The process needs to be streamlined; it’s too burdensome.</a:t>
            </a:r>
          </a:p>
          <a:p>
            <a:r>
              <a:rPr lang="en-US" b="1" dirty="0"/>
              <a:t>Response: </a:t>
            </a:r>
            <a:r>
              <a:rPr lang="en-US" dirty="0"/>
              <a:t>The claim that the process is too burdensome—often about three hours per year per employee—is a red herring for a different problem: the perception that the process adds little value.</a:t>
            </a:r>
          </a:p>
          <a:p>
            <a:pPr lvl="1"/>
            <a:r>
              <a:rPr lang="en-US" b="1" dirty="0"/>
              <a:t>Key Message: </a:t>
            </a:r>
            <a:r>
              <a:rPr lang="en-US" i="1" dirty="0"/>
              <a:t>The cost of doing this well is significant, but the cost of the opportunity missed is enormous!</a:t>
            </a:r>
          </a:p>
          <a:p>
            <a:r>
              <a:rPr lang="en-US" b="1" dirty="0"/>
              <a:t>Watch Out! Trap/Myth: </a:t>
            </a:r>
            <a:r>
              <a:rPr lang="en-US" dirty="0"/>
              <a:t>The organization needs to change its performance management process to better weed out poor performers.</a:t>
            </a:r>
          </a:p>
          <a:p>
            <a:r>
              <a:rPr lang="en-US" b="1" dirty="0"/>
              <a:t>Response: </a:t>
            </a:r>
            <a:r>
              <a:rPr lang="en-US" dirty="0"/>
              <a:t>Weeding out poor performers is a management responsibility that transcends the performance management process.</a:t>
            </a:r>
          </a:p>
          <a:p>
            <a:pPr lvl="1"/>
            <a:r>
              <a:rPr lang="en-US" b="1" dirty="0"/>
              <a:t>Key Message: </a:t>
            </a:r>
            <a:r>
              <a:rPr lang="en-US" i="1" dirty="0"/>
              <a:t>Design the process to help people improve results, not walk the plank!</a:t>
            </a:r>
            <a:endParaRPr lang="en-PK" dirty="0"/>
          </a:p>
        </p:txBody>
      </p:sp>
      <p:sp>
        <p:nvSpPr>
          <p:cNvPr id="4" name="Slide Number Placeholder 3">
            <a:extLst>
              <a:ext uri="{FF2B5EF4-FFF2-40B4-BE49-F238E27FC236}">
                <a16:creationId xmlns:a16="http://schemas.microsoft.com/office/drawing/2014/main" id="{544789B6-3D1E-483F-B04A-9691EBB0AB50}"/>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26892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5074-6D48-4328-A6AD-24ED353CCA83}"/>
              </a:ext>
            </a:extLst>
          </p:cNvPr>
          <p:cNvSpPr>
            <a:spLocks noGrp="1"/>
          </p:cNvSpPr>
          <p:nvPr>
            <p:ph type="title"/>
          </p:nvPr>
        </p:nvSpPr>
        <p:spPr/>
        <p:txBody>
          <a:bodyPr/>
          <a:lstStyle/>
          <a:p>
            <a:r>
              <a:rPr lang="en-US" dirty="0"/>
              <a:t>Potential Purpose: Building Capability</a:t>
            </a:r>
            <a:endParaRPr lang="en-PK" dirty="0"/>
          </a:p>
        </p:txBody>
      </p:sp>
      <p:sp>
        <p:nvSpPr>
          <p:cNvPr id="3" name="Content Placeholder 2">
            <a:extLst>
              <a:ext uri="{FF2B5EF4-FFF2-40B4-BE49-F238E27FC236}">
                <a16:creationId xmlns:a16="http://schemas.microsoft.com/office/drawing/2014/main" id="{AC3CF6C9-E9AC-4843-A4F1-CC03EDBC222B}"/>
              </a:ext>
            </a:extLst>
          </p:cNvPr>
          <p:cNvSpPr>
            <a:spLocks noGrp="1"/>
          </p:cNvSpPr>
          <p:nvPr>
            <p:ph idx="1"/>
          </p:nvPr>
        </p:nvSpPr>
        <p:spPr/>
        <p:txBody>
          <a:bodyPr/>
          <a:lstStyle/>
          <a:p>
            <a:r>
              <a:rPr lang="en-US" dirty="0"/>
              <a:t>A performance management process intended to drive capability development is typically designed to help employees understand </a:t>
            </a:r>
            <a:r>
              <a:rPr lang="en-US" i="1" dirty="0"/>
              <a:t>what </a:t>
            </a:r>
            <a:r>
              <a:rPr lang="en-US" dirty="0"/>
              <a:t>they need to learn and </a:t>
            </a:r>
            <a:r>
              <a:rPr lang="en-US" i="1" dirty="0"/>
              <a:t>how </a:t>
            </a:r>
            <a:r>
              <a:rPr lang="en-US" dirty="0"/>
              <a:t>they need to learn it.</a:t>
            </a:r>
          </a:p>
          <a:p>
            <a:endParaRPr lang="en-US" dirty="0"/>
          </a:p>
          <a:p>
            <a:endParaRPr lang="en-US" dirty="0"/>
          </a:p>
          <a:p>
            <a:r>
              <a:rPr lang="en-US" dirty="0"/>
              <a:t>There are several characteristics of performance management processes that are intended to build capability:</a:t>
            </a:r>
            <a:endParaRPr lang="en-PK" dirty="0"/>
          </a:p>
        </p:txBody>
      </p:sp>
      <p:sp>
        <p:nvSpPr>
          <p:cNvPr id="4" name="Slide Number Placeholder 3">
            <a:extLst>
              <a:ext uri="{FF2B5EF4-FFF2-40B4-BE49-F238E27FC236}">
                <a16:creationId xmlns:a16="http://schemas.microsoft.com/office/drawing/2014/main" id="{C672700B-487C-43E9-A5A6-5B63A9AC587E}"/>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260697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9B4F-533E-40E9-9BAD-B60C32F59D15}"/>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7CF9AB1-41E4-4FDF-A344-4DE1B3E650A7}"/>
              </a:ext>
            </a:extLst>
          </p:cNvPr>
          <p:cNvSpPr>
            <a:spLocks noGrp="1"/>
          </p:cNvSpPr>
          <p:nvPr>
            <p:ph idx="1"/>
          </p:nvPr>
        </p:nvSpPr>
        <p:spPr/>
        <p:txBody>
          <a:bodyPr>
            <a:normAutofit/>
          </a:bodyPr>
          <a:lstStyle/>
          <a:p>
            <a:r>
              <a:rPr lang="en-US" dirty="0"/>
              <a:t>Managers and employees are able and willing to engage in constructive conversations, establishing a culture of dialog that serves as the foundation to performance management.</a:t>
            </a:r>
          </a:p>
          <a:p>
            <a:pPr lvl="1"/>
            <a:r>
              <a:rPr lang="en-US" dirty="0"/>
              <a:t>The five types of conversation are:</a:t>
            </a:r>
          </a:p>
          <a:p>
            <a:pPr lvl="2"/>
            <a:r>
              <a:rPr lang="en-US" i="1" dirty="0"/>
              <a:t>Laying the groundwork </a:t>
            </a:r>
            <a:r>
              <a:rPr lang="en-US" dirty="0"/>
              <a:t>for a relationship between an employee and a manager or coach/mentor.</a:t>
            </a:r>
          </a:p>
          <a:p>
            <a:pPr lvl="2"/>
            <a:r>
              <a:rPr lang="en-US" i="1" dirty="0"/>
              <a:t>Clarifying expectations and standards </a:t>
            </a:r>
            <a:r>
              <a:rPr lang="en-US" dirty="0"/>
              <a:t>between a performer and a manager, coach, or project leader.</a:t>
            </a:r>
          </a:p>
          <a:p>
            <a:pPr lvl="2"/>
            <a:r>
              <a:rPr lang="en-US" i="1" dirty="0"/>
              <a:t>Providing performance information </a:t>
            </a:r>
            <a:r>
              <a:rPr lang="en-US" dirty="0"/>
              <a:t>on an ongoing basis to ensure that the performer understands progress against goals/standards and can make course corrections if necessary.</a:t>
            </a:r>
          </a:p>
          <a:p>
            <a:pPr lvl="2"/>
            <a:r>
              <a:rPr lang="en-US" i="1" dirty="0"/>
              <a:t>Intervening in a problem </a:t>
            </a:r>
            <a:r>
              <a:rPr lang="en-US" dirty="0"/>
              <a:t>where an employee must significantly improve his/her performance in one or more areas to remain a viable employee.</a:t>
            </a:r>
          </a:p>
          <a:p>
            <a:pPr lvl="2"/>
            <a:r>
              <a:rPr lang="en-US" i="1" dirty="0"/>
              <a:t>Creating development strategies and plans </a:t>
            </a:r>
            <a:r>
              <a:rPr lang="en-US" dirty="0"/>
              <a:t>to address performance opportunities and needs based on feedback.</a:t>
            </a:r>
            <a:endParaRPr lang="en-PK" dirty="0"/>
          </a:p>
        </p:txBody>
      </p:sp>
      <p:sp>
        <p:nvSpPr>
          <p:cNvPr id="4" name="Slide Number Placeholder 3">
            <a:extLst>
              <a:ext uri="{FF2B5EF4-FFF2-40B4-BE49-F238E27FC236}">
                <a16:creationId xmlns:a16="http://schemas.microsoft.com/office/drawing/2014/main" id="{7BB64B42-E2F8-45E6-8321-1ABC7279BE54}"/>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23960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4F86-28E0-4AC3-9B03-380DC2D1E719}"/>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FF0C687-405C-4618-9976-436E08684E1F}"/>
              </a:ext>
            </a:extLst>
          </p:cNvPr>
          <p:cNvSpPr>
            <a:spLocks noGrp="1"/>
          </p:cNvSpPr>
          <p:nvPr>
            <p:ph idx="1"/>
          </p:nvPr>
        </p:nvSpPr>
        <p:spPr/>
        <p:txBody>
          <a:bodyPr/>
          <a:lstStyle/>
          <a:p>
            <a:r>
              <a:rPr lang="en-US" dirty="0"/>
              <a:t>Performance feedback is used as a primary tool for development, with different types of feedback that can be delivered, depending on the situation.</a:t>
            </a:r>
          </a:p>
          <a:p>
            <a:r>
              <a:rPr lang="en-US" dirty="0"/>
              <a:t>Employees are expected to be in a constant growth and learning mode.</a:t>
            </a:r>
          </a:p>
          <a:p>
            <a:r>
              <a:rPr lang="en-US" dirty="0"/>
              <a:t>Coaching and mentoring programs and processes are used on a fairly formal basis to provide employees with ongoing support as they develop and apply new competencies.</a:t>
            </a:r>
            <a:endParaRPr lang="en-PK" dirty="0"/>
          </a:p>
        </p:txBody>
      </p:sp>
      <p:sp>
        <p:nvSpPr>
          <p:cNvPr id="4" name="Slide Number Placeholder 3">
            <a:extLst>
              <a:ext uri="{FF2B5EF4-FFF2-40B4-BE49-F238E27FC236}">
                <a16:creationId xmlns:a16="http://schemas.microsoft.com/office/drawing/2014/main" id="{3AF6C757-C209-4192-AFF2-253DD4983FCF}"/>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2310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5BA7-ADFA-4AA7-BD7B-FFDF585997E5}"/>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13B08315-595B-4CFF-B4ED-8973DE5A2B2A}"/>
              </a:ext>
            </a:extLst>
          </p:cNvPr>
          <p:cNvSpPr>
            <a:spLocks noGrp="1"/>
          </p:cNvSpPr>
          <p:nvPr>
            <p:ph idx="1"/>
          </p:nvPr>
        </p:nvSpPr>
        <p:spPr/>
        <p:txBody>
          <a:bodyPr/>
          <a:lstStyle/>
          <a:p>
            <a:r>
              <a:rPr lang="en-US" b="1" dirty="0"/>
              <a:t>Trap/Myth: </a:t>
            </a:r>
            <a:r>
              <a:rPr lang="en-US" dirty="0"/>
              <a:t>More assessors are needed to diminish favoritism and distrust.</a:t>
            </a:r>
          </a:p>
          <a:p>
            <a:r>
              <a:rPr lang="en-US" b="1" dirty="0"/>
              <a:t>Response: </a:t>
            </a:r>
            <a:r>
              <a:rPr lang="en-US" dirty="0"/>
              <a:t>While some degree of assessment is needed, objective performance information is often more helpful and positively received by the employee.</a:t>
            </a:r>
          </a:p>
          <a:p>
            <a:pPr lvl="1"/>
            <a:r>
              <a:rPr lang="en-US" b="1" dirty="0"/>
              <a:t>Key Message: </a:t>
            </a:r>
            <a:r>
              <a:rPr lang="en-US" i="1" dirty="0"/>
              <a:t>Judgment is worthless; observation is priceless</a:t>
            </a:r>
            <a:r>
              <a:rPr lang="en-US" dirty="0"/>
              <a:t>!</a:t>
            </a:r>
            <a:endParaRPr lang="en-PK" dirty="0"/>
          </a:p>
        </p:txBody>
      </p:sp>
      <p:sp>
        <p:nvSpPr>
          <p:cNvPr id="4" name="Slide Number Placeholder 3">
            <a:extLst>
              <a:ext uri="{FF2B5EF4-FFF2-40B4-BE49-F238E27FC236}">
                <a16:creationId xmlns:a16="http://schemas.microsoft.com/office/drawing/2014/main" id="{E8F6EB93-5E66-4390-9024-0F207607858E}"/>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238823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EC9D-269A-495F-95FE-E0C8340EBB20}"/>
              </a:ext>
            </a:extLst>
          </p:cNvPr>
          <p:cNvSpPr>
            <a:spLocks noGrp="1"/>
          </p:cNvSpPr>
          <p:nvPr>
            <p:ph type="title"/>
          </p:nvPr>
        </p:nvSpPr>
        <p:spPr/>
        <p:txBody>
          <a:bodyPr/>
          <a:lstStyle/>
          <a:p>
            <a:r>
              <a:rPr lang="en-US" dirty="0"/>
              <a:t>Potential Purpose: Carving up Consequences</a:t>
            </a:r>
            <a:endParaRPr lang="en-PK" dirty="0"/>
          </a:p>
        </p:txBody>
      </p:sp>
      <p:sp>
        <p:nvSpPr>
          <p:cNvPr id="3" name="Content Placeholder 2">
            <a:extLst>
              <a:ext uri="{FF2B5EF4-FFF2-40B4-BE49-F238E27FC236}">
                <a16:creationId xmlns:a16="http://schemas.microsoft.com/office/drawing/2014/main" id="{B046149F-A99F-4E4C-9897-B564371AD919}"/>
              </a:ext>
            </a:extLst>
          </p:cNvPr>
          <p:cNvSpPr>
            <a:spLocks noGrp="1"/>
          </p:cNvSpPr>
          <p:nvPr>
            <p:ph idx="1"/>
          </p:nvPr>
        </p:nvSpPr>
        <p:spPr/>
        <p:txBody>
          <a:bodyPr/>
          <a:lstStyle/>
          <a:p>
            <a:r>
              <a:rPr lang="en-US" dirty="0"/>
              <a:t>A performance management process intended to carve up consequences is typically designed to yield a performance assessment that can easily be used to make decisions involving compensation, work assignments, career advancement, and/or recognition.</a:t>
            </a:r>
          </a:p>
          <a:p>
            <a:endParaRPr lang="en-US" dirty="0"/>
          </a:p>
          <a:p>
            <a:endParaRPr lang="en-US" dirty="0"/>
          </a:p>
          <a:p>
            <a:endParaRPr lang="en-PK" dirty="0"/>
          </a:p>
        </p:txBody>
      </p:sp>
      <p:sp>
        <p:nvSpPr>
          <p:cNvPr id="4" name="Slide Number Placeholder 3">
            <a:extLst>
              <a:ext uri="{FF2B5EF4-FFF2-40B4-BE49-F238E27FC236}">
                <a16:creationId xmlns:a16="http://schemas.microsoft.com/office/drawing/2014/main" id="{1868943C-B173-4245-90B9-E81B5A09B9EC}"/>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29009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layout" id="{34E231B0-3152-4D9A-B694-34FF0029B6DD}" vid="{56F4DF47-999C-44C4-8C0D-86B4995BB787}"/>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789</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Cambria</vt:lpstr>
      <vt:lpstr>Red Line Business 16x9</vt:lpstr>
      <vt:lpstr>Performance Appraisal: </vt:lpstr>
      <vt:lpstr>Potential Purpose: Driving Results</vt:lpstr>
      <vt:lpstr>PowerPoint Presentation</vt:lpstr>
      <vt:lpstr>PowerPoint Presentation</vt:lpstr>
      <vt:lpstr>Potential Purpose: Building Capability</vt:lpstr>
      <vt:lpstr>PowerPoint Presentation</vt:lpstr>
      <vt:lpstr>PowerPoint Presentation</vt:lpstr>
      <vt:lpstr>PowerPoint Presentation</vt:lpstr>
      <vt:lpstr>Potential Purpose: Carving up Consequences</vt:lpstr>
      <vt:lpstr>PowerPoint Presentation</vt:lpstr>
      <vt:lpstr>PowerPoint Presentation</vt:lpstr>
      <vt:lpstr>Strategies for Running the Gauntlet  (to pass tough path)</vt:lpstr>
      <vt:lpstr>PowerPoint Presentation</vt:lpstr>
      <vt:lpstr>PowerPoint Presentation</vt:lpstr>
      <vt:lpstr>PowerPoint Presentation</vt:lpstr>
      <vt:lpstr>Determining the Need for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Azmat Ali Shah</dc:creator>
  <cp:lastModifiedBy>Windows User</cp:lastModifiedBy>
  <cp:revision>73</cp:revision>
  <dcterms:created xsi:type="dcterms:W3CDTF">2019-11-07T08:15:37Z</dcterms:created>
  <dcterms:modified xsi:type="dcterms:W3CDTF">2020-06-21T10:21:58Z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