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300" r:id="rId33"/>
    <p:sldId id="298" r:id="rId34"/>
    <p:sldId id="299" r:id="rId35"/>
    <p:sldId id="301" r:id="rId36"/>
    <p:sldId id="302" r:id="rId37"/>
    <p:sldId id="314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23" r:id="rId55"/>
    <p:sldId id="32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6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8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5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03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5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0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57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88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15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8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6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01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7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6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6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8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7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7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9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45C6-E1AE-49F9-BEA8-C6A676CB05E5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E54B-94A5-48CF-8C46-9CDEC1913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3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EF1AF542-F3E5-4E33-A3CE-9938E4ACD2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9/24/2018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30F3C8BF-186D-4240-8E87-367F258D8B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6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Engr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Sajid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Nawaz Khan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Basic Semiconductor Concepts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4239491" cy="2708559"/>
          </a:xfrm>
        </p:spPr>
        <p:txBody>
          <a:bodyPr/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Intrinsic Semiconductor.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Doped Semiconductor.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Carriers movement.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Intrinsic Semiconductor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2764"/>
            <a:ext cx="10293927" cy="3338945"/>
          </a:xfrm>
        </p:spPr>
        <p:txBody>
          <a:bodyPr/>
          <a:lstStyle/>
          <a:p>
            <a:pPr lvl="0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 of pure and regular lattice structure is called intrinsic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Materials;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Silicon; today's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 technology is based entirely on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Germanium; early used.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Gallium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arsenide; used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microwave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Intrinsic Semiconductor(cont’d)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869868"/>
          </a:xfrm>
        </p:spPr>
        <p:txBody>
          <a:bodyPr numCol="2"/>
          <a:lstStyle/>
          <a:p>
            <a:pPr lvl="0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Two-dimensional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 of the silicon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crystal.</a:t>
            </a:r>
          </a:p>
          <a:p>
            <a:pPr lvl="0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circles represent the inner core of silicon atoms, with +4 indicating its positive charge of +4q, which is neutralized by the charge of the four valence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electrons.</a:t>
            </a:r>
          </a:p>
          <a:p>
            <a:pPr lvl="0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the covalent bonds are formed by sharing of the valence electrons. At 0 K, all bonds are intact and no free electrons are available for current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conduction.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4" descr="c:\ch03_conv\sedr42021_03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6" y="1600205"/>
            <a:ext cx="4447309" cy="444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3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Intrinsic Semiconductor(cont’d)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684327" cy="4525963"/>
          </a:xfrm>
        </p:spPr>
        <p:txBody>
          <a:bodyPr numCol="2"/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room temperature, some of the covalent bonds are broken by thermal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ionization.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broken bond gives rise to a free electron and a hole, both of which become available for current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conduction.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4" descr="c:\ch03_conv\sedr42021_0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7" y="1600205"/>
            <a:ext cx="5105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4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Intrinsic Semiconductor(cont’d)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3054922"/>
          </a:xfrm>
        </p:spPr>
        <p:txBody>
          <a:bodyPr/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Carriers;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2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A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free electron is negative charge and a hole is positive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charge.</a:t>
            </a:r>
          </a:p>
          <a:p>
            <a:pPr lvl="2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Both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of them can move in the crystal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structure.</a:t>
            </a:r>
          </a:p>
          <a:p>
            <a:pPr lvl="2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They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can conduct electric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current.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Doped Semiconductor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3567540"/>
          </a:xfrm>
        </p:spPr>
        <p:txBody>
          <a:bodyPr/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Doped semiconductors are materials in which carriers of one kind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predominate.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Only two types of doped semiconductors are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available.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Conductivity of doped semiconductor is much greater than the one of intrinsic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semiconductor.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 junction is formed by doped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semiconductor.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Doped Semiconductor(cont’d)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7638"/>
            <a:ext cx="11416145" cy="5274107"/>
          </a:xfrm>
        </p:spPr>
        <p:txBody>
          <a:bodyPr>
            <a:normAutofit lnSpcReduction="10000"/>
          </a:bodyPr>
          <a:lstStyle/>
          <a:p>
            <a:pPr lvl="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n type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semiconductor;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Concept;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1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Doped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silicon in which the majority of charge carriers are the negatively charged electrons is called n type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semiconductor.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Terminology;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Donor; impurity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provides free electrons, usually entirely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ionized.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Positive bound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charge; impurity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atom donating electron gives rise to positive bound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charge..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carriers</a:t>
            </a:r>
          </a:p>
          <a:p>
            <a:pPr marL="1143000" lvl="2" indent="-22860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Free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electron; majority,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generated mostly by ionized and slightly by thermal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ionization.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1143000" lvl="2" indent="-22860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Hole; minority,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only generated by thermal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ionization.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Doped Semiconductor(cont’d)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silicon crystal doped by a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pentavalent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element.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Each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dopant atom donates a free electron and is thus called a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donor.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doped semiconductor becomes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type.</a:t>
            </a:r>
            <a:endParaRPr lang="en-US" sz="2400" dirty="0"/>
          </a:p>
        </p:txBody>
      </p:sp>
      <p:pic>
        <p:nvPicPr>
          <p:cNvPr id="4" name="Picture 4" descr="c:\ch03_conv\sedr42021_0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4" y="1600205"/>
            <a:ext cx="5562600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9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Doped Semiconductor(cont’d)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5"/>
            <a:ext cx="11346873" cy="5091540"/>
          </a:xfrm>
        </p:spPr>
        <p:txBody>
          <a:bodyPr>
            <a:normAutofit lnSpcReduction="10000"/>
          </a:bodyPr>
          <a:lstStyle/>
          <a:p>
            <a:pPr lvl="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p type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semiconductor;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Concept;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1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Doped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silicon in which the majority of charge carriers are the positively charged holes is called p type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semiconductor.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Terminology;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Acceptor; impurity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provides holes, usually entirely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ionized.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negatively bound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charge; impurity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atom accepting hole give rise to negative bound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charge.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Carriers;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1143000" lvl="2" indent="-22860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Hole; majority,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generated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mostly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by ionized and slightly by thermal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ionization.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1143000" lvl="2" indent="-228600" algn="just" defTabSz="9144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Free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electron; minority,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only generated by thermal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ionization.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Doped Semiconductor(cont’d)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487891" cy="4525963"/>
          </a:xfrm>
        </p:spPr>
        <p:txBody>
          <a:bodyPr numCol="2"/>
          <a:lstStyle/>
          <a:p>
            <a:pPr lvl="0" algn="just" defTabSz="914400" eaLnBrk="0" fontAlgn="base" hangingPunct="0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silicon crystal doped with a trivalent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impurity.</a:t>
            </a:r>
          </a:p>
          <a:p>
            <a:pPr lvl="0" algn="just" defTabSz="914400" eaLnBrk="0" fontAlgn="base" hangingPunct="0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Each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dopant atom gives rise to a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hole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and the semiconductor becomes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type.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4" descr="c:\ch03_conv\sedr42021_0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2" y="1581154"/>
            <a:ext cx="5494338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3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Properties of Solids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Conductors;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copper or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aluminum.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electric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is applied electrons will flow causing an electric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Insulators;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polythene.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electrons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are tightly bound to atoms so few can break free to conduct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electricity.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89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Carriers Movement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5" y="1828800"/>
            <a:ext cx="11665526" cy="4668982"/>
          </a:xfrm>
        </p:spPr>
        <p:txBody>
          <a:bodyPr/>
          <a:lstStyle/>
          <a:p>
            <a:pPr lvl="0" algn="just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There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are two mechanisms by which holes and free electrons move through a silicon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crystal;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2" algn="just" defTabSz="914400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Drift;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3" algn="just" defTabSz="9144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carrier motion is generated by the electrical field across a piece of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silicon.</a:t>
            </a:r>
          </a:p>
          <a:p>
            <a:pPr lvl="3" algn="just" defTabSz="9144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This motion will produce drift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current.</a:t>
            </a:r>
          </a:p>
          <a:p>
            <a:pPr lvl="2" algn="just" defTabSz="914400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Diffusion;</a:t>
            </a:r>
          </a:p>
          <a:p>
            <a:pPr lvl="3" algn="just" defTabSz="9144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carrier motion is generated by the different concentration of carrier in a piece of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silicon.</a:t>
            </a:r>
          </a:p>
          <a:p>
            <a:pPr lvl="3" algn="just" defTabSz="9144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diffused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motion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usually carriers diffuse from high concentration to low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concentration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will give rise to diffusion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current.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 Junction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8072"/>
            <a:ext cx="6622473" cy="3532910"/>
          </a:xfrm>
        </p:spPr>
        <p:txBody>
          <a:bodyPr>
            <a:normAutofit/>
          </a:bodyPr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 junction under open-circuit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condition.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I-V characteristic of </a:t>
            </a:r>
            <a:r>
              <a:rPr lang="en-US" altLang="zh-CN" sz="2400" i="1" dirty="0" err="1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junction;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914400" lvl="1" indent="-4572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Terminal characteristic of junction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diode.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914400" lvl="1" indent="-4572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Physical operation of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diode.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Junction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capacitance.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 Junction Under Open-Circuit Condition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911431"/>
          </a:xfrm>
        </p:spPr>
        <p:txBody>
          <a:bodyPr numCol="2"/>
          <a:lstStyle/>
          <a:p>
            <a:pPr lvl="0" algn="just" defTabSz="9144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Usually the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 junction is asymmetric,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lvl="0" indent="0"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  there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are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zh-CN" sz="2400" i="1" baseline="30000" dirty="0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zh-CN" sz="2400" i="1" dirty="0" err="1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Times New Roman"/>
              </a:rPr>
              <a:t>+.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The superscript “+” denotes the region is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lvl="0" indent="0" algn="just"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  more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heavily doped than the other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region. 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2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Fig (a) shows the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pn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junction with no applied voltage (open-circuited terminals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2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Fig.(b) shows the potential distribution along an axis perpendicular to the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junction.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12527" y="1706568"/>
            <a:ext cx="4343400" cy="4419600"/>
            <a:chOff x="501" y="144"/>
            <a:chExt cx="3012" cy="3408"/>
          </a:xfrm>
        </p:grpSpPr>
        <p:pic>
          <p:nvPicPr>
            <p:cNvPr id="5" name="Picture 5" descr="c:\ch03_conv\sedr42021_0345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144"/>
              <a:ext cx="3012" cy="1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 descr="c:\ch03_conv\sedr42021_0345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274"/>
              <a:ext cx="2286" cy="1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92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Procedure </a:t>
            </a:r>
            <a:r>
              <a:rPr lang="en-US" altLang="zh-CN" sz="4400" b="1" dirty="0" smtClean="0">
                <a:solidFill>
                  <a:srgbClr val="000000"/>
                </a:solidFill>
                <a:latin typeface="Times New Roman"/>
              </a:rPr>
              <a:t>of 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Forming </a:t>
            </a:r>
            <a:r>
              <a:rPr lang="en-US" altLang="zh-CN" sz="44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 Junction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5"/>
            <a:ext cx="11291455" cy="5063831"/>
          </a:xfrm>
        </p:spPr>
        <p:txBody>
          <a:bodyPr>
            <a:normAutofit/>
          </a:bodyPr>
          <a:lstStyle/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procedure of forming </a:t>
            </a:r>
            <a:r>
              <a:rPr lang="en-US" altLang="zh-CN" sz="2400" i="1" dirty="0" err="1" smtClean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junction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the dynamic equilibrium of drift and diffusion movements for carriers in the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silicon.</a:t>
            </a:r>
          </a:p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detail, there are 4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steps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pPr marL="990600" lvl="1" indent="-53340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Diffusion,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990600" lvl="1" indent="-53340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Space charge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region,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990600" lvl="1" indent="-53340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Drift,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990600" lvl="1" indent="-53340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Equilibrium.</a:t>
            </a:r>
            <a:endParaRPr lang="zh-CN" altLang="en-US" sz="24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53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Procedure of Forming </a:t>
            </a:r>
            <a:r>
              <a:rPr lang="en-US" altLang="zh-CN" sz="44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 Junction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4" y="2327564"/>
            <a:ext cx="11443854" cy="3798604"/>
          </a:xfrm>
        </p:spPr>
        <p:txBody>
          <a:bodyPr/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Diffusion;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1371600" lvl="2" indent="-45720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Both the majority carriers diffuse across the boundary between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-type and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-type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semiconductor.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1371600" lvl="2" indent="-45720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The direction of diffusion current is from p side to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side.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Procedure of Forming </a:t>
            </a:r>
            <a:r>
              <a:rPr lang="en-US" altLang="zh-CN" sz="44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 Junction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5"/>
            <a:ext cx="11139055" cy="4980704"/>
          </a:xfrm>
        </p:spPr>
        <p:txBody>
          <a:bodyPr>
            <a:normAutofit/>
          </a:bodyPr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Space charge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region;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Majority carriers recombining with minority carriers results in the disappearance of majority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carriers.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Bound charges, which will no longer be neutralized by majority carriers are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uncovered.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There is a region close to the junction that is depleted of majority carriers and contains uncovered bound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charges.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This region is called carrier-depletion region or space charge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region.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54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Procedure of Forming </a:t>
            </a:r>
            <a:r>
              <a:rPr lang="en-US" altLang="zh-CN" sz="44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 Junction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4218"/>
            <a:ext cx="8506691" cy="4613564"/>
          </a:xfrm>
        </p:spPr>
        <p:txBody>
          <a:bodyPr/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Drift;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Electric field is established across the space charge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region.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Direction of electronic field is from n side to p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side.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It helps minority carriers drift through the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junction.</a:t>
            </a: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It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acts as a barrier for majority carriers to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diffusion.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Procedure of Forming </a:t>
            </a:r>
            <a:r>
              <a:rPr lang="en-US" altLang="zh-CN" sz="44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 Junction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61309"/>
            <a:ext cx="10972800" cy="3964859"/>
          </a:xfrm>
        </p:spPr>
        <p:txBody>
          <a:bodyPr/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Equilibrium;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914400" lvl="1" indent="-457200" algn="just" defTabSz="91440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Two opposite currents across the junction is equal in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magnitude.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914400" lvl="1" indent="-457200" algn="just" defTabSz="91440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No net current flows across the </a:t>
            </a:r>
            <a:r>
              <a:rPr lang="en-US" altLang="zh-CN" sz="2400" i="1" dirty="0" err="1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junction.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914400" lvl="1" indent="-457200" algn="just" defTabSz="914400" fontAlgn="base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Equilibrium conduction is maintained by the barrier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voltage.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I-V Characteristics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7204364" cy="4525963"/>
          </a:xfrm>
        </p:spPr>
        <p:txBody>
          <a:bodyPr numCol="2"/>
          <a:lstStyle/>
          <a:p>
            <a:pPr lvl="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diode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i–v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relationship with some scales expanded and others compressed in order to reveal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details.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4" descr="c:\ch03_conv\sedr42021_0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5" y="1757296"/>
            <a:ext cx="5715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I-V Characteristic Curve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3382"/>
            <a:ext cx="10972800" cy="4352786"/>
          </a:xfrm>
        </p:spPr>
        <p:txBody>
          <a:bodyPr/>
          <a:lstStyle/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Terminal Characteristic of Junction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Diodes;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3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The Forward-Bias Region, determined by </a:t>
            </a:r>
          </a:p>
          <a:p>
            <a:pPr lvl="3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The Reverse-Bias Region, determined by </a:t>
            </a:r>
          </a:p>
          <a:p>
            <a:pPr lvl="3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The Breakdown Region, determined by</a:t>
            </a:r>
          </a:p>
          <a:p>
            <a:pPr marL="342900" lvl="0" indent="-342900" algn="just" defTabSz="914400" fontAlgn="base">
              <a:spcAft>
                <a:spcPct val="0"/>
              </a:spcAft>
              <a:buNone/>
            </a:pPr>
            <a:endParaRPr lang="zh-CN" altLang="en-US" sz="32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842009"/>
              </p:ext>
            </p:extLst>
          </p:nvPr>
        </p:nvGraphicFramePr>
        <p:xfrm>
          <a:off x="7284459" y="2728122"/>
          <a:ext cx="848157" cy="359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" name="Equation" r:id="rId3" imgW="342720" imgH="139680" progId="Equation.3">
                  <p:embed/>
                </p:oleObj>
              </mc:Choice>
              <mc:Fallback>
                <p:oleObj name="Equation" r:id="rId3" imgW="342720" imgH="139680" progId="Equation.3">
                  <p:embed/>
                  <p:pic>
                    <p:nvPicPr>
                      <p:cNvPr id="172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4459" y="2728122"/>
                        <a:ext cx="848157" cy="359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620328"/>
              </p:ext>
            </p:extLst>
          </p:nvPr>
        </p:nvGraphicFramePr>
        <p:xfrm>
          <a:off x="6832238" y="3385601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" name="Equation" r:id="rId5" imgW="812520" imgH="215640" progId="Equation.3">
                  <p:embed/>
                </p:oleObj>
              </mc:Choice>
              <mc:Fallback>
                <p:oleObj name="Equation" r:id="rId5" imgW="812520" imgH="215640" progId="Equation.3">
                  <p:embed/>
                  <p:pic>
                    <p:nvPicPr>
                      <p:cNvPr id="172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238" y="3385601"/>
                        <a:ext cx="1752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627655"/>
              </p:ext>
            </p:extLst>
          </p:nvPr>
        </p:nvGraphicFramePr>
        <p:xfrm>
          <a:off x="7137037" y="4198545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" name="Equation" r:id="rId7" imgW="558720" imgH="215640" progId="Equation.3">
                  <p:embed/>
                </p:oleObj>
              </mc:Choice>
              <mc:Fallback>
                <p:oleObj name="Equation" r:id="rId7" imgW="558720" imgH="215640" progId="Equation.3">
                  <p:embed/>
                  <p:pic>
                    <p:nvPicPr>
                      <p:cNvPr id="1720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037" y="4198545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3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Properties of Solids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Semiconductors;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silicon, germanium and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gallium arsenide.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very low temperatures these have the properties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insulators.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material warms up some electrons break free and can move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and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properties of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conductor.</a:t>
            </a: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semiconductors have several properties that make them distinct from conductors and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insulators.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b="1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sz="40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</a:rPr>
              <a:t> Junction Under Forward-Bias Conditions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The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pn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junction excited by a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constant-    </a:t>
            </a: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current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source supplying a current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the forward direction.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The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depletion layer narrows and the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barrier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voltage decreases by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volts,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which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appears as an external voltage in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the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forward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direction.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dirty="0"/>
          </a:p>
        </p:txBody>
      </p:sp>
      <p:pic>
        <p:nvPicPr>
          <p:cNvPr id="4" name="Picture 4" descr="c:\ch03_conv\sedr42021_0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1745673"/>
            <a:ext cx="510063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sz="40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</a:rPr>
              <a:t> Junction Under Forward-Bias Conditions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5"/>
            <a:ext cx="11263745" cy="5119250"/>
          </a:xfrm>
        </p:spPr>
        <p:txBody>
          <a:bodyPr>
            <a:normAutofit/>
          </a:bodyPr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Turn-on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voltage;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2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A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conduction diode has approximately a constant voltage drop across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it,</a:t>
            </a:r>
          </a:p>
          <a:p>
            <a:pPr lvl="2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It’s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called turn-on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voltage.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defTabSz="914400" fontAlgn="base">
              <a:lnSpc>
                <a:spcPct val="150000"/>
              </a:lnSpc>
              <a:spcAft>
                <a:spcPct val="0"/>
              </a:spcAft>
              <a:buNone/>
            </a:pP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defTabSz="914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algn="just" defTabSz="914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endParaRPr lang="en-US" altLang="zh-CN" sz="2400" dirty="0" smtClean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Diodes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with different current rating will exhibit the turn-on voltage at different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currents.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899324"/>
              </p:ext>
            </p:extLst>
          </p:nvPr>
        </p:nvGraphicFramePr>
        <p:xfrm>
          <a:off x="1517073" y="4039033"/>
          <a:ext cx="2286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Equation" r:id="rId3" imgW="888840" imgH="482400" progId="Equation.3">
                  <p:embed/>
                </p:oleObj>
              </mc:Choice>
              <mc:Fallback>
                <p:oleObj name="Equation" r:id="rId3" imgW="888840" imgH="482400" progId="Equation.3">
                  <p:embed/>
                  <p:pic>
                    <p:nvPicPr>
                      <p:cNvPr id="181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073" y="4039033"/>
                        <a:ext cx="2286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00945" y="4039033"/>
            <a:ext cx="31865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 silicon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For germanium </a:t>
            </a:r>
          </a:p>
        </p:txBody>
      </p:sp>
    </p:spTree>
    <p:extLst>
      <p:ext uri="{BB962C8B-B14F-4D97-AF65-F5344CB8AC3E}">
        <p14:creationId xmlns:p14="http://schemas.microsoft.com/office/powerpoint/2010/main" val="37846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b="1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sz="40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000" b="1" dirty="0">
                <a:solidFill>
                  <a:srgbClr val="000000"/>
                </a:solidFill>
                <a:latin typeface="Times New Roman"/>
              </a:rPr>
              <a:t> Junction Under Reverse-Bias Conditions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The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pn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junction excited by a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constant-</a:t>
            </a: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current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source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in the reverse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direction.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To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avoid breakdown,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is kept smaller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than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4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.</a:t>
            </a:r>
            <a:endParaRPr lang="en-US" altLang="zh-CN" sz="24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Note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that the depletion layer widens and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the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barrier voltage increases by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24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volts,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which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appears between the terminals as a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 algn="just" defTabSz="914400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reverse voltage.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dirty="0"/>
          </a:p>
        </p:txBody>
      </p:sp>
      <p:pic>
        <p:nvPicPr>
          <p:cNvPr id="4" name="Picture 4" descr="c:\ch03_conv\sedr42021_03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963" y="2004223"/>
            <a:ext cx="4314825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1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sz="44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 Junction </a:t>
            </a:r>
            <a:r>
              <a:rPr lang="en-US" altLang="zh-CN" sz="4400" b="1" dirty="0" smtClean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the Breakdown Region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4327"/>
            <a:ext cx="10529455" cy="4061841"/>
          </a:xfrm>
        </p:spPr>
        <p:txBody>
          <a:bodyPr numCol="2"/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pn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junction excited by a reverse-current source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where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&gt;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24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S.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junction breaks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down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and a voltage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zh-CN" sz="24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Z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with the polarity indicated, develops across the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junction.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dirty="0"/>
          </a:p>
        </p:txBody>
      </p:sp>
      <p:pic>
        <p:nvPicPr>
          <p:cNvPr id="4" name="Picture 4" descr="c:\ch03_conv\sedr42021_03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2327563"/>
            <a:ext cx="4543425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zh-CN" sz="4400" b="1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 Junction In the Breakdown Region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44705"/>
            <a:ext cx="11374582" cy="4577768"/>
          </a:xfrm>
        </p:spPr>
        <p:txBody>
          <a:bodyPr>
            <a:normAutofit/>
          </a:bodyPr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/>
              </a:rPr>
              <a:t> Supposing              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</a:rPr>
              <a:t>, the current source will move holes from p to n through the </a:t>
            </a:r>
            <a:endParaRPr lang="en-US" altLang="en-US" sz="2400" dirty="0" smtClean="0">
              <a:solidFill>
                <a:srgbClr val="000000"/>
              </a:solidFill>
              <a:latin typeface="Times New Roman"/>
            </a:endParaRPr>
          </a:p>
          <a:p>
            <a:pPr marL="0" lvl="0" indent="0" algn="just" defTabSz="914400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/>
              </a:rPr>
              <a:t>   external circuit.</a:t>
            </a:r>
            <a:endParaRPr lang="en-US" altLang="en-US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/>
              </a:rPr>
              <a:t> The 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</a:rPr>
              <a:t>free electrons move through opposite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/>
              </a:rPr>
              <a:t>direction.</a:t>
            </a:r>
            <a:endParaRPr lang="en-US" altLang="en-US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Times New Roman"/>
              </a:rPr>
              <a:t> This result in the increase of barrier voltage and decrease almost zero of diffusion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lvl="0" indent="0" algn="just" defTabSz="914400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/>
              </a:rPr>
              <a:t>    current.</a:t>
            </a:r>
            <a:endParaRPr lang="en-US" altLang="en-US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/>
              </a:rPr>
              <a:t> To 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</a:rPr>
              <a:t>achieved the equilibrium, a new mechanism sets in to supply the charge carriers </a:t>
            </a:r>
            <a:endParaRPr lang="en-US" altLang="en-US" sz="2400" dirty="0" smtClean="0">
              <a:solidFill>
                <a:srgbClr val="000000"/>
              </a:solidFill>
              <a:latin typeface="Times New Roman"/>
            </a:endParaRPr>
          </a:p>
          <a:p>
            <a:pPr marL="0" lvl="0" indent="0" algn="just" defTabSz="914400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/>
              </a:rPr>
              <a:t>    needed </a:t>
            </a:r>
            <a:r>
              <a:rPr lang="en-US" altLang="en-US" sz="2400" dirty="0">
                <a:solidFill>
                  <a:srgbClr val="000000"/>
                </a:solidFill>
                <a:latin typeface="Times New Roman"/>
              </a:rPr>
              <a:t>to support the current 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/>
              </a:rPr>
              <a:t>I .</a:t>
            </a:r>
            <a:endParaRPr lang="en-US" altLang="en-US" sz="2400" i="1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47917"/>
              </p:ext>
            </p:extLst>
          </p:nvPr>
        </p:nvGraphicFramePr>
        <p:xfrm>
          <a:off x="2355273" y="2223659"/>
          <a:ext cx="1066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3" imgW="469800" imgH="228600" progId="Equation.3">
                  <p:embed/>
                </p:oleObj>
              </mc:Choice>
              <mc:Fallback>
                <p:oleObj name="Equation" r:id="rId3" imgW="469800" imgH="228600" progId="Equation.3">
                  <p:embed/>
                  <p:pic>
                    <p:nvPicPr>
                      <p:cNvPr id="185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273" y="2223659"/>
                        <a:ext cx="1066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4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Breakdown Mechanisms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9809018" cy="5105395"/>
          </a:xfrm>
        </p:spPr>
        <p:txBody>
          <a:bodyPr>
            <a:normAutofit/>
          </a:bodyPr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Zener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effect;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Occurs in heavily doping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semiconductor.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Breakdown voltage is less than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5v.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Carriers generated by electric field---field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ionization.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Avalanche effect;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Occurs in slightly doping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semiconductor.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Breakdown voltage is more than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7v.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Carriers generated by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collision.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457200" lvl="1" indent="0" defTabSz="914400" fontAlgn="base">
              <a:spcAft>
                <a:spcPct val="0"/>
              </a:spcAft>
              <a:buClr>
                <a:srgbClr val="3333CC"/>
              </a:buClr>
              <a:buNone/>
            </a:pP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Zener diode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5"/>
            <a:ext cx="11291455" cy="492528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</a:rPr>
              <a:t>The zener diode is a silicon pn junction devices that differs from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</a:rPr>
              <a:t>normal 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</a:rPr>
              <a:t>diodes because it is designed for operation in the reverse-breakdown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</a:rPr>
              <a:t>region.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</a:rPr>
              <a:t>The 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</a:rPr>
              <a:t>breakdown voltage of a zener diode is set by carefully controlling the level during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</a:rPr>
              <a:t>manufacturing.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</a:rPr>
              <a:t>basic function of zener diode is to maintain a specific voltage across it’s terminals within given limits of line or load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change.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Typically </a:t>
            </a:r>
            <a:r>
              <a:rPr lang="en-US" altLang="en-US" sz="2400" dirty="0">
                <a:latin typeface="Times New Roman" panose="02020603050405020304" pitchFamily="18" charset="0"/>
              </a:rPr>
              <a:t>it is used for providing a stable reference voltage for use in power supplies and other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equipment.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8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Zener diode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53491"/>
            <a:ext cx="10972800" cy="4172677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</a:rPr>
              <a:t>exception being is that it is placed in the circuit in reverse bias and operates in reverse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breakdown.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This </a:t>
            </a:r>
            <a:r>
              <a:rPr lang="en-US" altLang="en-US" sz="2400" dirty="0">
                <a:latin typeface="Times New Roman" panose="02020603050405020304" pitchFamily="18" charset="0"/>
              </a:rPr>
              <a:t>typical characteristic curve illustrates the operating range for a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zener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Note 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that it’s forward characteristics are just like a normal 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diode.</a:t>
            </a:r>
            <a:endParaRPr lang="en-US" altLang="en-US" sz="2400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Zener diode</a:t>
            </a:r>
            <a:endParaRPr lang="en-US" dirty="0"/>
          </a:p>
        </p:txBody>
      </p:sp>
      <p:pic>
        <p:nvPicPr>
          <p:cNvPr id="4" name="Picture 5" descr="03-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11346873" cy="45259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2563" y="5943601"/>
            <a:ext cx="11381509" cy="803563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0" rIns="0" bIns="0" anchor="ctr"/>
          <a:lstStyle>
            <a:lvl1pPr algn="ctr"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Gulim" panose="020B0600000101010101" pitchFamily="34" charset="-127"/>
              </a:rPr>
              <a:t>Volt-ampere characteristic is shown in this Figure with normal operating regions for rectifier diodes and for zener diodes shown as shaded areas.</a:t>
            </a: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7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b="1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Zener Breakdown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5"/>
            <a:ext cx="11402291" cy="4939140"/>
          </a:xfrm>
        </p:spPr>
        <p:txBody>
          <a:bodyPr>
            <a:norm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Zener diodes are designed to operate in reverse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breakdown.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Two 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types of reverse breakdown in a zener diode are </a:t>
            </a:r>
            <a:r>
              <a:rPr lang="en-US" altLang="ko-KR" sz="2400" i="1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avalanche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and </a:t>
            </a:r>
            <a:r>
              <a:rPr lang="en-US" altLang="ko-KR" sz="2400" i="1" dirty="0" err="1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zener</a:t>
            </a:r>
            <a:r>
              <a:rPr lang="en-US" altLang="ko-KR" sz="2400" i="1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.</a:t>
            </a:r>
            <a:endParaRPr lang="en-US" altLang="ko-KR" sz="240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The 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avalanche break down occurs in both rectifier and zener diodes at a sufficiently high reverse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voltage.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Zener 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breakdown occurs in a zener diode at low reverse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voltages.</a:t>
            </a:r>
            <a:endParaRPr lang="en-US" altLang="ko-K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 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zener diode is heavily doped to reduced the breakdown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voltage.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This 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causes a very thin depletion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region.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5049977"/>
          </a:xfrm>
        </p:spPr>
        <p:txBody>
          <a:bodyPr>
            <a:normAutofit/>
          </a:bodyPr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Pure semiconductors;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thermal vibration results in some bonds being broken generating free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electrons.</a:t>
            </a: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these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leave behind holes which accept electrons from adjacent atoms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electrons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are negative charge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carriers.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holes are positive charge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carriers.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room temperatures there are few charge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carriers;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pure semiconductors are poor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conductors.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this is intrinsic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conduction.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b="1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Zener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3" y="1600205"/>
            <a:ext cx="11651672" cy="5091540"/>
          </a:xfrm>
        </p:spPr>
        <p:txBody>
          <a:bodyPr>
            <a:norm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As a result, an intense electric field exists within the depletion </a:t>
            </a:r>
            <a:r>
              <a:rPr lang="en-US" altLang="ko-K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region.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Near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the zener breakdown voltage (V</a:t>
            </a:r>
            <a:r>
              <a:rPr lang="en-US" altLang="ko-KR" sz="24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), the field is intense enough to pull electrons from their valence bands and create </a:t>
            </a:r>
            <a:r>
              <a:rPr lang="en-US" altLang="ko-K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current. 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zener diodes breakdown characteristics are determined by the doping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process.</a:t>
            </a: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zeners less than 5V operate in the zener breakdown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to operate more than 5 V operate mostly in avalanche breakdown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Zeners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ko-KR" sz="2400" dirty="0">
                <a:solidFill>
                  <a:prstClr val="black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commercially 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with voltage breakdowns of 1.8 V to 200 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endParaRPr lang="ko-KR" altLang="en-US" sz="2400" dirty="0">
              <a:solidFill>
                <a:prstClr val="black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b="1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Breakdown Characteristics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842159"/>
          </a:xfrm>
        </p:spPr>
        <p:txBody>
          <a:bodyPr numCol="2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Figure shows the reverse portion of a zener diode’s characteristic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curve.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As 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the reverse voltage (V</a:t>
            </a:r>
            <a:r>
              <a:rPr lang="en-US" altLang="ko-KR" sz="2400" baseline="-250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R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) is increased, the reverse current (I</a:t>
            </a:r>
            <a:r>
              <a:rPr lang="en-US" altLang="ko-KR" sz="2400" baseline="-250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R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) remains extremely small up to the “knee” of the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curve.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The 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reverse current is also called the zener current,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</a:t>
            </a:r>
            <a:r>
              <a:rPr lang="en-US" altLang="ko-KR" sz="2400" baseline="-250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Z.</a:t>
            </a:r>
            <a:endParaRPr lang="en-US" altLang="ko-KR" sz="240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At 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this point, the breakdown effect begins; the internal zener resistance, also called zener impedance (Z</a:t>
            </a:r>
            <a:r>
              <a:rPr lang="en-US" altLang="ko-KR" sz="2400" baseline="-250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</a:t>
            </a:r>
            <a:r>
              <a:rPr lang="en-US" altLang="ko-KR" sz="2400" dirty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), begins to decrease as reverse current increases </a:t>
            </a:r>
            <a:r>
              <a:rPr lang="en-US" altLang="ko-KR" sz="2400" dirty="0" smtClean="0"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rapidly.</a:t>
            </a:r>
            <a:endParaRPr lang="ko-KR" altLang="en-US" sz="2400" dirty="0"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1787236"/>
            <a:ext cx="5199496" cy="436418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b="1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Zener Equivalent Circuit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Figure (b) represents the practical model of a zener diode, where the zener impedance (Z</a:t>
            </a:r>
            <a:r>
              <a:rPr lang="en-US" altLang="ko-KR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Z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) is </a:t>
            </a:r>
            <a:r>
              <a:rPr lang="en-US" altLang="ko-K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included.</a:t>
            </a:r>
          </a:p>
          <a:p>
            <a:pPr lvl="0" algn="just" defTabSz="914400" eaLnBrk="0" fontAlgn="base" hangingPunct="0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ko-K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Since 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the actual voltage curve is not ideally vertical, a change in zener current (</a:t>
            </a:r>
            <a:r>
              <a:rPr lang="el-GR" altLang="ko-K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</a:t>
            </a:r>
            <a:r>
              <a:rPr lang="en-US" altLang="ko-KR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) produces a small change in zener voltage (</a:t>
            </a:r>
            <a:r>
              <a:rPr lang="el-GR" altLang="ko-K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Δ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V</a:t>
            </a:r>
            <a:r>
              <a:rPr lang="en-US" altLang="ko-KR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Z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), as illustrated in Figure (c).</a:t>
            </a:r>
            <a:endParaRPr lang="el-GR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4" descr="03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6" y="3549361"/>
            <a:ext cx="6483926" cy="303154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451091"/>
              </p:ext>
            </p:extLst>
          </p:nvPr>
        </p:nvGraphicFramePr>
        <p:xfrm>
          <a:off x="8715952" y="3922282"/>
          <a:ext cx="2339975" cy="162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4" imgW="1091880" imgH="736560" progId="Equation.3">
                  <p:embed/>
                </p:oleObj>
              </mc:Choice>
              <mc:Fallback>
                <p:oleObj name="Equation" r:id="rId4" imgW="1091880" imgH="736560" progId="Equation.3">
                  <p:embed/>
                  <p:pic>
                    <p:nvPicPr>
                      <p:cNvPr id="60424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952" y="3922282"/>
                        <a:ext cx="2339975" cy="162083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1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A zener diode exhibits a certain change in V</a:t>
            </a:r>
            <a:r>
              <a:rPr lang="en-US" altLang="ko-KR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for a certain change in I</a:t>
            </a:r>
            <a:r>
              <a:rPr lang="en-US" altLang="ko-KR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on a portion of</a:t>
            </a:r>
            <a:r>
              <a:rPr lang="en-US" altLang="ko-K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    </a:t>
            </a:r>
            <a:r>
              <a:rPr lang="en-US" altLang="ko-K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     </a:t>
            </a:r>
          </a:p>
          <a:p>
            <a:pPr marL="0" indent="0" algn="just">
              <a:buNone/>
            </a:pP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 the 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linear characteristic curve between I</a:t>
            </a:r>
            <a:r>
              <a:rPr lang="en-US" altLang="ko-KR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ZK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and I</a:t>
            </a:r>
            <a:r>
              <a:rPr lang="en-US" altLang="ko-KR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ZM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as illustrated in Figure. What is the </a:t>
            </a:r>
            <a:r>
              <a:rPr lang="en-US" altLang="ko-K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   </a:t>
            </a:r>
          </a:p>
          <a:p>
            <a:pPr marL="0" indent="0" algn="just">
              <a:buNone/>
            </a:pP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en-US" altLang="ko-K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 zener </a:t>
            </a:r>
            <a:r>
              <a:rPr lang="en-US" altLang="ko-KR" sz="2400" dirty="0">
                <a:solidFill>
                  <a:srgbClr val="000000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impedance?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03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31" y="2883622"/>
            <a:ext cx="7019925" cy="376655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791526"/>
              </p:ext>
            </p:extLst>
          </p:nvPr>
        </p:nvGraphicFramePr>
        <p:xfrm>
          <a:off x="332507" y="3863186"/>
          <a:ext cx="4483824" cy="1260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4" imgW="1625400" imgH="431640" progId="Equation.3">
                  <p:embed/>
                </p:oleObj>
              </mc:Choice>
              <mc:Fallback>
                <p:oleObj name="Equation" r:id="rId4" imgW="1625400" imgH="431640" progId="Equation.3">
                  <p:embed/>
                  <p:pic>
                    <p:nvPicPr>
                      <p:cNvPr id="63495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7" y="3863186"/>
                        <a:ext cx="4483824" cy="12607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7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Zener </a:t>
            </a:r>
            <a:r>
              <a:rPr lang="en-US" altLang="en-US" sz="4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 Regulation </a:t>
            </a:r>
            <a:r>
              <a:rPr lang="en-US" altLang="en-US" sz="4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zener diode’s breakdown characteristics are determined by the doping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process.</a:t>
            </a:r>
          </a:p>
          <a:p>
            <a:pPr lvl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Zeners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available with voltage breakdowns of 1.8 V to 200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58768" y="5587567"/>
            <a:ext cx="52699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curve illustrates the minimum and maximum ranges of current operation that the zener can effectively maintain its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r="12308"/>
          <a:stretch>
            <a:fillRect/>
          </a:stretch>
        </p:blipFill>
        <p:spPr bwMode="auto">
          <a:xfrm>
            <a:off x="6726382" y="1218767"/>
            <a:ext cx="46482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93182" y="1309254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FF9933"/>
                </a:solidFill>
              </a:rPr>
              <a:t>Zener zone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240982" y="1309254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Diode zone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7716982" y="1690254"/>
            <a:ext cx="14478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164782" y="1690254"/>
            <a:ext cx="1447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73982" y="4509654"/>
            <a:ext cx="12192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Avalanche</a:t>
            </a:r>
          </a:p>
          <a:p>
            <a:pPr>
              <a:spcBef>
                <a:spcPct val="2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zone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6650182" y="4890654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8021782" y="1309254"/>
            <a:ext cx="0" cy="3810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793182" y="5119254"/>
            <a:ext cx="60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5V.</a:t>
            </a:r>
          </a:p>
        </p:txBody>
      </p:sp>
    </p:spTree>
    <p:extLst>
      <p:ext uri="{BB962C8B-B14F-4D97-AF65-F5344CB8AC3E}">
        <p14:creationId xmlns:p14="http://schemas.microsoft.com/office/powerpoint/2010/main" val="10198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Junction Capacitance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1430000" cy="5260253"/>
          </a:xfrm>
        </p:spPr>
        <p:txBody>
          <a:bodyPr>
            <a:normAutofit lnSpcReduction="10000"/>
          </a:bodyPr>
          <a:lstStyle/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Diffusion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Capacitance;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Charge stored in bulk region changes with the change of voltage across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 junction gives rise to capacitive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effect.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Small-signal diffusion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capacitance.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Depletion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capacitance;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Charge stored in depletion layer changes with the change of voltage across </a:t>
            </a:r>
            <a:r>
              <a:rPr lang="en-US" altLang="zh-CN" sz="2400" i="1" dirty="0">
                <a:solidFill>
                  <a:srgbClr val="000000"/>
                </a:solidFill>
                <a:latin typeface="Times New Roman"/>
              </a:rPr>
              <a:t>pn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 junction gives rise to capacitive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effect.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Small-signal depletion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capacitance.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Application of Diode Circuits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39636"/>
            <a:ext cx="9337964" cy="4186532"/>
          </a:xfrm>
        </p:spPr>
        <p:txBody>
          <a:bodyPr/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Rectifier circuits;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Half-wave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rectifier,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Full-wave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rectifier,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1143000" lvl="2" indent="-228600" algn="just" defTabSz="914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Transformer with a center-tapped secondary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winding,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1143000" lvl="2" indent="-228600" algn="just" defTabSz="914400" fontAlgn="base">
              <a:lnSpc>
                <a:spcPct val="150000"/>
              </a:lnSpc>
              <a:spcAft>
                <a:spcPct val="0"/>
              </a:spcAft>
              <a:buFontTx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Bridge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rectifier.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rgbClr val="000000"/>
                </a:solidFill>
                <a:latin typeface="Times New Roman"/>
              </a:rPr>
              <a:t>Half-Wave Rectifier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Both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Half-wave rectifier.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AutoNum type="alphaLcParenBoth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Equivalent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circuit of the half-wave </a:t>
            </a:r>
            <a:endParaRPr lang="en-US" altLang="en-US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rectifier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the diode replaced with its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  <a:p>
            <a:pPr marL="0" lvl="0" indent="0" algn="just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battery-plus-resistance model.</a:t>
            </a:r>
            <a:endParaRPr lang="en-US" altLang="en-US" sz="2400" i="1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5" descr="c:\ch03_conv\sedr42021_032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49582"/>
            <a:ext cx="2701636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:\ch03_conv\sedr42021_032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73" y="4002162"/>
            <a:ext cx="2549236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8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rgbClr val="000000"/>
                </a:solidFill>
                <a:latin typeface="Times New Roman"/>
              </a:rPr>
              <a:t>Half-Wave Rectifier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(c) Transfer characteristic of the rectifier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circuit.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(d) Input and output waveforms, assuming that </a:t>
            </a:r>
            <a:endParaRPr lang="en-US" altLang="en-US" sz="2400" i="1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0274"/>
              </p:ext>
            </p:extLst>
          </p:nvPr>
        </p:nvGraphicFramePr>
        <p:xfrm>
          <a:off x="6672623" y="2348347"/>
          <a:ext cx="1523999" cy="717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Equation" r:id="rId3" imgW="520560" imgH="215640" progId="Equation.3">
                  <p:embed/>
                </p:oleObj>
              </mc:Choice>
              <mc:Fallback>
                <p:oleObj name="Equation" r:id="rId3" imgW="520560" imgH="215640" progId="Equation.3">
                  <p:embed/>
                  <p:pic>
                    <p:nvPicPr>
                      <p:cNvPr id="218122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623" y="2348347"/>
                        <a:ext cx="1523999" cy="717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31" descr="c:\ch03_conv\sedr42021_0325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4" y="3553691"/>
            <a:ext cx="3352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2" descr="c:\ch03_conv\sedr42021_0325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54" y="3248891"/>
            <a:ext cx="41735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54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rgbClr val="000000"/>
                </a:solidFill>
                <a:latin typeface="Times New Roman"/>
              </a:rPr>
              <a:t>Full-Wave Rectifier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circuit,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transfer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characteristic assuming a constant-voltage-drop model for the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diodes.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24890" y="3027219"/>
            <a:ext cx="7162800" cy="2590800"/>
            <a:chOff x="624" y="432"/>
            <a:chExt cx="4790" cy="1358"/>
          </a:xfrm>
        </p:grpSpPr>
        <p:pic>
          <p:nvPicPr>
            <p:cNvPr id="5" name="Picture 5" descr="c:\ch03_conv\sedr42021_0326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32"/>
              <a:ext cx="1934" cy="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 descr="c:\ch03_conv\sedr42021_0326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504"/>
              <a:ext cx="2294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80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Doping;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small amounts of impurities drastically affects its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materials form an excess of electrons and produce an n-type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materials form an excess of holes and produce a p-type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n-type and p-type materials have much greater conductivity than pure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semiconductors. 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extrinsic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rgbClr val="000000"/>
                </a:solidFill>
                <a:latin typeface="Times New Roman"/>
              </a:rPr>
              <a:t>Full-Wave Rectifier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input and output waveforms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31" descr="c:\ch03_conv\sedr42021_032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4" y="1600205"/>
            <a:ext cx="6705600" cy="364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3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rgbClr val="000000"/>
                </a:solidFill>
                <a:latin typeface="Times New Roman"/>
              </a:rPr>
              <a:t>Bridge Rectifier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circuit</a:t>
            </a:r>
          </a:p>
          <a:p>
            <a:endParaRPr lang="en-US" dirty="0"/>
          </a:p>
        </p:txBody>
      </p:sp>
      <p:pic>
        <p:nvPicPr>
          <p:cNvPr id="4" name="Picture 5" descr="c:\ch03_conv\sedr42021_032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36" y="1724891"/>
            <a:ext cx="5257800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7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rgbClr val="000000"/>
                </a:solidFill>
                <a:latin typeface="Times New Roman"/>
              </a:rPr>
              <a:t>Bridge Rectifier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input and output waveforms</a:t>
            </a:r>
          </a:p>
          <a:p>
            <a:endParaRPr lang="en-US" dirty="0"/>
          </a:p>
        </p:txBody>
      </p:sp>
      <p:pic>
        <p:nvPicPr>
          <p:cNvPr id="4" name="Picture 1029" descr="c:\ch03_conv\sedr42021_032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490" y="1600205"/>
            <a:ext cx="5791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7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 smtClean="0">
                <a:latin typeface="Times New Roman" pitchFamily="18" charset="0"/>
                <a:cs typeface="Times New Roman" pitchFamily="18" charset="0"/>
              </a:rPr>
              <a:t>Transformer </a:t>
            </a:r>
            <a:r>
              <a:rPr lang="en-US" altLang="zh-CN" sz="4400" b="1" dirty="0">
                <a:latin typeface="Times New Roman" pitchFamily="18" charset="0"/>
                <a:cs typeface="Times New Roman" pitchFamily="18" charset="0"/>
              </a:rPr>
              <a:t>Rectifier Units 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1463675"/>
            <a:ext cx="11137900" cy="463232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A transformer rectifier unit (TRU) is used to convert AC into relatively smooth DC. An example of a simple TRU circuit is that which is used in a car battery charger, as shown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below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3048001"/>
            <a:ext cx="78232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510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Transformer Rectifier Units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32004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This device takes the mains 240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𝑎𝑐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and converts it to approximately 14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cs typeface="Times New Roman" pitchFamily="18" charset="0"/>
                          </a:rPr>
                          <m:t>𝑑𝑐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to charge the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battery.</a:t>
                </a:r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Times New Roman" pitchFamily="18" charset="0"/>
                    <a:cs typeface="Times New Roman" pitchFamily="18" charset="0"/>
                  </a:rPr>
                  <a:t>This is achieved by a transformer, which first steps down the AC voltage to a reasonable level and then converts it via a bridge rectifier assembly into </a:t>
                </a:r>
                <a:r>
                  <a:rPr lang="en-US" altLang="zh-CN" sz="2400" dirty="0" smtClean="0">
                    <a:latin typeface="Times New Roman" pitchFamily="18" charset="0"/>
                    <a:cs typeface="Times New Roman" pitchFamily="18" charset="0"/>
                  </a:rPr>
                  <a:t>DC.</a:t>
                </a:r>
                <a:endParaRPr lang="en-US" altLang="zh-C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3200400"/>
              </a:xfrm>
              <a:blipFill rotWithShape="1">
                <a:blip r:embed="rId2"/>
                <a:stretch>
                  <a:fillRect l="-722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5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dominant charge carriers in a doped semiconductor (e.g. electrons in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-type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lvl="0" indent="0" algn="just" defTabSz="914400" fontAlgn="base">
              <a:spcAft>
                <a:spcPct val="0"/>
              </a:spcAft>
              <a:buNone/>
            </a:pP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material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called majority charge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carriers.</a:t>
            </a:r>
          </a:p>
          <a:p>
            <a:pPr lvl="0" algn="just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are minority charge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carriers.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fontAlgn="base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doped material is electrically </a:t>
            </a:r>
            <a:r>
              <a:rPr lang="en-GB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neutral.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4" descr="C19N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764" y="3498860"/>
            <a:ext cx="8700654" cy="295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2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Diode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5"/>
            <a:ext cx="11346873" cy="5022268"/>
          </a:xfrm>
        </p:spPr>
        <p:txBody>
          <a:bodyPr>
            <a:normAutofit/>
          </a:bodyPr>
          <a:lstStyle/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333333"/>
                </a:solidFill>
                <a:latin typeface="Times New Roman"/>
              </a:rPr>
              <a:t>A diode is an electronic component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/>
              </a:rPr>
              <a:t>that; </a:t>
            </a:r>
            <a:endParaRPr lang="en-US" altLang="en-US" sz="2400" dirty="0">
              <a:solidFill>
                <a:srgbClr val="333333"/>
              </a:solidFill>
              <a:latin typeface="Times New Roman"/>
            </a:endParaRPr>
          </a:p>
          <a:p>
            <a:pPr marL="742950" lvl="1" indent="-285750" algn="just" defTabSz="914400" fontAlgn="base">
              <a:lnSpc>
                <a:spcPct val="150000"/>
              </a:lnSpc>
              <a:spcBef>
                <a:spcPct val="5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333333"/>
                </a:solidFill>
                <a:latin typeface="Times New Roman"/>
              </a:rPr>
              <a:t>has two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/>
              </a:rPr>
              <a:t>terminals,</a:t>
            </a:r>
            <a:endParaRPr lang="en-US" altLang="en-US" sz="2400" dirty="0">
              <a:solidFill>
                <a:srgbClr val="333333"/>
              </a:solidFill>
              <a:latin typeface="Times New Roman"/>
            </a:endParaRPr>
          </a:p>
          <a:p>
            <a:pPr marL="742950" lvl="1" indent="-285750" algn="just" defTabSz="914400" fontAlgn="base">
              <a:lnSpc>
                <a:spcPct val="150000"/>
              </a:lnSpc>
              <a:spcBef>
                <a:spcPct val="5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rgbClr val="333333"/>
                </a:solidFill>
                <a:latin typeface="Times New Roman"/>
              </a:rPr>
              <a:t>limits current to one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/>
              </a:rPr>
              <a:t>direction. </a:t>
            </a:r>
            <a:endParaRPr lang="en-US" altLang="en-US" sz="2400" dirty="0">
              <a:solidFill>
                <a:srgbClr val="333333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333333"/>
                </a:solidFill>
                <a:latin typeface="Times New Roman"/>
              </a:rPr>
              <a:t>Diodes have an anode and a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/>
              </a:rPr>
              <a:t>cathode.</a:t>
            </a:r>
            <a:endParaRPr lang="en-US" altLang="en-US" sz="2400" dirty="0">
              <a:solidFill>
                <a:srgbClr val="333333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333333"/>
                </a:solidFill>
                <a:latin typeface="Times New Roman"/>
              </a:rPr>
              <a:t>Positive current normally flows from the anode to the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/>
              </a:rPr>
              <a:t>cathode.</a:t>
            </a:r>
            <a:endParaRPr lang="en-US" altLang="en-US" sz="2400" dirty="0">
              <a:solidFill>
                <a:srgbClr val="333333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333333"/>
                </a:solidFill>
                <a:latin typeface="Times New Roman"/>
              </a:rPr>
              <a:t>Diodes are useful for protecting circuitry from harmful voltage or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/>
              </a:rPr>
              <a:t>current.</a:t>
            </a:r>
            <a:endParaRPr lang="en-US" altLang="en-US" sz="2400" dirty="0">
              <a:solidFill>
                <a:srgbClr val="333333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333333"/>
                </a:solidFill>
                <a:latin typeface="Times New Roman"/>
              </a:rPr>
              <a:t>Diodes are a basic building block of the charge-collecting element in many </a:t>
            </a:r>
            <a:r>
              <a:rPr lang="en-US" altLang="en-US" sz="2400" dirty="0" smtClean="0">
                <a:solidFill>
                  <a:srgbClr val="333333"/>
                </a:solidFill>
                <a:latin typeface="Times New Roman"/>
              </a:rPr>
              <a:t>detectors.</a:t>
            </a:r>
            <a:endParaRPr lang="en-US" altLang="en-US" sz="24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Physical Structure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important region, which is called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junction, is the boundary between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pPr marL="0" indent="0" algn="just"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type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-type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ch03_conv\sedr42021_0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7" y="1750148"/>
            <a:ext cx="6553200" cy="222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7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/>
              </a:rPr>
              <a:t>Characteristics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6509"/>
            <a:ext cx="10972800" cy="3172691"/>
          </a:xfrm>
        </p:spPr>
        <p:txBody>
          <a:bodyPr/>
          <a:lstStyle/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Conducting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in one direction and not in the other is the I-V characteristic of the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diode.</a:t>
            </a:r>
          </a:p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The arrow like circuit symbol shows the direction of conducting current.</a:t>
            </a:r>
          </a:p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Forward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biasing voltage makes it turn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on.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pPr lvl="0" algn="just" defTabSz="91440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 Reverse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</a:rPr>
              <a:t>biasing voltage makes it turn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/>
              </a:rPr>
              <a:t>off.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2535</Words>
  <Application>Microsoft Office PowerPoint</Application>
  <PresentationFormat>Custom</PresentationFormat>
  <Paragraphs>331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Office Theme</vt:lpstr>
      <vt:lpstr>2_Office Theme</vt:lpstr>
      <vt:lpstr>Equation</vt:lpstr>
      <vt:lpstr>Lecture 6</vt:lpstr>
      <vt:lpstr>Electrical Properties of Solids</vt:lpstr>
      <vt:lpstr>Electrical Properties of Solids</vt:lpstr>
      <vt:lpstr>Semiconductors</vt:lpstr>
      <vt:lpstr>Semiconductors</vt:lpstr>
      <vt:lpstr>Semiconductors</vt:lpstr>
      <vt:lpstr>Diode</vt:lpstr>
      <vt:lpstr>Physical Structure</vt:lpstr>
      <vt:lpstr>Characteristics</vt:lpstr>
      <vt:lpstr>Basic Semiconductor Concepts</vt:lpstr>
      <vt:lpstr>Intrinsic Semiconductor</vt:lpstr>
      <vt:lpstr>Intrinsic Semiconductor(cont’d)</vt:lpstr>
      <vt:lpstr>Intrinsic Semiconductor(cont’d)</vt:lpstr>
      <vt:lpstr>Intrinsic Semiconductor(cont’d)</vt:lpstr>
      <vt:lpstr>Doped Semiconductor</vt:lpstr>
      <vt:lpstr>Doped Semiconductor(cont’d)</vt:lpstr>
      <vt:lpstr>Doped Semiconductor(cont’d)</vt:lpstr>
      <vt:lpstr>Doped Semiconductor(cont’d)</vt:lpstr>
      <vt:lpstr>Doped Semiconductor(cont’d)</vt:lpstr>
      <vt:lpstr>Carriers Movement</vt:lpstr>
      <vt:lpstr>pn Junction</vt:lpstr>
      <vt:lpstr>pn Junction Under Open-Circuit Condition</vt:lpstr>
      <vt:lpstr>Procedure of Forming pn Junction</vt:lpstr>
      <vt:lpstr>Procedure of Forming pn Junction</vt:lpstr>
      <vt:lpstr>Procedure of Forming pn Junction</vt:lpstr>
      <vt:lpstr>Procedure of Forming pn Junction</vt:lpstr>
      <vt:lpstr>Procedure of Forming pn Junction</vt:lpstr>
      <vt:lpstr>I-V Characteristics</vt:lpstr>
      <vt:lpstr>I-V Characteristic Curve</vt:lpstr>
      <vt:lpstr>The pn Junction Under Forward-Bias Conditions</vt:lpstr>
      <vt:lpstr>The pn Junction Under Forward-Bias Conditions</vt:lpstr>
      <vt:lpstr>The pn Junction Under Reverse-Bias Conditions</vt:lpstr>
      <vt:lpstr>The pn Junction in the Breakdown Region</vt:lpstr>
      <vt:lpstr>The pn Junction In the Breakdown Region</vt:lpstr>
      <vt:lpstr>Breakdown Mechanisms</vt:lpstr>
      <vt:lpstr>Zener diode</vt:lpstr>
      <vt:lpstr>Zener diode</vt:lpstr>
      <vt:lpstr>Zener diode</vt:lpstr>
      <vt:lpstr>Zener Breakdown</vt:lpstr>
      <vt:lpstr>Zener Breakdown</vt:lpstr>
      <vt:lpstr>Breakdown Characteristics</vt:lpstr>
      <vt:lpstr>Zener Equivalent Circuit</vt:lpstr>
      <vt:lpstr>Example</vt:lpstr>
      <vt:lpstr>Zener Diode Regulation Ranges</vt:lpstr>
      <vt:lpstr>Junction Capacitance</vt:lpstr>
      <vt:lpstr>Application of Diode Circuits</vt:lpstr>
      <vt:lpstr>Half-Wave Rectifier</vt:lpstr>
      <vt:lpstr>Half-Wave Rectifier</vt:lpstr>
      <vt:lpstr>Full-Wave Rectifier</vt:lpstr>
      <vt:lpstr>Full-Wave Rectifier</vt:lpstr>
      <vt:lpstr>Bridge Rectifier</vt:lpstr>
      <vt:lpstr>Bridge Rectifier</vt:lpstr>
      <vt:lpstr>Transformer Rectifier Units </vt:lpstr>
      <vt:lpstr>Transformer Rectifier Units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</dc:title>
  <dc:creator>Ashraf Ali</dc:creator>
  <cp:lastModifiedBy>Windows User</cp:lastModifiedBy>
  <cp:revision>158</cp:revision>
  <dcterms:created xsi:type="dcterms:W3CDTF">2016-09-20T03:45:36Z</dcterms:created>
  <dcterms:modified xsi:type="dcterms:W3CDTF">2018-09-24T11:35:07Z</dcterms:modified>
</cp:coreProperties>
</file>