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453" r:id="rId2"/>
    <p:sldId id="281" r:id="rId3"/>
    <p:sldId id="256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00" r:id="rId15"/>
    <p:sldId id="549" r:id="rId16"/>
    <p:sldId id="499" r:id="rId17"/>
    <p:sldId id="521" r:id="rId18"/>
    <p:sldId id="519" r:id="rId19"/>
    <p:sldId id="522" r:id="rId20"/>
    <p:sldId id="520" r:id="rId21"/>
    <p:sldId id="523" r:id="rId22"/>
    <p:sldId id="510" r:id="rId23"/>
    <p:sldId id="524" r:id="rId24"/>
    <p:sldId id="507" r:id="rId25"/>
    <p:sldId id="52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5CAC-7EF0-4B9F-AA1E-05AC0718B2C2}" type="datetimeFigureOut">
              <a:rPr lang="en-US" smtClean="0"/>
              <a:t>21-May-18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B349-9CC4-4646-B21B-E460DE02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CB349-9CC4-4646-B21B-E460DE02A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A88789-4733-4EFF-A556-636466597D82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988-B895-4953-A6AE-8EEA61504A8B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46A-4ECC-41A6-ADF7-A9EBD384FE1E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8A59-FEB6-48B4-A805-5BAC6582B9CA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D54C-0DC6-48FE-9DFA-DF6E9E260E3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1BD-50BB-4D82-A50F-6082833D6A57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7119-CDCC-4620-9452-C11D07BB408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C36E20-8DCA-48FA-AFC2-53B9C88775F0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B2F8CBC-F056-41E8-A61A-E3636DA91A33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7D-7E4C-4EEC-BB3E-D89B0BCB8F7D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E641-04F6-48A4-9404-FC73E15BEB76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A45-C9FF-4A8B-BFD6-71899E38E2D1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BF27-AB5D-4F88-AAA7-8836962C9239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653-3F44-4D89-9B49-817462C383AF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DE8-2E56-4C34-8BBF-1369528CDEAB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448-E35F-44A3-8130-B92B48B870DA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6ED8-B3F9-4E33-9A3E-63EC337295B1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4D2F08-1053-4EA2-AFC0-6250759D1E5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pacit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ell\Desktop\Bismillah-on-sunset-at-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86507"/>
            <a:ext cx="9941169" cy="5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Op-amp Integrator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C:\Users\dell\Desktop\practical integrato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2157046"/>
            <a:ext cx="7262873" cy="38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Differentiator simulates </a:t>
            </a:r>
            <a:r>
              <a:rPr lang="en-US" b="1" dirty="0" smtClean="0"/>
              <a:t>mathematical differentiations </a:t>
            </a:r>
            <a:r>
              <a:rPr lang="en-US" dirty="0" smtClean="0"/>
              <a:t>which is a process of determining the instantaneous rate of change of a function.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“It produces output that is proportional to the rate of change of the input voltage.”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:\Users\dell\Desktop\differnti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916972"/>
            <a:ext cx="5007952" cy="27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Differentiator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Ideal Differentiator</a:t>
            </a:r>
            <a:r>
              <a:rPr lang="en-US" dirty="0" smtClean="0"/>
              <a:t>: Here the capacitor is the input element and the resistor is the feedback element.</a:t>
            </a:r>
          </a:p>
          <a:p>
            <a:r>
              <a:rPr lang="en-US" dirty="0" smtClean="0"/>
              <a:t>A Differentiator produces an output that is proportional to the rate of change of input voltage.</a:t>
            </a:r>
          </a:p>
          <a:p>
            <a:r>
              <a:rPr lang="en-US" dirty="0" smtClean="0"/>
              <a:t>Formula:</a:t>
            </a:r>
          </a:p>
          <a:p>
            <a:r>
              <a:rPr lang="en-US" b="1" dirty="0"/>
              <a:t> </a:t>
            </a:r>
            <a:r>
              <a:rPr lang="en-US" b="1" dirty="0" err="1" smtClean="0"/>
              <a:t>Ic</a:t>
            </a:r>
            <a:r>
              <a:rPr lang="en-US" b="1" dirty="0" smtClean="0"/>
              <a:t>=[</a:t>
            </a:r>
            <a:r>
              <a:rPr lang="en-US" b="1" u="sng" dirty="0" err="1" smtClean="0"/>
              <a:t>Vc</a:t>
            </a:r>
            <a:r>
              <a:rPr lang="en-US" b="1" dirty="0" smtClean="0"/>
              <a:t>]* C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C:\Users\dell\Desktop\differnti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79" y="3880339"/>
            <a:ext cx="5043122" cy="24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Differentiator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 descr="C:\Users\dell\Desktop\pr di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4" y="2215662"/>
            <a:ext cx="7784123" cy="4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“Peak detector detects and holds the most positive value attained by the input signal prior to the time when switch is closed”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“It is used </a:t>
            </a:r>
            <a:r>
              <a:rPr lang="en-US" b="1" dirty="0">
                <a:solidFill>
                  <a:srgbClr val="C00000"/>
                </a:solidFill>
              </a:rPr>
              <a:t>for detecting signal level </a:t>
            </a:r>
            <a:r>
              <a:rPr lang="en-US" b="1" dirty="0" smtClean="0">
                <a:solidFill>
                  <a:srgbClr val="C00000"/>
                </a:solidFill>
              </a:rPr>
              <a:t>peaks”. 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given circuit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b="1" dirty="0" smtClean="0"/>
              <a:t>Capacitor</a:t>
            </a:r>
            <a:r>
              <a:rPr lang="en-US" dirty="0" smtClean="0"/>
              <a:t>: A</a:t>
            </a:r>
            <a:r>
              <a:rPr lang="en-US" dirty="0"/>
              <a:t> </a:t>
            </a:r>
            <a:r>
              <a:rPr lang="en-US" dirty="0">
                <a:hlinkClick r:id="rId2" tooltip="Capacitor"/>
              </a:rPr>
              <a:t>capacitor</a:t>
            </a:r>
            <a:r>
              <a:rPr lang="en-US" dirty="0"/>
              <a:t> retains the peak voltage level of the </a:t>
            </a:r>
            <a:r>
              <a:rPr lang="en-US" dirty="0" smtClean="0"/>
              <a:t>signal.</a:t>
            </a:r>
          </a:p>
          <a:p>
            <a:r>
              <a:rPr lang="en-US" b="1" dirty="0" smtClean="0"/>
              <a:t>Switch: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switch is used for resetting the detected level.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Peaks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" y="2366810"/>
            <a:ext cx="6593100" cy="43298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3" y="2798284"/>
            <a:ext cx="6327473" cy="38983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11007"/>
            <a:ext cx="9564458" cy="45469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Op-Amp Peak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54954" y="3234434"/>
            <a:ext cx="1132201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operation can be explained as follows, assume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switch is open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  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out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&lt; V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  (Inverting input &lt;N. Inverting input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) the op amp output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V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is positive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 that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     the diode conducts and 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the capacitor charges 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     the input value at that instant as it forms a voltage follower circuit.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29" y="4351664"/>
            <a:ext cx="3144189" cy="23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b) When </a:t>
            </a:r>
            <a:r>
              <a:rPr lang="en-US" b="1" dirty="0" err="1">
                <a:solidFill>
                  <a:srgbClr val="FF0000"/>
                </a:solidFill>
                <a:latin typeface="Georgia" panose="02040502050405020303" pitchFamily="18" charset="0"/>
              </a:rPr>
              <a:t>V</a:t>
            </a:r>
            <a:r>
              <a:rPr lang="en-US" b="1" baseline="-30000" dirty="0" err="1">
                <a:solidFill>
                  <a:srgbClr val="FF0000"/>
                </a:solidFill>
                <a:latin typeface="inherit"/>
              </a:rPr>
              <a:t>out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 &gt; V</a:t>
            </a:r>
            <a:r>
              <a:rPr lang="en-US" b="1" baseline="-30000" dirty="0">
                <a:solidFill>
                  <a:srgbClr val="FF0000"/>
                </a:solidFill>
                <a:latin typeface="inherit"/>
              </a:rPr>
              <a:t>in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 (Inverting input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&gt;N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. Inverting input)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op amp output V’ is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negative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and the diode becomes reverse biased.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inheri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    Thus the capacitor charges to the most positive value of input.</a:t>
            </a:r>
            <a:endParaRPr lang="en-US" dirty="0">
              <a:solidFill>
                <a:schemeClr val="tx1"/>
              </a:solidFill>
              <a:latin typeface="inheri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75" y="4425244"/>
            <a:ext cx="3195329" cy="18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93949"/>
            <a:ext cx="8825658" cy="3283432"/>
          </a:xfrm>
        </p:spPr>
        <p:txBody>
          <a:bodyPr/>
          <a:lstStyle/>
          <a:p>
            <a:r>
              <a:rPr lang="en-US" sz="4000" dirty="0" smtClean="0"/>
              <a:t>Intro: Engr. </a:t>
            </a:r>
            <a:r>
              <a:rPr lang="en-US" sz="4000" dirty="0" err="1" smtClean="0"/>
              <a:t>Saleha</a:t>
            </a:r>
            <a:r>
              <a:rPr lang="en-US" sz="4000" dirty="0" smtClean="0"/>
              <a:t> Durrani</a:t>
            </a:r>
            <a:br>
              <a:rPr lang="en-US" sz="4000" dirty="0" smtClean="0"/>
            </a:br>
            <a:r>
              <a:rPr lang="en-US" sz="4000" dirty="0" smtClean="0"/>
              <a:t>B.Sc. Electrical Engineering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  </a:t>
            </a:r>
            <a:br>
              <a:rPr lang="en-US" sz="4000" dirty="0" smtClean="0"/>
            </a:br>
            <a:r>
              <a:rPr lang="en-US" sz="4000" dirty="0" smtClean="0"/>
              <a:t>Masters in Communications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Hence the operation of </a:t>
            </a:r>
            <a:r>
              <a:rPr lang="en-US" dirty="0" err="1"/>
              <a:t>opamp</a:t>
            </a:r>
            <a:r>
              <a:rPr lang="en-US" dirty="0"/>
              <a:t> peak detector can be summarized as follows </a:t>
            </a:r>
          </a:p>
          <a:p>
            <a:pPr fontAlgn="base"/>
            <a:r>
              <a:rPr lang="en-US" b="1" dirty="0" err="1"/>
              <a:t>V</a:t>
            </a:r>
            <a:r>
              <a:rPr lang="en-US" b="1" baseline="-25000" dirty="0" err="1"/>
              <a:t>out</a:t>
            </a:r>
            <a:r>
              <a:rPr lang="en-US" b="1" baseline="-25000" dirty="0"/>
              <a:t> </a:t>
            </a:r>
            <a:r>
              <a:rPr lang="en-US" b="1" dirty="0"/>
              <a:t>&lt; V</a:t>
            </a:r>
            <a:r>
              <a:rPr lang="en-US" b="1" baseline="-25000" dirty="0"/>
              <a:t>in</a:t>
            </a:r>
            <a:r>
              <a:rPr lang="en-US" b="1" dirty="0"/>
              <a:t>; </a:t>
            </a:r>
            <a:r>
              <a:rPr lang="en-US" b="1" dirty="0" smtClean="0"/>
              <a:t>Diode </a:t>
            </a:r>
            <a:r>
              <a:rPr lang="en-US" b="1" dirty="0"/>
              <a:t>ON and C charges to peak value of input,  </a:t>
            </a:r>
            <a:endParaRPr lang="en-US" dirty="0"/>
          </a:p>
          <a:p>
            <a:pPr fontAlgn="base"/>
            <a:r>
              <a:rPr lang="en-US" b="1" dirty="0" err="1"/>
              <a:t>V</a:t>
            </a:r>
            <a:r>
              <a:rPr lang="en-US" b="1" baseline="-25000" dirty="0" err="1"/>
              <a:t>out</a:t>
            </a:r>
            <a:r>
              <a:rPr lang="en-US" b="1" dirty="0"/>
              <a:t> &lt; V</a:t>
            </a:r>
            <a:r>
              <a:rPr lang="en-US" b="1" baseline="-25000" dirty="0"/>
              <a:t>in</a:t>
            </a:r>
            <a:r>
              <a:rPr lang="en-US" b="1" dirty="0"/>
              <a:t>; </a:t>
            </a:r>
            <a:r>
              <a:rPr lang="en-US" b="1" dirty="0" smtClean="0"/>
              <a:t>Diode </a:t>
            </a:r>
            <a:r>
              <a:rPr lang="en-US" b="1" dirty="0"/>
              <a:t>OFF and C holds the peak value of input.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r>
              <a:rPr lang="en-US" dirty="0" smtClean="0"/>
              <a:t>: The </a:t>
            </a:r>
            <a:r>
              <a:rPr lang="en-US" dirty="0"/>
              <a:t>purpose of the rectifier section is to convert the incoming </a:t>
            </a:r>
            <a:r>
              <a:rPr lang="en-US" dirty="0" smtClean="0"/>
              <a:t>ac signal </a:t>
            </a:r>
            <a:r>
              <a:rPr lang="en-US" dirty="0"/>
              <a:t>from a transformer or other ac power source to some form of pulsating dc.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Wave Rectifier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74" y="2368627"/>
            <a:ext cx="7150171" cy="36852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wave rectifier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easy way to convert </a:t>
            </a:r>
            <a:r>
              <a:rPr lang="en-US" dirty="0" smtClean="0"/>
              <a:t>ac, </a:t>
            </a:r>
            <a:r>
              <a:rPr lang="en-US" dirty="0"/>
              <a:t>to pulsating </a:t>
            </a:r>
            <a:r>
              <a:rPr lang="en-US" dirty="0" smtClean="0"/>
              <a:t>dc, </a:t>
            </a:r>
            <a:r>
              <a:rPr lang="en-US" dirty="0"/>
              <a:t>is to simply allow half of the ac cycle to pass, while blocking current to prevent it from flowing during the other half cycle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They </a:t>
            </a:r>
            <a:r>
              <a:rPr lang="en-US" dirty="0"/>
              <a:t>only work on half of the incoming ac wave. 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 Rectifier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725923"/>
            <a:ext cx="8824913" cy="3171453"/>
          </a:xfrm>
        </p:spPr>
      </p:pic>
    </p:spTree>
    <p:extLst>
      <p:ext uri="{BB962C8B-B14F-4D97-AF65-F5344CB8AC3E}">
        <p14:creationId xmlns:p14="http://schemas.microsoft.com/office/powerpoint/2010/main" val="37542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 rectifiers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Full wave rectifiers manipulate </a:t>
            </a:r>
            <a:r>
              <a:rPr lang="en-US" dirty="0"/>
              <a:t>the incoming ac wave so that both halves are used to cause output current to flow in the same direction.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waveform is shown to the right. Because these circuits operate on the entire incoming ac wave, they are known as full-wave rectifiers.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555" y="2287302"/>
            <a:ext cx="8825658" cy="267764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i="1" dirty="0" smtClean="0"/>
              <a:t>Subject: Electronics II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0E6EC"/>
                </a:solidFill>
              </a:rPr>
              <a:t>Lecture #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10.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Variations of Summing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Averaging amplifier</a:t>
            </a:r>
          </a:p>
          <a:p>
            <a:r>
              <a:rPr lang="en-US" dirty="0" smtClean="0"/>
              <a:t>2. Scaling amplifier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Averaging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 summing amplifier can be made to produce the mathematical average of the input voltages. This is done by setting the ratio </a:t>
            </a:r>
            <a:r>
              <a:rPr lang="en-US" b="1" dirty="0" err="1" smtClean="0">
                <a:solidFill>
                  <a:srgbClr val="C00000"/>
                </a:solidFill>
              </a:rPr>
              <a:t>Rf</a:t>
            </a:r>
            <a:r>
              <a:rPr lang="en-US" b="1" dirty="0" smtClean="0">
                <a:solidFill>
                  <a:srgbClr val="C00000"/>
                </a:solidFill>
              </a:rPr>
              <a:t>/R equal to the reciprocal of the number of inputs(n)</a:t>
            </a:r>
          </a:p>
          <a:p>
            <a:r>
              <a:rPr lang="en-US" dirty="0" smtClean="0"/>
              <a:t>Formula: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Rf</a:t>
            </a:r>
            <a:r>
              <a:rPr lang="en-US" dirty="0" smtClean="0"/>
              <a:t>/R= 1/n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C:\Users\dell\Desktop\IFD2550_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84" y="3678970"/>
            <a:ext cx="56673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 13.7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Show that the amplifier produces an output whose magnitude is the mathematical average of the input voltages.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788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Scaling Adder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C:\Users\dell\Desktop\IFD2550_F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323738"/>
            <a:ext cx="56673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215" y="2321169"/>
            <a:ext cx="10937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C00000"/>
                </a:solidFill>
              </a:rPr>
              <a:t>In a scaling amplifier each input will be multiplied  by a different factor and then summed together. Scaling amplifier is also called a weighted amplifier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 different weight can be assigned to each input of a summing amplifier by simply adjusting the values of input resistors</a:t>
            </a:r>
          </a:p>
          <a:p>
            <a:r>
              <a:rPr lang="en-US" dirty="0" smtClean="0"/>
              <a:t>Formula:</a:t>
            </a:r>
          </a:p>
          <a:p>
            <a:r>
              <a:rPr lang="en-US" b="1" dirty="0" smtClean="0"/>
              <a:t>Vout=-[(</a:t>
            </a:r>
            <a:r>
              <a:rPr lang="en-US" b="1" dirty="0" err="1" smtClean="0"/>
              <a:t>Rf</a:t>
            </a:r>
            <a:r>
              <a:rPr lang="en-US" b="1" dirty="0" smtClean="0"/>
              <a:t> *Vin1 /R1) + (</a:t>
            </a:r>
            <a:r>
              <a:rPr lang="en-US" b="1" dirty="0" err="1" smtClean="0"/>
              <a:t>Rf</a:t>
            </a:r>
            <a:r>
              <a:rPr lang="en-US" b="1" dirty="0" smtClean="0"/>
              <a:t>*VIN2/R2</a:t>
            </a:r>
            <a:r>
              <a:rPr lang="en-US" b="1" dirty="0"/>
              <a:t>) + (</a:t>
            </a:r>
            <a:r>
              <a:rPr lang="en-US" b="1" dirty="0" err="1" smtClean="0"/>
              <a:t>Rf</a:t>
            </a:r>
            <a:r>
              <a:rPr lang="en-US" b="1" dirty="0" smtClean="0"/>
              <a:t>*VIN2/R3) +…..+ (</a:t>
            </a:r>
            <a:r>
              <a:rPr lang="en-US" b="1" dirty="0" err="1" smtClean="0"/>
              <a:t>Rf</a:t>
            </a:r>
            <a:r>
              <a:rPr lang="en-US" b="1" dirty="0" smtClean="0"/>
              <a:t>*</a:t>
            </a:r>
            <a:r>
              <a:rPr lang="en-US" b="1" dirty="0" err="1" smtClean="0"/>
              <a:t>VINn</a:t>
            </a:r>
            <a:r>
              <a:rPr lang="en-US" b="1" dirty="0" smtClean="0"/>
              <a:t>/</a:t>
            </a:r>
            <a:r>
              <a:rPr lang="en-US" b="1" dirty="0" err="1" smtClean="0"/>
              <a:t>Rn</a:t>
            </a:r>
            <a:r>
              <a:rPr lang="en-US" b="1" dirty="0" smtClean="0"/>
              <a:t>)]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9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C:\Users\dell\Desktop\integrato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9" y="3411416"/>
            <a:ext cx="3792110" cy="26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108" y="2649415"/>
            <a:ext cx="7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Opamp</a:t>
            </a:r>
            <a:r>
              <a:rPr lang="en-US" dirty="0" smtClean="0"/>
              <a:t> integrator simulates </a:t>
            </a:r>
            <a:r>
              <a:rPr lang="en-US" b="1" dirty="0" smtClean="0"/>
              <a:t>mathematical integration</a:t>
            </a:r>
            <a:r>
              <a:rPr lang="en-US" dirty="0" smtClean="0"/>
              <a:t>, which is basically a summing process that determines the total area under the curve of a function.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C00000"/>
                </a:solidFill>
              </a:rPr>
              <a:t>In an ideal integrator the feedback element is capacitor that forms an RC circuit with the input resistor R.”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If the input signal is of a sine wave of varying frequency the Integrator Amplifier begins to behave like an active "Low Pass Filter",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Capacitor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53803"/>
            <a:ext cx="8825659" cy="4604197"/>
          </a:xfrm>
        </p:spPr>
        <p:txBody>
          <a:bodyPr>
            <a:normAutofit/>
          </a:bodyPr>
          <a:lstStyle/>
          <a:p>
            <a:r>
              <a:rPr lang="en-US" dirty="0" smtClean="0"/>
              <a:t>Q=</a:t>
            </a:r>
            <a:r>
              <a:rPr lang="en-US" dirty="0" err="1" smtClean="0"/>
              <a:t>Ic</a:t>
            </a:r>
            <a:r>
              <a:rPr lang="en-US" dirty="0" smtClean="0"/>
              <a:t> * t……………eq.1</a:t>
            </a:r>
          </a:p>
          <a:p>
            <a:r>
              <a:rPr lang="en-US" dirty="0" smtClean="0"/>
              <a:t>Q= C*</a:t>
            </a:r>
            <a:r>
              <a:rPr lang="en-US" dirty="0" err="1" smtClean="0"/>
              <a:t>Vc</a:t>
            </a:r>
            <a:r>
              <a:rPr lang="en-US" dirty="0" smtClean="0"/>
              <a:t>…………eq.2</a:t>
            </a:r>
          </a:p>
          <a:p>
            <a:pPr marL="0" indent="0">
              <a:buNone/>
            </a:pPr>
            <a:r>
              <a:rPr lang="en-US" dirty="0" smtClean="0"/>
              <a:t>From eq.1 and eq.2 we can say that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=&gt;</a:t>
            </a:r>
            <a:r>
              <a:rPr lang="en-US" dirty="0" err="1" smtClean="0"/>
              <a:t>Ic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t</a:t>
            </a:r>
            <a:r>
              <a:rPr lang="en-US" dirty="0"/>
              <a:t> = </a:t>
            </a:r>
            <a:r>
              <a:rPr lang="en-US" dirty="0" smtClean="0"/>
              <a:t>C*</a:t>
            </a:r>
            <a:r>
              <a:rPr lang="en-US" dirty="0" err="1" smtClean="0"/>
              <a:t>Vc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Formula 1:</a:t>
            </a:r>
          </a:p>
          <a:p>
            <a:r>
              <a:rPr lang="en-US" b="1" dirty="0" err="1" smtClean="0"/>
              <a:t>Vc</a:t>
            </a:r>
            <a:r>
              <a:rPr lang="en-US" b="1" dirty="0" smtClean="0"/>
              <a:t>=[</a:t>
            </a:r>
            <a:r>
              <a:rPr lang="en-US" b="1" u="sng" dirty="0" err="1" smtClean="0"/>
              <a:t>Ic</a:t>
            </a:r>
            <a:r>
              <a:rPr lang="en-US" b="1" u="sng" dirty="0" smtClean="0"/>
              <a:t> x t</a:t>
            </a:r>
            <a:r>
              <a:rPr lang="en-US" b="1" dirty="0" smtClean="0"/>
              <a:t>]           </a:t>
            </a:r>
          </a:p>
          <a:p>
            <a:r>
              <a:rPr lang="en-US" b="1" dirty="0" smtClean="0"/>
              <a:t>           C</a:t>
            </a:r>
          </a:p>
          <a:p>
            <a:r>
              <a:rPr lang="en-US" b="1" dirty="0" err="1" smtClean="0"/>
              <a:t>Vc</a:t>
            </a:r>
            <a:r>
              <a:rPr lang="en-US" b="1" dirty="0" smtClean="0"/>
              <a:t>=[</a:t>
            </a:r>
            <a:r>
              <a:rPr lang="en-US" b="1" dirty="0" err="1" smtClean="0"/>
              <a:t>Ic</a:t>
            </a:r>
            <a:r>
              <a:rPr lang="en-US" b="1" dirty="0" smtClean="0"/>
              <a:t>/C] x t</a:t>
            </a:r>
          </a:p>
          <a:p>
            <a:r>
              <a:rPr lang="en-US" u="sng" dirty="0" smtClean="0"/>
              <a:t>Formula 2:</a:t>
            </a:r>
          </a:p>
          <a:p>
            <a:r>
              <a:rPr lang="en-US" b="1" dirty="0" err="1" smtClean="0"/>
              <a:t>Iin</a:t>
            </a:r>
            <a:r>
              <a:rPr lang="en-US" b="1" dirty="0" smtClean="0"/>
              <a:t>= </a:t>
            </a:r>
            <a:r>
              <a:rPr lang="en-US" b="1" u="sng" dirty="0" smtClean="0"/>
              <a:t>Vin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err="1" smtClean="0"/>
              <a:t>Rin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C:\Users\dell\Desktop\integr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9" y="3411416"/>
            <a:ext cx="3792110" cy="26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6215</TotalTime>
  <Words>499</Words>
  <Application>Microsoft Office PowerPoint</Application>
  <PresentationFormat>Widescreen</PresentationFormat>
  <Paragraphs>127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inherit</vt:lpstr>
      <vt:lpstr>Wingdings 3</vt:lpstr>
      <vt:lpstr>Ion Boardroom</vt:lpstr>
      <vt:lpstr>PowerPoint Presentation</vt:lpstr>
      <vt:lpstr>Intro: Engr. Saleha Durrani B.Sc. Electrical Engineering  from UET Pesh.   Masters in Communications  from UET Pesh.</vt:lpstr>
      <vt:lpstr>Subject: Electronics II   Lecture # 10.</vt:lpstr>
      <vt:lpstr>2. Variations of Summing Amplifier</vt:lpstr>
      <vt:lpstr>1. Averaging Amplifier</vt:lpstr>
      <vt:lpstr>Problem # 13.7</vt:lpstr>
      <vt:lpstr>2. Scaling Adder</vt:lpstr>
      <vt:lpstr>Integrator</vt:lpstr>
      <vt:lpstr>How Capacitor Charges</vt:lpstr>
      <vt:lpstr>Practical Op-amp Integrator</vt:lpstr>
      <vt:lpstr>Differentiator</vt:lpstr>
      <vt:lpstr>Op-Amp Differentiator</vt:lpstr>
      <vt:lpstr>Practical Differentiator</vt:lpstr>
      <vt:lpstr>Peak Detector</vt:lpstr>
      <vt:lpstr>Mountain Peaks</vt:lpstr>
      <vt:lpstr>Circuit Diagram</vt:lpstr>
      <vt:lpstr>PowerPoint Presentation</vt:lpstr>
      <vt:lpstr>Operation of Op-Amp Peak Detector</vt:lpstr>
      <vt:lpstr>PowerPoint Presentation</vt:lpstr>
      <vt:lpstr>PowerPoint Presentation</vt:lpstr>
      <vt:lpstr>Rectifiers</vt:lpstr>
      <vt:lpstr>Half Wave Rectifier</vt:lpstr>
      <vt:lpstr>Half wave rectifier</vt:lpstr>
      <vt:lpstr>Full Wave Rectifier</vt:lpstr>
      <vt:lpstr>Full wave rectifiers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Durrani</dc:creator>
  <cp:lastModifiedBy>E-SHOP</cp:lastModifiedBy>
  <cp:revision>285</cp:revision>
  <dcterms:created xsi:type="dcterms:W3CDTF">2016-02-18T06:47:03Z</dcterms:created>
  <dcterms:modified xsi:type="dcterms:W3CDTF">2018-05-21T08:55:03Z</dcterms:modified>
</cp:coreProperties>
</file>