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Engr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Syed Ashraf Ali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Counting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Often need to perform an operation fixed number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can use a counting loops to do this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operation.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need to do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following;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Initialize the loop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counter.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While counter has NOT reached desired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value,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Perform desired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Increment loop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counter.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Check loop counter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again.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5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Counting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// Counting loop example</a:t>
            </a:r>
          </a:p>
          <a:p>
            <a:pPr marL="274320" lvl="1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Count = 0;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while (Count &lt; 10)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&lt;&lt; Count &lt;&lt; " squared=" &lt;&lt; Count*Count &lt;&lt;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Count = Count + 1;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 marL="274320" lvl="1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74320" indent="-457200"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while loop will execute the block of code 10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74320" indent="-457200"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Count values will go from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0,1,2,3,4,5,6,7,8,9,10.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74320" indent="-457200"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Count equals 10 we do not execute block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code.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09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Counting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// Another counting loop example</a:t>
            </a:r>
          </a:p>
          <a:p>
            <a:pPr marL="274320" lvl="1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Number = 1;</a:t>
            </a:r>
          </a:p>
          <a:p>
            <a:pPr marL="274320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while (Number &lt;=10)</a:t>
            </a:r>
          </a:p>
          <a:p>
            <a:pPr marL="274320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74320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&lt;&lt; Number &lt;&lt; " halved=" &lt;&lt; Number /2 &lt;&lt;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Number = Number + 1;</a:t>
            </a:r>
          </a:p>
          <a:p>
            <a:pPr marL="274320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7432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74320" indent="-45720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while loop will execute the block of code 10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74320" indent="-45720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Number values will go from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1,2,3,4,5,6,7,8,9,10,11.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74320" indent="-457200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Number equals 11 we do not execute block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code.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09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Counting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lvl="1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// Zero iterations loop</a:t>
            </a:r>
          </a:p>
          <a:p>
            <a:pPr marL="274320" lvl="1" indent="0" algn="just">
              <a:buNone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Value = 101;</a:t>
            </a:r>
          </a:p>
          <a:p>
            <a:pPr marL="274320" lvl="1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while (Value &lt; 17)</a:t>
            </a:r>
          </a:p>
          <a:p>
            <a:pPr marL="274320" lvl="1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74320" lvl="1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&lt;&lt; Value &lt;&lt; " doubled=" &lt;&lt; Value*2 &lt;&lt;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lvl="1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Value = Value + 1;</a:t>
            </a:r>
          </a:p>
          <a:p>
            <a:pPr marL="274320" lvl="1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 marL="274320" lvl="1" indent="0" algn="just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74320" indent="-457200" algn="just">
              <a:buFont typeface="Wingdings" pitchFamily="2" charset="2"/>
              <a:buChar char="Ø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This while loop will execute the block of code 0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times.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initial value of the Value variable is too large to enter the loop, so the block of code is skipped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over.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41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Conditional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often need to vary the number of iterations based on the data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values.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Conditional loops allow us to process data until given situation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arises.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need to do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following;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Perform initialization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code.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While the condition remains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TRUE.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485900" lvl="2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Perform desired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485900" lvl="2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Check terminating condition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again.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73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Conditional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// Conditional loop example</a:t>
            </a:r>
          </a:p>
          <a:p>
            <a:pPr marL="274320" lvl="1" indent="0" algn="just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42;</a:t>
            </a:r>
          </a:p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while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&gt; 0)</a:t>
            </a:r>
          </a:p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&lt;&lt;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&lt;&lt; " halved=" &lt;&lt;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/2 &lt;&lt;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/2;</a:t>
            </a:r>
          </a:p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 marL="274320" indent="-45720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while loop will execute the block of code 6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74320" indent="-457200" algn="just">
              <a:buFont typeface="Wingdings" pitchFamily="2" charset="2"/>
              <a:buChar char="Ø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values will go from 42,21,10,5,2,1 inside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loop.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74320" indent="-45720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equals 0 the block of code is skipped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over.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61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Conditional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lvl="1" indent="0" algn="just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// Another conditional loop example</a:t>
            </a:r>
          </a:p>
          <a:p>
            <a:pPr marL="274320" lvl="1" indent="0" algn="just">
              <a:buNone/>
            </a:pP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Val = 54;</a:t>
            </a:r>
          </a:p>
          <a:p>
            <a:pPr marL="274320" lvl="1" indent="0" algn="just">
              <a:buNone/>
            </a:pP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Cnt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= 0;</a:t>
            </a:r>
          </a:p>
          <a:p>
            <a:pPr marL="274320" lvl="1" indent="0" algn="just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while ((Val % 3) == 0)</a:t>
            </a:r>
          </a:p>
          <a:p>
            <a:pPr marL="274320" lvl="1" indent="0" algn="just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74320" lvl="1" indent="0" algn="just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&lt;&lt; Val &lt;&lt; " " &lt;&lt;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Cnt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&lt;&lt;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lvl="1" indent="0" algn="just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  Val = Val / 3;</a:t>
            </a:r>
          </a:p>
          <a:p>
            <a:pPr marL="274320" lvl="1" indent="0" algn="just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Cnt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Cnt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+ 1;</a:t>
            </a:r>
          </a:p>
          <a:p>
            <a:pPr marL="274320" lvl="1" indent="0" algn="just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74320" lvl="1" indent="0" algn="just">
              <a:buNone/>
            </a:pP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This while loop will count how many times Val can be divided evenly by 3 (in this case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Cnt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=3 since 54=3*3*3*2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100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6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Conditional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// Input varying loop</a:t>
            </a:r>
          </a:p>
          <a:p>
            <a:pPr marL="274320" lvl="1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0;</a:t>
            </a:r>
          </a:p>
          <a:p>
            <a:pPr marL="274320" lvl="1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&gt;&gt;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while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&gt;= 0)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float Val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&lt;&lt; Val &lt;&lt; " squared=" &lt;&lt;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&lt;&lt;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&gt;&gt;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74320" lvl="1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while loop will calculate the square root of numbers until a negative value is entered by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user.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04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possible to create while loops which execute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forever.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infinite loops are often unplanned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unwanted.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200150" lvl="1" indent="-457200" algn="just"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get out of infinite loop you need to kill your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program.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Hit control-C 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linux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200150" lvl="1" indent="-457200" algn="just"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Occasionally infinite loops are used 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purpose.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not recommended, but you may see it in other programmer's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code.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// Infinite loop example</a:t>
            </a:r>
          </a:p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while (true)</a:t>
            </a:r>
          </a:p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&lt;&lt; "Hello Mom\n";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while loop will print “Hello Mom” on the screen in an infinite loop until you get bored and kill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program.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4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often need to do repetitive calculations in order to solve complex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Example: calculate the trajectory of a cannon ball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Humans are typically very bad at this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Fortunately computers are very good at this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perform repetitive calculations in a program we need iterative statements that let us execute the same block of code multiple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15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lvl="1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// Accidental infinite loop </a:t>
            </a:r>
          </a:p>
          <a:p>
            <a:pPr marL="274320" lvl="1" indent="0" algn="just">
              <a:buNone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Total = 0;</a:t>
            </a:r>
          </a:p>
          <a:p>
            <a:pPr marL="274320" lvl="1" indent="0" algn="just">
              <a:buNone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Count = 0; </a:t>
            </a:r>
          </a:p>
          <a:p>
            <a:pPr marL="274320" lvl="1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while (Count &lt; 10)</a:t>
            </a:r>
          </a:p>
          <a:p>
            <a:pPr marL="274320" lvl="1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74320" lvl="1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Total = Total + Count;</a:t>
            </a:r>
          </a:p>
          <a:p>
            <a:pPr marL="274320" lvl="1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&lt;&lt; "total=" &lt;&lt; Total &lt;&lt;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lvl="1" indent="0"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We forgot to increment the variable Count inside the loop so it will always be equal to 0, giving us an infinite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loop.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70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// Potential infinite loop </a:t>
            </a:r>
          </a:p>
          <a:p>
            <a:pPr marL="274320" lvl="1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Height = 0;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while (Height &lt; 42)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&lt;&lt; "Enter height: ";</a:t>
            </a:r>
          </a:p>
          <a:p>
            <a:pPr marL="274320" lvl="1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&gt;&gt; Height;</a:t>
            </a:r>
          </a:p>
          <a:p>
            <a:pPr marL="274320" lvl="1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74320" lvl="1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loop will execute over and over until the user enters a Height value &gt;=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42.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code could go in an infinite loop if the user types a string like “height” instead an integer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value.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94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this section we have introduced the syntax and use of the C++ while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loop.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also demonstrated several counting while loops and conditional while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loops.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Finally, we discussed the problem of infinite loops, how to detect them, and how to avoid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3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C++ has three kinds of iterative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statements;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loop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loop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o-while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loop</a:t>
            </a:r>
          </a:p>
          <a:p>
            <a:pPr lvl="0" algn="just"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Lesson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objectives;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Learn the syntax and semantics of these iterative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statements.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Study example programs showing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Complete programming project using iterative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statements.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3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while loop iteratively executes a block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code.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need to specify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following;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initialization code to execute before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loop.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logical expression for continuing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iteration.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block of code to be repeated inside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loop.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17220" lvl="1" indent="-342900" algn="just"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program will execute block of code repeatedly as long as the while condition remains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true.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code directly after the loop is executed when the while condition becomes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false.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6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C++ syntax of the while loop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// initialization statement</a:t>
            </a:r>
          </a:p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while ( logical expression  )</a:t>
            </a:r>
          </a:p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// block of statements to be repeated</a:t>
            </a:r>
          </a:p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// update variables in logical expression</a:t>
            </a:r>
          </a:p>
          <a:p>
            <a:pPr marL="274320" lvl="1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can visualize the program’s while loop decision process using a “flow chart”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diagram.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324461" y="2859535"/>
            <a:ext cx="3923939" cy="2850691"/>
            <a:chOff x="2324461" y="2859535"/>
            <a:chExt cx="3923939" cy="2850691"/>
          </a:xfrm>
        </p:grpSpPr>
        <p:sp>
          <p:nvSpPr>
            <p:cNvPr id="5" name="Diamond 4"/>
            <p:cNvSpPr/>
            <p:nvPr/>
          </p:nvSpPr>
          <p:spPr>
            <a:xfrm>
              <a:off x="2324461" y="3709711"/>
              <a:ext cx="1860993" cy="1331694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/>
                  <a:cs typeface="Arial"/>
                </a:rPr>
                <a:t>Logical expression</a:t>
              </a:r>
              <a:endParaRPr lang="en-US" sz="12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90141" y="3862929"/>
              <a:ext cx="1358259" cy="10142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</a:rPr>
                <a:t>Block of code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569271" y="3276921"/>
              <a:ext cx="0" cy="5772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5" idx="0"/>
            </p:cNvCxnSpPr>
            <p:nvPr/>
          </p:nvCxnSpPr>
          <p:spPr>
            <a:xfrm>
              <a:off x="3254958" y="2859535"/>
              <a:ext cx="0" cy="85017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007834" y="4045030"/>
              <a:ext cx="92608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true</a:t>
              </a:r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06795" y="5230976"/>
              <a:ext cx="926087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false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1" name="Straight Arrow Connector 10"/>
            <p:cNvCxnSpPr>
              <a:stCxn id="5" idx="2"/>
            </p:cNvCxnSpPr>
            <p:nvPr/>
          </p:nvCxnSpPr>
          <p:spPr>
            <a:xfrm>
              <a:off x="3254958" y="5041405"/>
              <a:ext cx="0" cy="6688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5" idx="3"/>
              <a:endCxn id="6" idx="1"/>
            </p:cNvCxnSpPr>
            <p:nvPr/>
          </p:nvCxnSpPr>
          <p:spPr>
            <a:xfrm flipV="1">
              <a:off x="4185454" y="4370031"/>
              <a:ext cx="704687" cy="552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3254959" y="3276921"/>
              <a:ext cx="2314312" cy="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7584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logical expression is true, we take one path through the diagram (executing the block of code one time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324461" y="2859535"/>
            <a:ext cx="3923939" cy="2850691"/>
            <a:chOff x="2324461" y="2859535"/>
            <a:chExt cx="3923939" cy="2850691"/>
          </a:xfrm>
        </p:grpSpPr>
        <p:sp>
          <p:nvSpPr>
            <p:cNvPr id="5" name="Diamond 4"/>
            <p:cNvSpPr/>
            <p:nvPr/>
          </p:nvSpPr>
          <p:spPr>
            <a:xfrm>
              <a:off x="2324461" y="3709711"/>
              <a:ext cx="1860993" cy="1331694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D1282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/>
                  <a:cs typeface="Arial"/>
                </a:rPr>
                <a:t>Logical expression</a:t>
              </a:r>
              <a:endParaRPr lang="en-US" sz="12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90141" y="3862929"/>
              <a:ext cx="1358259" cy="10142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</a:rPr>
                <a:t>Block of code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569271" y="3276921"/>
              <a:ext cx="0" cy="5772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5" idx="0"/>
            </p:cNvCxnSpPr>
            <p:nvPr/>
          </p:nvCxnSpPr>
          <p:spPr>
            <a:xfrm>
              <a:off x="3254958" y="2859535"/>
              <a:ext cx="0" cy="85017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007834" y="4045030"/>
              <a:ext cx="92608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true</a:t>
              </a:r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06795" y="5230976"/>
              <a:ext cx="926087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false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1" name="Straight Arrow Connector 10"/>
            <p:cNvCxnSpPr>
              <a:stCxn id="5" idx="2"/>
            </p:cNvCxnSpPr>
            <p:nvPr/>
          </p:nvCxnSpPr>
          <p:spPr>
            <a:xfrm>
              <a:off x="3254958" y="5041405"/>
              <a:ext cx="0" cy="6688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5" idx="3"/>
              <a:endCxn id="6" idx="1"/>
            </p:cNvCxnSpPr>
            <p:nvPr/>
          </p:nvCxnSpPr>
          <p:spPr>
            <a:xfrm flipV="1">
              <a:off x="4185454" y="4370031"/>
              <a:ext cx="704687" cy="552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3254959" y="3276921"/>
              <a:ext cx="2314312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262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logical expression is still true, we follow the same path (executing the block of code again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324461" y="2859535"/>
            <a:ext cx="3923939" cy="2850691"/>
            <a:chOff x="2324461" y="2859535"/>
            <a:chExt cx="3923939" cy="2850691"/>
          </a:xfrm>
        </p:grpSpPr>
        <p:sp>
          <p:nvSpPr>
            <p:cNvPr id="5" name="Diamond 4"/>
            <p:cNvSpPr/>
            <p:nvPr/>
          </p:nvSpPr>
          <p:spPr>
            <a:xfrm>
              <a:off x="2324461" y="3709711"/>
              <a:ext cx="1860993" cy="1331694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D1282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/>
                  <a:cs typeface="Arial"/>
                </a:rPr>
                <a:t>Logical expression</a:t>
              </a:r>
              <a:endParaRPr lang="en-US" sz="12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90141" y="3862929"/>
              <a:ext cx="1358259" cy="10142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</a:rPr>
                <a:t>Block of code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569271" y="3276921"/>
              <a:ext cx="0" cy="5772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5" idx="0"/>
            </p:cNvCxnSpPr>
            <p:nvPr/>
          </p:nvCxnSpPr>
          <p:spPr>
            <a:xfrm>
              <a:off x="3254958" y="2859535"/>
              <a:ext cx="0" cy="85017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007834" y="4045030"/>
              <a:ext cx="92608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true</a:t>
              </a:r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06795" y="5230976"/>
              <a:ext cx="926087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false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1" name="Straight Arrow Connector 10"/>
            <p:cNvCxnSpPr>
              <a:stCxn id="5" idx="2"/>
            </p:cNvCxnSpPr>
            <p:nvPr/>
          </p:nvCxnSpPr>
          <p:spPr>
            <a:xfrm>
              <a:off x="3254958" y="5041405"/>
              <a:ext cx="0" cy="6688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5" idx="3"/>
              <a:endCxn id="6" idx="1"/>
            </p:cNvCxnSpPr>
            <p:nvPr/>
          </p:nvCxnSpPr>
          <p:spPr>
            <a:xfrm flipV="1">
              <a:off x="4185454" y="4370031"/>
              <a:ext cx="704687" cy="552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3254959" y="3276921"/>
              <a:ext cx="2314312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74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the logical expression is false, we take a different path through the diagram (skipping the block of code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324461" y="2859535"/>
            <a:ext cx="3923939" cy="2850691"/>
            <a:chOff x="2324461" y="2859535"/>
            <a:chExt cx="3923939" cy="2850691"/>
          </a:xfrm>
        </p:grpSpPr>
        <p:sp>
          <p:nvSpPr>
            <p:cNvPr id="5" name="Diamond 4"/>
            <p:cNvSpPr/>
            <p:nvPr/>
          </p:nvSpPr>
          <p:spPr>
            <a:xfrm>
              <a:off x="2324461" y="3709711"/>
              <a:ext cx="1860993" cy="1331694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D1282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/>
                  <a:cs typeface="Arial"/>
                </a:rPr>
                <a:t>Logical expression</a:t>
              </a:r>
              <a:endParaRPr lang="en-US" sz="12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90141" y="3862929"/>
              <a:ext cx="1358259" cy="10142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</a:rPr>
                <a:t>Block of code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569271" y="3276921"/>
              <a:ext cx="0" cy="5772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5" idx="0"/>
            </p:cNvCxnSpPr>
            <p:nvPr/>
          </p:nvCxnSpPr>
          <p:spPr>
            <a:xfrm>
              <a:off x="3254958" y="2859535"/>
              <a:ext cx="0" cy="85017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007834" y="4045030"/>
              <a:ext cx="92608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true</a:t>
              </a:r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06795" y="5230976"/>
              <a:ext cx="926087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false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1" name="Straight Arrow Connector 10"/>
            <p:cNvCxnSpPr>
              <a:stCxn id="5" idx="2"/>
            </p:cNvCxnSpPr>
            <p:nvPr/>
          </p:nvCxnSpPr>
          <p:spPr>
            <a:xfrm>
              <a:off x="3254958" y="5041405"/>
              <a:ext cx="0" cy="66882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5" idx="3"/>
              <a:endCxn id="6" idx="1"/>
            </p:cNvCxnSpPr>
            <p:nvPr/>
          </p:nvCxnSpPr>
          <p:spPr>
            <a:xfrm flipV="1">
              <a:off x="4185454" y="4370031"/>
              <a:ext cx="704687" cy="552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3254959" y="3276921"/>
              <a:ext cx="2314312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0251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1162</Words>
  <Application>Microsoft Office PowerPoint</Application>
  <PresentationFormat>On-screen Show (4:3)</PresentationFormat>
  <Paragraphs>188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Lecture 10</vt:lpstr>
      <vt:lpstr>OVERVIEW</vt:lpstr>
      <vt:lpstr>OVERVIEW</vt:lpstr>
      <vt:lpstr>While loops</vt:lpstr>
      <vt:lpstr>While loops</vt:lpstr>
      <vt:lpstr>While loops</vt:lpstr>
      <vt:lpstr>While loops</vt:lpstr>
      <vt:lpstr>While loops</vt:lpstr>
      <vt:lpstr>While loops</vt:lpstr>
      <vt:lpstr>Counting loops</vt:lpstr>
      <vt:lpstr>Counting loops</vt:lpstr>
      <vt:lpstr>Counting loops</vt:lpstr>
      <vt:lpstr>Counting loops</vt:lpstr>
      <vt:lpstr>Conditional loops</vt:lpstr>
      <vt:lpstr>Conditional loops</vt:lpstr>
      <vt:lpstr>Conditional loops</vt:lpstr>
      <vt:lpstr>Conditional loops</vt:lpstr>
      <vt:lpstr>Infinite loops</vt:lpstr>
      <vt:lpstr>Infinite loops</vt:lpstr>
      <vt:lpstr>Infinite loops</vt:lpstr>
      <vt:lpstr>Infinite loops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</dc:title>
  <dc:creator>Ultimate</dc:creator>
  <cp:lastModifiedBy>Ultimate</cp:lastModifiedBy>
  <cp:revision>16</cp:revision>
  <dcterms:created xsi:type="dcterms:W3CDTF">2006-08-16T00:00:00Z</dcterms:created>
  <dcterms:modified xsi:type="dcterms:W3CDTF">2020-09-09T14:47:42Z</dcterms:modified>
</cp:coreProperties>
</file>