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256" r:id="rId2"/>
    <p:sldId id="288" r:id="rId3"/>
    <p:sldId id="266" r:id="rId4"/>
    <p:sldId id="257" r:id="rId5"/>
    <p:sldId id="258" r:id="rId6"/>
    <p:sldId id="259" r:id="rId7"/>
    <p:sldId id="260" r:id="rId8"/>
    <p:sldId id="261" r:id="rId9"/>
    <p:sldId id="268" r:id="rId10"/>
    <p:sldId id="269" r:id="rId11"/>
    <p:sldId id="270"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67" r:id="rId29"/>
    <p:sldId id="262" r:id="rId30"/>
    <p:sldId id="271" r:id="rId31"/>
    <p:sldId id="263" r:id="rId32"/>
    <p:sldId id="264" r:id="rId33"/>
    <p:sldId id="26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75F8B3-91DE-48F4-9DA4-3A4E66E28A59}" type="datetimeFigureOut">
              <a:rPr lang="en-US" smtClean="0"/>
              <a:t>10/12/2018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9B31C-FAA6-466C-AB7E-9713A472934E}" type="slidenum">
              <a:rPr lang="en-US" smtClean="0"/>
              <a:t>‹#›</a:t>
            </a:fld>
            <a:endParaRPr lang="en-US"/>
          </a:p>
        </p:txBody>
      </p:sp>
    </p:spTree>
    <p:extLst>
      <p:ext uri="{BB962C8B-B14F-4D97-AF65-F5344CB8AC3E}">
        <p14:creationId xmlns:p14="http://schemas.microsoft.com/office/powerpoint/2010/main" val="1494270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83128D-5B21-4EF2-8093-5A71C5D75C69}" type="datetime1">
              <a:rPr lang="en-US" smtClean="0"/>
              <a:t>10/12/2018</a:t>
            </a:fld>
            <a:endParaRPr lang="en-US"/>
          </a:p>
        </p:txBody>
      </p:sp>
      <p:sp>
        <p:nvSpPr>
          <p:cNvPr id="5" name="Footer Placeholder 4"/>
          <p:cNvSpPr>
            <a:spLocks noGrp="1"/>
          </p:cNvSpPr>
          <p:nvPr>
            <p:ph type="ftr" sz="quarter" idx="11"/>
          </p:nvPr>
        </p:nvSpPr>
        <p:spPr/>
        <p:txBody>
          <a:bodyPr/>
          <a:lstStyle/>
          <a:p>
            <a:r>
              <a:rPr lang="en-US"/>
              <a:t>SPM, INU Peshawar</a:t>
            </a:r>
          </a:p>
        </p:txBody>
      </p:sp>
      <p:sp>
        <p:nvSpPr>
          <p:cNvPr id="6" name="Slide Number Placeholder 5"/>
          <p:cNvSpPr>
            <a:spLocks noGrp="1"/>
          </p:cNvSpPr>
          <p:nvPr>
            <p:ph type="sldNum" sz="quarter" idx="12"/>
          </p:nvPr>
        </p:nvSpPr>
        <p:spPr/>
        <p:txBody>
          <a:bodyPr/>
          <a:lstStyle/>
          <a:p>
            <a:fld id="{DDCC4921-421A-4EB2-848E-321A0B275F0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948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8A97C9-9173-491D-ACE6-08AE1C48B5B7}" type="datetime1">
              <a:rPr lang="en-US" smtClean="0"/>
              <a:t>10/12/2018</a:t>
            </a:fld>
            <a:endParaRPr lang="en-US"/>
          </a:p>
        </p:txBody>
      </p:sp>
      <p:sp>
        <p:nvSpPr>
          <p:cNvPr id="5" name="Footer Placeholder 4"/>
          <p:cNvSpPr>
            <a:spLocks noGrp="1"/>
          </p:cNvSpPr>
          <p:nvPr>
            <p:ph type="ftr" sz="quarter" idx="11"/>
          </p:nvPr>
        </p:nvSpPr>
        <p:spPr/>
        <p:txBody>
          <a:bodyPr/>
          <a:lstStyle/>
          <a:p>
            <a:r>
              <a:rPr lang="en-US"/>
              <a:t>SPM, INU Peshawar</a:t>
            </a:r>
          </a:p>
        </p:txBody>
      </p:sp>
      <p:sp>
        <p:nvSpPr>
          <p:cNvPr id="6" name="Slide Number Placeholder 5"/>
          <p:cNvSpPr>
            <a:spLocks noGrp="1"/>
          </p:cNvSpPr>
          <p:nvPr>
            <p:ph type="sldNum" sz="quarter" idx="12"/>
          </p:nvPr>
        </p:nvSpPr>
        <p:spPr/>
        <p:txBody>
          <a:bodyPr/>
          <a:lstStyle/>
          <a:p>
            <a:fld id="{DDCC4921-421A-4EB2-848E-321A0B275F04}" type="slidenum">
              <a:rPr lang="en-US" smtClean="0"/>
              <a:t>‹#›</a:t>
            </a:fld>
            <a:endParaRPr lang="en-US"/>
          </a:p>
        </p:txBody>
      </p:sp>
    </p:spTree>
    <p:extLst>
      <p:ext uri="{BB962C8B-B14F-4D97-AF65-F5344CB8AC3E}">
        <p14:creationId xmlns:p14="http://schemas.microsoft.com/office/powerpoint/2010/main" val="2068059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29779-3D5F-4E40-8268-11D3FB388F24}" type="datetime1">
              <a:rPr lang="en-US" smtClean="0"/>
              <a:t>10/12/2018</a:t>
            </a:fld>
            <a:endParaRPr lang="en-US"/>
          </a:p>
        </p:txBody>
      </p:sp>
      <p:sp>
        <p:nvSpPr>
          <p:cNvPr id="5" name="Footer Placeholder 4"/>
          <p:cNvSpPr>
            <a:spLocks noGrp="1"/>
          </p:cNvSpPr>
          <p:nvPr>
            <p:ph type="ftr" sz="quarter" idx="11"/>
          </p:nvPr>
        </p:nvSpPr>
        <p:spPr/>
        <p:txBody>
          <a:bodyPr/>
          <a:lstStyle/>
          <a:p>
            <a:r>
              <a:rPr lang="en-US"/>
              <a:t>SPM, INU Peshawar</a:t>
            </a:r>
          </a:p>
        </p:txBody>
      </p:sp>
      <p:sp>
        <p:nvSpPr>
          <p:cNvPr id="6" name="Slide Number Placeholder 5"/>
          <p:cNvSpPr>
            <a:spLocks noGrp="1"/>
          </p:cNvSpPr>
          <p:nvPr>
            <p:ph type="sldNum" sz="quarter" idx="12"/>
          </p:nvPr>
        </p:nvSpPr>
        <p:spPr/>
        <p:txBody>
          <a:bodyPr/>
          <a:lstStyle/>
          <a:p>
            <a:fld id="{DDCC4921-421A-4EB2-848E-321A0B275F04}" type="slidenum">
              <a:rPr lang="en-US" smtClean="0"/>
              <a:t>‹#›</a:t>
            </a:fld>
            <a:endParaRPr lang="en-US"/>
          </a:p>
        </p:txBody>
      </p:sp>
    </p:spTree>
    <p:extLst>
      <p:ext uri="{BB962C8B-B14F-4D97-AF65-F5344CB8AC3E}">
        <p14:creationId xmlns:p14="http://schemas.microsoft.com/office/powerpoint/2010/main" val="2948249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F87AC-9674-42C9-86A2-6343710951AE}" type="datetime1">
              <a:rPr lang="en-US" smtClean="0"/>
              <a:t>10/12/2018</a:t>
            </a:fld>
            <a:endParaRPr lang="en-US"/>
          </a:p>
        </p:txBody>
      </p:sp>
      <p:sp>
        <p:nvSpPr>
          <p:cNvPr id="5" name="Footer Placeholder 4"/>
          <p:cNvSpPr>
            <a:spLocks noGrp="1"/>
          </p:cNvSpPr>
          <p:nvPr>
            <p:ph type="ftr" sz="quarter" idx="11"/>
          </p:nvPr>
        </p:nvSpPr>
        <p:spPr/>
        <p:txBody>
          <a:bodyPr/>
          <a:lstStyle/>
          <a:p>
            <a:r>
              <a:rPr lang="en-US"/>
              <a:t>SPM, INU Peshawar</a:t>
            </a:r>
          </a:p>
        </p:txBody>
      </p:sp>
      <p:sp>
        <p:nvSpPr>
          <p:cNvPr id="6" name="Slide Number Placeholder 5"/>
          <p:cNvSpPr>
            <a:spLocks noGrp="1"/>
          </p:cNvSpPr>
          <p:nvPr>
            <p:ph type="sldNum" sz="quarter" idx="12"/>
          </p:nvPr>
        </p:nvSpPr>
        <p:spPr/>
        <p:txBody>
          <a:bodyPr/>
          <a:lstStyle/>
          <a:p>
            <a:fld id="{DDCC4921-421A-4EB2-848E-321A0B275F04}" type="slidenum">
              <a:rPr lang="en-US" smtClean="0"/>
              <a:t>‹#›</a:t>
            </a:fld>
            <a:endParaRPr lang="en-US"/>
          </a:p>
        </p:txBody>
      </p:sp>
    </p:spTree>
    <p:extLst>
      <p:ext uri="{BB962C8B-B14F-4D97-AF65-F5344CB8AC3E}">
        <p14:creationId xmlns:p14="http://schemas.microsoft.com/office/powerpoint/2010/main" val="83376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4B1881-816C-4A9E-8483-8823D44279DF}" type="datetime1">
              <a:rPr lang="en-US" smtClean="0"/>
              <a:t>10/12/2018</a:t>
            </a:fld>
            <a:endParaRPr lang="en-US"/>
          </a:p>
        </p:txBody>
      </p:sp>
      <p:sp>
        <p:nvSpPr>
          <p:cNvPr id="5" name="Footer Placeholder 4"/>
          <p:cNvSpPr>
            <a:spLocks noGrp="1"/>
          </p:cNvSpPr>
          <p:nvPr>
            <p:ph type="ftr" sz="quarter" idx="11"/>
          </p:nvPr>
        </p:nvSpPr>
        <p:spPr/>
        <p:txBody>
          <a:bodyPr/>
          <a:lstStyle/>
          <a:p>
            <a:r>
              <a:rPr lang="en-US"/>
              <a:t>SPM, INU Peshawar</a:t>
            </a:r>
          </a:p>
        </p:txBody>
      </p:sp>
      <p:sp>
        <p:nvSpPr>
          <p:cNvPr id="6" name="Slide Number Placeholder 5"/>
          <p:cNvSpPr>
            <a:spLocks noGrp="1"/>
          </p:cNvSpPr>
          <p:nvPr>
            <p:ph type="sldNum" sz="quarter" idx="12"/>
          </p:nvPr>
        </p:nvSpPr>
        <p:spPr/>
        <p:txBody>
          <a:bodyPr/>
          <a:lstStyle/>
          <a:p>
            <a:fld id="{DDCC4921-421A-4EB2-848E-321A0B275F0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13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308109-AED2-4871-B269-DBC626BD4274}" type="datetime1">
              <a:rPr lang="en-US" smtClean="0"/>
              <a:t>10/12/2018</a:t>
            </a:fld>
            <a:endParaRPr lang="en-US"/>
          </a:p>
        </p:txBody>
      </p:sp>
      <p:sp>
        <p:nvSpPr>
          <p:cNvPr id="6" name="Footer Placeholder 5"/>
          <p:cNvSpPr>
            <a:spLocks noGrp="1"/>
          </p:cNvSpPr>
          <p:nvPr>
            <p:ph type="ftr" sz="quarter" idx="11"/>
          </p:nvPr>
        </p:nvSpPr>
        <p:spPr/>
        <p:txBody>
          <a:bodyPr/>
          <a:lstStyle/>
          <a:p>
            <a:r>
              <a:rPr lang="en-US"/>
              <a:t>SPM, INU Peshawar</a:t>
            </a:r>
          </a:p>
        </p:txBody>
      </p:sp>
      <p:sp>
        <p:nvSpPr>
          <p:cNvPr id="7" name="Slide Number Placeholder 6"/>
          <p:cNvSpPr>
            <a:spLocks noGrp="1"/>
          </p:cNvSpPr>
          <p:nvPr>
            <p:ph type="sldNum" sz="quarter" idx="12"/>
          </p:nvPr>
        </p:nvSpPr>
        <p:spPr/>
        <p:txBody>
          <a:bodyPr/>
          <a:lstStyle/>
          <a:p>
            <a:fld id="{DDCC4921-421A-4EB2-848E-321A0B275F04}" type="slidenum">
              <a:rPr lang="en-US" smtClean="0"/>
              <a:t>‹#›</a:t>
            </a:fld>
            <a:endParaRPr lang="en-US"/>
          </a:p>
        </p:txBody>
      </p:sp>
    </p:spTree>
    <p:extLst>
      <p:ext uri="{BB962C8B-B14F-4D97-AF65-F5344CB8AC3E}">
        <p14:creationId xmlns:p14="http://schemas.microsoft.com/office/powerpoint/2010/main" val="246445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9D68AE-3489-4408-9A92-6B57D466DD08}" type="datetime1">
              <a:rPr lang="en-US" smtClean="0"/>
              <a:t>10/12/2018</a:t>
            </a:fld>
            <a:endParaRPr lang="en-US"/>
          </a:p>
        </p:txBody>
      </p:sp>
      <p:sp>
        <p:nvSpPr>
          <p:cNvPr id="8" name="Footer Placeholder 7"/>
          <p:cNvSpPr>
            <a:spLocks noGrp="1"/>
          </p:cNvSpPr>
          <p:nvPr>
            <p:ph type="ftr" sz="quarter" idx="11"/>
          </p:nvPr>
        </p:nvSpPr>
        <p:spPr/>
        <p:txBody>
          <a:bodyPr/>
          <a:lstStyle/>
          <a:p>
            <a:r>
              <a:rPr lang="en-US"/>
              <a:t>SPM, INU Peshawar</a:t>
            </a:r>
          </a:p>
        </p:txBody>
      </p:sp>
      <p:sp>
        <p:nvSpPr>
          <p:cNvPr id="9" name="Slide Number Placeholder 8"/>
          <p:cNvSpPr>
            <a:spLocks noGrp="1"/>
          </p:cNvSpPr>
          <p:nvPr>
            <p:ph type="sldNum" sz="quarter" idx="12"/>
          </p:nvPr>
        </p:nvSpPr>
        <p:spPr/>
        <p:txBody>
          <a:bodyPr/>
          <a:lstStyle/>
          <a:p>
            <a:fld id="{DDCC4921-421A-4EB2-848E-321A0B275F04}" type="slidenum">
              <a:rPr lang="en-US" smtClean="0"/>
              <a:t>‹#›</a:t>
            </a:fld>
            <a:endParaRPr lang="en-US"/>
          </a:p>
        </p:txBody>
      </p:sp>
    </p:spTree>
    <p:extLst>
      <p:ext uri="{BB962C8B-B14F-4D97-AF65-F5344CB8AC3E}">
        <p14:creationId xmlns:p14="http://schemas.microsoft.com/office/powerpoint/2010/main" val="316704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87896C-1605-4472-8546-80D3A100FE3F}" type="datetime1">
              <a:rPr lang="en-US" smtClean="0"/>
              <a:t>10/12/2018</a:t>
            </a:fld>
            <a:endParaRPr lang="en-US"/>
          </a:p>
        </p:txBody>
      </p:sp>
      <p:sp>
        <p:nvSpPr>
          <p:cNvPr id="4" name="Footer Placeholder 3"/>
          <p:cNvSpPr>
            <a:spLocks noGrp="1"/>
          </p:cNvSpPr>
          <p:nvPr>
            <p:ph type="ftr" sz="quarter" idx="11"/>
          </p:nvPr>
        </p:nvSpPr>
        <p:spPr/>
        <p:txBody>
          <a:bodyPr/>
          <a:lstStyle/>
          <a:p>
            <a:r>
              <a:rPr lang="en-US"/>
              <a:t>SPM, INU Peshawar</a:t>
            </a:r>
          </a:p>
        </p:txBody>
      </p:sp>
      <p:sp>
        <p:nvSpPr>
          <p:cNvPr id="5" name="Slide Number Placeholder 4"/>
          <p:cNvSpPr>
            <a:spLocks noGrp="1"/>
          </p:cNvSpPr>
          <p:nvPr>
            <p:ph type="sldNum" sz="quarter" idx="12"/>
          </p:nvPr>
        </p:nvSpPr>
        <p:spPr/>
        <p:txBody>
          <a:bodyPr/>
          <a:lstStyle/>
          <a:p>
            <a:fld id="{DDCC4921-421A-4EB2-848E-321A0B275F04}" type="slidenum">
              <a:rPr lang="en-US" smtClean="0"/>
              <a:t>‹#›</a:t>
            </a:fld>
            <a:endParaRPr lang="en-US"/>
          </a:p>
        </p:txBody>
      </p:sp>
    </p:spTree>
    <p:extLst>
      <p:ext uri="{BB962C8B-B14F-4D97-AF65-F5344CB8AC3E}">
        <p14:creationId xmlns:p14="http://schemas.microsoft.com/office/powerpoint/2010/main" val="403503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53F0163-601B-48DD-9305-737E119F0633}" type="datetime1">
              <a:rPr lang="en-US" smtClean="0"/>
              <a:t>10/12/2018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SPM, INU Peshawar</a:t>
            </a:r>
          </a:p>
        </p:txBody>
      </p:sp>
      <p:sp>
        <p:nvSpPr>
          <p:cNvPr id="9" name="Slide Number Placeholder 8"/>
          <p:cNvSpPr>
            <a:spLocks noGrp="1"/>
          </p:cNvSpPr>
          <p:nvPr>
            <p:ph type="sldNum" sz="quarter" idx="12"/>
          </p:nvPr>
        </p:nvSpPr>
        <p:spPr/>
        <p:txBody>
          <a:bodyPr/>
          <a:lstStyle/>
          <a:p>
            <a:fld id="{DDCC4921-421A-4EB2-848E-321A0B275F04}" type="slidenum">
              <a:rPr lang="en-US" smtClean="0"/>
              <a:t>‹#›</a:t>
            </a:fld>
            <a:endParaRPr lang="en-US"/>
          </a:p>
        </p:txBody>
      </p:sp>
    </p:spTree>
    <p:extLst>
      <p:ext uri="{BB962C8B-B14F-4D97-AF65-F5344CB8AC3E}">
        <p14:creationId xmlns:p14="http://schemas.microsoft.com/office/powerpoint/2010/main" val="650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11E1FAE-459C-413A-8D3B-D686A6876E70}" type="datetime1">
              <a:rPr lang="en-US" smtClean="0"/>
              <a:t>10/12/2018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SPM, INU Peshawar</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CC4921-421A-4EB2-848E-321A0B275F04}" type="slidenum">
              <a:rPr lang="en-US" smtClean="0"/>
              <a:t>‹#›</a:t>
            </a:fld>
            <a:endParaRPr lang="en-US"/>
          </a:p>
        </p:txBody>
      </p:sp>
    </p:spTree>
    <p:extLst>
      <p:ext uri="{BB962C8B-B14F-4D97-AF65-F5344CB8AC3E}">
        <p14:creationId xmlns:p14="http://schemas.microsoft.com/office/powerpoint/2010/main" val="323682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B54E5DA-D2CA-4EF8-B132-FAAB14BC75A1}" type="datetime1">
              <a:rPr lang="en-US" smtClean="0"/>
              <a:t>10/12/2018</a:t>
            </a:fld>
            <a:endParaRPr lang="en-US"/>
          </a:p>
        </p:txBody>
      </p:sp>
      <p:sp>
        <p:nvSpPr>
          <p:cNvPr id="6" name="Footer Placeholder 5"/>
          <p:cNvSpPr>
            <a:spLocks noGrp="1"/>
          </p:cNvSpPr>
          <p:nvPr>
            <p:ph type="ftr" sz="quarter" idx="11"/>
          </p:nvPr>
        </p:nvSpPr>
        <p:spPr/>
        <p:txBody>
          <a:bodyPr/>
          <a:lstStyle/>
          <a:p>
            <a:r>
              <a:rPr lang="en-US"/>
              <a:t>SPM, INU Peshawar</a:t>
            </a:r>
          </a:p>
        </p:txBody>
      </p:sp>
      <p:sp>
        <p:nvSpPr>
          <p:cNvPr id="7" name="Slide Number Placeholder 6"/>
          <p:cNvSpPr>
            <a:spLocks noGrp="1"/>
          </p:cNvSpPr>
          <p:nvPr>
            <p:ph type="sldNum" sz="quarter" idx="12"/>
          </p:nvPr>
        </p:nvSpPr>
        <p:spPr/>
        <p:txBody>
          <a:bodyPr/>
          <a:lstStyle/>
          <a:p>
            <a:fld id="{DDCC4921-421A-4EB2-848E-321A0B275F04}" type="slidenum">
              <a:rPr lang="en-US" smtClean="0"/>
              <a:t>‹#›</a:t>
            </a:fld>
            <a:endParaRPr lang="en-US"/>
          </a:p>
        </p:txBody>
      </p:sp>
    </p:spTree>
    <p:extLst>
      <p:ext uri="{BB962C8B-B14F-4D97-AF65-F5344CB8AC3E}">
        <p14:creationId xmlns:p14="http://schemas.microsoft.com/office/powerpoint/2010/main" val="2232964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99148AB-93EF-4539-8286-A4E94692FE8A}" type="datetime1">
              <a:rPr lang="en-US" smtClean="0"/>
              <a:t>10/12/2018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SPM, INU Peshawar</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DCC4921-421A-4EB2-848E-321A0B275F0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93186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4A52B-E516-4EEC-9F53-594FCAE5F4B2}"/>
              </a:ext>
            </a:extLst>
          </p:cNvPr>
          <p:cNvSpPr>
            <a:spLocks noGrp="1"/>
          </p:cNvSpPr>
          <p:nvPr>
            <p:ph type="ctrTitle"/>
          </p:nvPr>
        </p:nvSpPr>
        <p:spPr>
          <a:xfrm>
            <a:off x="1066800" y="0"/>
            <a:ext cx="10058400" cy="3566160"/>
          </a:xfrm>
        </p:spPr>
        <p:txBody>
          <a:bodyPr/>
          <a:lstStyle/>
          <a:p>
            <a:r>
              <a:rPr lang="en-US" dirty="0"/>
              <a:t>Introduction</a:t>
            </a:r>
          </a:p>
        </p:txBody>
      </p:sp>
      <p:sp>
        <p:nvSpPr>
          <p:cNvPr id="3" name="Subtitle 2">
            <a:extLst>
              <a:ext uri="{FF2B5EF4-FFF2-40B4-BE49-F238E27FC236}">
                <a16:creationId xmlns:a16="http://schemas.microsoft.com/office/drawing/2014/main" id="{3D6EEBBF-ACBF-454D-8951-1310ECB59A85}"/>
              </a:ext>
            </a:extLst>
          </p:cNvPr>
          <p:cNvSpPr>
            <a:spLocks noGrp="1"/>
          </p:cNvSpPr>
          <p:nvPr>
            <p:ph type="subTitle" idx="1"/>
          </p:nvPr>
        </p:nvSpPr>
        <p:spPr>
          <a:xfrm>
            <a:off x="1524000" y="3602038"/>
            <a:ext cx="9144000" cy="2387600"/>
          </a:xfrm>
        </p:spPr>
        <p:txBody>
          <a:bodyPr>
            <a:normAutofit fontScale="85000" lnSpcReduction="20000"/>
          </a:bodyPr>
          <a:lstStyle/>
          <a:p>
            <a:r>
              <a:rPr lang="en-US" dirty="0"/>
              <a:t> </a:t>
            </a:r>
          </a:p>
          <a:p>
            <a:r>
              <a:rPr lang="en-US" sz="3000" dirty="0">
                <a:solidFill>
                  <a:schemeClr val="tx1"/>
                </a:solidFill>
              </a:rPr>
              <a:t>Zain Shaukat (MS-SE)</a:t>
            </a:r>
            <a:endParaRPr lang="en-US" sz="3300" dirty="0">
              <a:solidFill>
                <a:schemeClr val="tx1"/>
              </a:solidFill>
            </a:endParaRPr>
          </a:p>
          <a:p>
            <a:pPr algn="l"/>
            <a:r>
              <a:rPr lang="en-US" sz="2100" dirty="0">
                <a:solidFill>
                  <a:schemeClr val="tx1"/>
                </a:solidFill>
              </a:rPr>
              <a:t>Research Areas:</a:t>
            </a:r>
          </a:p>
          <a:p>
            <a:pPr marL="342900" indent="-342900" algn="l">
              <a:buFont typeface="Wingdings" panose="05000000000000000000" pitchFamily="2" charset="2"/>
              <a:buChar char="Ø"/>
            </a:pPr>
            <a:r>
              <a:rPr lang="en-US" dirty="0"/>
              <a:t>Software Requirements</a:t>
            </a:r>
          </a:p>
          <a:p>
            <a:pPr marL="342900" indent="-342900" algn="l">
              <a:buFont typeface="Wingdings" panose="05000000000000000000" pitchFamily="2" charset="2"/>
              <a:buChar char="Ø"/>
            </a:pPr>
            <a:r>
              <a:rPr lang="en-US" dirty="0"/>
              <a:t>Software Risk Management</a:t>
            </a:r>
          </a:p>
          <a:p>
            <a:pPr marL="342900" indent="-342900" algn="l">
              <a:buFont typeface="Wingdings" panose="05000000000000000000" pitchFamily="2" charset="2"/>
              <a:buChar char="Ø"/>
            </a:pPr>
            <a:r>
              <a:rPr lang="en-US" dirty="0"/>
              <a:t>Datamining</a:t>
            </a:r>
          </a:p>
        </p:txBody>
      </p:sp>
      <p:sp>
        <p:nvSpPr>
          <p:cNvPr id="4" name="Footer Placeholder 3">
            <a:extLst>
              <a:ext uri="{FF2B5EF4-FFF2-40B4-BE49-F238E27FC236}">
                <a16:creationId xmlns:a16="http://schemas.microsoft.com/office/drawing/2014/main" id="{7D35E04D-757C-4E54-B35D-3C1C969CB48A}"/>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7F742DD9-5C62-4666-AE34-BCD792FE6BA8}"/>
              </a:ext>
            </a:extLst>
          </p:cNvPr>
          <p:cNvSpPr>
            <a:spLocks noGrp="1"/>
          </p:cNvSpPr>
          <p:nvPr>
            <p:ph type="sldNum" sz="quarter" idx="12"/>
          </p:nvPr>
        </p:nvSpPr>
        <p:spPr/>
        <p:txBody>
          <a:bodyPr/>
          <a:lstStyle/>
          <a:p>
            <a:fld id="{DDCC4921-421A-4EB2-848E-321A0B275F04}" type="slidenum">
              <a:rPr lang="en-US" smtClean="0"/>
              <a:t>1</a:t>
            </a:fld>
            <a:endParaRPr lang="en-US"/>
          </a:p>
        </p:txBody>
      </p:sp>
    </p:spTree>
    <p:extLst>
      <p:ext uri="{BB962C8B-B14F-4D97-AF65-F5344CB8AC3E}">
        <p14:creationId xmlns:p14="http://schemas.microsoft.com/office/powerpoint/2010/main" val="891020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BDB59-59FE-417D-81B0-45713FD3AD04}"/>
              </a:ext>
            </a:extLst>
          </p:cNvPr>
          <p:cNvSpPr>
            <a:spLocks noGrp="1"/>
          </p:cNvSpPr>
          <p:nvPr>
            <p:ph type="title"/>
          </p:nvPr>
        </p:nvSpPr>
        <p:spPr/>
        <p:txBody>
          <a:bodyPr/>
          <a:lstStyle/>
          <a:p>
            <a:r>
              <a:rPr lang="en-US" dirty="0"/>
              <a:t>Project</a:t>
            </a:r>
          </a:p>
        </p:txBody>
      </p:sp>
      <p:sp>
        <p:nvSpPr>
          <p:cNvPr id="3" name="Content Placeholder 2">
            <a:extLst>
              <a:ext uri="{FF2B5EF4-FFF2-40B4-BE49-F238E27FC236}">
                <a16:creationId xmlns:a16="http://schemas.microsoft.com/office/drawing/2014/main" id="{0FD323B7-2D69-47B3-B495-FBAF010DCB52}"/>
              </a:ext>
            </a:extLst>
          </p:cNvPr>
          <p:cNvSpPr>
            <a:spLocks noGrp="1"/>
          </p:cNvSpPr>
          <p:nvPr>
            <p:ph idx="1"/>
          </p:nvPr>
        </p:nvSpPr>
        <p:spPr/>
        <p:txBody>
          <a:bodyPr/>
          <a:lstStyle/>
          <a:p>
            <a:r>
              <a:rPr lang="en-US" dirty="0"/>
              <a:t>A project is an activity with specific </a:t>
            </a:r>
            <a:r>
              <a:rPr lang="en-US" b="1" dirty="0"/>
              <a:t>goals </a:t>
            </a:r>
            <a:r>
              <a:rPr lang="en-US" dirty="0"/>
              <a:t>which takes place over a </a:t>
            </a:r>
            <a:r>
              <a:rPr lang="en-US" b="1" dirty="0"/>
              <a:t>finite period </a:t>
            </a:r>
            <a:r>
              <a:rPr lang="en-US" dirty="0"/>
              <a:t>of </a:t>
            </a:r>
            <a:r>
              <a:rPr lang="en-US" b="1" dirty="0"/>
              <a:t>time</a:t>
            </a:r>
            <a:r>
              <a:rPr lang="en-US" dirty="0"/>
              <a:t>.</a:t>
            </a:r>
          </a:p>
          <a:p>
            <a:r>
              <a:rPr lang="en-US"/>
              <a:t>“A </a:t>
            </a:r>
            <a:r>
              <a:rPr lang="en-US" dirty="0"/>
              <a:t>temporary organization that is needed to produce a unique </a:t>
            </a:r>
            <a:r>
              <a:rPr lang="en-US"/>
              <a:t>and pre-defined outcome </a:t>
            </a:r>
            <a:r>
              <a:rPr lang="en-US" dirty="0"/>
              <a:t>or result at a pre-specified time using </a:t>
            </a:r>
            <a:r>
              <a:rPr lang="en-US"/>
              <a:t>pre-determined resources”</a:t>
            </a:r>
            <a:endParaRPr lang="en-US" dirty="0"/>
          </a:p>
        </p:txBody>
      </p:sp>
      <p:sp>
        <p:nvSpPr>
          <p:cNvPr id="4" name="Footer Placeholder 3">
            <a:extLst>
              <a:ext uri="{FF2B5EF4-FFF2-40B4-BE49-F238E27FC236}">
                <a16:creationId xmlns:a16="http://schemas.microsoft.com/office/drawing/2014/main" id="{800FB4AE-300D-4952-B509-FBEA1A1C5AAE}"/>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1CA85BD8-E5A6-4532-B813-8909DFAB0905}"/>
              </a:ext>
            </a:extLst>
          </p:cNvPr>
          <p:cNvSpPr>
            <a:spLocks noGrp="1"/>
          </p:cNvSpPr>
          <p:nvPr>
            <p:ph type="sldNum" sz="quarter" idx="12"/>
          </p:nvPr>
        </p:nvSpPr>
        <p:spPr/>
        <p:txBody>
          <a:bodyPr/>
          <a:lstStyle/>
          <a:p>
            <a:fld id="{DDCC4921-421A-4EB2-848E-321A0B275F04}" type="slidenum">
              <a:rPr lang="en-US" smtClean="0"/>
              <a:t>10</a:t>
            </a:fld>
            <a:endParaRPr lang="en-US"/>
          </a:p>
        </p:txBody>
      </p:sp>
    </p:spTree>
    <p:extLst>
      <p:ext uri="{BB962C8B-B14F-4D97-AF65-F5344CB8AC3E}">
        <p14:creationId xmlns:p14="http://schemas.microsoft.com/office/powerpoint/2010/main" val="2948438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50834-401E-4F79-8BE9-F3EB1EA7C77B}"/>
              </a:ext>
            </a:extLst>
          </p:cNvPr>
          <p:cNvSpPr>
            <a:spLocks noGrp="1"/>
          </p:cNvSpPr>
          <p:nvPr>
            <p:ph type="title"/>
          </p:nvPr>
        </p:nvSpPr>
        <p:spPr/>
        <p:txBody>
          <a:bodyPr/>
          <a:lstStyle/>
          <a:p>
            <a:r>
              <a:rPr lang="en-US" dirty="0"/>
              <a:t>Examples of projects include:</a:t>
            </a:r>
          </a:p>
        </p:txBody>
      </p:sp>
      <p:sp>
        <p:nvSpPr>
          <p:cNvPr id="3" name="Content Placeholder 2">
            <a:extLst>
              <a:ext uri="{FF2B5EF4-FFF2-40B4-BE49-F238E27FC236}">
                <a16:creationId xmlns:a16="http://schemas.microsoft.com/office/drawing/2014/main" id="{0E77077C-8724-4AE1-9010-EBA998DAB20E}"/>
              </a:ext>
            </a:extLst>
          </p:cNvPr>
          <p:cNvSpPr>
            <a:spLocks noGrp="1"/>
          </p:cNvSpPr>
          <p:nvPr>
            <p:ph idx="1"/>
          </p:nvPr>
        </p:nvSpPr>
        <p:spPr/>
        <p:txBody>
          <a:bodyPr/>
          <a:lstStyle/>
          <a:p>
            <a:r>
              <a:rPr lang="en-US" dirty="0"/>
              <a:t>• Developing a new product or service.</a:t>
            </a:r>
          </a:p>
          <a:p>
            <a:r>
              <a:rPr lang="en-US" dirty="0"/>
              <a:t>• Effecting a change in structure, staffing, or style of an organization.</a:t>
            </a:r>
          </a:p>
          <a:p>
            <a:r>
              <a:rPr lang="en-US" dirty="0"/>
              <a:t>• Designing a new transportation vehicle.</a:t>
            </a:r>
          </a:p>
          <a:p>
            <a:r>
              <a:rPr lang="en-US" dirty="0"/>
              <a:t>• Developing or acquiring a new or modified information system.</a:t>
            </a:r>
          </a:p>
          <a:p>
            <a:r>
              <a:rPr lang="en-US" dirty="0"/>
              <a:t>• Constructing a building or facility.</a:t>
            </a:r>
          </a:p>
          <a:p>
            <a:r>
              <a:rPr lang="en-US" dirty="0"/>
              <a:t>• Building a water system for a community in a developing country.</a:t>
            </a:r>
          </a:p>
          <a:p>
            <a:r>
              <a:rPr lang="en-US" dirty="0"/>
              <a:t>• Running a campaign for political office.</a:t>
            </a:r>
          </a:p>
          <a:p>
            <a:r>
              <a:rPr lang="en-US" dirty="0"/>
              <a:t>• Implementing a new business procedure or process.</a:t>
            </a:r>
          </a:p>
        </p:txBody>
      </p:sp>
      <p:sp>
        <p:nvSpPr>
          <p:cNvPr id="4" name="Footer Placeholder 3">
            <a:extLst>
              <a:ext uri="{FF2B5EF4-FFF2-40B4-BE49-F238E27FC236}">
                <a16:creationId xmlns:a16="http://schemas.microsoft.com/office/drawing/2014/main" id="{5F5383B0-4ED8-4793-A853-A7748F8251D2}"/>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4E901BB7-956D-4295-81A5-BF12FFB62C55}"/>
              </a:ext>
            </a:extLst>
          </p:cNvPr>
          <p:cNvSpPr>
            <a:spLocks noGrp="1"/>
          </p:cNvSpPr>
          <p:nvPr>
            <p:ph type="sldNum" sz="quarter" idx="12"/>
          </p:nvPr>
        </p:nvSpPr>
        <p:spPr/>
        <p:txBody>
          <a:bodyPr/>
          <a:lstStyle/>
          <a:p>
            <a:fld id="{DDCC4921-421A-4EB2-848E-321A0B275F04}" type="slidenum">
              <a:rPr lang="en-US" smtClean="0"/>
              <a:t>11</a:t>
            </a:fld>
            <a:endParaRPr lang="en-US"/>
          </a:p>
        </p:txBody>
      </p:sp>
    </p:spTree>
    <p:extLst>
      <p:ext uri="{BB962C8B-B14F-4D97-AF65-F5344CB8AC3E}">
        <p14:creationId xmlns:p14="http://schemas.microsoft.com/office/powerpoint/2010/main" val="2990529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3B138-B915-4BF8-B719-DCACDA2BD03A}"/>
              </a:ext>
            </a:extLst>
          </p:cNvPr>
          <p:cNvSpPr>
            <a:spLocks noGrp="1"/>
          </p:cNvSpPr>
          <p:nvPr>
            <p:ph type="title"/>
          </p:nvPr>
        </p:nvSpPr>
        <p:spPr/>
        <p:txBody>
          <a:bodyPr/>
          <a:lstStyle/>
          <a:p>
            <a:r>
              <a:rPr lang="en-US" dirty="0"/>
              <a:t>Goals of Project management</a:t>
            </a:r>
          </a:p>
        </p:txBody>
      </p:sp>
      <p:sp>
        <p:nvSpPr>
          <p:cNvPr id="3" name="Content Placeholder 2">
            <a:extLst>
              <a:ext uri="{FF2B5EF4-FFF2-40B4-BE49-F238E27FC236}">
                <a16:creationId xmlns:a16="http://schemas.microsoft.com/office/drawing/2014/main" id="{07D5ECB7-5CFF-49E1-AE7E-7077B1D5F34C}"/>
              </a:ext>
            </a:extLst>
          </p:cNvPr>
          <p:cNvSpPr>
            <a:spLocks noGrp="1"/>
          </p:cNvSpPr>
          <p:nvPr>
            <p:ph idx="1"/>
          </p:nvPr>
        </p:nvSpPr>
        <p:spPr/>
        <p:txBody>
          <a:bodyPr>
            <a:normAutofit/>
          </a:bodyPr>
          <a:lstStyle/>
          <a:p>
            <a:pPr>
              <a:buFont typeface="Arial" panose="020B0604020202020204" pitchFamily="34" charset="0"/>
              <a:buChar char="•"/>
            </a:pPr>
            <a:r>
              <a:rPr lang="en-US" dirty="0"/>
              <a:t> Project management is the discipline of defining and achieving a set of goals while optimizing the use of allocated resources (time, money, people, space, </a:t>
            </a:r>
            <a:r>
              <a:rPr lang="en-US" dirty="0" err="1"/>
              <a:t>etc</a:t>
            </a:r>
            <a:r>
              <a:rPr lang="en-US" dirty="0"/>
              <a:t>).</a:t>
            </a:r>
          </a:p>
          <a:p>
            <a:r>
              <a:rPr lang="en-US" dirty="0"/>
              <a:t>This includes planning, scheduling and maintaining progress of the activities that comprise the project.</a:t>
            </a:r>
          </a:p>
          <a:p>
            <a:r>
              <a:rPr lang="en-US" dirty="0"/>
              <a:t>Project management is normally reserved for </a:t>
            </a:r>
          </a:p>
          <a:p>
            <a:pPr lvl="1"/>
            <a:r>
              <a:rPr lang="en-US" dirty="0"/>
              <a:t>focused, </a:t>
            </a:r>
          </a:p>
          <a:p>
            <a:pPr lvl="1"/>
            <a:r>
              <a:rPr lang="en-US" dirty="0"/>
              <a:t>non-repetitive, </a:t>
            </a:r>
          </a:p>
          <a:p>
            <a:pPr lvl="1"/>
            <a:r>
              <a:rPr lang="en-US" dirty="0"/>
              <a:t>time-limited activities </a:t>
            </a:r>
          </a:p>
          <a:p>
            <a:r>
              <a:rPr lang="en-US" dirty="0"/>
              <a:t>with some degree of </a:t>
            </a:r>
            <a:r>
              <a:rPr lang="en-US" b="1" dirty="0"/>
              <a:t>risk</a:t>
            </a:r>
            <a:r>
              <a:rPr lang="en-US" dirty="0"/>
              <a:t> and that are beyond the usual scope of program (operational) activities for which the organization is responsible.</a:t>
            </a:r>
          </a:p>
        </p:txBody>
      </p:sp>
      <p:sp>
        <p:nvSpPr>
          <p:cNvPr id="4" name="Footer Placeholder 3">
            <a:extLst>
              <a:ext uri="{FF2B5EF4-FFF2-40B4-BE49-F238E27FC236}">
                <a16:creationId xmlns:a16="http://schemas.microsoft.com/office/drawing/2014/main" id="{625E2C64-C687-4A39-8BF2-967ED99908BF}"/>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4C37123D-50FD-4DBC-9663-B3D53B916FB3}"/>
              </a:ext>
            </a:extLst>
          </p:cNvPr>
          <p:cNvSpPr>
            <a:spLocks noGrp="1"/>
          </p:cNvSpPr>
          <p:nvPr>
            <p:ph type="sldNum" sz="quarter" idx="12"/>
          </p:nvPr>
        </p:nvSpPr>
        <p:spPr/>
        <p:txBody>
          <a:bodyPr/>
          <a:lstStyle/>
          <a:p>
            <a:fld id="{DDCC4921-421A-4EB2-848E-321A0B275F04}" type="slidenum">
              <a:rPr lang="en-US" smtClean="0"/>
              <a:t>12</a:t>
            </a:fld>
            <a:endParaRPr lang="en-US"/>
          </a:p>
        </p:txBody>
      </p:sp>
    </p:spTree>
    <p:extLst>
      <p:ext uri="{BB962C8B-B14F-4D97-AF65-F5344CB8AC3E}">
        <p14:creationId xmlns:p14="http://schemas.microsoft.com/office/powerpoint/2010/main" val="4250502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2A5B-70BC-4E75-9DD1-12CDFF43A470}"/>
              </a:ext>
            </a:extLst>
          </p:cNvPr>
          <p:cNvSpPr>
            <a:spLocks noGrp="1"/>
          </p:cNvSpPr>
          <p:nvPr>
            <p:ph type="title"/>
          </p:nvPr>
        </p:nvSpPr>
        <p:spPr/>
        <p:txBody>
          <a:bodyPr/>
          <a:lstStyle/>
          <a:p>
            <a:r>
              <a:rPr lang="en-US" dirty="0"/>
              <a:t>Goals of Project management</a:t>
            </a:r>
          </a:p>
        </p:txBody>
      </p:sp>
      <p:sp>
        <p:nvSpPr>
          <p:cNvPr id="3" name="Content Placeholder 2">
            <a:extLst>
              <a:ext uri="{FF2B5EF4-FFF2-40B4-BE49-F238E27FC236}">
                <a16:creationId xmlns:a16="http://schemas.microsoft.com/office/drawing/2014/main" id="{226B5882-B525-455B-97A2-CBC6087CB997}"/>
              </a:ext>
            </a:extLst>
          </p:cNvPr>
          <p:cNvSpPr>
            <a:spLocks noGrp="1"/>
          </p:cNvSpPr>
          <p:nvPr>
            <p:ph idx="1"/>
          </p:nvPr>
        </p:nvSpPr>
        <p:spPr/>
        <p:txBody>
          <a:bodyPr>
            <a:normAutofit/>
          </a:bodyPr>
          <a:lstStyle/>
          <a:p>
            <a:r>
              <a:rPr lang="en-US" dirty="0"/>
              <a:t>Project management software describes the tools to efficiently coordinate and automate the various project management component processes. </a:t>
            </a:r>
          </a:p>
          <a:p>
            <a:r>
              <a:rPr lang="en-US" dirty="0"/>
              <a:t>Project management software generally offers extensive reporting features, such as day to - day status updates of project </a:t>
            </a:r>
          </a:p>
          <a:p>
            <a:r>
              <a:rPr lang="en-US" dirty="0"/>
              <a:t>progress, </a:t>
            </a:r>
          </a:p>
          <a:p>
            <a:r>
              <a:rPr lang="en-US" dirty="0"/>
              <a:t>scheduling and dependency trees, </a:t>
            </a:r>
          </a:p>
          <a:p>
            <a:pPr marL="0" indent="0">
              <a:buNone/>
            </a:pPr>
            <a:r>
              <a:rPr lang="en-US" dirty="0"/>
              <a:t>and </a:t>
            </a:r>
          </a:p>
          <a:p>
            <a:r>
              <a:rPr lang="en-US" dirty="0"/>
              <a:t>system-generated alerts </a:t>
            </a:r>
          </a:p>
          <a:p>
            <a:pPr marL="0" indent="0">
              <a:buNone/>
            </a:pPr>
            <a:r>
              <a:rPr lang="en-US" dirty="0"/>
              <a:t>when schedules slip beyond pre-set tolerances.</a:t>
            </a:r>
          </a:p>
        </p:txBody>
      </p:sp>
      <p:sp>
        <p:nvSpPr>
          <p:cNvPr id="4" name="Footer Placeholder 3">
            <a:extLst>
              <a:ext uri="{FF2B5EF4-FFF2-40B4-BE49-F238E27FC236}">
                <a16:creationId xmlns:a16="http://schemas.microsoft.com/office/drawing/2014/main" id="{45A1E767-AD62-45A7-AD99-7D29B3773155}"/>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394F0983-FEF9-466F-9AC3-E6A780CC2C2E}"/>
              </a:ext>
            </a:extLst>
          </p:cNvPr>
          <p:cNvSpPr>
            <a:spLocks noGrp="1"/>
          </p:cNvSpPr>
          <p:nvPr>
            <p:ph type="sldNum" sz="quarter" idx="12"/>
          </p:nvPr>
        </p:nvSpPr>
        <p:spPr/>
        <p:txBody>
          <a:bodyPr/>
          <a:lstStyle/>
          <a:p>
            <a:fld id="{DDCC4921-421A-4EB2-848E-321A0B275F04}" type="slidenum">
              <a:rPr lang="en-US" smtClean="0"/>
              <a:t>13</a:t>
            </a:fld>
            <a:endParaRPr lang="en-US"/>
          </a:p>
        </p:txBody>
      </p:sp>
    </p:spTree>
    <p:extLst>
      <p:ext uri="{BB962C8B-B14F-4D97-AF65-F5344CB8AC3E}">
        <p14:creationId xmlns:p14="http://schemas.microsoft.com/office/powerpoint/2010/main" val="2017843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76362-0150-4E50-B2FF-DCE3E34F8DB6}"/>
              </a:ext>
            </a:extLst>
          </p:cNvPr>
          <p:cNvSpPr>
            <a:spLocks noGrp="1"/>
          </p:cNvSpPr>
          <p:nvPr>
            <p:ph type="title"/>
          </p:nvPr>
        </p:nvSpPr>
        <p:spPr/>
        <p:txBody>
          <a:bodyPr/>
          <a:lstStyle/>
          <a:p>
            <a:r>
              <a:rPr lang="en-US" dirty="0"/>
              <a:t>Project Characteristics</a:t>
            </a:r>
          </a:p>
        </p:txBody>
      </p:sp>
      <p:sp>
        <p:nvSpPr>
          <p:cNvPr id="3" name="Content Placeholder 2">
            <a:extLst>
              <a:ext uri="{FF2B5EF4-FFF2-40B4-BE49-F238E27FC236}">
                <a16:creationId xmlns:a16="http://schemas.microsoft.com/office/drawing/2014/main" id="{78992F0A-B110-4DA1-A541-74BFC6AFAFAB}"/>
              </a:ext>
            </a:extLst>
          </p:cNvPr>
          <p:cNvSpPr>
            <a:spLocks noGrp="1"/>
          </p:cNvSpPr>
          <p:nvPr>
            <p:ph idx="1"/>
          </p:nvPr>
        </p:nvSpPr>
        <p:spPr>
          <a:xfrm>
            <a:off x="838200" y="1825625"/>
            <a:ext cx="10515600" cy="4667250"/>
          </a:xfrm>
        </p:spPr>
        <p:txBody>
          <a:bodyPr>
            <a:normAutofit/>
          </a:bodyPr>
          <a:lstStyle/>
          <a:p>
            <a:pPr marL="0" indent="0">
              <a:buNone/>
            </a:pPr>
            <a:r>
              <a:rPr lang="en-US" b="1" dirty="0"/>
              <a:t>Temporary</a:t>
            </a:r>
          </a:p>
          <a:p>
            <a:r>
              <a:rPr lang="en-US" dirty="0"/>
              <a:t>Temporary means that every project has a definite beginning and a definite end. </a:t>
            </a:r>
          </a:p>
          <a:p>
            <a:r>
              <a:rPr lang="en-US" dirty="0"/>
              <a:t>The end is reached when the project’s objectives have been achieved, or it becomes clear that the project objectives will not or cannot be met, or the need for the project no longer exists and the project is terminated. </a:t>
            </a:r>
          </a:p>
          <a:p>
            <a:r>
              <a:rPr lang="en-US" dirty="0"/>
              <a:t>Temporary does not necessarily mean short in duration; many projects last for several years. In every case, however, the duration of a project is finite; projects are not ongoing efforts.</a:t>
            </a:r>
          </a:p>
        </p:txBody>
      </p:sp>
      <p:sp>
        <p:nvSpPr>
          <p:cNvPr id="4" name="Footer Placeholder 3">
            <a:extLst>
              <a:ext uri="{FF2B5EF4-FFF2-40B4-BE49-F238E27FC236}">
                <a16:creationId xmlns:a16="http://schemas.microsoft.com/office/drawing/2014/main" id="{F3E0AA2E-0D9F-444D-89F6-EFA13E28BE2A}"/>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29F3F0A0-AE33-4A0E-BE8A-E531AB8586BB}"/>
              </a:ext>
            </a:extLst>
          </p:cNvPr>
          <p:cNvSpPr>
            <a:spLocks noGrp="1"/>
          </p:cNvSpPr>
          <p:nvPr>
            <p:ph type="sldNum" sz="quarter" idx="12"/>
          </p:nvPr>
        </p:nvSpPr>
        <p:spPr/>
        <p:txBody>
          <a:bodyPr/>
          <a:lstStyle/>
          <a:p>
            <a:fld id="{DDCC4921-421A-4EB2-848E-321A0B275F04}" type="slidenum">
              <a:rPr lang="en-US" smtClean="0"/>
              <a:t>14</a:t>
            </a:fld>
            <a:endParaRPr lang="en-US"/>
          </a:p>
        </p:txBody>
      </p:sp>
    </p:spTree>
    <p:extLst>
      <p:ext uri="{BB962C8B-B14F-4D97-AF65-F5344CB8AC3E}">
        <p14:creationId xmlns:p14="http://schemas.microsoft.com/office/powerpoint/2010/main" val="3779471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6418C-9F3F-4455-95BA-6BEB7AB5E119}"/>
              </a:ext>
            </a:extLst>
          </p:cNvPr>
          <p:cNvSpPr>
            <a:spLocks noGrp="1"/>
          </p:cNvSpPr>
          <p:nvPr>
            <p:ph type="title"/>
          </p:nvPr>
        </p:nvSpPr>
        <p:spPr/>
        <p:txBody>
          <a:bodyPr/>
          <a:lstStyle/>
          <a:p>
            <a:r>
              <a:rPr lang="en-US" dirty="0"/>
              <a:t>Project Characteristics</a:t>
            </a:r>
          </a:p>
        </p:txBody>
      </p:sp>
      <p:sp>
        <p:nvSpPr>
          <p:cNvPr id="3" name="Content Placeholder 2">
            <a:extLst>
              <a:ext uri="{FF2B5EF4-FFF2-40B4-BE49-F238E27FC236}">
                <a16:creationId xmlns:a16="http://schemas.microsoft.com/office/drawing/2014/main" id="{45FB03B7-18D3-46E3-995A-066D8020599D}"/>
              </a:ext>
            </a:extLst>
          </p:cNvPr>
          <p:cNvSpPr>
            <a:spLocks noGrp="1"/>
          </p:cNvSpPr>
          <p:nvPr>
            <p:ph idx="1"/>
          </p:nvPr>
        </p:nvSpPr>
        <p:spPr/>
        <p:txBody>
          <a:bodyPr>
            <a:normAutofit/>
          </a:bodyPr>
          <a:lstStyle/>
          <a:p>
            <a:pPr marL="0" indent="0">
              <a:buNone/>
            </a:pPr>
            <a:r>
              <a:rPr lang="en-US" b="1" dirty="0"/>
              <a:t>Unique, Product Service or Result</a:t>
            </a:r>
          </a:p>
          <a:p>
            <a:r>
              <a:rPr lang="en-US" dirty="0"/>
              <a:t>Projects involve creating something that has not been done in exactly the same way before and which is, therefore, </a:t>
            </a:r>
            <a:r>
              <a:rPr lang="en-US" i="1" dirty="0"/>
              <a:t>unique </a:t>
            </a:r>
            <a:r>
              <a:rPr lang="en-US" dirty="0"/>
              <a:t>and distinct. </a:t>
            </a:r>
          </a:p>
          <a:p>
            <a:r>
              <a:rPr lang="en-US" dirty="0"/>
              <a:t>Projects create: A product or artifact that is produced, is quantifiable and can be either an end item in itself or </a:t>
            </a:r>
          </a:p>
          <a:p>
            <a:r>
              <a:rPr lang="en-US" dirty="0"/>
              <a:t>a component item A capability to perform a service, such as business functions supporting production or distribution.</a:t>
            </a:r>
          </a:p>
          <a:p>
            <a:r>
              <a:rPr lang="en-US" dirty="0"/>
              <a:t>A result, such as new knowledge. </a:t>
            </a:r>
          </a:p>
          <a:p>
            <a:r>
              <a:rPr lang="en-US" dirty="0"/>
              <a:t>For example, a research and development project develops knowledge that can be used to determine whether or not a trend is present or a new process will benefit society.</a:t>
            </a:r>
          </a:p>
        </p:txBody>
      </p:sp>
      <p:sp>
        <p:nvSpPr>
          <p:cNvPr id="4" name="Footer Placeholder 3">
            <a:extLst>
              <a:ext uri="{FF2B5EF4-FFF2-40B4-BE49-F238E27FC236}">
                <a16:creationId xmlns:a16="http://schemas.microsoft.com/office/drawing/2014/main" id="{8618C19C-5F42-4EDF-8003-9B7E067C2DBA}"/>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BBB42236-BDF0-4864-A94F-B71930FF56DF}"/>
              </a:ext>
            </a:extLst>
          </p:cNvPr>
          <p:cNvSpPr>
            <a:spLocks noGrp="1"/>
          </p:cNvSpPr>
          <p:nvPr>
            <p:ph type="sldNum" sz="quarter" idx="12"/>
          </p:nvPr>
        </p:nvSpPr>
        <p:spPr/>
        <p:txBody>
          <a:bodyPr/>
          <a:lstStyle/>
          <a:p>
            <a:fld id="{DDCC4921-421A-4EB2-848E-321A0B275F04}" type="slidenum">
              <a:rPr lang="en-US" smtClean="0"/>
              <a:t>15</a:t>
            </a:fld>
            <a:endParaRPr lang="en-US"/>
          </a:p>
        </p:txBody>
      </p:sp>
    </p:spTree>
    <p:extLst>
      <p:ext uri="{BB962C8B-B14F-4D97-AF65-F5344CB8AC3E}">
        <p14:creationId xmlns:p14="http://schemas.microsoft.com/office/powerpoint/2010/main" val="2056094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7765F-0E9E-440B-BD04-B9F6225CC2BD}"/>
              </a:ext>
            </a:extLst>
          </p:cNvPr>
          <p:cNvSpPr>
            <a:spLocks noGrp="1"/>
          </p:cNvSpPr>
          <p:nvPr>
            <p:ph type="title"/>
          </p:nvPr>
        </p:nvSpPr>
        <p:spPr/>
        <p:txBody>
          <a:bodyPr/>
          <a:lstStyle/>
          <a:p>
            <a:r>
              <a:rPr lang="en-US" dirty="0"/>
              <a:t>Project Characteristics</a:t>
            </a:r>
          </a:p>
        </p:txBody>
      </p:sp>
      <p:sp>
        <p:nvSpPr>
          <p:cNvPr id="3" name="Content Placeholder 2">
            <a:extLst>
              <a:ext uri="{FF2B5EF4-FFF2-40B4-BE49-F238E27FC236}">
                <a16:creationId xmlns:a16="http://schemas.microsoft.com/office/drawing/2014/main" id="{61C174C8-5CFE-40EF-9368-390D6CB4FD59}"/>
              </a:ext>
            </a:extLst>
          </p:cNvPr>
          <p:cNvSpPr>
            <a:spLocks noGrp="1"/>
          </p:cNvSpPr>
          <p:nvPr>
            <p:ph idx="1"/>
          </p:nvPr>
        </p:nvSpPr>
        <p:spPr/>
        <p:txBody>
          <a:bodyPr/>
          <a:lstStyle/>
          <a:p>
            <a:pPr marL="0" indent="0">
              <a:buNone/>
            </a:pPr>
            <a:r>
              <a:rPr lang="en-US" b="1" dirty="0"/>
              <a:t>Aims/Tasks/Purpose</a:t>
            </a:r>
          </a:p>
          <a:p>
            <a:r>
              <a:rPr lang="en-US" dirty="0"/>
              <a:t>The projects are designed to achieve specific targets defined in terms of aims, tasks or a purpose. </a:t>
            </a:r>
          </a:p>
          <a:p>
            <a:r>
              <a:rPr lang="en-US" dirty="0"/>
              <a:t>The nature and size of the project depends upon complexity of the task, realization of the aims and scope of the purpose any organization wants to achieve. </a:t>
            </a:r>
          </a:p>
          <a:p>
            <a:r>
              <a:rPr lang="en-US" dirty="0"/>
              <a:t>In short project has to be aimed for achieving certain tasks in a given time frame.</a:t>
            </a:r>
          </a:p>
        </p:txBody>
      </p:sp>
      <p:sp>
        <p:nvSpPr>
          <p:cNvPr id="4" name="Footer Placeholder 3">
            <a:extLst>
              <a:ext uri="{FF2B5EF4-FFF2-40B4-BE49-F238E27FC236}">
                <a16:creationId xmlns:a16="http://schemas.microsoft.com/office/drawing/2014/main" id="{178E2FB5-8ECF-4034-85E2-8454A030F45B}"/>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94B05205-15BE-4665-86A2-A6B06E42BB17}"/>
              </a:ext>
            </a:extLst>
          </p:cNvPr>
          <p:cNvSpPr>
            <a:spLocks noGrp="1"/>
          </p:cNvSpPr>
          <p:nvPr>
            <p:ph type="sldNum" sz="quarter" idx="12"/>
          </p:nvPr>
        </p:nvSpPr>
        <p:spPr/>
        <p:txBody>
          <a:bodyPr/>
          <a:lstStyle/>
          <a:p>
            <a:fld id="{DDCC4921-421A-4EB2-848E-321A0B275F04}" type="slidenum">
              <a:rPr lang="en-US" smtClean="0"/>
              <a:t>16</a:t>
            </a:fld>
            <a:endParaRPr lang="en-US"/>
          </a:p>
        </p:txBody>
      </p:sp>
    </p:spTree>
    <p:extLst>
      <p:ext uri="{BB962C8B-B14F-4D97-AF65-F5344CB8AC3E}">
        <p14:creationId xmlns:p14="http://schemas.microsoft.com/office/powerpoint/2010/main" val="2608105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69A4-ACEC-4D46-AD64-7ED8E3F1D488}"/>
              </a:ext>
            </a:extLst>
          </p:cNvPr>
          <p:cNvSpPr>
            <a:spLocks noGrp="1"/>
          </p:cNvSpPr>
          <p:nvPr>
            <p:ph type="title"/>
          </p:nvPr>
        </p:nvSpPr>
        <p:spPr/>
        <p:txBody>
          <a:bodyPr/>
          <a:lstStyle/>
          <a:p>
            <a:r>
              <a:rPr lang="en-US" dirty="0"/>
              <a:t>Project Characteristics</a:t>
            </a:r>
          </a:p>
        </p:txBody>
      </p:sp>
      <p:sp>
        <p:nvSpPr>
          <p:cNvPr id="3" name="Content Placeholder 2">
            <a:extLst>
              <a:ext uri="{FF2B5EF4-FFF2-40B4-BE49-F238E27FC236}">
                <a16:creationId xmlns:a16="http://schemas.microsoft.com/office/drawing/2014/main" id="{BDBF8193-4F82-4B45-A551-123D335E8B46}"/>
              </a:ext>
            </a:extLst>
          </p:cNvPr>
          <p:cNvSpPr>
            <a:spLocks noGrp="1"/>
          </p:cNvSpPr>
          <p:nvPr>
            <p:ph idx="1"/>
          </p:nvPr>
        </p:nvSpPr>
        <p:spPr/>
        <p:txBody>
          <a:bodyPr/>
          <a:lstStyle/>
          <a:p>
            <a:r>
              <a:rPr lang="en-US" b="1" dirty="0"/>
              <a:t>Limited Time Scale</a:t>
            </a:r>
            <a:endParaRPr lang="en-US" dirty="0"/>
          </a:p>
          <a:p>
            <a:r>
              <a:rPr lang="en-US" dirty="0"/>
              <a:t>The projects are always designed considering time constraints. </a:t>
            </a:r>
          </a:p>
          <a:p>
            <a:r>
              <a:rPr lang="en-US" dirty="0"/>
              <a:t>Extension to the project completion dead lines are always discouraged as time overrun, costs extra and in some cases opportunity cost for not completing a project is too high.</a:t>
            </a:r>
          </a:p>
        </p:txBody>
      </p:sp>
      <p:sp>
        <p:nvSpPr>
          <p:cNvPr id="4" name="Footer Placeholder 3">
            <a:extLst>
              <a:ext uri="{FF2B5EF4-FFF2-40B4-BE49-F238E27FC236}">
                <a16:creationId xmlns:a16="http://schemas.microsoft.com/office/drawing/2014/main" id="{F1D3C1C1-57A1-43C9-9B45-0DEAE015D1CB}"/>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3174C6BF-D49D-4897-B40F-7D8F608EAE01}"/>
              </a:ext>
            </a:extLst>
          </p:cNvPr>
          <p:cNvSpPr>
            <a:spLocks noGrp="1"/>
          </p:cNvSpPr>
          <p:nvPr>
            <p:ph type="sldNum" sz="quarter" idx="12"/>
          </p:nvPr>
        </p:nvSpPr>
        <p:spPr/>
        <p:txBody>
          <a:bodyPr/>
          <a:lstStyle/>
          <a:p>
            <a:fld id="{DDCC4921-421A-4EB2-848E-321A0B275F04}" type="slidenum">
              <a:rPr lang="en-US" smtClean="0"/>
              <a:t>17</a:t>
            </a:fld>
            <a:endParaRPr lang="en-US"/>
          </a:p>
        </p:txBody>
      </p:sp>
    </p:spTree>
    <p:extLst>
      <p:ext uri="{BB962C8B-B14F-4D97-AF65-F5344CB8AC3E}">
        <p14:creationId xmlns:p14="http://schemas.microsoft.com/office/powerpoint/2010/main" val="1056676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4D8E-CBE2-4453-8168-AC81671DD6C2}"/>
              </a:ext>
            </a:extLst>
          </p:cNvPr>
          <p:cNvSpPr>
            <a:spLocks noGrp="1"/>
          </p:cNvSpPr>
          <p:nvPr>
            <p:ph type="title"/>
          </p:nvPr>
        </p:nvSpPr>
        <p:spPr/>
        <p:txBody>
          <a:bodyPr/>
          <a:lstStyle/>
          <a:p>
            <a:r>
              <a:rPr lang="en-US" dirty="0"/>
              <a:t>Four Project Dimensions</a:t>
            </a:r>
          </a:p>
        </p:txBody>
      </p:sp>
      <p:sp>
        <p:nvSpPr>
          <p:cNvPr id="3" name="Content Placeholder 2">
            <a:extLst>
              <a:ext uri="{FF2B5EF4-FFF2-40B4-BE49-F238E27FC236}">
                <a16:creationId xmlns:a16="http://schemas.microsoft.com/office/drawing/2014/main" id="{2DD12EF4-F1E7-4C0A-9BC4-C4C29AFAEFBA}"/>
              </a:ext>
            </a:extLst>
          </p:cNvPr>
          <p:cNvSpPr>
            <a:spLocks noGrp="1"/>
          </p:cNvSpPr>
          <p:nvPr>
            <p:ph idx="1"/>
          </p:nvPr>
        </p:nvSpPr>
        <p:spPr/>
        <p:txBody>
          <a:bodyPr>
            <a:normAutofit fontScale="92500" lnSpcReduction="20000"/>
          </a:bodyPr>
          <a:lstStyle/>
          <a:p>
            <a:r>
              <a:rPr lang="en-US" dirty="0"/>
              <a:t>Software project management is an umbrella activity within software engineering. </a:t>
            </a:r>
          </a:p>
          <a:p>
            <a:r>
              <a:rPr lang="en-US" dirty="0"/>
              <a:t>It begins before any technical activity is initiated and continues throughout the definition, development, and support of computer software. </a:t>
            </a:r>
          </a:p>
          <a:p>
            <a:r>
              <a:rPr lang="en-US" dirty="0"/>
              <a:t>Four P's have a substantial influence on software project management- people, product, process, and project.</a:t>
            </a:r>
          </a:p>
          <a:p>
            <a:r>
              <a:rPr lang="en-US" b="1" dirty="0"/>
              <a:t>People </a:t>
            </a:r>
            <a:r>
              <a:rPr lang="en-US" dirty="0"/>
              <a:t>must be organized into </a:t>
            </a:r>
            <a:r>
              <a:rPr lang="en-US" b="1" dirty="0"/>
              <a:t>effective teams</a:t>
            </a:r>
            <a:r>
              <a:rPr lang="en-US" dirty="0"/>
              <a:t>, motivated to do high-quality software work, and coordinated to achieve effective communication.</a:t>
            </a:r>
          </a:p>
          <a:p>
            <a:r>
              <a:rPr lang="en-US" dirty="0"/>
              <a:t>The</a:t>
            </a:r>
            <a:r>
              <a:rPr lang="en-US" b="1" dirty="0"/>
              <a:t> product </a:t>
            </a:r>
            <a:r>
              <a:rPr lang="en-US" dirty="0"/>
              <a:t>requirements must be communicated from customer to developer, partitioned (decomposed) into their basic parts, and positioned for work by the software team. </a:t>
            </a:r>
          </a:p>
          <a:p>
            <a:r>
              <a:rPr lang="en-US" dirty="0"/>
              <a:t>The </a:t>
            </a:r>
            <a:r>
              <a:rPr lang="en-US" b="1" dirty="0"/>
              <a:t>process </a:t>
            </a:r>
            <a:r>
              <a:rPr lang="en-US" dirty="0"/>
              <a:t>must be adapted to the people and the problem. </a:t>
            </a:r>
          </a:p>
          <a:p>
            <a:r>
              <a:rPr lang="en-US" dirty="0"/>
              <a:t>A common process framework is selected, an appropriate software engineering paradigm is applied, and a set of work tasks is chosen to get the job done.</a:t>
            </a:r>
          </a:p>
          <a:p>
            <a:r>
              <a:rPr lang="en-US" dirty="0"/>
              <a:t>The </a:t>
            </a:r>
            <a:r>
              <a:rPr lang="en-US" b="1" dirty="0"/>
              <a:t>project </a:t>
            </a:r>
            <a:r>
              <a:rPr lang="en-US" dirty="0"/>
              <a:t>must be organized in a manner that enables the software team to succeed</a:t>
            </a:r>
          </a:p>
        </p:txBody>
      </p:sp>
      <p:sp>
        <p:nvSpPr>
          <p:cNvPr id="4" name="Footer Placeholder 3">
            <a:extLst>
              <a:ext uri="{FF2B5EF4-FFF2-40B4-BE49-F238E27FC236}">
                <a16:creationId xmlns:a16="http://schemas.microsoft.com/office/drawing/2014/main" id="{5B42B437-09D6-4360-ADFA-50E9E17B8A8F}"/>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6F308D99-6304-4D17-BF9D-0ED92A40E5A6}"/>
              </a:ext>
            </a:extLst>
          </p:cNvPr>
          <p:cNvSpPr>
            <a:spLocks noGrp="1"/>
          </p:cNvSpPr>
          <p:nvPr>
            <p:ph type="sldNum" sz="quarter" idx="12"/>
          </p:nvPr>
        </p:nvSpPr>
        <p:spPr/>
        <p:txBody>
          <a:bodyPr/>
          <a:lstStyle/>
          <a:p>
            <a:fld id="{DDCC4921-421A-4EB2-848E-321A0B275F04}" type="slidenum">
              <a:rPr lang="en-US" smtClean="0"/>
              <a:t>18</a:t>
            </a:fld>
            <a:endParaRPr lang="en-US"/>
          </a:p>
        </p:txBody>
      </p:sp>
    </p:spTree>
    <p:extLst>
      <p:ext uri="{BB962C8B-B14F-4D97-AF65-F5344CB8AC3E}">
        <p14:creationId xmlns:p14="http://schemas.microsoft.com/office/powerpoint/2010/main" val="3187288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7E53-F415-48AF-B006-461008A82AF0}"/>
              </a:ext>
            </a:extLst>
          </p:cNvPr>
          <p:cNvSpPr>
            <a:spLocks noGrp="1"/>
          </p:cNvSpPr>
          <p:nvPr>
            <p:ph type="title"/>
          </p:nvPr>
        </p:nvSpPr>
        <p:spPr/>
        <p:txBody>
          <a:bodyPr/>
          <a:lstStyle/>
          <a:p>
            <a:r>
              <a:rPr lang="en-US" dirty="0"/>
              <a:t>Four P’s</a:t>
            </a:r>
          </a:p>
        </p:txBody>
      </p:sp>
      <p:sp>
        <p:nvSpPr>
          <p:cNvPr id="3" name="Content Placeholder 2">
            <a:extLst>
              <a:ext uri="{FF2B5EF4-FFF2-40B4-BE49-F238E27FC236}">
                <a16:creationId xmlns:a16="http://schemas.microsoft.com/office/drawing/2014/main" id="{186FE6FB-6224-499A-9615-684EDF56EFB6}"/>
              </a:ext>
            </a:extLst>
          </p:cNvPr>
          <p:cNvSpPr>
            <a:spLocks noGrp="1"/>
          </p:cNvSpPr>
          <p:nvPr>
            <p:ph idx="1"/>
          </p:nvPr>
        </p:nvSpPr>
        <p:spPr/>
        <p:txBody>
          <a:bodyPr>
            <a:normAutofit/>
          </a:bodyPr>
          <a:lstStyle/>
          <a:p>
            <a:pPr marL="0" indent="0">
              <a:buNone/>
            </a:pPr>
            <a:r>
              <a:rPr lang="en-US" b="1" dirty="0"/>
              <a:t>People</a:t>
            </a:r>
          </a:p>
          <a:p>
            <a:pPr marL="971550" lvl="1" indent="-514350">
              <a:buFont typeface="+mj-lt"/>
              <a:buAutoNum type="romanUcPeriod"/>
            </a:pPr>
            <a:r>
              <a:rPr lang="en-US" b="1" dirty="0"/>
              <a:t>The Players </a:t>
            </a:r>
            <a:r>
              <a:rPr lang="en-US" dirty="0"/>
              <a:t>The software process (and every software project) is populated by players who can be categorized into one of five constituencies</a:t>
            </a:r>
          </a:p>
          <a:p>
            <a:pPr marL="1428750" lvl="2" indent="-514350">
              <a:buFont typeface="+mj-lt"/>
              <a:buAutoNum type="romanLcPeriod"/>
            </a:pPr>
            <a:r>
              <a:rPr lang="en-US" b="1" dirty="0"/>
              <a:t>Senior managers </a:t>
            </a:r>
            <a:r>
              <a:rPr lang="en-US" dirty="0"/>
              <a:t>who define the business issues that often have significant influence on the project.</a:t>
            </a:r>
          </a:p>
          <a:p>
            <a:pPr marL="1428750" lvl="2" indent="-514350">
              <a:buFont typeface="+mj-lt"/>
              <a:buAutoNum type="romanLcPeriod"/>
            </a:pPr>
            <a:r>
              <a:rPr lang="en-US" b="1" dirty="0"/>
              <a:t>Project (technical) managers </a:t>
            </a:r>
            <a:r>
              <a:rPr lang="en-US" dirty="0"/>
              <a:t>who must plan, motivate, organize, and control the practitioners who do software work.</a:t>
            </a:r>
          </a:p>
          <a:p>
            <a:pPr marL="1428750" lvl="2" indent="-514350">
              <a:buFont typeface="+mj-lt"/>
              <a:buAutoNum type="romanLcPeriod"/>
            </a:pPr>
            <a:r>
              <a:rPr lang="en-US" b="1" dirty="0"/>
              <a:t>Practitioners </a:t>
            </a:r>
            <a:r>
              <a:rPr lang="en-US" dirty="0"/>
              <a:t>who deliver the technical skills that are necessary to engineer a product or application.</a:t>
            </a:r>
          </a:p>
          <a:p>
            <a:pPr marL="1428750" lvl="2" indent="-514350">
              <a:buFont typeface="+mj-lt"/>
              <a:buAutoNum type="romanLcPeriod"/>
            </a:pPr>
            <a:r>
              <a:rPr lang="en-US" b="1" dirty="0"/>
              <a:t>Customers </a:t>
            </a:r>
            <a:r>
              <a:rPr lang="en-US" dirty="0"/>
              <a:t>who specify the requirements for the software to be engineered and other stakeholders who have a peripheral interest in the outcome.</a:t>
            </a:r>
          </a:p>
        </p:txBody>
      </p:sp>
      <p:sp>
        <p:nvSpPr>
          <p:cNvPr id="4" name="Footer Placeholder 3">
            <a:extLst>
              <a:ext uri="{FF2B5EF4-FFF2-40B4-BE49-F238E27FC236}">
                <a16:creationId xmlns:a16="http://schemas.microsoft.com/office/drawing/2014/main" id="{3C8DCA58-1287-4255-9B22-0F16328966DA}"/>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A2969067-1790-45A6-A865-5F29BD672435}"/>
              </a:ext>
            </a:extLst>
          </p:cNvPr>
          <p:cNvSpPr>
            <a:spLocks noGrp="1"/>
          </p:cNvSpPr>
          <p:nvPr>
            <p:ph type="sldNum" sz="quarter" idx="12"/>
          </p:nvPr>
        </p:nvSpPr>
        <p:spPr/>
        <p:txBody>
          <a:bodyPr/>
          <a:lstStyle/>
          <a:p>
            <a:fld id="{DDCC4921-421A-4EB2-848E-321A0B275F04}" type="slidenum">
              <a:rPr lang="en-US" smtClean="0"/>
              <a:t>19</a:t>
            </a:fld>
            <a:endParaRPr lang="en-US"/>
          </a:p>
        </p:txBody>
      </p:sp>
    </p:spTree>
    <p:extLst>
      <p:ext uri="{BB962C8B-B14F-4D97-AF65-F5344CB8AC3E}">
        <p14:creationId xmlns:p14="http://schemas.microsoft.com/office/powerpoint/2010/main" val="371152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33A93-48A5-46E5-882A-6C6106F7BC98}"/>
              </a:ext>
            </a:extLst>
          </p:cNvPr>
          <p:cNvSpPr>
            <a:spLocks noGrp="1"/>
          </p:cNvSpPr>
          <p:nvPr>
            <p:ph type="title"/>
          </p:nvPr>
        </p:nvSpPr>
        <p:spPr>
          <a:xfrm>
            <a:off x="1139483" y="330025"/>
            <a:ext cx="10515600" cy="1325563"/>
          </a:xfrm>
        </p:spPr>
        <p:txBody>
          <a:bodyPr/>
          <a:lstStyle/>
          <a:p>
            <a:r>
              <a:rPr lang="en-US" dirty="0"/>
              <a:t>Software Project Management</a:t>
            </a:r>
          </a:p>
        </p:txBody>
      </p:sp>
      <p:sp>
        <p:nvSpPr>
          <p:cNvPr id="4" name="Footer Placeholder 3">
            <a:extLst>
              <a:ext uri="{FF2B5EF4-FFF2-40B4-BE49-F238E27FC236}">
                <a16:creationId xmlns:a16="http://schemas.microsoft.com/office/drawing/2014/main" id="{E0775E90-AFCB-48D7-AF9B-793961D769C8}"/>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F9F10500-1FA0-4657-A358-786ADFA3FCE8}"/>
              </a:ext>
            </a:extLst>
          </p:cNvPr>
          <p:cNvSpPr>
            <a:spLocks noGrp="1"/>
          </p:cNvSpPr>
          <p:nvPr>
            <p:ph type="sldNum" sz="quarter" idx="12"/>
          </p:nvPr>
        </p:nvSpPr>
        <p:spPr/>
        <p:txBody>
          <a:bodyPr/>
          <a:lstStyle/>
          <a:p>
            <a:fld id="{DDCC4921-421A-4EB2-848E-321A0B275F04}" type="slidenum">
              <a:rPr lang="en-US" smtClean="0"/>
              <a:t>2</a:t>
            </a:fld>
            <a:endParaRPr lang="en-US"/>
          </a:p>
        </p:txBody>
      </p:sp>
      <p:graphicFrame>
        <p:nvGraphicFramePr>
          <p:cNvPr id="6" name="Table 5">
            <a:extLst>
              <a:ext uri="{FF2B5EF4-FFF2-40B4-BE49-F238E27FC236}">
                <a16:creationId xmlns:a16="http://schemas.microsoft.com/office/drawing/2014/main" id="{028272C1-3CAC-4F04-B566-052BC309E76C}"/>
              </a:ext>
            </a:extLst>
          </p:cNvPr>
          <p:cNvGraphicFramePr>
            <a:graphicFrameLocks noGrp="1"/>
          </p:cNvGraphicFramePr>
          <p:nvPr>
            <p:extLst>
              <p:ext uri="{D42A27DB-BD31-4B8C-83A1-F6EECF244321}">
                <p14:modId xmlns:p14="http://schemas.microsoft.com/office/powerpoint/2010/main" val="2957852642"/>
              </p:ext>
            </p:extLst>
          </p:nvPr>
        </p:nvGraphicFramePr>
        <p:xfrm>
          <a:off x="2032000" y="2762869"/>
          <a:ext cx="8128000" cy="1854200"/>
        </p:xfrm>
        <a:graphic>
          <a:graphicData uri="http://schemas.openxmlformats.org/drawingml/2006/table">
            <a:tbl>
              <a:tblPr firstRow="1" bandRow="1">
                <a:tableStyleId>{F5AB1C69-6EDB-4FF4-983F-18BD219EF322}</a:tableStyleId>
              </a:tblPr>
              <a:tblGrid>
                <a:gridCol w="4064000">
                  <a:extLst>
                    <a:ext uri="{9D8B030D-6E8A-4147-A177-3AD203B41FA5}">
                      <a16:colId xmlns:a16="http://schemas.microsoft.com/office/drawing/2014/main" val="3281954227"/>
                    </a:ext>
                  </a:extLst>
                </a:gridCol>
                <a:gridCol w="4064000">
                  <a:extLst>
                    <a:ext uri="{9D8B030D-6E8A-4147-A177-3AD203B41FA5}">
                      <a16:colId xmlns:a16="http://schemas.microsoft.com/office/drawing/2014/main" val="2518286908"/>
                    </a:ext>
                  </a:extLst>
                </a:gridCol>
              </a:tblGrid>
              <a:tr h="370840">
                <a:tc>
                  <a:txBody>
                    <a:bodyPr/>
                    <a:lstStyle/>
                    <a:p>
                      <a:r>
                        <a:rPr lang="en-US" dirty="0"/>
                        <a:t>Evaluation Criteria</a:t>
                      </a:r>
                    </a:p>
                  </a:txBody>
                  <a:tcPr/>
                </a:tc>
                <a:tc>
                  <a:txBody>
                    <a:bodyPr/>
                    <a:lstStyle/>
                    <a:p>
                      <a:r>
                        <a:rPr lang="en-US" dirty="0"/>
                        <a:t>Percentage weightage</a:t>
                      </a:r>
                    </a:p>
                  </a:txBody>
                  <a:tcPr/>
                </a:tc>
                <a:extLst>
                  <a:ext uri="{0D108BD9-81ED-4DB2-BD59-A6C34878D82A}">
                    <a16:rowId xmlns:a16="http://schemas.microsoft.com/office/drawing/2014/main" val="1451872326"/>
                  </a:ext>
                </a:extLst>
              </a:tr>
              <a:tr h="370840">
                <a:tc>
                  <a:txBody>
                    <a:bodyPr/>
                    <a:lstStyle/>
                    <a:p>
                      <a:r>
                        <a:rPr lang="en-US" dirty="0"/>
                        <a:t>Assignment and Quiz</a:t>
                      </a:r>
                    </a:p>
                  </a:txBody>
                  <a:tcPr/>
                </a:tc>
                <a:tc>
                  <a:txBody>
                    <a:bodyPr/>
                    <a:lstStyle/>
                    <a:p>
                      <a:r>
                        <a:rPr lang="en-US" dirty="0"/>
                        <a:t>10%</a:t>
                      </a:r>
                    </a:p>
                  </a:txBody>
                  <a:tcPr/>
                </a:tc>
                <a:extLst>
                  <a:ext uri="{0D108BD9-81ED-4DB2-BD59-A6C34878D82A}">
                    <a16:rowId xmlns:a16="http://schemas.microsoft.com/office/drawing/2014/main" val="2299455885"/>
                  </a:ext>
                </a:extLst>
              </a:tr>
              <a:tr h="370840">
                <a:tc>
                  <a:txBody>
                    <a:bodyPr/>
                    <a:lstStyle/>
                    <a:p>
                      <a:r>
                        <a:rPr lang="en-US" dirty="0"/>
                        <a:t>Semester Project</a:t>
                      </a:r>
                    </a:p>
                  </a:txBody>
                  <a:tcPr/>
                </a:tc>
                <a:tc>
                  <a:txBody>
                    <a:bodyPr/>
                    <a:lstStyle/>
                    <a:p>
                      <a:r>
                        <a:rPr lang="en-US" dirty="0"/>
                        <a:t>10%</a:t>
                      </a:r>
                    </a:p>
                  </a:txBody>
                  <a:tcPr/>
                </a:tc>
                <a:extLst>
                  <a:ext uri="{0D108BD9-81ED-4DB2-BD59-A6C34878D82A}">
                    <a16:rowId xmlns:a16="http://schemas.microsoft.com/office/drawing/2014/main" val="24648294"/>
                  </a:ext>
                </a:extLst>
              </a:tr>
              <a:tr h="370840">
                <a:tc>
                  <a:txBody>
                    <a:bodyPr/>
                    <a:lstStyle/>
                    <a:p>
                      <a:r>
                        <a:rPr lang="en-US" dirty="0"/>
                        <a:t>Mid term Exam</a:t>
                      </a:r>
                    </a:p>
                  </a:txBody>
                  <a:tcPr/>
                </a:tc>
                <a:tc>
                  <a:txBody>
                    <a:bodyPr/>
                    <a:lstStyle/>
                    <a:p>
                      <a:r>
                        <a:rPr lang="en-US" dirty="0"/>
                        <a:t>30%</a:t>
                      </a:r>
                    </a:p>
                  </a:txBody>
                  <a:tcPr/>
                </a:tc>
                <a:extLst>
                  <a:ext uri="{0D108BD9-81ED-4DB2-BD59-A6C34878D82A}">
                    <a16:rowId xmlns:a16="http://schemas.microsoft.com/office/drawing/2014/main" val="696353894"/>
                  </a:ext>
                </a:extLst>
              </a:tr>
              <a:tr h="370840">
                <a:tc>
                  <a:txBody>
                    <a:bodyPr/>
                    <a:lstStyle/>
                    <a:p>
                      <a:r>
                        <a:rPr lang="en-US" dirty="0"/>
                        <a:t>Final Exam</a:t>
                      </a:r>
                    </a:p>
                  </a:txBody>
                  <a:tcPr/>
                </a:tc>
                <a:tc>
                  <a:txBody>
                    <a:bodyPr/>
                    <a:lstStyle/>
                    <a:p>
                      <a:r>
                        <a:rPr lang="en-US" dirty="0"/>
                        <a:t>50%</a:t>
                      </a:r>
                    </a:p>
                  </a:txBody>
                  <a:tcPr/>
                </a:tc>
                <a:extLst>
                  <a:ext uri="{0D108BD9-81ED-4DB2-BD59-A6C34878D82A}">
                    <a16:rowId xmlns:a16="http://schemas.microsoft.com/office/drawing/2014/main" val="1631124857"/>
                  </a:ext>
                </a:extLst>
              </a:tr>
            </a:tbl>
          </a:graphicData>
        </a:graphic>
      </p:graphicFrame>
    </p:spTree>
    <p:extLst>
      <p:ext uri="{BB962C8B-B14F-4D97-AF65-F5344CB8AC3E}">
        <p14:creationId xmlns:p14="http://schemas.microsoft.com/office/powerpoint/2010/main" val="1792586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B814E-BDC3-4302-8809-3C7C68F49556}"/>
              </a:ext>
            </a:extLst>
          </p:cNvPr>
          <p:cNvSpPr>
            <a:spLocks noGrp="1"/>
          </p:cNvSpPr>
          <p:nvPr>
            <p:ph type="title"/>
          </p:nvPr>
        </p:nvSpPr>
        <p:spPr/>
        <p:txBody>
          <a:bodyPr/>
          <a:lstStyle/>
          <a:p>
            <a:r>
              <a:rPr lang="en-US" dirty="0"/>
              <a:t>Four P’s</a:t>
            </a:r>
          </a:p>
        </p:txBody>
      </p:sp>
      <p:sp>
        <p:nvSpPr>
          <p:cNvPr id="3" name="Content Placeholder 2">
            <a:extLst>
              <a:ext uri="{FF2B5EF4-FFF2-40B4-BE49-F238E27FC236}">
                <a16:creationId xmlns:a16="http://schemas.microsoft.com/office/drawing/2014/main" id="{212674AB-1EA5-44EB-9466-B6B66949EE3C}"/>
              </a:ext>
            </a:extLst>
          </p:cNvPr>
          <p:cNvSpPr>
            <a:spLocks noGrp="1"/>
          </p:cNvSpPr>
          <p:nvPr>
            <p:ph idx="1"/>
          </p:nvPr>
        </p:nvSpPr>
        <p:spPr/>
        <p:txBody>
          <a:bodyPr>
            <a:normAutofit/>
          </a:bodyPr>
          <a:lstStyle/>
          <a:p>
            <a:pPr marL="0" indent="0">
              <a:buNone/>
            </a:pPr>
            <a:r>
              <a:rPr lang="en-US" b="1" dirty="0"/>
              <a:t>People</a:t>
            </a:r>
          </a:p>
          <a:p>
            <a:pPr marL="971550" lvl="1" indent="-514350">
              <a:buFont typeface="+mj-lt"/>
              <a:buAutoNum type="romanUcPeriod" startAt="2"/>
            </a:pPr>
            <a:r>
              <a:rPr lang="en-US" b="1" dirty="0"/>
              <a:t>End-users </a:t>
            </a:r>
            <a:r>
              <a:rPr lang="en-US" dirty="0"/>
              <a:t>Who interact with the software once it is released for production use</a:t>
            </a:r>
          </a:p>
          <a:p>
            <a:pPr marL="971550" lvl="1" indent="-514350">
              <a:buFont typeface="+mj-lt"/>
              <a:buAutoNum type="romanUcPeriod" startAt="3"/>
            </a:pPr>
            <a:r>
              <a:rPr lang="en-US" b="1" dirty="0"/>
              <a:t>Team Leaders </a:t>
            </a:r>
            <a:r>
              <a:rPr lang="en-US" dirty="0"/>
              <a:t>Project management is a people-intensive activity, and for this reason, </a:t>
            </a:r>
          </a:p>
          <a:p>
            <a:pPr lvl="1"/>
            <a:r>
              <a:rPr lang="en-US" dirty="0"/>
              <a:t>competent practitioners often make poor team leaders. </a:t>
            </a:r>
          </a:p>
          <a:p>
            <a:pPr lvl="1"/>
            <a:r>
              <a:rPr lang="en-US" dirty="0"/>
              <a:t>They simply don’t have the right mix of people skills. And yet, as </a:t>
            </a:r>
            <a:r>
              <a:rPr lang="en-US" dirty="0" err="1"/>
              <a:t>Edgemon</a:t>
            </a:r>
            <a:r>
              <a:rPr lang="en-US" dirty="0"/>
              <a:t> states:</a:t>
            </a:r>
          </a:p>
          <a:p>
            <a:pPr lvl="1"/>
            <a:r>
              <a:rPr lang="en-US" dirty="0"/>
              <a:t>“unfortunately and all too frequently it seems, individuals just fall into a project manager role and become accidental project managers.”</a:t>
            </a:r>
          </a:p>
        </p:txBody>
      </p:sp>
      <p:sp>
        <p:nvSpPr>
          <p:cNvPr id="4" name="Footer Placeholder 3">
            <a:extLst>
              <a:ext uri="{FF2B5EF4-FFF2-40B4-BE49-F238E27FC236}">
                <a16:creationId xmlns:a16="http://schemas.microsoft.com/office/drawing/2014/main" id="{4FABC3EF-748E-4A08-AC35-E800C1959167}"/>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69FF8495-1DCF-4A95-8621-BD65105CF454}"/>
              </a:ext>
            </a:extLst>
          </p:cNvPr>
          <p:cNvSpPr>
            <a:spLocks noGrp="1"/>
          </p:cNvSpPr>
          <p:nvPr>
            <p:ph type="sldNum" sz="quarter" idx="12"/>
          </p:nvPr>
        </p:nvSpPr>
        <p:spPr/>
        <p:txBody>
          <a:bodyPr/>
          <a:lstStyle/>
          <a:p>
            <a:fld id="{DDCC4921-421A-4EB2-848E-321A0B275F04}" type="slidenum">
              <a:rPr lang="en-US" smtClean="0"/>
              <a:t>20</a:t>
            </a:fld>
            <a:endParaRPr lang="en-US"/>
          </a:p>
        </p:txBody>
      </p:sp>
    </p:spTree>
    <p:extLst>
      <p:ext uri="{BB962C8B-B14F-4D97-AF65-F5344CB8AC3E}">
        <p14:creationId xmlns:p14="http://schemas.microsoft.com/office/powerpoint/2010/main" val="2943078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66C99-777C-4790-B5F5-3467F7177D0C}"/>
              </a:ext>
            </a:extLst>
          </p:cNvPr>
          <p:cNvSpPr>
            <a:spLocks noGrp="1"/>
          </p:cNvSpPr>
          <p:nvPr>
            <p:ph type="title"/>
          </p:nvPr>
        </p:nvSpPr>
        <p:spPr/>
        <p:txBody>
          <a:bodyPr/>
          <a:lstStyle/>
          <a:p>
            <a:r>
              <a:rPr lang="en-US" dirty="0"/>
              <a:t>Four P’s</a:t>
            </a:r>
          </a:p>
        </p:txBody>
      </p:sp>
      <p:sp>
        <p:nvSpPr>
          <p:cNvPr id="3" name="Content Placeholder 2">
            <a:extLst>
              <a:ext uri="{FF2B5EF4-FFF2-40B4-BE49-F238E27FC236}">
                <a16:creationId xmlns:a16="http://schemas.microsoft.com/office/drawing/2014/main" id="{BB0617E8-2061-420D-B15E-D31311068399}"/>
              </a:ext>
            </a:extLst>
          </p:cNvPr>
          <p:cNvSpPr>
            <a:spLocks noGrp="1"/>
          </p:cNvSpPr>
          <p:nvPr>
            <p:ph idx="1"/>
          </p:nvPr>
        </p:nvSpPr>
        <p:spPr/>
        <p:txBody>
          <a:bodyPr>
            <a:normAutofit/>
          </a:bodyPr>
          <a:lstStyle/>
          <a:p>
            <a:pPr marL="0" indent="0">
              <a:buNone/>
            </a:pPr>
            <a:r>
              <a:rPr lang="en-US" b="1" dirty="0"/>
              <a:t>Process</a:t>
            </a:r>
          </a:p>
          <a:p>
            <a:pPr lvl="1"/>
            <a:r>
              <a:rPr lang="en-US" dirty="0"/>
              <a:t>A software process provides the framework from which a comprehensive plan for software development can be established</a:t>
            </a:r>
          </a:p>
          <a:p>
            <a:pPr lvl="1"/>
            <a:r>
              <a:rPr lang="en-US" dirty="0"/>
              <a:t>A number of different task </a:t>
            </a:r>
          </a:p>
          <a:p>
            <a:pPr lvl="1"/>
            <a:r>
              <a:rPr lang="en-US" dirty="0"/>
              <a:t>sets-tasks, </a:t>
            </a:r>
          </a:p>
          <a:p>
            <a:pPr lvl="1"/>
            <a:r>
              <a:rPr lang="en-US" dirty="0"/>
              <a:t>milestones, </a:t>
            </a:r>
          </a:p>
          <a:p>
            <a:pPr lvl="1"/>
            <a:r>
              <a:rPr lang="en-US" dirty="0"/>
              <a:t>work products and; </a:t>
            </a:r>
          </a:p>
          <a:p>
            <a:pPr lvl="1"/>
            <a:r>
              <a:rPr lang="en-US" dirty="0"/>
              <a:t>quality assurance </a:t>
            </a:r>
          </a:p>
          <a:p>
            <a:pPr lvl="1"/>
            <a:r>
              <a:rPr lang="en-US" dirty="0"/>
              <a:t>points-enable the framework activities to be adapted to the characteristics of the software project and the requirements of the project team.</a:t>
            </a:r>
          </a:p>
        </p:txBody>
      </p:sp>
      <p:sp>
        <p:nvSpPr>
          <p:cNvPr id="4" name="Footer Placeholder 3">
            <a:extLst>
              <a:ext uri="{FF2B5EF4-FFF2-40B4-BE49-F238E27FC236}">
                <a16:creationId xmlns:a16="http://schemas.microsoft.com/office/drawing/2014/main" id="{756A7204-C175-4AD8-9F3B-E6DD053D085C}"/>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6571A074-50AB-45CA-9102-504C4233C25B}"/>
              </a:ext>
            </a:extLst>
          </p:cNvPr>
          <p:cNvSpPr>
            <a:spLocks noGrp="1"/>
          </p:cNvSpPr>
          <p:nvPr>
            <p:ph type="sldNum" sz="quarter" idx="12"/>
          </p:nvPr>
        </p:nvSpPr>
        <p:spPr/>
        <p:txBody>
          <a:bodyPr/>
          <a:lstStyle/>
          <a:p>
            <a:fld id="{DDCC4921-421A-4EB2-848E-321A0B275F04}" type="slidenum">
              <a:rPr lang="en-US" smtClean="0"/>
              <a:t>21</a:t>
            </a:fld>
            <a:endParaRPr lang="en-US"/>
          </a:p>
        </p:txBody>
      </p:sp>
    </p:spTree>
    <p:extLst>
      <p:ext uri="{BB962C8B-B14F-4D97-AF65-F5344CB8AC3E}">
        <p14:creationId xmlns:p14="http://schemas.microsoft.com/office/powerpoint/2010/main" val="2824957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014F2-BF43-4848-A22A-83B96F728E82}"/>
              </a:ext>
            </a:extLst>
          </p:cNvPr>
          <p:cNvSpPr>
            <a:spLocks noGrp="1"/>
          </p:cNvSpPr>
          <p:nvPr>
            <p:ph type="title"/>
          </p:nvPr>
        </p:nvSpPr>
        <p:spPr/>
        <p:txBody>
          <a:bodyPr/>
          <a:lstStyle/>
          <a:p>
            <a:r>
              <a:rPr lang="en-US" dirty="0"/>
              <a:t>Product and Technology</a:t>
            </a:r>
          </a:p>
        </p:txBody>
      </p:sp>
      <p:sp>
        <p:nvSpPr>
          <p:cNvPr id="3" name="Content Placeholder 2">
            <a:extLst>
              <a:ext uri="{FF2B5EF4-FFF2-40B4-BE49-F238E27FC236}">
                <a16:creationId xmlns:a16="http://schemas.microsoft.com/office/drawing/2014/main" id="{E533B695-1AA0-4C25-B1D9-6C0FE78654DB}"/>
              </a:ext>
            </a:extLst>
          </p:cNvPr>
          <p:cNvSpPr>
            <a:spLocks noGrp="1"/>
          </p:cNvSpPr>
          <p:nvPr>
            <p:ph idx="1"/>
          </p:nvPr>
        </p:nvSpPr>
        <p:spPr/>
        <p:txBody>
          <a:bodyPr>
            <a:normAutofit/>
          </a:bodyPr>
          <a:lstStyle/>
          <a:p>
            <a:r>
              <a:rPr lang="en-US" b="1" dirty="0"/>
              <a:t>The 80:20, rule </a:t>
            </a:r>
            <a:r>
              <a:rPr lang="en-US" dirty="0"/>
              <a:t>was originated by </a:t>
            </a:r>
            <a:r>
              <a:rPr lang="en-US" b="1" dirty="0"/>
              <a:t>Vilfredo Pareto</a:t>
            </a:r>
            <a:r>
              <a:rPr lang="en-US" dirty="0"/>
              <a:t>, an Italian economist who studies the distribution of wealth in a variety of countries around 1900. </a:t>
            </a:r>
          </a:p>
          <a:p>
            <a:r>
              <a:rPr lang="en-US" dirty="0"/>
              <a:t>He discovered a common phenomenon: about 80% of the wealth in most countries was controlled by a consistent minority -- about 20% of the people. </a:t>
            </a:r>
          </a:p>
          <a:p>
            <a:r>
              <a:rPr lang="en-US" dirty="0"/>
              <a:t>Pareto called this a "predictable imbalance." His observation eventually became known as either the "80:20 rule" or "Pareto's Principle."</a:t>
            </a:r>
          </a:p>
        </p:txBody>
      </p:sp>
      <p:sp>
        <p:nvSpPr>
          <p:cNvPr id="4" name="Footer Placeholder 3">
            <a:extLst>
              <a:ext uri="{FF2B5EF4-FFF2-40B4-BE49-F238E27FC236}">
                <a16:creationId xmlns:a16="http://schemas.microsoft.com/office/drawing/2014/main" id="{DBA8F834-999B-49C2-B75D-D2624F536F80}"/>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40BCD653-E305-4590-879D-91BB161A0CD2}"/>
              </a:ext>
            </a:extLst>
          </p:cNvPr>
          <p:cNvSpPr>
            <a:spLocks noGrp="1"/>
          </p:cNvSpPr>
          <p:nvPr>
            <p:ph type="sldNum" sz="quarter" idx="12"/>
          </p:nvPr>
        </p:nvSpPr>
        <p:spPr/>
        <p:txBody>
          <a:bodyPr/>
          <a:lstStyle/>
          <a:p>
            <a:fld id="{DDCC4921-421A-4EB2-848E-321A0B275F04}" type="slidenum">
              <a:rPr lang="en-US" smtClean="0"/>
              <a:t>22</a:t>
            </a:fld>
            <a:endParaRPr lang="en-US"/>
          </a:p>
        </p:txBody>
      </p:sp>
    </p:spTree>
    <p:extLst>
      <p:ext uri="{BB962C8B-B14F-4D97-AF65-F5344CB8AC3E}">
        <p14:creationId xmlns:p14="http://schemas.microsoft.com/office/powerpoint/2010/main" val="188272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45284-06AC-4E4B-963A-357B9F78EEE4}"/>
              </a:ext>
            </a:extLst>
          </p:cNvPr>
          <p:cNvSpPr>
            <a:spLocks noGrp="1"/>
          </p:cNvSpPr>
          <p:nvPr>
            <p:ph type="title"/>
          </p:nvPr>
        </p:nvSpPr>
        <p:spPr/>
        <p:txBody>
          <a:bodyPr/>
          <a:lstStyle/>
          <a:p>
            <a:r>
              <a:rPr lang="en-US" dirty="0"/>
              <a:t>80 : 20 Rule</a:t>
            </a:r>
          </a:p>
        </p:txBody>
      </p:sp>
      <p:sp>
        <p:nvSpPr>
          <p:cNvPr id="3" name="Content Placeholder 2">
            <a:extLst>
              <a:ext uri="{FF2B5EF4-FFF2-40B4-BE49-F238E27FC236}">
                <a16:creationId xmlns:a16="http://schemas.microsoft.com/office/drawing/2014/main" id="{FA1C4568-BD03-47D2-B381-8EB17D90CCF1}"/>
              </a:ext>
            </a:extLst>
          </p:cNvPr>
          <p:cNvSpPr>
            <a:spLocks noGrp="1"/>
          </p:cNvSpPr>
          <p:nvPr>
            <p:ph idx="1"/>
          </p:nvPr>
        </p:nvSpPr>
        <p:spPr/>
        <p:txBody>
          <a:bodyPr>
            <a:normAutofit/>
          </a:bodyPr>
          <a:lstStyle/>
          <a:p>
            <a:r>
              <a:rPr lang="en-US" dirty="0"/>
              <a:t>The credit for adapting Pareto's economic observations to business goes to the "Father of Total Quality Management," service quality consultant Joseph M. </a:t>
            </a:r>
            <a:r>
              <a:rPr lang="en-US" dirty="0" err="1"/>
              <a:t>Juran</a:t>
            </a:r>
            <a:r>
              <a:rPr lang="en-US" dirty="0"/>
              <a:t>. </a:t>
            </a:r>
          </a:p>
          <a:p>
            <a:r>
              <a:rPr lang="en-US" dirty="0"/>
              <a:t>In 1950, he published "The Quality Control Handbook," which first recognized the applicability of the Pareto principle in the context of inventory management, e.g. </a:t>
            </a:r>
          </a:p>
          <a:p>
            <a:r>
              <a:rPr lang="en-US" dirty="0"/>
              <a:t>20% of the repair parts normally account for 80% of the total inventory</a:t>
            </a:r>
          </a:p>
          <a:p>
            <a:r>
              <a:rPr lang="en-US" dirty="0"/>
              <a:t>80% of production volume usually comes from 20% of the producers</a:t>
            </a:r>
          </a:p>
        </p:txBody>
      </p:sp>
      <p:sp>
        <p:nvSpPr>
          <p:cNvPr id="4" name="Footer Placeholder 3">
            <a:extLst>
              <a:ext uri="{FF2B5EF4-FFF2-40B4-BE49-F238E27FC236}">
                <a16:creationId xmlns:a16="http://schemas.microsoft.com/office/drawing/2014/main" id="{4E827E95-00CC-4ED4-B6BA-754DA5984E1E}"/>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E4B735A0-D3F1-40F0-98FD-B48FB7B31F23}"/>
              </a:ext>
            </a:extLst>
          </p:cNvPr>
          <p:cNvSpPr>
            <a:spLocks noGrp="1"/>
          </p:cNvSpPr>
          <p:nvPr>
            <p:ph type="sldNum" sz="quarter" idx="12"/>
          </p:nvPr>
        </p:nvSpPr>
        <p:spPr/>
        <p:txBody>
          <a:bodyPr/>
          <a:lstStyle/>
          <a:p>
            <a:fld id="{DDCC4921-421A-4EB2-848E-321A0B275F04}" type="slidenum">
              <a:rPr lang="en-US" smtClean="0"/>
              <a:t>23</a:t>
            </a:fld>
            <a:endParaRPr lang="en-US"/>
          </a:p>
        </p:txBody>
      </p:sp>
    </p:spTree>
    <p:extLst>
      <p:ext uri="{BB962C8B-B14F-4D97-AF65-F5344CB8AC3E}">
        <p14:creationId xmlns:p14="http://schemas.microsoft.com/office/powerpoint/2010/main" val="1311996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E5762-604D-41A7-947D-64900C45D1F8}"/>
              </a:ext>
            </a:extLst>
          </p:cNvPr>
          <p:cNvSpPr>
            <a:spLocks noGrp="1"/>
          </p:cNvSpPr>
          <p:nvPr>
            <p:ph type="title"/>
          </p:nvPr>
        </p:nvSpPr>
        <p:spPr/>
        <p:txBody>
          <a:bodyPr/>
          <a:lstStyle/>
          <a:p>
            <a:r>
              <a:rPr lang="en-US" dirty="0"/>
              <a:t>80 : 20 Rule</a:t>
            </a:r>
          </a:p>
        </p:txBody>
      </p:sp>
      <p:sp>
        <p:nvSpPr>
          <p:cNvPr id="3" name="Content Placeholder 2">
            <a:extLst>
              <a:ext uri="{FF2B5EF4-FFF2-40B4-BE49-F238E27FC236}">
                <a16:creationId xmlns:a16="http://schemas.microsoft.com/office/drawing/2014/main" id="{DE197169-C57F-4D5D-B14C-DCBB74198830}"/>
              </a:ext>
            </a:extLst>
          </p:cNvPr>
          <p:cNvSpPr>
            <a:spLocks noGrp="1"/>
          </p:cNvSpPr>
          <p:nvPr>
            <p:ph idx="1"/>
          </p:nvPr>
        </p:nvSpPr>
        <p:spPr/>
        <p:txBody>
          <a:bodyPr/>
          <a:lstStyle/>
          <a:p>
            <a:pPr marL="0" indent="0">
              <a:buNone/>
            </a:pPr>
            <a:r>
              <a:rPr lang="en-US" b="1" dirty="0"/>
              <a:t>Some Sample 80/20 Rule Applications</a:t>
            </a:r>
          </a:p>
          <a:p>
            <a:r>
              <a:rPr lang="en-US" dirty="0"/>
              <a:t>80% of process defects arise from 20% of the process issues.</a:t>
            </a:r>
          </a:p>
          <a:p>
            <a:r>
              <a:rPr lang="en-US" dirty="0"/>
              <a:t>20% of your sales force produces 80% of your company revenues.</a:t>
            </a:r>
          </a:p>
          <a:p>
            <a:r>
              <a:rPr lang="en-US" dirty="0"/>
              <a:t>80% of delays in schedule arise from 20% of the possible causes of the delays.</a:t>
            </a:r>
          </a:p>
          <a:p>
            <a:r>
              <a:rPr lang="en-US" dirty="0"/>
              <a:t>80% of customer complaints arise from 20% of your products or services.</a:t>
            </a:r>
          </a:p>
        </p:txBody>
      </p:sp>
      <p:sp>
        <p:nvSpPr>
          <p:cNvPr id="4" name="Footer Placeholder 3">
            <a:extLst>
              <a:ext uri="{FF2B5EF4-FFF2-40B4-BE49-F238E27FC236}">
                <a16:creationId xmlns:a16="http://schemas.microsoft.com/office/drawing/2014/main" id="{ECC62B63-4BAB-491F-970C-2AB3F964C393}"/>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0004598A-479B-447F-9AFF-E92970F1904B}"/>
              </a:ext>
            </a:extLst>
          </p:cNvPr>
          <p:cNvSpPr>
            <a:spLocks noGrp="1"/>
          </p:cNvSpPr>
          <p:nvPr>
            <p:ph type="sldNum" sz="quarter" idx="12"/>
          </p:nvPr>
        </p:nvSpPr>
        <p:spPr/>
        <p:txBody>
          <a:bodyPr/>
          <a:lstStyle/>
          <a:p>
            <a:fld id="{DDCC4921-421A-4EB2-848E-321A0B275F04}" type="slidenum">
              <a:rPr lang="en-US" smtClean="0"/>
              <a:t>24</a:t>
            </a:fld>
            <a:endParaRPr lang="en-US"/>
          </a:p>
        </p:txBody>
      </p:sp>
    </p:spTree>
    <p:extLst>
      <p:ext uri="{BB962C8B-B14F-4D97-AF65-F5344CB8AC3E}">
        <p14:creationId xmlns:p14="http://schemas.microsoft.com/office/powerpoint/2010/main" val="1974428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8592E-5462-4625-AB9C-C377E9019D60}"/>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DD0A5CBB-CC08-49AE-9E2C-8116238DF573}"/>
              </a:ext>
            </a:extLst>
          </p:cNvPr>
          <p:cNvPicPr>
            <a:picLocks noGrp="1" noChangeAspect="1"/>
          </p:cNvPicPr>
          <p:nvPr>
            <p:ph idx="1"/>
          </p:nvPr>
        </p:nvPicPr>
        <p:blipFill rotWithShape="1">
          <a:blip r:embed="rId2"/>
          <a:srcRect l="19657" t="15920" r="27855" b="27238"/>
          <a:stretch/>
        </p:blipFill>
        <p:spPr>
          <a:xfrm>
            <a:off x="838200" y="1915541"/>
            <a:ext cx="7145114" cy="4350348"/>
          </a:xfrm>
          <a:prstGeom prst="rect">
            <a:avLst/>
          </a:prstGeom>
        </p:spPr>
      </p:pic>
      <p:sp>
        <p:nvSpPr>
          <p:cNvPr id="5" name="Footer Placeholder 4">
            <a:extLst>
              <a:ext uri="{FF2B5EF4-FFF2-40B4-BE49-F238E27FC236}">
                <a16:creationId xmlns:a16="http://schemas.microsoft.com/office/drawing/2014/main" id="{0D0D1CD7-76FA-4E78-9E23-B15D4528E390}"/>
              </a:ext>
            </a:extLst>
          </p:cNvPr>
          <p:cNvSpPr>
            <a:spLocks noGrp="1"/>
          </p:cNvSpPr>
          <p:nvPr>
            <p:ph type="ftr" sz="quarter" idx="11"/>
          </p:nvPr>
        </p:nvSpPr>
        <p:spPr/>
        <p:txBody>
          <a:bodyPr/>
          <a:lstStyle/>
          <a:p>
            <a:r>
              <a:rPr lang="en-US"/>
              <a:t>SPM, INU Peshawar</a:t>
            </a:r>
          </a:p>
        </p:txBody>
      </p:sp>
      <p:sp>
        <p:nvSpPr>
          <p:cNvPr id="6" name="Slide Number Placeholder 5">
            <a:extLst>
              <a:ext uri="{FF2B5EF4-FFF2-40B4-BE49-F238E27FC236}">
                <a16:creationId xmlns:a16="http://schemas.microsoft.com/office/drawing/2014/main" id="{169FD998-9D88-492B-BBF4-3CA1ED1F9DB4}"/>
              </a:ext>
            </a:extLst>
          </p:cNvPr>
          <p:cNvSpPr>
            <a:spLocks noGrp="1"/>
          </p:cNvSpPr>
          <p:nvPr>
            <p:ph type="sldNum" sz="quarter" idx="12"/>
          </p:nvPr>
        </p:nvSpPr>
        <p:spPr/>
        <p:txBody>
          <a:bodyPr/>
          <a:lstStyle/>
          <a:p>
            <a:fld id="{DDCC4921-421A-4EB2-848E-321A0B275F04}" type="slidenum">
              <a:rPr lang="en-US" smtClean="0"/>
              <a:t>25</a:t>
            </a:fld>
            <a:endParaRPr lang="en-US"/>
          </a:p>
        </p:txBody>
      </p:sp>
    </p:spTree>
    <p:extLst>
      <p:ext uri="{BB962C8B-B14F-4D97-AF65-F5344CB8AC3E}">
        <p14:creationId xmlns:p14="http://schemas.microsoft.com/office/powerpoint/2010/main" val="2231108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6578-7612-4F9B-86BD-8D35FF7E67E7}"/>
              </a:ext>
            </a:extLst>
          </p:cNvPr>
          <p:cNvSpPr>
            <a:spLocks noGrp="1"/>
          </p:cNvSpPr>
          <p:nvPr>
            <p:ph type="title"/>
          </p:nvPr>
        </p:nvSpPr>
        <p:spPr/>
        <p:txBody>
          <a:bodyPr/>
          <a:lstStyle/>
          <a:p>
            <a:r>
              <a:rPr lang="en-US" dirty="0"/>
              <a:t>SDLC</a:t>
            </a:r>
          </a:p>
        </p:txBody>
      </p:sp>
      <p:sp>
        <p:nvSpPr>
          <p:cNvPr id="3" name="Content Placeholder 2">
            <a:extLst>
              <a:ext uri="{FF2B5EF4-FFF2-40B4-BE49-F238E27FC236}">
                <a16:creationId xmlns:a16="http://schemas.microsoft.com/office/drawing/2014/main" id="{88968B35-7E54-48E4-84AD-CE688AA4281D}"/>
              </a:ext>
            </a:extLst>
          </p:cNvPr>
          <p:cNvSpPr>
            <a:spLocks noGrp="1"/>
          </p:cNvSpPr>
          <p:nvPr>
            <p:ph idx="1"/>
          </p:nvPr>
        </p:nvSpPr>
        <p:spPr>
          <a:xfrm>
            <a:off x="838200" y="1825625"/>
            <a:ext cx="10515600" cy="4667250"/>
          </a:xfrm>
        </p:spPr>
        <p:txBody>
          <a:bodyPr>
            <a:normAutofit lnSpcReduction="10000"/>
          </a:bodyPr>
          <a:lstStyle/>
          <a:p>
            <a:pPr marL="0" indent="0">
              <a:buNone/>
            </a:pPr>
            <a:r>
              <a:rPr lang="en-US" dirty="0"/>
              <a:t>This view of software development is referred to as the </a:t>
            </a:r>
            <a:r>
              <a:rPr lang="en-US" b="1" dirty="0"/>
              <a:t>software development life cycle</a:t>
            </a:r>
            <a:r>
              <a:rPr lang="en-US" dirty="0"/>
              <a:t>.</a:t>
            </a:r>
          </a:p>
          <a:p>
            <a:r>
              <a:rPr lang="en-US" dirty="0"/>
              <a:t>A project has five phases. Here's a brief summary of each:</a:t>
            </a:r>
          </a:p>
          <a:p>
            <a:pPr marL="0" indent="0">
              <a:buNone/>
            </a:pPr>
            <a:r>
              <a:rPr lang="en-US" dirty="0"/>
              <a:t>⇒ </a:t>
            </a:r>
            <a:r>
              <a:rPr lang="en-US" b="1" dirty="0"/>
              <a:t>Initiation </a:t>
            </a:r>
            <a:r>
              <a:rPr lang="en-US" dirty="0"/>
              <a:t>Articulate your vision for the project, establish goals, assemble your team, and define expectations and the scope of your project.</a:t>
            </a:r>
          </a:p>
          <a:p>
            <a:pPr marL="0" indent="0">
              <a:buNone/>
            </a:pPr>
            <a:r>
              <a:rPr lang="en-US" dirty="0"/>
              <a:t>⇒ </a:t>
            </a:r>
            <a:r>
              <a:rPr lang="en-US" b="1" dirty="0"/>
              <a:t>Planning </a:t>
            </a:r>
            <a:r>
              <a:rPr lang="en-US" dirty="0"/>
              <a:t>Refine the scope, identify specific tasks and activities to be completed, and develop a schedule and budget.</a:t>
            </a:r>
          </a:p>
          <a:p>
            <a:pPr marL="0" indent="0">
              <a:buNone/>
            </a:pPr>
            <a:r>
              <a:rPr lang="en-US" dirty="0"/>
              <a:t>⇒ </a:t>
            </a:r>
            <a:r>
              <a:rPr lang="en-US" b="1" dirty="0"/>
              <a:t>Executing </a:t>
            </a:r>
            <a:r>
              <a:rPr lang="en-US" dirty="0"/>
              <a:t>Accomplish your goals by leading your team, solving problems, and building your project. Value of products Value of services Financial cost Personal value Psychical cost Image value Time cost Real value to the customer Total value Total costs Energy cost</a:t>
            </a:r>
          </a:p>
          <a:p>
            <a:pPr marL="0" indent="0">
              <a:buNone/>
            </a:pPr>
            <a:r>
              <a:rPr lang="en-US" dirty="0"/>
              <a:t>⇒ </a:t>
            </a:r>
            <a:r>
              <a:rPr lang="en-US" b="1" dirty="0"/>
              <a:t>Controlling </a:t>
            </a:r>
            <a:r>
              <a:rPr lang="en-US" dirty="0"/>
              <a:t>Monitor changes to the project make corrections, adjust your schedule to respond to problems, or adjust your expectations and goals.</a:t>
            </a:r>
          </a:p>
          <a:p>
            <a:pPr marL="0" indent="0">
              <a:buNone/>
            </a:pPr>
            <a:r>
              <a:rPr lang="en-US" dirty="0"/>
              <a:t>⇒ </a:t>
            </a:r>
            <a:r>
              <a:rPr lang="en-US" b="1" dirty="0"/>
              <a:t>Closing </a:t>
            </a:r>
            <a:r>
              <a:rPr lang="en-US" dirty="0"/>
              <a:t>Deliver your project to your audience, acknowledge results, and assess its success. Take the time to compose a written evaluation of the project and the development effort.</a:t>
            </a:r>
          </a:p>
        </p:txBody>
      </p:sp>
      <p:sp>
        <p:nvSpPr>
          <p:cNvPr id="4" name="Footer Placeholder 3">
            <a:extLst>
              <a:ext uri="{FF2B5EF4-FFF2-40B4-BE49-F238E27FC236}">
                <a16:creationId xmlns:a16="http://schemas.microsoft.com/office/drawing/2014/main" id="{21A31F5D-3580-43A9-A624-9B3280A889D6}"/>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11F945E5-33FA-478E-B6BF-8A00E4B2B310}"/>
              </a:ext>
            </a:extLst>
          </p:cNvPr>
          <p:cNvSpPr>
            <a:spLocks noGrp="1"/>
          </p:cNvSpPr>
          <p:nvPr>
            <p:ph type="sldNum" sz="quarter" idx="12"/>
          </p:nvPr>
        </p:nvSpPr>
        <p:spPr/>
        <p:txBody>
          <a:bodyPr/>
          <a:lstStyle/>
          <a:p>
            <a:fld id="{DDCC4921-421A-4EB2-848E-321A0B275F04}" type="slidenum">
              <a:rPr lang="en-US" smtClean="0"/>
              <a:t>26</a:t>
            </a:fld>
            <a:endParaRPr lang="en-US"/>
          </a:p>
        </p:txBody>
      </p:sp>
    </p:spTree>
    <p:extLst>
      <p:ext uri="{BB962C8B-B14F-4D97-AF65-F5344CB8AC3E}">
        <p14:creationId xmlns:p14="http://schemas.microsoft.com/office/powerpoint/2010/main" val="2396581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C9CA1-00F6-4C9C-B578-6872090A4B2A}"/>
              </a:ext>
            </a:extLst>
          </p:cNvPr>
          <p:cNvSpPr>
            <a:spLocks noGrp="1"/>
          </p:cNvSpPr>
          <p:nvPr>
            <p:ph type="title"/>
          </p:nvPr>
        </p:nvSpPr>
        <p:spPr>
          <a:xfrm>
            <a:off x="703289" y="4899650"/>
            <a:ext cx="10515600" cy="1325563"/>
          </a:xfrm>
        </p:spPr>
        <p:txBody>
          <a:bodyPr/>
          <a:lstStyle/>
          <a:p>
            <a:r>
              <a:rPr lang="en-US" dirty="0"/>
              <a:t>What Happens Next ??</a:t>
            </a:r>
          </a:p>
        </p:txBody>
      </p:sp>
      <p:pic>
        <p:nvPicPr>
          <p:cNvPr id="1026" name="Picture 2" descr="Image result for water fall model">
            <a:extLst>
              <a:ext uri="{FF2B5EF4-FFF2-40B4-BE49-F238E27FC236}">
                <a16:creationId xmlns:a16="http://schemas.microsoft.com/office/drawing/2014/main" id="{6B3CE590-7ADB-40F3-BEC7-A0AD8075EA5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6776803" cy="4529164"/>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5B45222C-92EB-4BF2-BAFC-D96D4FC45AF9}"/>
              </a:ext>
            </a:extLst>
          </p:cNvPr>
          <p:cNvSpPr>
            <a:spLocks noGrp="1"/>
          </p:cNvSpPr>
          <p:nvPr>
            <p:ph type="ftr" sz="quarter" idx="11"/>
          </p:nvPr>
        </p:nvSpPr>
        <p:spPr/>
        <p:txBody>
          <a:bodyPr/>
          <a:lstStyle/>
          <a:p>
            <a:r>
              <a:rPr lang="en-US"/>
              <a:t>SPM, INU Peshawar</a:t>
            </a:r>
          </a:p>
        </p:txBody>
      </p:sp>
      <p:sp>
        <p:nvSpPr>
          <p:cNvPr id="6" name="Slide Number Placeholder 5">
            <a:extLst>
              <a:ext uri="{FF2B5EF4-FFF2-40B4-BE49-F238E27FC236}">
                <a16:creationId xmlns:a16="http://schemas.microsoft.com/office/drawing/2014/main" id="{348C6A77-21E8-4042-A1DF-A01658DFB1E6}"/>
              </a:ext>
            </a:extLst>
          </p:cNvPr>
          <p:cNvSpPr>
            <a:spLocks noGrp="1"/>
          </p:cNvSpPr>
          <p:nvPr>
            <p:ph type="sldNum" sz="quarter" idx="12"/>
          </p:nvPr>
        </p:nvSpPr>
        <p:spPr/>
        <p:txBody>
          <a:bodyPr/>
          <a:lstStyle/>
          <a:p>
            <a:fld id="{DDCC4921-421A-4EB2-848E-321A0B275F04}" type="slidenum">
              <a:rPr lang="en-US" smtClean="0"/>
              <a:t>27</a:t>
            </a:fld>
            <a:endParaRPr lang="en-US"/>
          </a:p>
        </p:txBody>
      </p:sp>
      <p:sp>
        <p:nvSpPr>
          <p:cNvPr id="4" name="Arrow: Curved Left 3">
            <a:extLst>
              <a:ext uri="{FF2B5EF4-FFF2-40B4-BE49-F238E27FC236}">
                <a16:creationId xmlns:a16="http://schemas.microsoft.com/office/drawing/2014/main" id="{D8D0D2E5-91E8-4160-90F1-3121C4876A22}"/>
              </a:ext>
            </a:extLst>
          </p:cNvPr>
          <p:cNvSpPr/>
          <p:nvPr/>
        </p:nvSpPr>
        <p:spPr>
          <a:xfrm rot="3486164">
            <a:off x="6189050" y="4882438"/>
            <a:ext cx="644577" cy="1800660"/>
          </a:xfrm>
          <a:prstGeom prst="curvedLeftArrow">
            <a:avLst>
              <a:gd name="adj1" fmla="val 0"/>
              <a:gd name="adj2" fmla="val 49607"/>
              <a:gd name="adj3" fmla="val 37412"/>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95728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7B3F-66A4-43E9-B7EE-8264F1E33B5F}"/>
              </a:ext>
            </a:extLst>
          </p:cNvPr>
          <p:cNvSpPr>
            <a:spLocks noGrp="1"/>
          </p:cNvSpPr>
          <p:nvPr>
            <p:ph type="title"/>
          </p:nvPr>
        </p:nvSpPr>
        <p:spPr/>
        <p:txBody>
          <a:bodyPr/>
          <a:lstStyle/>
          <a:p>
            <a:r>
              <a:rPr lang="en-US" dirty="0"/>
              <a:t>Work Breakdown Structure</a:t>
            </a:r>
          </a:p>
        </p:txBody>
      </p:sp>
      <p:sp>
        <p:nvSpPr>
          <p:cNvPr id="3" name="Content Placeholder 2">
            <a:extLst>
              <a:ext uri="{FF2B5EF4-FFF2-40B4-BE49-F238E27FC236}">
                <a16:creationId xmlns:a16="http://schemas.microsoft.com/office/drawing/2014/main" id="{284908F0-B627-40AB-9633-53B435F0BB76}"/>
              </a:ext>
            </a:extLst>
          </p:cNvPr>
          <p:cNvSpPr>
            <a:spLocks noGrp="1"/>
          </p:cNvSpPr>
          <p:nvPr>
            <p:ph idx="1"/>
          </p:nvPr>
        </p:nvSpPr>
        <p:spPr/>
        <p:txBody>
          <a:bodyPr/>
          <a:lstStyle/>
          <a:p>
            <a:r>
              <a:rPr lang="en-US" dirty="0"/>
              <a:t>A </a:t>
            </a:r>
            <a:r>
              <a:rPr lang="en-US" b="1" dirty="0"/>
              <a:t>work</a:t>
            </a:r>
            <a:r>
              <a:rPr lang="en-US" dirty="0"/>
              <a:t>-</a:t>
            </a:r>
            <a:r>
              <a:rPr lang="en-US" b="1" dirty="0"/>
              <a:t>breakdown structure</a:t>
            </a:r>
            <a:r>
              <a:rPr lang="en-US" dirty="0"/>
              <a:t> (WBS) in project management and systems engineering, is a deliverable-oriented </a:t>
            </a:r>
            <a:r>
              <a:rPr lang="en-US" b="1" dirty="0"/>
              <a:t>breakdown</a:t>
            </a:r>
            <a:r>
              <a:rPr lang="en-US" dirty="0"/>
              <a:t> of a project into smaller components. </a:t>
            </a:r>
          </a:p>
          <a:p>
            <a:r>
              <a:rPr lang="en-US" dirty="0"/>
              <a:t>A </a:t>
            </a:r>
            <a:r>
              <a:rPr lang="en-US" b="1" dirty="0"/>
              <a:t>work breakdown structure</a:t>
            </a:r>
            <a:r>
              <a:rPr lang="en-US" dirty="0"/>
              <a:t> is a key project deliverable that organizes the team’s </a:t>
            </a:r>
            <a:r>
              <a:rPr lang="en-US" b="1" dirty="0"/>
              <a:t>work</a:t>
            </a:r>
            <a:r>
              <a:rPr lang="en-US" dirty="0"/>
              <a:t> into manageable sections.</a:t>
            </a:r>
          </a:p>
        </p:txBody>
      </p:sp>
      <p:sp>
        <p:nvSpPr>
          <p:cNvPr id="4" name="Footer Placeholder 3">
            <a:extLst>
              <a:ext uri="{FF2B5EF4-FFF2-40B4-BE49-F238E27FC236}">
                <a16:creationId xmlns:a16="http://schemas.microsoft.com/office/drawing/2014/main" id="{57795FAF-DF62-4F1D-A5CB-298B0CDCD70A}"/>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0E6E66D3-B735-43B1-93AF-0824D4DB5634}"/>
              </a:ext>
            </a:extLst>
          </p:cNvPr>
          <p:cNvSpPr>
            <a:spLocks noGrp="1"/>
          </p:cNvSpPr>
          <p:nvPr>
            <p:ph type="sldNum" sz="quarter" idx="12"/>
          </p:nvPr>
        </p:nvSpPr>
        <p:spPr/>
        <p:txBody>
          <a:bodyPr/>
          <a:lstStyle/>
          <a:p>
            <a:fld id="{DDCC4921-421A-4EB2-848E-321A0B275F04}" type="slidenum">
              <a:rPr lang="en-US" smtClean="0"/>
              <a:t>28</a:t>
            </a:fld>
            <a:endParaRPr lang="en-US"/>
          </a:p>
        </p:txBody>
      </p:sp>
    </p:spTree>
    <p:extLst>
      <p:ext uri="{BB962C8B-B14F-4D97-AF65-F5344CB8AC3E}">
        <p14:creationId xmlns:p14="http://schemas.microsoft.com/office/powerpoint/2010/main" val="3076771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135A2-7AE9-4C8A-93FA-BE55466E6C43}"/>
              </a:ext>
            </a:extLst>
          </p:cNvPr>
          <p:cNvSpPr>
            <a:spLocks noGrp="1"/>
          </p:cNvSpPr>
          <p:nvPr>
            <p:ph type="title"/>
          </p:nvPr>
        </p:nvSpPr>
        <p:spPr/>
        <p:txBody>
          <a:bodyPr>
            <a:normAutofit/>
          </a:bodyPr>
          <a:lstStyle/>
          <a:p>
            <a:r>
              <a:rPr lang="en-US" dirty="0"/>
              <a:t>Work Breakdown Structure</a:t>
            </a:r>
          </a:p>
        </p:txBody>
      </p:sp>
      <p:sp>
        <p:nvSpPr>
          <p:cNvPr id="3" name="Content Placeholder 2">
            <a:extLst>
              <a:ext uri="{FF2B5EF4-FFF2-40B4-BE49-F238E27FC236}">
                <a16:creationId xmlns:a16="http://schemas.microsoft.com/office/drawing/2014/main" id="{E7805DEB-E404-4D4B-98C7-74F9F46FF094}"/>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4EA56B59-ECE9-4C28-B202-37A79C40B426}"/>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80ADC430-5BD4-4478-AA0F-96EA5D2D455D}"/>
              </a:ext>
            </a:extLst>
          </p:cNvPr>
          <p:cNvSpPr>
            <a:spLocks noGrp="1"/>
          </p:cNvSpPr>
          <p:nvPr>
            <p:ph type="sldNum" sz="quarter" idx="12"/>
          </p:nvPr>
        </p:nvSpPr>
        <p:spPr/>
        <p:txBody>
          <a:bodyPr/>
          <a:lstStyle/>
          <a:p>
            <a:fld id="{DDCC4921-421A-4EB2-848E-321A0B275F04}" type="slidenum">
              <a:rPr lang="en-US" smtClean="0"/>
              <a:t>29</a:t>
            </a:fld>
            <a:endParaRPr lang="en-US"/>
          </a:p>
        </p:txBody>
      </p:sp>
      <p:pic>
        <p:nvPicPr>
          <p:cNvPr id="1026" name="Picture 2" descr="https://www.workbreakdownstructure.com/img-content/work-breakdown-structure.png">
            <a:extLst>
              <a:ext uri="{FF2B5EF4-FFF2-40B4-BE49-F238E27FC236}">
                <a16:creationId xmlns:a16="http://schemas.microsoft.com/office/drawing/2014/main" id="{8F41082A-D0A0-4A08-B928-6BC4823F4A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023" y="1630337"/>
            <a:ext cx="9538376" cy="4546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09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E708D-5A5B-4526-B5F7-58A315DCA4B6}"/>
              </a:ext>
            </a:extLst>
          </p:cNvPr>
          <p:cNvSpPr>
            <a:spLocks noGrp="1"/>
          </p:cNvSpPr>
          <p:nvPr>
            <p:ph type="title"/>
          </p:nvPr>
        </p:nvSpPr>
        <p:spPr>
          <a:xfrm>
            <a:off x="868680" y="326124"/>
            <a:ext cx="10515600" cy="1325563"/>
          </a:xfrm>
        </p:spPr>
        <p:txBody>
          <a:bodyPr/>
          <a:lstStyle/>
          <a:p>
            <a:pPr algn="ctr"/>
            <a:r>
              <a:rPr lang="en-US" dirty="0"/>
              <a:t>Week 1</a:t>
            </a:r>
          </a:p>
        </p:txBody>
      </p:sp>
      <p:sp>
        <p:nvSpPr>
          <p:cNvPr id="3" name="Content Placeholder 2">
            <a:extLst>
              <a:ext uri="{FF2B5EF4-FFF2-40B4-BE49-F238E27FC236}">
                <a16:creationId xmlns:a16="http://schemas.microsoft.com/office/drawing/2014/main" id="{57812F7B-F995-4911-9B26-95EF92397737}"/>
              </a:ext>
            </a:extLst>
          </p:cNvPr>
          <p:cNvSpPr>
            <a:spLocks noGrp="1"/>
          </p:cNvSpPr>
          <p:nvPr>
            <p:ph idx="1"/>
          </p:nvPr>
        </p:nvSpPr>
        <p:spPr/>
        <p:txBody>
          <a:bodyPr>
            <a:normAutofit fontScale="85000" lnSpcReduction="20000"/>
          </a:bodyPr>
          <a:lstStyle/>
          <a:p>
            <a:endParaRPr lang="en-US" dirty="0"/>
          </a:p>
          <a:p>
            <a:pPr marL="514350" indent="-514350">
              <a:buAutoNum type="arabicPeriod"/>
            </a:pPr>
            <a:r>
              <a:rPr lang="en-US" b="1" dirty="0">
                <a:latin typeface="Times New Roman" panose="02020603050405020304" pitchFamily="18" charset="0"/>
                <a:cs typeface="Times New Roman" panose="02020603050405020304" pitchFamily="18" charset="0"/>
              </a:rPr>
              <a:t>Introduction &amp; Fundamentals</a:t>
            </a:r>
          </a:p>
          <a:p>
            <a:pPr marL="514350" indent="-514350">
              <a:buAutoNum type="arabicPeriod"/>
            </a:pPr>
            <a:r>
              <a:rPr lang="en-US" b="1" dirty="0">
                <a:latin typeface="Times New Roman" panose="02020603050405020304" pitchFamily="18" charset="0"/>
                <a:cs typeface="Times New Roman" panose="02020603050405020304" pitchFamily="18" charset="0"/>
              </a:rPr>
              <a:t>What is Project Management?</a:t>
            </a:r>
          </a:p>
          <a:p>
            <a:pPr marL="514350" indent="-514350">
              <a:buAutoNum type="arabicPeriod"/>
            </a:pPr>
            <a:r>
              <a:rPr lang="en-US" b="1" dirty="0">
                <a:latin typeface="Times New Roman" panose="02020603050405020304" pitchFamily="18" charset="0"/>
                <a:cs typeface="Times New Roman" panose="02020603050405020304" pitchFamily="18" charset="0"/>
              </a:rPr>
              <a:t>What is Software Project Management?</a:t>
            </a:r>
          </a:p>
          <a:p>
            <a:pPr marL="514350" indent="-514350">
              <a:buAutoNum type="arabicPeriod"/>
            </a:pPr>
            <a:r>
              <a:rPr lang="en-US" b="1" dirty="0">
                <a:latin typeface="Times New Roman" panose="02020603050405020304" pitchFamily="18" charset="0"/>
                <a:cs typeface="Times New Roman" panose="02020603050405020304" pitchFamily="18" charset="0"/>
              </a:rPr>
              <a:t>What is a Project?</a:t>
            </a:r>
          </a:p>
          <a:p>
            <a:pPr marL="514350" indent="-514350">
              <a:buAutoNum type="arabicPeriod"/>
            </a:pPr>
            <a:r>
              <a:rPr lang="en-US" b="1" dirty="0">
                <a:latin typeface="Times New Roman" panose="02020603050405020304" pitchFamily="18" charset="0"/>
                <a:cs typeface="Times New Roman" panose="02020603050405020304" pitchFamily="18" charset="0"/>
              </a:rPr>
              <a:t>Goals of Project management</a:t>
            </a:r>
          </a:p>
          <a:p>
            <a:pPr marL="514350" indent="-514350">
              <a:buAutoNum type="arabicPeriod"/>
            </a:pPr>
            <a:r>
              <a:rPr lang="en-US" b="1" dirty="0">
                <a:latin typeface="Times New Roman" panose="02020603050405020304" pitchFamily="18" charset="0"/>
                <a:cs typeface="Times New Roman" panose="02020603050405020304" pitchFamily="18" charset="0"/>
              </a:rPr>
              <a:t>Project Characteristics</a:t>
            </a:r>
          </a:p>
          <a:p>
            <a:pPr marL="514350" indent="-514350">
              <a:buAutoNum type="arabicPeriod"/>
            </a:pPr>
            <a:r>
              <a:rPr lang="en-US" b="1" dirty="0">
                <a:latin typeface="Times New Roman" panose="02020603050405020304" pitchFamily="18" charset="0"/>
                <a:cs typeface="Times New Roman" panose="02020603050405020304" pitchFamily="18" charset="0"/>
              </a:rPr>
              <a:t>Four Project Dimensions</a:t>
            </a:r>
          </a:p>
          <a:p>
            <a:pPr marL="514350" indent="-514350">
              <a:buAutoNum type="arabicPeriod"/>
            </a:pPr>
            <a:r>
              <a:rPr lang="en-US" b="1" dirty="0">
                <a:latin typeface="Times New Roman" panose="02020603050405020304" pitchFamily="18" charset="0"/>
                <a:cs typeface="Times New Roman" panose="02020603050405020304" pitchFamily="18" charset="0"/>
              </a:rPr>
              <a:t>Product and Technology</a:t>
            </a:r>
          </a:p>
          <a:p>
            <a:pPr marL="514350" indent="-514350">
              <a:buAutoNum type="arabicPeriod"/>
            </a:pPr>
            <a:r>
              <a:rPr lang="en-US" b="1" dirty="0">
                <a:latin typeface="Times New Roman" panose="02020603050405020304" pitchFamily="18" charset="0"/>
                <a:cs typeface="Times New Roman" panose="02020603050405020304" pitchFamily="18" charset="0"/>
              </a:rPr>
              <a:t>SDLC</a:t>
            </a:r>
          </a:p>
          <a:p>
            <a:pPr marL="514350" indent="-514350">
              <a:buAutoNum type="arabicPeriod"/>
            </a:pPr>
            <a:r>
              <a:rPr lang="en-US" b="1" dirty="0">
                <a:latin typeface="Times New Roman" panose="02020603050405020304" pitchFamily="18" charset="0"/>
                <a:cs typeface="Times New Roman" panose="02020603050405020304" pitchFamily="18" charset="0"/>
              </a:rPr>
              <a:t>Task 1</a:t>
            </a:r>
          </a:p>
          <a:p>
            <a:pPr marL="514350" indent="-514350">
              <a:buAutoNum type="arabicPeriod"/>
            </a:pPr>
            <a:endParaRPr lang="en-US" dirty="0"/>
          </a:p>
        </p:txBody>
      </p:sp>
      <p:sp>
        <p:nvSpPr>
          <p:cNvPr id="4" name="Footer Placeholder 3">
            <a:extLst>
              <a:ext uri="{FF2B5EF4-FFF2-40B4-BE49-F238E27FC236}">
                <a16:creationId xmlns:a16="http://schemas.microsoft.com/office/drawing/2014/main" id="{12D54980-739E-43B1-AF11-6A0096BC3D22}"/>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05EE98ED-5A5C-4817-8F14-6CAF1EDA90AA}"/>
              </a:ext>
            </a:extLst>
          </p:cNvPr>
          <p:cNvSpPr>
            <a:spLocks noGrp="1"/>
          </p:cNvSpPr>
          <p:nvPr>
            <p:ph type="sldNum" sz="quarter" idx="12"/>
          </p:nvPr>
        </p:nvSpPr>
        <p:spPr/>
        <p:txBody>
          <a:bodyPr/>
          <a:lstStyle/>
          <a:p>
            <a:fld id="{DDCC4921-421A-4EB2-848E-321A0B275F04}" type="slidenum">
              <a:rPr lang="en-US" smtClean="0"/>
              <a:t>3</a:t>
            </a:fld>
            <a:endParaRPr lang="en-US"/>
          </a:p>
        </p:txBody>
      </p:sp>
    </p:spTree>
    <p:extLst>
      <p:ext uri="{BB962C8B-B14F-4D97-AF65-F5344CB8AC3E}">
        <p14:creationId xmlns:p14="http://schemas.microsoft.com/office/powerpoint/2010/main" val="3955244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387A6-AFCE-4754-A705-A230293269A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0E7476E3-BD2E-4D1F-8425-24EE441433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7893" y="0"/>
            <a:ext cx="5221827" cy="6858000"/>
          </a:xfrm>
        </p:spPr>
      </p:pic>
      <p:sp>
        <p:nvSpPr>
          <p:cNvPr id="3" name="Footer Placeholder 2">
            <a:extLst>
              <a:ext uri="{FF2B5EF4-FFF2-40B4-BE49-F238E27FC236}">
                <a16:creationId xmlns:a16="http://schemas.microsoft.com/office/drawing/2014/main" id="{D9EDD744-36EE-4186-AEB7-658C1C00FF48}"/>
              </a:ext>
            </a:extLst>
          </p:cNvPr>
          <p:cNvSpPr>
            <a:spLocks noGrp="1"/>
          </p:cNvSpPr>
          <p:nvPr>
            <p:ph type="ftr" sz="quarter" idx="11"/>
          </p:nvPr>
        </p:nvSpPr>
        <p:spPr/>
        <p:txBody>
          <a:bodyPr/>
          <a:lstStyle/>
          <a:p>
            <a:r>
              <a:rPr lang="en-US"/>
              <a:t>SPM, INU Peshawar</a:t>
            </a:r>
          </a:p>
        </p:txBody>
      </p:sp>
      <p:sp>
        <p:nvSpPr>
          <p:cNvPr id="4" name="Slide Number Placeholder 3">
            <a:extLst>
              <a:ext uri="{FF2B5EF4-FFF2-40B4-BE49-F238E27FC236}">
                <a16:creationId xmlns:a16="http://schemas.microsoft.com/office/drawing/2014/main" id="{E5A77A05-C629-4D58-A458-486CECC967B1}"/>
              </a:ext>
            </a:extLst>
          </p:cNvPr>
          <p:cNvSpPr>
            <a:spLocks noGrp="1"/>
          </p:cNvSpPr>
          <p:nvPr>
            <p:ph type="sldNum" sz="quarter" idx="12"/>
          </p:nvPr>
        </p:nvSpPr>
        <p:spPr/>
        <p:txBody>
          <a:bodyPr/>
          <a:lstStyle/>
          <a:p>
            <a:fld id="{DDCC4921-421A-4EB2-848E-321A0B275F04}" type="slidenum">
              <a:rPr lang="en-US" smtClean="0"/>
              <a:t>30</a:t>
            </a:fld>
            <a:endParaRPr lang="en-US"/>
          </a:p>
        </p:txBody>
      </p:sp>
    </p:spTree>
    <p:extLst>
      <p:ext uri="{BB962C8B-B14F-4D97-AF65-F5344CB8AC3E}">
        <p14:creationId xmlns:p14="http://schemas.microsoft.com/office/powerpoint/2010/main" val="435466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C55D5-D162-489B-AE90-31966ECD281D}"/>
              </a:ext>
            </a:extLst>
          </p:cNvPr>
          <p:cNvSpPr>
            <a:spLocks noGrp="1"/>
          </p:cNvSpPr>
          <p:nvPr>
            <p:ph type="title"/>
          </p:nvPr>
        </p:nvSpPr>
        <p:spPr/>
        <p:txBody>
          <a:bodyPr/>
          <a:lstStyle/>
          <a:p>
            <a:r>
              <a:rPr lang="en-US" dirty="0"/>
              <a:t>Gantt Chart</a:t>
            </a:r>
          </a:p>
        </p:txBody>
      </p:sp>
      <p:sp>
        <p:nvSpPr>
          <p:cNvPr id="3" name="Content Placeholder 2">
            <a:extLst>
              <a:ext uri="{FF2B5EF4-FFF2-40B4-BE49-F238E27FC236}">
                <a16:creationId xmlns:a16="http://schemas.microsoft.com/office/drawing/2014/main" id="{6F6E40A1-0AB9-4D4D-971E-412541BC7182}"/>
              </a:ext>
            </a:extLst>
          </p:cNvPr>
          <p:cNvSpPr>
            <a:spLocks noGrp="1"/>
          </p:cNvSpPr>
          <p:nvPr>
            <p:ph idx="1"/>
          </p:nvPr>
        </p:nvSpPr>
        <p:spPr/>
        <p:txBody>
          <a:bodyPr/>
          <a:lstStyle/>
          <a:p>
            <a:r>
              <a:rPr lang="en-US" dirty="0"/>
              <a:t>A </a:t>
            </a:r>
            <a:r>
              <a:rPr lang="en-US" b="1" dirty="0"/>
              <a:t>Gantt chart</a:t>
            </a:r>
            <a:r>
              <a:rPr lang="en-US" dirty="0"/>
              <a:t> is a type of bar </a:t>
            </a:r>
            <a:r>
              <a:rPr lang="en-US" b="1" dirty="0"/>
              <a:t>chart</a:t>
            </a:r>
            <a:r>
              <a:rPr lang="en-US" dirty="0"/>
              <a:t> that illustrates a project schedule. </a:t>
            </a:r>
          </a:p>
          <a:p>
            <a:r>
              <a:rPr lang="en-US" dirty="0"/>
              <a:t>This </a:t>
            </a:r>
            <a:r>
              <a:rPr lang="en-US" b="1" dirty="0"/>
              <a:t>chart</a:t>
            </a:r>
            <a:r>
              <a:rPr lang="en-US" dirty="0"/>
              <a:t> lists the tasks to be performed on the vertical axis, and time intervals on the horizontal axis. </a:t>
            </a:r>
          </a:p>
          <a:p>
            <a:r>
              <a:rPr lang="en-US" dirty="0"/>
              <a:t>The width of the horizontal bars in the graph shows the duration of each activity.</a:t>
            </a:r>
          </a:p>
        </p:txBody>
      </p:sp>
      <p:sp>
        <p:nvSpPr>
          <p:cNvPr id="4" name="Footer Placeholder 3">
            <a:extLst>
              <a:ext uri="{FF2B5EF4-FFF2-40B4-BE49-F238E27FC236}">
                <a16:creationId xmlns:a16="http://schemas.microsoft.com/office/drawing/2014/main" id="{945F6073-AE04-4942-8371-A980DFB04BFC}"/>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01B987BC-670F-4965-B388-9FD63E0861DC}"/>
              </a:ext>
            </a:extLst>
          </p:cNvPr>
          <p:cNvSpPr>
            <a:spLocks noGrp="1"/>
          </p:cNvSpPr>
          <p:nvPr>
            <p:ph type="sldNum" sz="quarter" idx="12"/>
          </p:nvPr>
        </p:nvSpPr>
        <p:spPr/>
        <p:txBody>
          <a:bodyPr/>
          <a:lstStyle/>
          <a:p>
            <a:fld id="{DDCC4921-421A-4EB2-848E-321A0B275F04}" type="slidenum">
              <a:rPr lang="en-US" smtClean="0"/>
              <a:t>31</a:t>
            </a:fld>
            <a:endParaRPr lang="en-US"/>
          </a:p>
        </p:txBody>
      </p:sp>
    </p:spTree>
    <p:extLst>
      <p:ext uri="{BB962C8B-B14F-4D97-AF65-F5344CB8AC3E}">
        <p14:creationId xmlns:p14="http://schemas.microsoft.com/office/powerpoint/2010/main" val="3132757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4E7AC-32D1-4B33-9055-40CA91A0E82B}"/>
              </a:ext>
            </a:extLst>
          </p:cNvPr>
          <p:cNvSpPr>
            <a:spLocks noGrp="1"/>
          </p:cNvSpPr>
          <p:nvPr>
            <p:ph type="title"/>
          </p:nvPr>
        </p:nvSpPr>
        <p:spPr/>
        <p:txBody>
          <a:bodyPr/>
          <a:lstStyle/>
          <a:p>
            <a:r>
              <a:rPr lang="en-US" dirty="0"/>
              <a:t>Gant Chart</a:t>
            </a:r>
          </a:p>
        </p:txBody>
      </p:sp>
      <p:sp>
        <p:nvSpPr>
          <p:cNvPr id="4" name="Content Placeholder 3">
            <a:extLst>
              <a:ext uri="{FF2B5EF4-FFF2-40B4-BE49-F238E27FC236}">
                <a16:creationId xmlns:a16="http://schemas.microsoft.com/office/drawing/2014/main" id="{D1C400CF-56B8-4F85-9808-08DBFDF4EAD7}"/>
              </a:ext>
            </a:extLst>
          </p:cNvPr>
          <p:cNvSpPr>
            <a:spLocks noGrp="1"/>
          </p:cNvSpPr>
          <p:nvPr>
            <p:ph idx="1"/>
          </p:nvPr>
        </p:nvSpPr>
        <p:spPr/>
        <p:txBody>
          <a:bodyPr/>
          <a:lstStyle/>
          <a:p>
            <a:endParaRPr lang="en-US" dirty="0"/>
          </a:p>
        </p:txBody>
      </p:sp>
      <p:sp>
        <p:nvSpPr>
          <p:cNvPr id="3" name="Footer Placeholder 2">
            <a:extLst>
              <a:ext uri="{FF2B5EF4-FFF2-40B4-BE49-F238E27FC236}">
                <a16:creationId xmlns:a16="http://schemas.microsoft.com/office/drawing/2014/main" id="{90E3C86D-F089-43FC-9B7E-C300694AF84E}"/>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40E2F964-C9BE-4BD3-B0DC-8C86EF8A1A9B}"/>
              </a:ext>
            </a:extLst>
          </p:cNvPr>
          <p:cNvSpPr>
            <a:spLocks noGrp="1"/>
          </p:cNvSpPr>
          <p:nvPr>
            <p:ph type="sldNum" sz="quarter" idx="12"/>
          </p:nvPr>
        </p:nvSpPr>
        <p:spPr/>
        <p:txBody>
          <a:bodyPr/>
          <a:lstStyle/>
          <a:p>
            <a:fld id="{DDCC4921-421A-4EB2-848E-321A0B275F04}" type="slidenum">
              <a:rPr lang="en-US" smtClean="0"/>
              <a:t>32</a:t>
            </a:fld>
            <a:endParaRPr lang="en-US"/>
          </a:p>
        </p:txBody>
      </p:sp>
      <p:pic>
        <p:nvPicPr>
          <p:cNvPr id="1026" name="Picture 2" descr="Image result for gantt chart">
            <a:extLst>
              <a:ext uri="{FF2B5EF4-FFF2-40B4-BE49-F238E27FC236}">
                <a16:creationId xmlns:a16="http://schemas.microsoft.com/office/drawing/2014/main" id="{4BCEFEC1-5ACB-48BA-AA9C-6FE5041771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358"/>
          <a:stretch/>
        </p:blipFill>
        <p:spPr bwMode="auto">
          <a:xfrm>
            <a:off x="1097279" y="1845733"/>
            <a:ext cx="8284917" cy="4023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144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B8BE-A675-4E50-92B6-B2F2EC4925E5}"/>
              </a:ext>
            </a:extLst>
          </p:cNvPr>
          <p:cNvSpPr>
            <a:spLocks noGrp="1"/>
          </p:cNvSpPr>
          <p:nvPr>
            <p:ph type="title"/>
          </p:nvPr>
        </p:nvSpPr>
        <p:spPr/>
        <p:txBody>
          <a:bodyPr/>
          <a:lstStyle/>
          <a:p>
            <a:r>
              <a:rPr lang="en-US" dirty="0"/>
              <a:t>Task 1</a:t>
            </a:r>
          </a:p>
        </p:txBody>
      </p:sp>
      <p:sp>
        <p:nvSpPr>
          <p:cNvPr id="3" name="Content Placeholder 2">
            <a:extLst>
              <a:ext uri="{FF2B5EF4-FFF2-40B4-BE49-F238E27FC236}">
                <a16:creationId xmlns:a16="http://schemas.microsoft.com/office/drawing/2014/main" id="{5E7F19C8-6DCD-4937-B315-C9DB5D779B05}"/>
              </a:ext>
            </a:extLst>
          </p:cNvPr>
          <p:cNvSpPr>
            <a:spLocks noGrp="1"/>
          </p:cNvSpPr>
          <p:nvPr>
            <p:ph idx="1"/>
          </p:nvPr>
        </p:nvSpPr>
        <p:spPr/>
        <p:txBody>
          <a:bodyPr/>
          <a:lstStyle/>
          <a:p>
            <a:pPr>
              <a:buFont typeface="Wingdings" panose="05000000000000000000" pitchFamily="2" charset="2"/>
              <a:buChar char="§"/>
            </a:pPr>
            <a:r>
              <a:rPr lang="en-US" dirty="0"/>
              <a:t>Draw</a:t>
            </a:r>
          </a:p>
          <a:p>
            <a:pPr lvl="1">
              <a:buFont typeface="Wingdings" panose="05000000000000000000" pitchFamily="2" charset="2"/>
              <a:buChar char="§"/>
            </a:pPr>
            <a:r>
              <a:rPr lang="en-US" dirty="0"/>
              <a:t>Work breakdown structure </a:t>
            </a:r>
          </a:p>
          <a:p>
            <a:pPr marL="457200" lvl="1" indent="0">
              <a:buNone/>
            </a:pPr>
            <a:r>
              <a:rPr lang="en-US" dirty="0"/>
              <a:t>&amp;</a:t>
            </a:r>
          </a:p>
          <a:p>
            <a:pPr lvl="1">
              <a:buFont typeface="Wingdings" panose="05000000000000000000" pitchFamily="2" charset="2"/>
              <a:buChar char="§"/>
            </a:pPr>
            <a:r>
              <a:rPr lang="en-US" dirty="0"/>
              <a:t>Gantt Chart </a:t>
            </a:r>
          </a:p>
          <a:p>
            <a:r>
              <a:rPr lang="en-US" dirty="0"/>
              <a:t>Any scenario !   (IT Project Preferable)</a:t>
            </a:r>
          </a:p>
        </p:txBody>
      </p:sp>
      <p:sp>
        <p:nvSpPr>
          <p:cNvPr id="4" name="Footer Placeholder 3">
            <a:extLst>
              <a:ext uri="{FF2B5EF4-FFF2-40B4-BE49-F238E27FC236}">
                <a16:creationId xmlns:a16="http://schemas.microsoft.com/office/drawing/2014/main" id="{85F60425-4920-4BB6-A58C-DB8AAB3BAC8D}"/>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1AB9DBFD-91DC-4517-9945-466D95A75CD9}"/>
              </a:ext>
            </a:extLst>
          </p:cNvPr>
          <p:cNvSpPr>
            <a:spLocks noGrp="1"/>
          </p:cNvSpPr>
          <p:nvPr>
            <p:ph type="sldNum" sz="quarter" idx="12"/>
          </p:nvPr>
        </p:nvSpPr>
        <p:spPr/>
        <p:txBody>
          <a:bodyPr/>
          <a:lstStyle/>
          <a:p>
            <a:fld id="{DDCC4921-421A-4EB2-848E-321A0B275F04}" type="slidenum">
              <a:rPr lang="en-US" smtClean="0"/>
              <a:t>33</a:t>
            </a:fld>
            <a:endParaRPr lang="en-US"/>
          </a:p>
        </p:txBody>
      </p:sp>
    </p:spTree>
    <p:extLst>
      <p:ext uri="{BB962C8B-B14F-4D97-AF65-F5344CB8AC3E}">
        <p14:creationId xmlns:p14="http://schemas.microsoft.com/office/powerpoint/2010/main" val="882558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D04D6-8D58-48A3-8C7A-3A7561716705}"/>
              </a:ext>
            </a:extLst>
          </p:cNvPr>
          <p:cNvSpPr>
            <a:spLocks noGrp="1"/>
          </p:cNvSpPr>
          <p:nvPr>
            <p:ph type="title"/>
          </p:nvPr>
        </p:nvSpPr>
        <p:spPr/>
        <p:txBody>
          <a:bodyPr/>
          <a:lstStyle/>
          <a:p>
            <a:r>
              <a:rPr lang="en-US" dirty="0"/>
              <a:t>Management?</a:t>
            </a:r>
          </a:p>
        </p:txBody>
      </p:sp>
      <p:sp>
        <p:nvSpPr>
          <p:cNvPr id="3" name="Content Placeholder 2">
            <a:extLst>
              <a:ext uri="{FF2B5EF4-FFF2-40B4-BE49-F238E27FC236}">
                <a16:creationId xmlns:a16="http://schemas.microsoft.com/office/drawing/2014/main" id="{E22CBD61-E756-492B-8B8F-0913EB610AD9}"/>
              </a:ext>
            </a:extLst>
          </p:cNvPr>
          <p:cNvSpPr>
            <a:spLocks noGrp="1"/>
          </p:cNvSpPr>
          <p:nvPr>
            <p:ph idx="1"/>
          </p:nvPr>
        </p:nvSpPr>
        <p:spPr/>
        <p:txBody>
          <a:bodyPr>
            <a:normAutofit/>
          </a:bodyPr>
          <a:lstStyle/>
          <a:p>
            <a:r>
              <a:rPr lang="en-US" dirty="0"/>
              <a:t>Basically, the management involves the following activities:</a:t>
            </a:r>
          </a:p>
          <a:p>
            <a:r>
              <a:rPr lang="en-US" b="1" dirty="0"/>
              <a:t>Planning</a:t>
            </a:r>
            <a:r>
              <a:rPr lang="en-US" dirty="0"/>
              <a:t>- deciding what is to be done</a:t>
            </a:r>
          </a:p>
          <a:p>
            <a:r>
              <a:rPr lang="en-US" b="1" dirty="0"/>
              <a:t>Organizing</a:t>
            </a:r>
            <a:r>
              <a:rPr lang="en-US" dirty="0"/>
              <a:t>- making arrangements</a:t>
            </a:r>
          </a:p>
          <a:p>
            <a:r>
              <a:rPr lang="en-US" b="1" dirty="0"/>
              <a:t>Staffing</a:t>
            </a:r>
            <a:r>
              <a:rPr lang="en-US" dirty="0"/>
              <a:t>- selecting the right people for the job</a:t>
            </a:r>
          </a:p>
          <a:p>
            <a:r>
              <a:rPr lang="en-US" b="1" dirty="0"/>
              <a:t>Directing</a:t>
            </a:r>
            <a:r>
              <a:rPr lang="en-US" dirty="0"/>
              <a:t>- giving instructions</a:t>
            </a:r>
          </a:p>
          <a:p>
            <a:r>
              <a:rPr lang="en-US" b="1" dirty="0"/>
              <a:t>Monitoring</a:t>
            </a:r>
            <a:r>
              <a:rPr lang="en-US" dirty="0"/>
              <a:t>- checking on progress</a:t>
            </a:r>
          </a:p>
          <a:p>
            <a:r>
              <a:rPr lang="en-US" b="1" dirty="0"/>
              <a:t>Controlling</a:t>
            </a:r>
            <a:r>
              <a:rPr lang="en-US" dirty="0"/>
              <a:t>- taking action to remedy hold-ups</a:t>
            </a:r>
          </a:p>
          <a:p>
            <a:r>
              <a:rPr lang="en-US" b="1" dirty="0"/>
              <a:t>Innovating</a:t>
            </a:r>
            <a:r>
              <a:rPr lang="en-US" dirty="0"/>
              <a:t>- coming up with new solutions</a:t>
            </a:r>
          </a:p>
          <a:p>
            <a:r>
              <a:rPr lang="en-US" b="1" dirty="0"/>
              <a:t>Representing</a:t>
            </a:r>
            <a:r>
              <a:rPr lang="en-US" dirty="0"/>
              <a:t>- liaising with users, etc.</a:t>
            </a:r>
          </a:p>
        </p:txBody>
      </p:sp>
      <p:sp>
        <p:nvSpPr>
          <p:cNvPr id="4" name="Footer Placeholder 3">
            <a:extLst>
              <a:ext uri="{FF2B5EF4-FFF2-40B4-BE49-F238E27FC236}">
                <a16:creationId xmlns:a16="http://schemas.microsoft.com/office/drawing/2014/main" id="{841A5ED2-F5B2-4414-9C87-A20954C65FCE}"/>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A6F0A4F4-4368-4DC2-9E22-B4BF4BEC88E1}"/>
              </a:ext>
            </a:extLst>
          </p:cNvPr>
          <p:cNvSpPr>
            <a:spLocks noGrp="1"/>
          </p:cNvSpPr>
          <p:nvPr>
            <p:ph type="sldNum" sz="quarter" idx="12"/>
          </p:nvPr>
        </p:nvSpPr>
        <p:spPr/>
        <p:txBody>
          <a:bodyPr/>
          <a:lstStyle/>
          <a:p>
            <a:fld id="{DDCC4921-421A-4EB2-848E-321A0B275F04}" type="slidenum">
              <a:rPr lang="en-US" smtClean="0"/>
              <a:t>4</a:t>
            </a:fld>
            <a:endParaRPr lang="en-US"/>
          </a:p>
        </p:txBody>
      </p:sp>
    </p:spTree>
    <p:extLst>
      <p:ext uri="{BB962C8B-B14F-4D97-AF65-F5344CB8AC3E}">
        <p14:creationId xmlns:p14="http://schemas.microsoft.com/office/powerpoint/2010/main" val="208290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6915-935D-4E99-9154-4BF31EE4A88F}"/>
              </a:ext>
            </a:extLst>
          </p:cNvPr>
          <p:cNvSpPr>
            <a:spLocks noGrp="1"/>
          </p:cNvSpPr>
          <p:nvPr>
            <p:ph type="title"/>
          </p:nvPr>
        </p:nvSpPr>
        <p:spPr/>
        <p:txBody>
          <a:bodyPr/>
          <a:lstStyle/>
          <a:p>
            <a:r>
              <a:rPr lang="en-US" dirty="0"/>
              <a:t>Project Management</a:t>
            </a:r>
          </a:p>
        </p:txBody>
      </p:sp>
      <p:sp>
        <p:nvSpPr>
          <p:cNvPr id="3" name="Content Placeholder 2">
            <a:extLst>
              <a:ext uri="{FF2B5EF4-FFF2-40B4-BE49-F238E27FC236}">
                <a16:creationId xmlns:a16="http://schemas.microsoft.com/office/drawing/2014/main" id="{5476D264-3722-419C-A16B-6B82D406C856}"/>
              </a:ext>
            </a:extLst>
          </p:cNvPr>
          <p:cNvSpPr>
            <a:spLocks noGrp="1"/>
          </p:cNvSpPr>
          <p:nvPr>
            <p:ph idx="1"/>
          </p:nvPr>
        </p:nvSpPr>
        <p:spPr/>
        <p:txBody>
          <a:bodyPr>
            <a:normAutofit/>
          </a:bodyPr>
          <a:lstStyle/>
          <a:p>
            <a:r>
              <a:rPr lang="en-US" dirty="0"/>
              <a:t>Project Management is the art of maximizing the probability that a project delivers its goals on </a:t>
            </a:r>
          </a:p>
          <a:p>
            <a:pPr lvl="1"/>
            <a:r>
              <a:rPr lang="en-US" b="1" dirty="0"/>
              <a:t>Time</a:t>
            </a:r>
            <a:r>
              <a:rPr lang="en-US" dirty="0"/>
              <a:t>, </a:t>
            </a:r>
          </a:p>
          <a:p>
            <a:pPr lvl="1"/>
            <a:r>
              <a:rPr lang="en-US" b="1" dirty="0"/>
              <a:t>Budget </a:t>
            </a:r>
            <a:r>
              <a:rPr lang="en-US" dirty="0"/>
              <a:t>and at the required </a:t>
            </a:r>
          </a:p>
          <a:p>
            <a:pPr lvl="1"/>
            <a:r>
              <a:rPr lang="en-US" b="1" dirty="0"/>
              <a:t>Quality</a:t>
            </a:r>
            <a:r>
              <a:rPr lang="en-US" dirty="0"/>
              <a:t>.</a:t>
            </a:r>
          </a:p>
          <a:p>
            <a:r>
              <a:rPr lang="en-US" dirty="0"/>
              <a:t>Project management is the </a:t>
            </a:r>
          </a:p>
          <a:p>
            <a:pPr lvl="1"/>
            <a:r>
              <a:rPr lang="en-US" b="1" dirty="0"/>
              <a:t>Application Of Knowledge, </a:t>
            </a:r>
          </a:p>
          <a:p>
            <a:pPr lvl="1"/>
            <a:r>
              <a:rPr lang="en-US" b="1" dirty="0"/>
              <a:t>Skills, </a:t>
            </a:r>
          </a:p>
          <a:p>
            <a:pPr lvl="1"/>
            <a:r>
              <a:rPr lang="en-US" b="1" dirty="0"/>
              <a:t>Tools,</a:t>
            </a:r>
          </a:p>
          <a:p>
            <a:pPr lvl="1"/>
            <a:r>
              <a:rPr lang="en-US" b="1" dirty="0"/>
              <a:t>Techniques </a:t>
            </a:r>
          </a:p>
          <a:p>
            <a:pPr marL="457200" lvl="1" indent="0">
              <a:buNone/>
            </a:pPr>
            <a:r>
              <a:rPr lang="en-US" dirty="0"/>
              <a:t>to project activities to meet project requirements</a:t>
            </a:r>
          </a:p>
        </p:txBody>
      </p:sp>
      <p:sp>
        <p:nvSpPr>
          <p:cNvPr id="4" name="Footer Placeholder 3">
            <a:extLst>
              <a:ext uri="{FF2B5EF4-FFF2-40B4-BE49-F238E27FC236}">
                <a16:creationId xmlns:a16="http://schemas.microsoft.com/office/drawing/2014/main" id="{5305116D-4B92-42EC-B8B1-18A9A9169637}"/>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FDF3F54B-2AB0-42F1-A3F5-54A2CA5C79B4}"/>
              </a:ext>
            </a:extLst>
          </p:cNvPr>
          <p:cNvSpPr>
            <a:spLocks noGrp="1"/>
          </p:cNvSpPr>
          <p:nvPr>
            <p:ph type="sldNum" sz="quarter" idx="12"/>
          </p:nvPr>
        </p:nvSpPr>
        <p:spPr/>
        <p:txBody>
          <a:bodyPr/>
          <a:lstStyle/>
          <a:p>
            <a:fld id="{DDCC4921-421A-4EB2-848E-321A0B275F04}" type="slidenum">
              <a:rPr lang="en-US" smtClean="0"/>
              <a:t>5</a:t>
            </a:fld>
            <a:endParaRPr lang="en-US"/>
          </a:p>
        </p:txBody>
      </p:sp>
    </p:spTree>
    <p:extLst>
      <p:ext uri="{BB962C8B-B14F-4D97-AF65-F5344CB8AC3E}">
        <p14:creationId xmlns:p14="http://schemas.microsoft.com/office/powerpoint/2010/main" val="3197273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E27D7-F04C-482A-8A58-C0EC22E05D7D}"/>
              </a:ext>
            </a:extLst>
          </p:cNvPr>
          <p:cNvSpPr>
            <a:spLocks noGrp="1"/>
          </p:cNvSpPr>
          <p:nvPr>
            <p:ph type="title"/>
          </p:nvPr>
        </p:nvSpPr>
        <p:spPr/>
        <p:txBody>
          <a:bodyPr/>
          <a:lstStyle/>
          <a:p>
            <a:r>
              <a:rPr lang="en-US" dirty="0"/>
              <a:t>Project Management</a:t>
            </a:r>
          </a:p>
        </p:txBody>
      </p:sp>
      <p:sp>
        <p:nvSpPr>
          <p:cNvPr id="3" name="Content Placeholder 2">
            <a:extLst>
              <a:ext uri="{FF2B5EF4-FFF2-40B4-BE49-F238E27FC236}">
                <a16:creationId xmlns:a16="http://schemas.microsoft.com/office/drawing/2014/main" id="{EB174AAC-D8D7-4A1E-8114-B71B72CB7A6C}"/>
              </a:ext>
            </a:extLst>
          </p:cNvPr>
          <p:cNvSpPr>
            <a:spLocks noGrp="1"/>
          </p:cNvSpPr>
          <p:nvPr>
            <p:ph idx="1"/>
          </p:nvPr>
        </p:nvSpPr>
        <p:spPr/>
        <p:txBody>
          <a:bodyPr/>
          <a:lstStyle/>
          <a:p>
            <a:r>
              <a:rPr lang="en-US" dirty="0"/>
              <a:t>Project management is accomplished through the use of the processes such as: </a:t>
            </a:r>
          </a:p>
          <a:p>
            <a:pPr lvl="1"/>
            <a:r>
              <a:rPr lang="en-US" dirty="0"/>
              <a:t>Initiating, </a:t>
            </a:r>
          </a:p>
          <a:p>
            <a:pPr lvl="1"/>
            <a:r>
              <a:rPr lang="en-US" dirty="0"/>
              <a:t>Planning,</a:t>
            </a:r>
          </a:p>
          <a:p>
            <a:pPr lvl="1"/>
            <a:r>
              <a:rPr lang="en-US" dirty="0"/>
              <a:t>Executing, </a:t>
            </a:r>
          </a:p>
          <a:p>
            <a:pPr lvl="1"/>
            <a:r>
              <a:rPr lang="en-US" dirty="0"/>
              <a:t>Controlling, And </a:t>
            </a:r>
          </a:p>
          <a:p>
            <a:pPr lvl="1"/>
            <a:r>
              <a:rPr lang="en-US" dirty="0"/>
              <a:t>Closing.</a:t>
            </a:r>
          </a:p>
        </p:txBody>
      </p:sp>
      <p:sp>
        <p:nvSpPr>
          <p:cNvPr id="4" name="Footer Placeholder 3">
            <a:extLst>
              <a:ext uri="{FF2B5EF4-FFF2-40B4-BE49-F238E27FC236}">
                <a16:creationId xmlns:a16="http://schemas.microsoft.com/office/drawing/2014/main" id="{D4D780B9-2D49-4C83-B876-B44C0E2C271A}"/>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66D58E40-39C0-406B-AC55-0E0E72545A5E}"/>
              </a:ext>
            </a:extLst>
          </p:cNvPr>
          <p:cNvSpPr>
            <a:spLocks noGrp="1"/>
          </p:cNvSpPr>
          <p:nvPr>
            <p:ph type="sldNum" sz="quarter" idx="12"/>
          </p:nvPr>
        </p:nvSpPr>
        <p:spPr/>
        <p:txBody>
          <a:bodyPr/>
          <a:lstStyle/>
          <a:p>
            <a:fld id="{DDCC4921-421A-4EB2-848E-321A0B275F04}" type="slidenum">
              <a:rPr lang="en-US" smtClean="0"/>
              <a:t>6</a:t>
            </a:fld>
            <a:endParaRPr lang="en-US"/>
          </a:p>
        </p:txBody>
      </p:sp>
    </p:spTree>
    <p:extLst>
      <p:ext uri="{BB962C8B-B14F-4D97-AF65-F5344CB8AC3E}">
        <p14:creationId xmlns:p14="http://schemas.microsoft.com/office/powerpoint/2010/main" val="1884714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096DE-02B6-4C1C-A888-CAE67695C405}"/>
              </a:ext>
            </a:extLst>
          </p:cNvPr>
          <p:cNvSpPr>
            <a:spLocks noGrp="1"/>
          </p:cNvSpPr>
          <p:nvPr>
            <p:ph type="title"/>
          </p:nvPr>
        </p:nvSpPr>
        <p:spPr/>
        <p:txBody>
          <a:bodyPr/>
          <a:lstStyle/>
          <a:p>
            <a:r>
              <a:rPr lang="en-US" dirty="0"/>
              <a:t>Project Management</a:t>
            </a:r>
          </a:p>
        </p:txBody>
      </p:sp>
      <p:sp>
        <p:nvSpPr>
          <p:cNvPr id="3" name="Content Placeholder 2">
            <a:extLst>
              <a:ext uri="{FF2B5EF4-FFF2-40B4-BE49-F238E27FC236}">
                <a16:creationId xmlns:a16="http://schemas.microsoft.com/office/drawing/2014/main" id="{B1856696-F980-4844-8566-F314F38AA9FB}"/>
              </a:ext>
            </a:extLst>
          </p:cNvPr>
          <p:cNvSpPr>
            <a:spLocks noGrp="1"/>
          </p:cNvSpPr>
          <p:nvPr>
            <p:ph idx="1"/>
          </p:nvPr>
        </p:nvSpPr>
        <p:spPr/>
        <p:txBody>
          <a:bodyPr/>
          <a:lstStyle/>
          <a:p>
            <a:r>
              <a:rPr lang="en-US" b="1" dirty="0"/>
              <a:t>Almost any human activity that involves carrying out a non- repetitive task can be a project</a:t>
            </a:r>
            <a:r>
              <a:rPr lang="en-US" dirty="0"/>
              <a:t>. </a:t>
            </a:r>
          </a:p>
          <a:p>
            <a:r>
              <a:rPr lang="en-US" dirty="0"/>
              <a:t>So we are all project managers! </a:t>
            </a:r>
          </a:p>
          <a:p>
            <a:r>
              <a:rPr lang="en-US" dirty="0"/>
              <a:t>But there is a big difference between carrying out a very simple project involving </a:t>
            </a:r>
            <a:r>
              <a:rPr lang="en-US" b="1" dirty="0"/>
              <a:t>one</a:t>
            </a:r>
            <a:r>
              <a:rPr lang="en-US" dirty="0"/>
              <a:t> or </a:t>
            </a:r>
            <a:r>
              <a:rPr lang="en-US" b="1" dirty="0"/>
              <a:t>two</a:t>
            </a:r>
            <a:r>
              <a:rPr lang="en-US" dirty="0"/>
              <a:t> people and one involving a complex mix of</a:t>
            </a:r>
          </a:p>
          <a:p>
            <a:r>
              <a:rPr lang="en-US" dirty="0"/>
              <a:t>People, </a:t>
            </a:r>
          </a:p>
          <a:p>
            <a:r>
              <a:rPr lang="en-US" dirty="0"/>
              <a:t>Organizations and </a:t>
            </a:r>
          </a:p>
          <a:p>
            <a:r>
              <a:rPr lang="en-US" dirty="0"/>
              <a:t>Tasks.</a:t>
            </a:r>
          </a:p>
        </p:txBody>
      </p:sp>
      <p:sp>
        <p:nvSpPr>
          <p:cNvPr id="4" name="Footer Placeholder 3">
            <a:extLst>
              <a:ext uri="{FF2B5EF4-FFF2-40B4-BE49-F238E27FC236}">
                <a16:creationId xmlns:a16="http://schemas.microsoft.com/office/drawing/2014/main" id="{482FA839-909D-4619-88D0-94D25392371B}"/>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DA021222-E40C-4EF1-8280-1B01D28CDEBF}"/>
              </a:ext>
            </a:extLst>
          </p:cNvPr>
          <p:cNvSpPr>
            <a:spLocks noGrp="1"/>
          </p:cNvSpPr>
          <p:nvPr>
            <p:ph type="sldNum" sz="quarter" idx="12"/>
          </p:nvPr>
        </p:nvSpPr>
        <p:spPr/>
        <p:txBody>
          <a:bodyPr/>
          <a:lstStyle/>
          <a:p>
            <a:fld id="{DDCC4921-421A-4EB2-848E-321A0B275F04}" type="slidenum">
              <a:rPr lang="en-US" smtClean="0"/>
              <a:t>7</a:t>
            </a:fld>
            <a:endParaRPr lang="en-US"/>
          </a:p>
        </p:txBody>
      </p:sp>
    </p:spTree>
    <p:extLst>
      <p:ext uri="{BB962C8B-B14F-4D97-AF65-F5344CB8AC3E}">
        <p14:creationId xmlns:p14="http://schemas.microsoft.com/office/powerpoint/2010/main" val="238585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750D-262F-4DC9-8356-8061DC580E44}"/>
              </a:ext>
            </a:extLst>
          </p:cNvPr>
          <p:cNvSpPr>
            <a:spLocks noGrp="1"/>
          </p:cNvSpPr>
          <p:nvPr>
            <p:ph type="title"/>
          </p:nvPr>
        </p:nvSpPr>
        <p:spPr/>
        <p:txBody>
          <a:bodyPr/>
          <a:lstStyle/>
          <a:p>
            <a:r>
              <a:rPr lang="en-US" dirty="0"/>
              <a:t>Software Project Management</a:t>
            </a:r>
          </a:p>
        </p:txBody>
      </p:sp>
      <p:sp>
        <p:nvSpPr>
          <p:cNvPr id="3" name="Content Placeholder 2">
            <a:extLst>
              <a:ext uri="{FF2B5EF4-FFF2-40B4-BE49-F238E27FC236}">
                <a16:creationId xmlns:a16="http://schemas.microsoft.com/office/drawing/2014/main" id="{E1B9A109-CBC0-4ABE-8B7B-9342B1CAD601}"/>
              </a:ext>
            </a:extLst>
          </p:cNvPr>
          <p:cNvSpPr>
            <a:spLocks noGrp="1"/>
          </p:cNvSpPr>
          <p:nvPr>
            <p:ph idx="1"/>
          </p:nvPr>
        </p:nvSpPr>
        <p:spPr/>
        <p:txBody>
          <a:bodyPr/>
          <a:lstStyle/>
          <a:p>
            <a:r>
              <a:rPr lang="en-US" dirty="0"/>
              <a:t>When the plan starts to involve different things happening at different times, </a:t>
            </a:r>
          </a:p>
          <a:p>
            <a:r>
              <a:rPr lang="en-US" dirty="0"/>
              <a:t>some of which are dependent on each other, </a:t>
            </a:r>
          </a:p>
          <a:p>
            <a:r>
              <a:rPr lang="en-US" dirty="0"/>
              <a:t>Resources required at different times and in different quantities and </a:t>
            </a:r>
          </a:p>
          <a:p>
            <a:r>
              <a:rPr lang="en-US" dirty="0"/>
              <a:t>Perhaps working at different rates,</a:t>
            </a:r>
          </a:p>
          <a:p>
            <a:endParaRPr lang="en-US" dirty="0"/>
          </a:p>
        </p:txBody>
      </p:sp>
      <p:sp>
        <p:nvSpPr>
          <p:cNvPr id="4" name="Footer Placeholder 3">
            <a:extLst>
              <a:ext uri="{FF2B5EF4-FFF2-40B4-BE49-F238E27FC236}">
                <a16:creationId xmlns:a16="http://schemas.microsoft.com/office/drawing/2014/main" id="{B3B19106-E773-4E9F-99B2-A9075D53A002}"/>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A05E285A-B58C-4E5E-B35A-0995C943BE0A}"/>
              </a:ext>
            </a:extLst>
          </p:cNvPr>
          <p:cNvSpPr>
            <a:spLocks noGrp="1"/>
          </p:cNvSpPr>
          <p:nvPr>
            <p:ph type="sldNum" sz="quarter" idx="12"/>
          </p:nvPr>
        </p:nvSpPr>
        <p:spPr/>
        <p:txBody>
          <a:bodyPr/>
          <a:lstStyle/>
          <a:p>
            <a:fld id="{DDCC4921-421A-4EB2-848E-321A0B275F04}" type="slidenum">
              <a:rPr lang="en-US" smtClean="0"/>
              <a:t>8</a:t>
            </a:fld>
            <a:endParaRPr lang="en-US"/>
          </a:p>
        </p:txBody>
      </p:sp>
    </p:spTree>
    <p:extLst>
      <p:ext uri="{BB962C8B-B14F-4D97-AF65-F5344CB8AC3E}">
        <p14:creationId xmlns:p14="http://schemas.microsoft.com/office/powerpoint/2010/main" val="870928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282E8-45CB-489C-B9AE-F2D0DF0C40CD}"/>
              </a:ext>
            </a:extLst>
          </p:cNvPr>
          <p:cNvSpPr>
            <a:spLocks noGrp="1"/>
          </p:cNvSpPr>
          <p:nvPr>
            <p:ph type="title"/>
          </p:nvPr>
        </p:nvSpPr>
        <p:spPr/>
        <p:txBody>
          <a:bodyPr/>
          <a:lstStyle/>
          <a:p>
            <a:r>
              <a:rPr lang="en-US" dirty="0"/>
              <a:t>Software Project Management</a:t>
            </a:r>
          </a:p>
        </p:txBody>
      </p:sp>
      <p:sp>
        <p:nvSpPr>
          <p:cNvPr id="3" name="Content Placeholder 2">
            <a:extLst>
              <a:ext uri="{FF2B5EF4-FFF2-40B4-BE49-F238E27FC236}">
                <a16:creationId xmlns:a16="http://schemas.microsoft.com/office/drawing/2014/main" id="{8BDC8F34-FCFF-4829-8ABF-48C681E2A722}"/>
              </a:ext>
            </a:extLst>
          </p:cNvPr>
          <p:cNvSpPr>
            <a:spLocks noGrp="1"/>
          </p:cNvSpPr>
          <p:nvPr>
            <p:ph idx="1"/>
          </p:nvPr>
        </p:nvSpPr>
        <p:spPr/>
        <p:txBody>
          <a:bodyPr/>
          <a:lstStyle/>
          <a:p>
            <a:r>
              <a:rPr lang="en-US" b="1" dirty="0"/>
              <a:t>computer programs are not project management: they are tools for project managers to use</a:t>
            </a:r>
            <a:r>
              <a:rPr lang="en-US" dirty="0"/>
              <a:t>. </a:t>
            </a:r>
          </a:p>
          <a:p>
            <a:r>
              <a:rPr lang="en-US" dirty="0"/>
              <a:t>Project management is all that mix of components of </a:t>
            </a:r>
            <a:r>
              <a:rPr lang="en-US" b="1" dirty="0"/>
              <a:t>control, leadership, teamwork, resource management </a:t>
            </a:r>
            <a:r>
              <a:rPr lang="en-US" dirty="0"/>
              <a:t>etc. </a:t>
            </a:r>
          </a:p>
          <a:p>
            <a:r>
              <a:rPr lang="en-US" dirty="0"/>
              <a:t>that goes into a successful project.</a:t>
            </a:r>
          </a:p>
        </p:txBody>
      </p:sp>
      <p:sp>
        <p:nvSpPr>
          <p:cNvPr id="4" name="Footer Placeholder 3">
            <a:extLst>
              <a:ext uri="{FF2B5EF4-FFF2-40B4-BE49-F238E27FC236}">
                <a16:creationId xmlns:a16="http://schemas.microsoft.com/office/drawing/2014/main" id="{7B815921-0FCE-460B-8A1C-3D6A6FEB1FDA}"/>
              </a:ext>
            </a:extLst>
          </p:cNvPr>
          <p:cNvSpPr>
            <a:spLocks noGrp="1"/>
          </p:cNvSpPr>
          <p:nvPr>
            <p:ph type="ftr" sz="quarter" idx="11"/>
          </p:nvPr>
        </p:nvSpPr>
        <p:spPr/>
        <p:txBody>
          <a:bodyPr/>
          <a:lstStyle/>
          <a:p>
            <a:r>
              <a:rPr lang="en-US"/>
              <a:t>SPM, INU Peshawar</a:t>
            </a:r>
          </a:p>
        </p:txBody>
      </p:sp>
      <p:sp>
        <p:nvSpPr>
          <p:cNvPr id="5" name="Slide Number Placeholder 4">
            <a:extLst>
              <a:ext uri="{FF2B5EF4-FFF2-40B4-BE49-F238E27FC236}">
                <a16:creationId xmlns:a16="http://schemas.microsoft.com/office/drawing/2014/main" id="{AE015683-4A1B-47D8-8DD3-029150176EF8}"/>
              </a:ext>
            </a:extLst>
          </p:cNvPr>
          <p:cNvSpPr>
            <a:spLocks noGrp="1"/>
          </p:cNvSpPr>
          <p:nvPr>
            <p:ph type="sldNum" sz="quarter" idx="12"/>
          </p:nvPr>
        </p:nvSpPr>
        <p:spPr/>
        <p:txBody>
          <a:bodyPr/>
          <a:lstStyle/>
          <a:p>
            <a:fld id="{DDCC4921-421A-4EB2-848E-321A0B275F04}" type="slidenum">
              <a:rPr lang="en-US" smtClean="0"/>
              <a:t>9</a:t>
            </a:fld>
            <a:endParaRPr lang="en-US"/>
          </a:p>
        </p:txBody>
      </p:sp>
    </p:spTree>
    <p:extLst>
      <p:ext uri="{BB962C8B-B14F-4D97-AF65-F5344CB8AC3E}">
        <p14:creationId xmlns:p14="http://schemas.microsoft.com/office/powerpoint/2010/main" val="55908081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246</TotalTime>
  <Words>1971</Words>
  <Application>Microsoft Office PowerPoint</Application>
  <PresentationFormat>Widescreen</PresentationFormat>
  <Paragraphs>260</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Times New Roman</vt:lpstr>
      <vt:lpstr>Wingdings</vt:lpstr>
      <vt:lpstr>Retrospect</vt:lpstr>
      <vt:lpstr>Introduction</vt:lpstr>
      <vt:lpstr>Software Project Management</vt:lpstr>
      <vt:lpstr>Week 1</vt:lpstr>
      <vt:lpstr>Management?</vt:lpstr>
      <vt:lpstr>Project Management</vt:lpstr>
      <vt:lpstr>Project Management</vt:lpstr>
      <vt:lpstr>Project Management</vt:lpstr>
      <vt:lpstr>Software Project Management</vt:lpstr>
      <vt:lpstr>Software Project Management</vt:lpstr>
      <vt:lpstr>Project</vt:lpstr>
      <vt:lpstr>Examples of projects include:</vt:lpstr>
      <vt:lpstr>Goals of Project management</vt:lpstr>
      <vt:lpstr>Goals of Project management</vt:lpstr>
      <vt:lpstr>Project Characteristics</vt:lpstr>
      <vt:lpstr>Project Characteristics</vt:lpstr>
      <vt:lpstr>Project Characteristics</vt:lpstr>
      <vt:lpstr>Project Characteristics</vt:lpstr>
      <vt:lpstr>Four Project Dimensions</vt:lpstr>
      <vt:lpstr>Four P’s</vt:lpstr>
      <vt:lpstr>Four P’s</vt:lpstr>
      <vt:lpstr>Four P’s</vt:lpstr>
      <vt:lpstr>Product and Technology</vt:lpstr>
      <vt:lpstr>80 : 20 Rule</vt:lpstr>
      <vt:lpstr>80 : 20 Rule</vt:lpstr>
      <vt:lpstr>PowerPoint Presentation</vt:lpstr>
      <vt:lpstr>SDLC</vt:lpstr>
      <vt:lpstr>What Happens Next ??</vt:lpstr>
      <vt:lpstr>Work Breakdown Structure</vt:lpstr>
      <vt:lpstr>Work Breakdown Structure</vt:lpstr>
      <vt:lpstr>PowerPoint Presentation</vt:lpstr>
      <vt:lpstr>Gantt Chart</vt:lpstr>
      <vt:lpstr>Gant Chart</vt:lpstr>
      <vt:lpstr>Task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zain sadozai</dc:creator>
  <cp:lastModifiedBy>zain sadozai</cp:lastModifiedBy>
  <cp:revision>35</cp:revision>
  <dcterms:created xsi:type="dcterms:W3CDTF">2018-10-02T03:48:30Z</dcterms:created>
  <dcterms:modified xsi:type="dcterms:W3CDTF">2018-10-12T04:37:28Z</dcterms:modified>
</cp:coreProperties>
</file>