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71" r:id="rId8"/>
    <p:sldId id="261" r:id="rId9"/>
    <p:sldId id="272" r:id="rId10"/>
    <p:sldId id="262" r:id="rId11"/>
    <p:sldId id="263" r:id="rId12"/>
    <p:sldId id="27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8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9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4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8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7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2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9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F60A7-78D8-486B-A727-DCE4CE80548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6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Electrical Transmission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In last lecture we have discussed about numerical related to Sag in overhead transmission line. In this lecture we will </a:t>
            </a:r>
            <a:r>
              <a:rPr lang="en-US" dirty="0"/>
              <a:t>study </a:t>
            </a:r>
            <a:r>
              <a:rPr lang="en-US" dirty="0" smtClean="0"/>
              <a:t>Some </a:t>
            </a:r>
            <a:r>
              <a:rPr lang="en-US" dirty="0"/>
              <a:t>Mechanical </a:t>
            </a:r>
            <a:r>
              <a:rPr lang="en-US" dirty="0" smtClean="0"/>
              <a:t>Principles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" y="0"/>
            <a:ext cx="91401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(</a:t>
            </a:r>
            <a:r>
              <a:rPr lang="en-US" sz="3200" b="1" i="1" dirty="0"/>
              <a:t>v</a:t>
            </a:r>
            <a:r>
              <a:rPr lang="en-US" sz="3200" b="1" dirty="0"/>
              <a:t>) Conductor spacing : </a:t>
            </a:r>
            <a:endParaRPr lang="en-US" sz="3200" b="1" dirty="0" smtClean="0"/>
          </a:p>
          <a:p>
            <a:pPr algn="just"/>
            <a:r>
              <a:rPr lang="en-US" sz="3200" dirty="0" smtClean="0"/>
              <a:t>Spacing </a:t>
            </a:r>
            <a:r>
              <a:rPr lang="en-US" sz="3200" dirty="0"/>
              <a:t>of </a:t>
            </a:r>
            <a:r>
              <a:rPr lang="en-US" sz="3200" dirty="0" smtClean="0"/>
              <a:t>conductors should </a:t>
            </a:r>
            <a:r>
              <a:rPr lang="en-US" sz="3200" dirty="0"/>
              <a:t>be such so as to provide safety against </a:t>
            </a:r>
            <a:r>
              <a:rPr lang="en-US" sz="3200" dirty="0" smtClean="0"/>
              <a:t>flash-over when </a:t>
            </a:r>
            <a:r>
              <a:rPr lang="en-US" sz="3200" dirty="0"/>
              <a:t>the wires are swinging in the wind. The proper </a:t>
            </a:r>
            <a:r>
              <a:rPr lang="en-US" sz="3200" dirty="0" smtClean="0"/>
              <a:t>spacing is </a:t>
            </a:r>
            <a:r>
              <a:rPr lang="en-US" sz="3200" dirty="0"/>
              <a:t>a function of span length, voltage and weather conditions.</a:t>
            </a:r>
          </a:p>
          <a:p>
            <a:pPr algn="just"/>
            <a:r>
              <a:rPr lang="en-US" sz="3200" dirty="0"/>
              <a:t>The use of horizontal spacing eliminates the danger</a:t>
            </a:r>
          </a:p>
          <a:p>
            <a:pPr algn="just"/>
            <a:r>
              <a:rPr lang="en-US" sz="3200" dirty="0"/>
              <a:t>caused by unequal ice loading. Small wires or wires of</a:t>
            </a:r>
          </a:p>
          <a:p>
            <a:pPr algn="just"/>
            <a:r>
              <a:rPr lang="en-US" sz="3200" dirty="0"/>
              <a:t>light material are subjected to more swinging by the </a:t>
            </a:r>
            <a:r>
              <a:rPr lang="en-US" sz="3200" dirty="0" smtClean="0"/>
              <a:t>wind than </a:t>
            </a:r>
            <a:r>
              <a:rPr lang="en-US" sz="3200" dirty="0"/>
              <a:t>heavy conductors. Therefore, light wires should be given greater spacings.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5787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97511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(</a:t>
            </a:r>
            <a:r>
              <a:rPr lang="en-US" sz="3200" b="1" i="1" dirty="0"/>
              <a:t>vi</a:t>
            </a:r>
            <a:r>
              <a:rPr lang="en-US" sz="3200" b="1" dirty="0"/>
              <a:t>) Conductor vibration : </a:t>
            </a:r>
            <a:endParaRPr lang="en-US" sz="3200" b="1" dirty="0" smtClean="0"/>
          </a:p>
          <a:p>
            <a:pPr algn="just"/>
            <a:r>
              <a:rPr lang="en-US" sz="3200" dirty="0" smtClean="0"/>
              <a:t>Wind </a:t>
            </a:r>
            <a:r>
              <a:rPr lang="en-US" sz="3200" dirty="0"/>
              <a:t>exerts pressure on the exposed surface of the conductor. </a:t>
            </a:r>
            <a:r>
              <a:rPr lang="en-US" sz="3200" dirty="0" smtClean="0"/>
              <a:t>If the </a:t>
            </a:r>
            <a:r>
              <a:rPr lang="en-US" sz="3200" dirty="0"/>
              <a:t>wind velocity is small, the swinging of conductors is harmless provided the clearance is </a:t>
            </a:r>
            <a:r>
              <a:rPr lang="en-US" sz="3200" dirty="0" smtClean="0"/>
              <a:t>sufficiently large </a:t>
            </a:r>
            <a:r>
              <a:rPr lang="en-US" sz="3200" dirty="0"/>
              <a:t>so that conductors do not approach within the sparking distance of each other.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91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4399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A completely different type of vibration, called </a:t>
            </a:r>
            <a:r>
              <a:rPr lang="en-US" sz="3200" i="1" dirty="0"/>
              <a:t>dancing, </a:t>
            </a:r>
            <a:r>
              <a:rPr lang="en-US" sz="3200" dirty="0"/>
              <a:t>is caused by the action of fairly strong wind on a wire covered with ice, when the ice coating happens to take a form which makes a good air-foil</a:t>
            </a:r>
          </a:p>
          <a:p>
            <a:pPr algn="just"/>
            <a:r>
              <a:rPr lang="en-US" sz="3200" dirty="0"/>
              <a:t>section. Then the whole span may sail up like a kite until it reaches the limit of its slack, stops with </a:t>
            </a:r>
            <a:r>
              <a:rPr lang="en-US" sz="3200" dirty="0" smtClean="0"/>
              <a:t>a jerk </a:t>
            </a:r>
            <a:r>
              <a:rPr lang="en-US" sz="3200" dirty="0"/>
              <a:t>and falls or sails back. The harmful effects of these vibrations occur at the clamps or </a:t>
            </a:r>
            <a:r>
              <a:rPr lang="en-US" sz="3200" dirty="0" smtClean="0"/>
              <a:t>supports where </a:t>
            </a:r>
            <a:r>
              <a:rPr lang="en-US" sz="3200" dirty="0"/>
              <a:t>the conductor suffers fatigue and breaks eventually. In order to protect the conductors, </a:t>
            </a:r>
            <a:r>
              <a:rPr lang="en-US" sz="3200" dirty="0" smtClean="0"/>
              <a:t>dampers are </a:t>
            </a:r>
            <a:r>
              <a:rPr lang="en-US" sz="3200" dirty="0"/>
              <a:t>used.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9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7100277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" dirty="0" smtClean="0"/>
              <a:t>References</a:t>
            </a:r>
          </a:p>
          <a:p>
            <a:r>
              <a:rPr lang="en-US" sz="3200" dirty="0"/>
              <a:t>Principles of Power </a:t>
            </a:r>
            <a:r>
              <a:rPr lang="en-US" sz="3200" dirty="0" smtClean="0"/>
              <a:t>Systems by </a:t>
            </a:r>
            <a:r>
              <a:rPr lang="en-US" sz="3200" dirty="0"/>
              <a:t>V.K Mehta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068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430" y="0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/>
          </a:p>
          <a:p>
            <a:endParaRPr lang="en-US" sz="3600" b="1" dirty="0"/>
          </a:p>
          <a:p>
            <a:pPr algn="just"/>
            <a:r>
              <a:rPr lang="en-US" sz="3200" b="1" dirty="0"/>
              <a:t>Some Mechanical Principles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859340"/>
            <a:ext cx="91325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Mechanical factors of safety to be used in transmission line design should depend to some extent </a:t>
            </a:r>
            <a:r>
              <a:rPr lang="en-US" sz="3200" dirty="0" smtClean="0"/>
              <a:t>on the </a:t>
            </a:r>
            <a:r>
              <a:rPr lang="en-US" sz="3200" dirty="0"/>
              <a:t>importance of continuity of operation in the line under consideration. In general, the strength </a:t>
            </a:r>
            <a:r>
              <a:rPr lang="en-US" sz="3200" dirty="0" smtClean="0"/>
              <a:t>of the </a:t>
            </a:r>
            <a:r>
              <a:rPr lang="en-US" sz="3200" dirty="0"/>
              <a:t>line should be such as to provide against the worst </a:t>
            </a:r>
            <a:r>
              <a:rPr lang="en-US" sz="3200" i="1" dirty="0"/>
              <a:t>probable </a:t>
            </a:r>
            <a:r>
              <a:rPr lang="en-US" sz="3200" dirty="0"/>
              <a:t>weather conditions. We now discuss</a:t>
            </a:r>
          </a:p>
          <a:p>
            <a:pPr algn="just"/>
            <a:r>
              <a:rPr lang="en-US" sz="3200" dirty="0"/>
              <a:t>some important points in the mechanical design of overhead transmission lines.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05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AutoNum type="romanLcParenBoth"/>
            </a:pPr>
            <a:r>
              <a:rPr lang="en-US" sz="3200" b="1" dirty="0" smtClean="0"/>
              <a:t>Tower </a:t>
            </a:r>
            <a:r>
              <a:rPr lang="en-US" sz="3200" b="1" dirty="0"/>
              <a:t>height : </a:t>
            </a:r>
            <a:endParaRPr lang="en-US" sz="3200" b="1" dirty="0"/>
          </a:p>
          <a:p>
            <a:pPr algn="just"/>
            <a:r>
              <a:rPr lang="en-US" sz="3200" dirty="0" smtClean="0"/>
              <a:t>Tower </a:t>
            </a:r>
            <a:r>
              <a:rPr lang="en-US" sz="3200" dirty="0"/>
              <a:t>height depends upon the length of span. With long spans, </a:t>
            </a:r>
            <a:r>
              <a:rPr lang="en-US" sz="3200" dirty="0" smtClean="0"/>
              <a:t>relatively few </a:t>
            </a:r>
            <a:r>
              <a:rPr lang="en-US" sz="3200" dirty="0"/>
              <a:t>towers are required but they must be tall and correspondingly costly. It is not usually possible </a:t>
            </a:r>
            <a:r>
              <a:rPr lang="en-US" sz="3200" dirty="0" smtClean="0"/>
              <a:t>to determine </a:t>
            </a:r>
            <a:r>
              <a:rPr lang="en-US" sz="3200" dirty="0"/>
              <a:t>the tower height and span length on the basis of direct construction costs because </a:t>
            </a:r>
            <a:r>
              <a:rPr lang="en-US" sz="3200" dirty="0" smtClean="0"/>
              <a:t>the lightning </a:t>
            </a:r>
            <a:r>
              <a:rPr lang="en-US" sz="3200" dirty="0"/>
              <a:t>hazards increase greatly as the height of the conductors above ground is increased. This </a:t>
            </a:r>
            <a:r>
              <a:rPr lang="en-US" sz="3200" dirty="0" smtClean="0"/>
              <a:t>is one </a:t>
            </a:r>
            <a:r>
              <a:rPr lang="en-US" sz="3200" dirty="0"/>
              <a:t>reason that horizontal spacing is </a:t>
            </a:r>
            <a:r>
              <a:rPr lang="en-US" sz="3200" dirty="0" smtClean="0"/>
              <a:t>favored </a:t>
            </a:r>
            <a:r>
              <a:rPr lang="en-US" sz="3200" dirty="0"/>
              <a:t>inspite of the wider right of way required.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00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" y="685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(</a:t>
            </a:r>
            <a:r>
              <a:rPr lang="en-US" sz="3200" b="1" i="1" dirty="0"/>
              <a:t>ii</a:t>
            </a:r>
            <a:r>
              <a:rPr lang="en-US" sz="3200" b="1" dirty="0"/>
              <a:t>) Conductor clearance to ground : </a:t>
            </a:r>
            <a:endParaRPr lang="en-US" sz="3200" b="1" dirty="0" smtClean="0"/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conductor clearance to ground at the time of </a:t>
            </a:r>
            <a:r>
              <a:rPr lang="en-US" sz="3200" dirty="0" smtClean="0"/>
              <a:t>greatest sag </a:t>
            </a:r>
            <a:r>
              <a:rPr lang="en-US" sz="3200" dirty="0"/>
              <a:t>should not be less than some specified distance (usually between 6 and 12 m), depending on</a:t>
            </a:r>
          </a:p>
          <a:p>
            <a:pPr algn="just"/>
            <a:r>
              <a:rPr lang="en-US" sz="3200" dirty="0"/>
              <a:t>the voltage, on the nature of the country and on the local laws. The greatest sag may occur on </a:t>
            </a:r>
            <a:r>
              <a:rPr lang="en-US" sz="3200" dirty="0" smtClean="0"/>
              <a:t>the hottest </a:t>
            </a:r>
            <a:r>
              <a:rPr lang="en-US" sz="3200" dirty="0"/>
              <a:t>day of summer on account of the expansion of the wire or it may occur in winter owing to </a:t>
            </a:r>
            <a:r>
              <a:rPr lang="en-US" sz="3200" dirty="0" smtClean="0"/>
              <a:t>the formation </a:t>
            </a:r>
            <a:r>
              <a:rPr lang="en-US" sz="3200" dirty="0"/>
              <a:t>of a heavy coating of ice on the wires. Special provisions must be made for melting </a:t>
            </a:r>
            <a:r>
              <a:rPr lang="en-US" sz="3200" dirty="0" smtClean="0"/>
              <a:t>ice from </a:t>
            </a:r>
            <a:r>
              <a:rPr lang="en-US" sz="3200" dirty="0"/>
              <a:t>the power lines.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0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/>
              <a:t>(</a:t>
            </a:r>
            <a:r>
              <a:rPr lang="en-US" sz="3200" b="1" i="1" dirty="0"/>
              <a:t>iii</a:t>
            </a:r>
            <a:r>
              <a:rPr lang="en-US" sz="3200" b="1" dirty="0"/>
              <a:t>) Sag and tension : </a:t>
            </a:r>
            <a:endParaRPr lang="en-US" sz="3200" b="1" dirty="0" smtClean="0"/>
          </a:p>
          <a:p>
            <a:pPr algn="just"/>
            <a:r>
              <a:rPr lang="en-US" sz="3200" dirty="0" smtClean="0"/>
              <a:t>When </a:t>
            </a:r>
            <a:r>
              <a:rPr lang="en-US" sz="3200" dirty="0"/>
              <a:t>laying overhead transmission lines, it is necessary to allow </a:t>
            </a:r>
            <a:r>
              <a:rPr lang="en-US" sz="3200" dirty="0" smtClean="0"/>
              <a:t>a reasonable </a:t>
            </a:r>
            <a:r>
              <a:rPr lang="en-US" sz="3200" dirty="0"/>
              <a:t>factor of safety in respect of the tension to which the conductor is subjected. The </a:t>
            </a:r>
            <a:r>
              <a:rPr lang="en-US" sz="3200" dirty="0" smtClean="0"/>
              <a:t>tension is </a:t>
            </a:r>
            <a:r>
              <a:rPr lang="en-US" sz="3200" dirty="0"/>
              <a:t>governed by the effects of wind, ice loading and temperature variations. The relationship </a:t>
            </a:r>
            <a:r>
              <a:rPr lang="en-US" sz="3200" dirty="0" smtClean="0"/>
              <a:t>between tension </a:t>
            </a:r>
            <a:r>
              <a:rPr lang="en-US" sz="3200" dirty="0"/>
              <a:t>and sag is dependent on the loading conditions and temperature variations.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6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584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For example, </a:t>
            </a:r>
            <a:r>
              <a:rPr lang="en-US" sz="3200" dirty="0" smtClean="0"/>
              <a:t>the tension </a:t>
            </a:r>
            <a:r>
              <a:rPr lang="en-US" sz="3200" dirty="0"/>
              <a:t>increases when the temperature decreases and there is a corresponding decrease in the </a:t>
            </a:r>
            <a:r>
              <a:rPr lang="en-US" sz="3200" dirty="0" smtClean="0"/>
              <a:t>sag. Icing-up </a:t>
            </a:r>
            <a:r>
              <a:rPr lang="en-US" sz="3200" dirty="0"/>
              <a:t>of the line and wind loading will cause stretching of the conductor by an amount </a:t>
            </a:r>
            <a:r>
              <a:rPr lang="en-US" sz="3200" dirty="0" smtClean="0"/>
              <a:t>dependent on </a:t>
            </a:r>
            <a:r>
              <a:rPr lang="en-US" sz="3200" dirty="0"/>
              <a:t>the line tension.</a:t>
            </a:r>
          </a:p>
          <a:p>
            <a:pPr algn="just"/>
            <a:r>
              <a:rPr lang="en-US" sz="3200" dirty="0"/>
              <a:t>In planning the sag, tension and clearance to ground of a given span, a maximum stress is selected.</a:t>
            </a:r>
          </a:p>
          <a:p>
            <a:pPr algn="just"/>
            <a:r>
              <a:rPr lang="en-US" sz="3200" dirty="0"/>
              <a:t>It is then aimed to have this stress developed at the worst probable weather conditions (</a:t>
            </a:r>
            <a:r>
              <a:rPr lang="en-US" sz="3200" i="1" dirty="0" smtClean="0"/>
              <a:t>i.e. </a:t>
            </a:r>
            <a:r>
              <a:rPr lang="en-US" sz="3200" dirty="0" smtClean="0"/>
              <a:t>minimum </a:t>
            </a:r>
            <a:r>
              <a:rPr lang="en-US" sz="3200" dirty="0"/>
              <a:t>expected temperature, maximum ice loading and maximum wind).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69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" y="8382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Wind loading </a:t>
            </a:r>
            <a:r>
              <a:rPr lang="en-US" sz="3200" dirty="0" smtClean="0"/>
              <a:t>increases the </a:t>
            </a:r>
            <a:r>
              <a:rPr lang="en-US" sz="3200" dirty="0"/>
              <a:t>sag in the direction of resultant loading but decreases the vertical component. Therefore, </a:t>
            </a:r>
            <a:r>
              <a:rPr lang="en-US" sz="3200" dirty="0" smtClean="0"/>
              <a:t>in clearance </a:t>
            </a:r>
            <a:r>
              <a:rPr lang="en-US" sz="3200" dirty="0"/>
              <a:t>calculations, the effect of wind should not be included unless horizontal clearance is important.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67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" y="289679"/>
            <a:ext cx="91249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(</a:t>
            </a:r>
            <a:r>
              <a:rPr lang="en-US" sz="3200" b="1" i="1" dirty="0"/>
              <a:t>iv</a:t>
            </a:r>
            <a:r>
              <a:rPr lang="en-US" sz="3200" b="1" dirty="0"/>
              <a:t>) Stringing charts : </a:t>
            </a:r>
            <a:endParaRPr lang="en-US" sz="3200" b="1" dirty="0" smtClean="0"/>
          </a:p>
          <a:p>
            <a:pPr algn="just"/>
            <a:r>
              <a:rPr lang="en-US" sz="3200" dirty="0" smtClean="0"/>
              <a:t>For </a:t>
            </a:r>
            <a:r>
              <a:rPr lang="en-US" sz="3200" dirty="0"/>
              <a:t>use in the field work </a:t>
            </a:r>
            <a:r>
              <a:rPr lang="en-US" sz="3200" dirty="0" smtClean="0"/>
              <a:t>of stringing </a:t>
            </a:r>
            <a:r>
              <a:rPr lang="en-US" sz="3200" dirty="0"/>
              <a:t>the conductors, temperature-sag and </a:t>
            </a:r>
            <a:r>
              <a:rPr lang="en-US" sz="3200" dirty="0" smtClean="0"/>
              <a:t>temperature tension</a:t>
            </a:r>
            <a:r>
              <a:rPr lang="en-US" sz="3200" dirty="0"/>
              <a:t> </a:t>
            </a:r>
            <a:r>
              <a:rPr lang="en-US" sz="3200" dirty="0" smtClean="0"/>
              <a:t>charts </a:t>
            </a:r>
            <a:r>
              <a:rPr lang="en-US" sz="3200" dirty="0"/>
              <a:t>are plotted for the given conductor and </a:t>
            </a:r>
            <a:r>
              <a:rPr lang="en-US" sz="3200" dirty="0" smtClean="0"/>
              <a:t>loading conditions</a:t>
            </a:r>
            <a:r>
              <a:rPr lang="en-US" sz="3200" dirty="0"/>
              <a:t>. Such curves are called stringing charts (</a:t>
            </a:r>
            <a:r>
              <a:rPr lang="en-US" sz="3200" dirty="0" smtClean="0"/>
              <a:t>see Figure on next slide). </a:t>
            </a:r>
            <a:r>
              <a:rPr lang="en-US" sz="3200" dirty="0"/>
              <a:t>These charts are very helpful while </a:t>
            </a:r>
            <a:r>
              <a:rPr lang="en-US" sz="3200" dirty="0" smtClean="0"/>
              <a:t>stringing overhead </a:t>
            </a:r>
            <a:r>
              <a:rPr lang="en-US" sz="3200" dirty="0"/>
              <a:t>lines.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52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562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4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784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Electrical Transmission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24</cp:revision>
  <dcterms:created xsi:type="dcterms:W3CDTF">2020-03-17T13:15:14Z</dcterms:created>
  <dcterms:modified xsi:type="dcterms:W3CDTF">2020-04-28T10:51:24Z</dcterms:modified>
</cp:coreProperties>
</file>