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58" r:id="rId5"/>
    <p:sldId id="259" r:id="rId6"/>
    <p:sldId id="260" r:id="rId7"/>
    <p:sldId id="271" r:id="rId8"/>
    <p:sldId id="261" r:id="rId9"/>
    <p:sldId id="272" r:id="rId10"/>
    <p:sldId id="262" r:id="rId11"/>
    <p:sldId id="263" r:id="rId12"/>
    <p:sldId id="273" r:id="rId13"/>
    <p:sldId id="264" r:id="rId14"/>
    <p:sldId id="265" r:id="rId15"/>
    <p:sldId id="266" r:id="rId16"/>
    <p:sldId id="267" r:id="rId17"/>
    <p:sldId id="274" r:id="rId18"/>
    <p:sldId id="275" r:id="rId19"/>
    <p:sldId id="268" r:id="rId20"/>
    <p:sldId id="26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F60A7-78D8-486B-A727-DCE4CE80548F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E12DD-DF99-4008-A457-ACED96A1E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181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F60A7-78D8-486B-A727-DCE4CE80548F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E12DD-DF99-4008-A457-ACED96A1E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999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F60A7-78D8-486B-A727-DCE4CE80548F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E12DD-DF99-4008-A457-ACED96A1E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91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F60A7-78D8-486B-A727-DCE4CE80548F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E12DD-DF99-4008-A457-ACED96A1E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995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F60A7-78D8-486B-A727-DCE4CE80548F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E12DD-DF99-4008-A457-ACED96A1E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510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F60A7-78D8-486B-A727-DCE4CE80548F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E12DD-DF99-4008-A457-ACED96A1E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844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F60A7-78D8-486B-A727-DCE4CE80548F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E12DD-DF99-4008-A457-ACED96A1E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182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F60A7-78D8-486B-A727-DCE4CE80548F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E12DD-DF99-4008-A457-ACED96A1E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446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F60A7-78D8-486B-A727-DCE4CE80548F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E12DD-DF99-4008-A457-ACED96A1E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873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F60A7-78D8-486B-A727-DCE4CE80548F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E12DD-DF99-4008-A457-ACED96A1E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823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F60A7-78D8-486B-A727-DCE4CE80548F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E12DD-DF99-4008-A457-ACED96A1E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190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F60A7-78D8-486B-A727-DCE4CE80548F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E12DD-DF99-4008-A457-ACED96A1E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264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/>
          <a:lstStyle/>
          <a:p>
            <a:r>
              <a:rPr lang="en-US" dirty="0" smtClean="0"/>
              <a:t>Electrical Transmission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14600"/>
            <a:ext cx="6400800" cy="17526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 smtClean="0"/>
              <a:t>In last lecture we have discussed </a:t>
            </a:r>
            <a:r>
              <a:rPr lang="en-US" dirty="0"/>
              <a:t>Sag in overhead transmission line, Conductor sag and tension, calculation of sag, and Effect of wind and ice </a:t>
            </a:r>
            <a:r>
              <a:rPr lang="en-US" dirty="0" smtClean="0"/>
              <a:t>loading </a:t>
            </a:r>
            <a:r>
              <a:rPr lang="en-US" dirty="0" smtClean="0"/>
              <a:t>in </a:t>
            </a:r>
            <a:r>
              <a:rPr lang="en-US" dirty="0" smtClean="0"/>
              <a:t>detail. In this lecture we will study about </a:t>
            </a:r>
            <a:r>
              <a:rPr lang="en-US" dirty="0" smtClean="0"/>
              <a:t>numerical related to Sag </a:t>
            </a:r>
            <a:r>
              <a:rPr lang="en-US" dirty="0" smtClean="0"/>
              <a:t>in overhead </a:t>
            </a:r>
            <a:r>
              <a:rPr lang="en-US" smtClean="0"/>
              <a:t>transmission </a:t>
            </a:r>
            <a:r>
              <a:rPr lang="en-US" smtClean="0"/>
              <a:t>line.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67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727" y="1447800"/>
            <a:ext cx="8143875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871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95400"/>
            <a:ext cx="8201025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10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dirty="0" smtClean="0"/>
              <a:t>Numerical 04. </a:t>
            </a:r>
            <a:r>
              <a:rPr lang="en-US" sz="3200" i="1" dirty="0"/>
              <a:t>A transmission line has a span of 214 </a:t>
            </a:r>
            <a:r>
              <a:rPr lang="en-US" sz="3200" i="1" dirty="0" smtClean="0"/>
              <a:t>meters </a:t>
            </a:r>
            <a:r>
              <a:rPr lang="en-US" sz="3200" i="1" dirty="0"/>
              <a:t>between level supports. </a:t>
            </a:r>
            <a:r>
              <a:rPr lang="en-US" sz="3200" i="1" dirty="0" smtClean="0"/>
              <a:t>The conductors </a:t>
            </a:r>
            <a:r>
              <a:rPr lang="en-US" sz="3200" i="1" dirty="0"/>
              <a:t>have a cross-sectional area of 3·225 cm</a:t>
            </a:r>
            <a:r>
              <a:rPr lang="en-US" sz="3200" dirty="0"/>
              <a:t>2</a:t>
            </a:r>
            <a:r>
              <a:rPr lang="en-US" sz="3200" i="1" dirty="0"/>
              <a:t>. Calculate the factor of safety under the </a:t>
            </a:r>
            <a:r>
              <a:rPr lang="en-US" sz="3200" i="1" dirty="0" smtClean="0"/>
              <a:t>following conditions </a:t>
            </a:r>
            <a:r>
              <a:rPr lang="en-US" sz="3200" i="1" dirty="0"/>
              <a:t>:</a:t>
            </a:r>
          </a:p>
          <a:p>
            <a:pPr algn="just"/>
            <a:r>
              <a:rPr lang="en-US" sz="3200" i="1" dirty="0"/>
              <a:t>Vertical sag = 2·35 m ; </a:t>
            </a:r>
            <a:endParaRPr lang="en-US" sz="3200" i="1" dirty="0" smtClean="0"/>
          </a:p>
          <a:p>
            <a:pPr algn="just"/>
            <a:r>
              <a:rPr lang="en-US" sz="3200" i="1" dirty="0" smtClean="0"/>
              <a:t>Wind </a:t>
            </a:r>
            <a:r>
              <a:rPr lang="en-US" sz="3200" i="1" dirty="0"/>
              <a:t>pressure = 1·5 kg/m run</a:t>
            </a:r>
          </a:p>
          <a:p>
            <a:pPr algn="just"/>
            <a:r>
              <a:rPr lang="en-US" sz="3200" i="1" dirty="0"/>
              <a:t>Breaking stress = 2540 kg/cm2 ; </a:t>
            </a:r>
            <a:endParaRPr lang="en-US" sz="3200" i="1" dirty="0" smtClean="0"/>
          </a:p>
          <a:p>
            <a:pPr algn="just"/>
            <a:r>
              <a:rPr lang="en-US" sz="3200" i="1" dirty="0" smtClean="0"/>
              <a:t>Wt</a:t>
            </a:r>
            <a:r>
              <a:rPr lang="en-US" sz="3200" i="1" dirty="0"/>
              <a:t>. of conductor = 1·125 kg/m run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795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155" y="1371600"/>
            <a:ext cx="748665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" y="1371600"/>
            <a:ext cx="901065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274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990600"/>
            <a:ext cx="67056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462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7620" y="16431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dirty="0" smtClean="0"/>
              <a:t>Numerical 05. </a:t>
            </a:r>
            <a:r>
              <a:rPr lang="en-US" sz="3200" i="1" dirty="0"/>
              <a:t>An overhead line has a span of 150 m between level supports. The </a:t>
            </a:r>
            <a:r>
              <a:rPr lang="en-US" sz="3200" i="1" dirty="0" smtClean="0"/>
              <a:t>conductor has </a:t>
            </a:r>
            <a:r>
              <a:rPr lang="en-US" sz="3200" i="1" dirty="0"/>
              <a:t>a cross-sectional area of 2 cm2. The ultimate strength is 5000 kg/cm2 and safety factor is 5. </a:t>
            </a:r>
            <a:r>
              <a:rPr lang="en-US" sz="3200" i="1" dirty="0" smtClean="0"/>
              <a:t>The specific </a:t>
            </a:r>
            <a:r>
              <a:rPr lang="en-US" sz="3200" i="1" dirty="0"/>
              <a:t>gravity of the material is 8·9 </a:t>
            </a:r>
            <a:r>
              <a:rPr lang="en-US" sz="3200" i="1" dirty="0" err="1"/>
              <a:t>gm</a:t>
            </a:r>
            <a:r>
              <a:rPr lang="en-US" sz="3200" i="1" dirty="0"/>
              <a:t>/cc. The wind pressure is 1·5 kg/m. </a:t>
            </a:r>
            <a:endParaRPr lang="en-US" sz="3200" i="1" dirty="0" smtClean="0"/>
          </a:p>
          <a:p>
            <a:pPr algn="just"/>
            <a:r>
              <a:rPr lang="en-US" sz="3200" i="1" dirty="0" smtClean="0"/>
              <a:t>Calculate </a:t>
            </a:r>
            <a:r>
              <a:rPr lang="en-US" sz="3200" i="1" dirty="0"/>
              <a:t>the height </a:t>
            </a:r>
            <a:r>
              <a:rPr lang="en-US" sz="3200" i="1" dirty="0" smtClean="0"/>
              <a:t>of the </a:t>
            </a:r>
            <a:r>
              <a:rPr lang="en-US" sz="3200" i="1" dirty="0"/>
              <a:t>conductor above the ground level at which it should be supported if a minimum clearance of 7 </a:t>
            </a:r>
            <a:r>
              <a:rPr lang="en-US" sz="3200" i="1" dirty="0" smtClean="0"/>
              <a:t>m is </a:t>
            </a:r>
            <a:r>
              <a:rPr lang="en-US" sz="3200" i="1" dirty="0"/>
              <a:t>to be left between the ground and the conductor.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4394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012" y="1066800"/>
            <a:ext cx="7419975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703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" y="1566863"/>
            <a:ext cx="8362950" cy="2547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367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447800"/>
            <a:ext cx="9001125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020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1430" y="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/>
          </a:p>
          <a:p>
            <a:endParaRPr lang="en-US" sz="3600" b="1" dirty="0"/>
          </a:p>
          <a:p>
            <a:pPr algn="just"/>
            <a:r>
              <a:rPr lang="en-US" sz="3200" b="1" dirty="0" smtClean="0"/>
              <a:t>Numerical 01. </a:t>
            </a:r>
            <a:r>
              <a:rPr lang="en-US" sz="3200" dirty="0"/>
              <a:t>A 132 kV transmission line has the following data :</a:t>
            </a:r>
          </a:p>
          <a:p>
            <a:pPr algn="just"/>
            <a:r>
              <a:rPr lang="en-US" sz="3200" dirty="0"/>
              <a:t>Wt. of conductor = 680 kg/km ; </a:t>
            </a:r>
            <a:endParaRPr lang="en-US" sz="3200" dirty="0" smtClean="0"/>
          </a:p>
          <a:p>
            <a:pPr algn="just"/>
            <a:r>
              <a:rPr lang="en-US" sz="3200" dirty="0" smtClean="0"/>
              <a:t>Length </a:t>
            </a:r>
            <a:r>
              <a:rPr lang="en-US" sz="3200" dirty="0"/>
              <a:t>of span = 260 m</a:t>
            </a:r>
          </a:p>
          <a:p>
            <a:pPr algn="just"/>
            <a:r>
              <a:rPr lang="en-US" sz="3200" dirty="0"/>
              <a:t>Ultimate strength = 3100 kg ; </a:t>
            </a:r>
            <a:endParaRPr lang="en-US" sz="3200" dirty="0" smtClean="0"/>
          </a:p>
          <a:p>
            <a:pPr algn="just"/>
            <a:r>
              <a:rPr lang="en-US" sz="3200" dirty="0" smtClean="0"/>
              <a:t>Safety </a:t>
            </a:r>
            <a:r>
              <a:rPr lang="en-US" sz="3200" dirty="0"/>
              <a:t>factor = 2</a:t>
            </a:r>
          </a:p>
          <a:p>
            <a:pPr algn="just"/>
            <a:r>
              <a:rPr lang="en-US" sz="3200" dirty="0"/>
              <a:t>Calculate the height above ground at which the conductor should be supported. </a:t>
            </a:r>
            <a:endParaRPr lang="en-US" sz="3200" dirty="0" smtClean="0"/>
          </a:p>
          <a:p>
            <a:pPr algn="just"/>
            <a:r>
              <a:rPr lang="en-US" sz="3200" dirty="0" smtClean="0"/>
              <a:t>Ground clearance required </a:t>
            </a:r>
            <a:r>
              <a:rPr lang="en-US" sz="3200" dirty="0"/>
              <a:t>is 10 </a:t>
            </a:r>
            <a:r>
              <a:rPr lang="en-US" sz="3200" dirty="0" smtClean="0"/>
              <a:t>meters.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2059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14400"/>
            <a:ext cx="7100277" cy="16927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spc="-10" dirty="0" smtClean="0"/>
              <a:t>References</a:t>
            </a:r>
          </a:p>
          <a:p>
            <a:r>
              <a:rPr lang="en-US" sz="3200" dirty="0"/>
              <a:t>Principles of Power </a:t>
            </a:r>
            <a:r>
              <a:rPr lang="en-US" sz="3200" dirty="0" smtClean="0"/>
              <a:t>Systems by </a:t>
            </a:r>
            <a:r>
              <a:rPr lang="en-US" sz="3200" dirty="0"/>
              <a:t>V.K Mehta</a:t>
            </a:r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80687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066800"/>
            <a:ext cx="74676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007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7620" y="0"/>
            <a:ext cx="9144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dirty="0" smtClean="0"/>
              <a:t>Numerical 02. </a:t>
            </a:r>
            <a:r>
              <a:rPr lang="en-US" sz="3200" dirty="0"/>
              <a:t>A transmission line has a span of 150 m between level supports. The </a:t>
            </a:r>
            <a:r>
              <a:rPr lang="en-US" sz="3200" dirty="0" smtClean="0"/>
              <a:t>conductor has </a:t>
            </a:r>
            <a:r>
              <a:rPr lang="en-US" sz="3200" dirty="0"/>
              <a:t>a cross-sectional area of 2 cm2. The tension in the conductor is 2000 kg. If the specific </a:t>
            </a:r>
            <a:r>
              <a:rPr lang="en-US" sz="3200" dirty="0" smtClean="0"/>
              <a:t>gravity of </a:t>
            </a:r>
            <a:r>
              <a:rPr lang="en-US" sz="3200" dirty="0"/>
              <a:t>the conductor material is 9·9 </a:t>
            </a:r>
            <a:r>
              <a:rPr lang="en-US" sz="3200" dirty="0" err="1"/>
              <a:t>gm</a:t>
            </a:r>
            <a:r>
              <a:rPr lang="en-US" sz="3200" dirty="0"/>
              <a:t>/cm3 and wind pressure is 1·5 kg/m </a:t>
            </a:r>
            <a:r>
              <a:rPr lang="en-US" sz="3200" dirty="0" smtClean="0"/>
              <a:t>length.</a:t>
            </a:r>
          </a:p>
          <a:p>
            <a:pPr algn="just"/>
            <a:r>
              <a:rPr lang="en-US" sz="3200" dirty="0"/>
              <a:t>C</a:t>
            </a:r>
            <a:r>
              <a:rPr lang="en-US" sz="3200" dirty="0" smtClean="0"/>
              <a:t>alculate </a:t>
            </a:r>
            <a:r>
              <a:rPr lang="en-US" sz="3200" dirty="0"/>
              <a:t>the </a:t>
            </a:r>
            <a:r>
              <a:rPr lang="en-US" sz="3200" dirty="0" smtClean="0"/>
              <a:t>sag and vertical </a:t>
            </a:r>
            <a:r>
              <a:rPr lang="en-US" sz="3200" dirty="0"/>
              <a:t>sag?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800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8" y="1371600"/>
            <a:ext cx="8048625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64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0" y="685800"/>
            <a:ext cx="454342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0" y="152400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This is the value of slant sag in a direction making an angle θ with the vertical.</a:t>
            </a:r>
          </a:p>
          <a:p>
            <a:r>
              <a:rPr lang="en-US" sz="3200" dirty="0"/>
              <a:t>Referring to </a:t>
            </a:r>
            <a:r>
              <a:rPr lang="en-US" sz="3200" dirty="0" smtClean="0"/>
              <a:t>Figure, </a:t>
            </a:r>
            <a:r>
              <a:rPr lang="en-US" sz="3200" dirty="0"/>
              <a:t>the value of θ is given by ;</a:t>
            </a:r>
            <a:endParaRPr lang="en-US" sz="32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2837" y="3657600"/>
            <a:ext cx="1838325" cy="188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691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790700"/>
            <a:ext cx="678180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678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dirty="0" smtClean="0"/>
              <a:t>Numerical 03. </a:t>
            </a:r>
            <a:r>
              <a:rPr lang="en-US" sz="3200" i="1" dirty="0"/>
              <a:t>A transmission line has a span of 200 </a:t>
            </a:r>
            <a:r>
              <a:rPr lang="en-US" sz="3200" i="1" dirty="0" smtClean="0"/>
              <a:t>meters </a:t>
            </a:r>
            <a:r>
              <a:rPr lang="en-US" sz="3200" i="1" dirty="0"/>
              <a:t>between level supports. </a:t>
            </a:r>
            <a:r>
              <a:rPr lang="en-US" sz="3200" i="1" dirty="0" smtClean="0"/>
              <a:t>The conductor </a:t>
            </a:r>
            <a:r>
              <a:rPr lang="en-US" sz="3200" i="1" dirty="0"/>
              <a:t>has a cross-sectional area of 1·29 cm2, weighs 1170 kg/km and has a breaking stress </a:t>
            </a:r>
            <a:r>
              <a:rPr lang="en-US" sz="3200" i="1" dirty="0" smtClean="0"/>
              <a:t>of 4218 </a:t>
            </a:r>
            <a:r>
              <a:rPr lang="en-US" sz="3200" i="1" dirty="0"/>
              <a:t>kg/cm2. Calculate the sag for a safety factor of 5, allowing a wind pressure of 122 kg </a:t>
            </a:r>
            <a:r>
              <a:rPr lang="en-US" sz="3200" i="1" dirty="0" smtClean="0"/>
              <a:t>per square meter </a:t>
            </a:r>
            <a:r>
              <a:rPr lang="en-US" sz="3200" i="1" dirty="0"/>
              <a:t>of projected area. What is the vertical sag?</a:t>
            </a:r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154524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963" y="1396365"/>
            <a:ext cx="7458075" cy="3099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141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425</Words>
  <Application>Microsoft Office PowerPoint</Application>
  <PresentationFormat>On-screen Show (4:3)</PresentationFormat>
  <Paragraphs>25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Electrical Transmission System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19</cp:revision>
  <dcterms:created xsi:type="dcterms:W3CDTF">2020-03-17T13:15:14Z</dcterms:created>
  <dcterms:modified xsi:type="dcterms:W3CDTF">2020-03-31T14:48:18Z</dcterms:modified>
</cp:coreProperties>
</file>