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71" r:id="rId8"/>
    <p:sldId id="261" r:id="rId9"/>
    <p:sldId id="272" r:id="rId10"/>
    <p:sldId id="262" r:id="rId11"/>
    <p:sldId id="263" r:id="rId12"/>
    <p:sldId id="273" r:id="rId13"/>
    <p:sldId id="264" r:id="rId14"/>
    <p:sldId id="265" r:id="rId15"/>
    <p:sldId id="266" r:id="rId16"/>
    <p:sldId id="267" r:id="rId17"/>
    <p:sldId id="274" r:id="rId18"/>
    <p:sldId id="275" r:id="rId19"/>
    <p:sldId id="268" r:id="rId20"/>
    <p:sldId id="276" r:id="rId21"/>
    <p:sldId id="277" r:id="rId22"/>
    <p:sldId id="278" r:id="rId23"/>
    <p:sldId id="279" r:id="rId24"/>
    <p:sldId id="26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181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99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1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995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10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44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8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446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73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23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90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F60A7-78D8-486B-A727-DCE4CE80548F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26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 dirty="0" smtClean="0"/>
              <a:t>Electrical Transmission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In last lecture we have discussed the </a:t>
            </a:r>
            <a:r>
              <a:rPr lang="en-US" dirty="0"/>
              <a:t>Corona in transmission lines, factor affecting corona and its pros and cons </a:t>
            </a:r>
            <a:r>
              <a:rPr lang="en-US" dirty="0" smtClean="0"/>
              <a:t>in detail. In this lecture we will study </a:t>
            </a:r>
            <a:r>
              <a:rPr lang="en-US" dirty="0" smtClean="0"/>
              <a:t>about Sag in overhead transmission line, Conductor sag and tension, calculation of sag, and Effect of wind and ice loading.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678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6670" y="0"/>
            <a:ext cx="917067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3200" b="1" i="1" dirty="0"/>
          </a:p>
          <a:p>
            <a:r>
              <a:rPr lang="en-US" sz="3600" b="1" dirty="0"/>
              <a:t>When supports are at equal levels. </a:t>
            </a:r>
            <a:endParaRPr lang="en-US" sz="3600" b="1" dirty="0" smtClean="0"/>
          </a:p>
          <a:p>
            <a:pPr algn="just"/>
            <a:endParaRPr lang="en-US" sz="3200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3200" dirty="0" smtClean="0"/>
              <a:t>Consider a </a:t>
            </a:r>
            <a:r>
              <a:rPr lang="en-US" sz="3200" dirty="0"/>
              <a:t>conductor between two equilevel </a:t>
            </a:r>
            <a:r>
              <a:rPr lang="en-US" sz="3200" dirty="0" smtClean="0"/>
              <a:t>supports </a:t>
            </a:r>
            <a:r>
              <a:rPr lang="en-US" sz="3200" i="1" dirty="0" smtClean="0"/>
              <a:t>A </a:t>
            </a:r>
            <a:r>
              <a:rPr lang="en-US" sz="3200" dirty="0"/>
              <a:t>and </a:t>
            </a:r>
            <a:r>
              <a:rPr lang="en-US" sz="3200" i="1" dirty="0"/>
              <a:t>B </a:t>
            </a:r>
            <a:r>
              <a:rPr lang="en-US" sz="3200" dirty="0"/>
              <a:t>with </a:t>
            </a:r>
            <a:r>
              <a:rPr lang="en-US" sz="3200" i="1" dirty="0"/>
              <a:t>O </a:t>
            </a:r>
            <a:r>
              <a:rPr lang="en-US" sz="3200" dirty="0"/>
              <a:t>as the lowest point as shown in </a:t>
            </a:r>
            <a:r>
              <a:rPr lang="en-US" sz="3200" dirty="0" smtClean="0"/>
              <a:t>Figure. </a:t>
            </a:r>
            <a:r>
              <a:rPr lang="en-US" sz="3200" dirty="0"/>
              <a:t>It can be proved that lowest point will be </a:t>
            </a:r>
            <a:r>
              <a:rPr lang="en-US" sz="3200" dirty="0" smtClean="0"/>
              <a:t>at the </a:t>
            </a:r>
            <a:r>
              <a:rPr lang="en-US" sz="3200" dirty="0"/>
              <a:t>mid-span</a:t>
            </a:r>
            <a:r>
              <a:rPr lang="en-US" sz="3200" dirty="0" smtClean="0"/>
              <a:t>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574316"/>
            <a:ext cx="4772025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8719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9050" y="0"/>
            <a:ext cx="916305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3200" dirty="0">
                <a:solidFill>
                  <a:prstClr val="black"/>
                </a:solidFill>
              </a:rPr>
              <a:t>l = Length of span</a:t>
            </a:r>
          </a:p>
          <a:p>
            <a:pPr lvl="0" algn="just"/>
            <a:r>
              <a:rPr lang="en-US" sz="3200" dirty="0">
                <a:solidFill>
                  <a:prstClr val="black"/>
                </a:solidFill>
              </a:rPr>
              <a:t>w = Weight per unit length of conductor</a:t>
            </a:r>
          </a:p>
          <a:p>
            <a:pPr lvl="0" algn="just"/>
            <a:r>
              <a:rPr lang="en-US" sz="3200" dirty="0">
                <a:solidFill>
                  <a:prstClr val="black"/>
                </a:solidFill>
              </a:rPr>
              <a:t>T = Tension in the conductor.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Consider a point P on the conductor. Taking the lowest point O as the origin, let the </a:t>
            </a:r>
            <a:r>
              <a:rPr lang="en-US" sz="3200" dirty="0" smtClean="0">
                <a:solidFill>
                  <a:prstClr val="black"/>
                </a:solidFill>
              </a:rPr>
              <a:t>co-ordinates of </a:t>
            </a:r>
            <a:r>
              <a:rPr lang="en-US" sz="3200" dirty="0">
                <a:solidFill>
                  <a:prstClr val="black"/>
                </a:solidFill>
              </a:rPr>
              <a:t>point P be x and y. </a:t>
            </a:r>
            <a:endParaRPr lang="en-US" sz="3200" dirty="0" smtClean="0">
              <a:solidFill>
                <a:prstClr val="black"/>
              </a:solidFill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</a:rPr>
              <a:t>Assuming </a:t>
            </a:r>
            <a:r>
              <a:rPr lang="en-US" sz="3200" dirty="0">
                <a:solidFill>
                  <a:prstClr val="black"/>
                </a:solidFill>
              </a:rPr>
              <a:t>that the curvature is so small that curved length is equal to </a:t>
            </a:r>
            <a:r>
              <a:rPr lang="en-US" sz="3200" dirty="0" smtClean="0">
                <a:solidFill>
                  <a:prstClr val="black"/>
                </a:solidFill>
              </a:rPr>
              <a:t>its horizontal </a:t>
            </a:r>
            <a:r>
              <a:rPr lang="en-US" sz="3200" dirty="0">
                <a:solidFill>
                  <a:prstClr val="black"/>
                </a:solidFill>
              </a:rPr>
              <a:t>projection (i.e., OP = x), the two forces acting on the portion OP of the conductor are :</a:t>
            </a:r>
          </a:p>
          <a:p>
            <a:pPr lvl="0" algn="just"/>
            <a:r>
              <a:rPr lang="en-US" sz="3200" dirty="0" smtClean="0">
                <a:solidFill>
                  <a:prstClr val="black"/>
                </a:solidFill>
              </a:rPr>
              <a:t>	(</a:t>
            </a:r>
            <a:r>
              <a:rPr lang="en-US" sz="3200" dirty="0">
                <a:solidFill>
                  <a:prstClr val="black"/>
                </a:solidFill>
              </a:rPr>
              <a:t>a) The weight </a:t>
            </a:r>
            <a:r>
              <a:rPr lang="en-US" sz="3200" dirty="0" err="1">
                <a:solidFill>
                  <a:prstClr val="black"/>
                </a:solidFill>
              </a:rPr>
              <a:t>wx</a:t>
            </a:r>
            <a:r>
              <a:rPr lang="en-US" sz="3200" dirty="0">
                <a:solidFill>
                  <a:prstClr val="black"/>
                </a:solidFill>
              </a:rPr>
              <a:t> of conductor acting at </a:t>
            </a:r>
            <a:r>
              <a:rPr lang="en-US" sz="3200" dirty="0" smtClean="0">
                <a:solidFill>
                  <a:prstClr val="black"/>
                </a:solidFill>
              </a:rPr>
              <a:t>a 	distance </a:t>
            </a:r>
            <a:r>
              <a:rPr lang="en-US" sz="3200" dirty="0">
                <a:solidFill>
                  <a:prstClr val="black"/>
                </a:solidFill>
              </a:rPr>
              <a:t>x/2 from O.</a:t>
            </a:r>
          </a:p>
          <a:p>
            <a:pPr lvl="0" algn="just"/>
            <a:r>
              <a:rPr lang="en-US" sz="3200" dirty="0" smtClean="0">
                <a:solidFill>
                  <a:prstClr val="black"/>
                </a:solidFill>
              </a:rPr>
              <a:t>	(</a:t>
            </a:r>
            <a:r>
              <a:rPr lang="en-US" sz="3200" dirty="0">
                <a:solidFill>
                  <a:prstClr val="black"/>
                </a:solidFill>
              </a:rPr>
              <a:t>b) The tension T acting at 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01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/>
              <a:t>Equating </a:t>
            </a:r>
            <a:r>
              <a:rPr lang="en-US" sz="3200" dirty="0"/>
              <a:t>the moments of above two forces about point </a:t>
            </a:r>
            <a:r>
              <a:rPr lang="en-US" sz="3200" i="1" dirty="0"/>
              <a:t>O</a:t>
            </a:r>
            <a:r>
              <a:rPr lang="en-US" sz="3200" dirty="0"/>
              <a:t>, we get,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840" y="1077218"/>
            <a:ext cx="483870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-3810" y="2382143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231F20"/>
                </a:solidFill>
              </a:rPr>
              <a:t>The maximum dip (sag) is represented by the value of </a:t>
            </a:r>
            <a:r>
              <a:rPr lang="en-US" sz="3200" i="1" dirty="0">
                <a:solidFill>
                  <a:srgbClr val="231F20"/>
                </a:solidFill>
              </a:rPr>
              <a:t>y </a:t>
            </a:r>
            <a:r>
              <a:rPr lang="en-US" sz="3200" dirty="0">
                <a:solidFill>
                  <a:srgbClr val="231F20"/>
                </a:solidFill>
              </a:rPr>
              <a:t>at either of the supports </a:t>
            </a:r>
            <a:r>
              <a:rPr lang="en-US" sz="3200" i="1" dirty="0">
                <a:solidFill>
                  <a:srgbClr val="231F20"/>
                </a:solidFill>
              </a:rPr>
              <a:t>A </a:t>
            </a:r>
            <a:r>
              <a:rPr lang="en-US" sz="3200" dirty="0">
                <a:solidFill>
                  <a:srgbClr val="231F20"/>
                </a:solidFill>
              </a:rPr>
              <a:t>and </a:t>
            </a:r>
            <a:r>
              <a:rPr lang="en-US" sz="3200" i="1" dirty="0">
                <a:solidFill>
                  <a:srgbClr val="231F20"/>
                </a:solidFill>
              </a:rPr>
              <a:t>B</a:t>
            </a:r>
            <a:r>
              <a:rPr lang="en-US" sz="3200" dirty="0">
                <a:solidFill>
                  <a:srgbClr val="231F20"/>
                </a:solidFill>
              </a:rPr>
              <a:t>.</a:t>
            </a:r>
          </a:p>
          <a:p>
            <a:r>
              <a:rPr lang="en-US" sz="3200" dirty="0">
                <a:solidFill>
                  <a:srgbClr val="231F20"/>
                </a:solidFill>
              </a:rPr>
              <a:t>At support </a:t>
            </a:r>
            <a:r>
              <a:rPr lang="en-US" sz="3200" i="1" dirty="0">
                <a:solidFill>
                  <a:srgbClr val="231F20"/>
                </a:solidFill>
              </a:rPr>
              <a:t>A</a:t>
            </a:r>
            <a:r>
              <a:rPr lang="en-US" sz="3200" dirty="0">
                <a:solidFill>
                  <a:srgbClr val="231F20"/>
                </a:solidFill>
              </a:rPr>
              <a:t>,</a:t>
            </a:r>
            <a:endParaRPr lang="en-US" sz="32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5148" y="4114800"/>
            <a:ext cx="2943225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958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8098" y="0"/>
            <a:ext cx="918019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When </a:t>
            </a:r>
            <a:r>
              <a:rPr lang="en-US" sz="3600" b="1" dirty="0"/>
              <a:t>supports are at unequal levels. </a:t>
            </a:r>
            <a:endParaRPr lang="en-US" sz="3600" b="1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3200" dirty="0" smtClean="0"/>
              <a:t>In </a:t>
            </a:r>
            <a:r>
              <a:rPr lang="en-US" sz="3200" dirty="0"/>
              <a:t>hilly areas, we generally come across </a:t>
            </a:r>
            <a:r>
              <a:rPr lang="en-US" sz="3200" dirty="0" smtClean="0"/>
              <a:t>conductors suspended </a:t>
            </a:r>
            <a:r>
              <a:rPr lang="en-US" sz="3200" dirty="0"/>
              <a:t>between supports at unequal </a:t>
            </a:r>
            <a:r>
              <a:rPr lang="en-US" sz="3200" dirty="0" smtClean="0"/>
              <a:t>levels.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3200" dirty="0" smtClean="0"/>
              <a:t>Figure </a:t>
            </a:r>
            <a:r>
              <a:rPr lang="en-US" sz="3200" dirty="0"/>
              <a:t>shows a conductor </a:t>
            </a:r>
            <a:r>
              <a:rPr lang="en-US" sz="3200" dirty="0" smtClean="0"/>
              <a:t>suspended between </a:t>
            </a:r>
            <a:r>
              <a:rPr lang="en-US" sz="3200" dirty="0"/>
              <a:t>two supports </a:t>
            </a:r>
            <a:r>
              <a:rPr lang="en-US" sz="3200" i="1" dirty="0"/>
              <a:t>A </a:t>
            </a:r>
            <a:r>
              <a:rPr lang="en-US" sz="3200" dirty="0"/>
              <a:t>and </a:t>
            </a:r>
            <a:r>
              <a:rPr lang="en-US" sz="3200" i="1" dirty="0"/>
              <a:t>B </a:t>
            </a:r>
            <a:r>
              <a:rPr lang="en-US" sz="3200" dirty="0"/>
              <a:t>which are at different levels. The lowest point on the </a:t>
            </a:r>
            <a:r>
              <a:rPr lang="en-US" sz="3200" dirty="0" smtClean="0"/>
              <a:t>conductor is </a:t>
            </a:r>
            <a:r>
              <a:rPr lang="en-US" sz="3200" i="1" dirty="0"/>
              <a:t>O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9" y="3108543"/>
            <a:ext cx="7162801" cy="3063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48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810" y="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Let</a:t>
            </a:r>
          </a:p>
          <a:p>
            <a:endParaRPr lang="en-US" sz="3200" dirty="0"/>
          </a:p>
          <a:p>
            <a:r>
              <a:rPr lang="en-US" sz="3200" i="1" dirty="0"/>
              <a:t>l </a:t>
            </a:r>
            <a:r>
              <a:rPr lang="en-US" sz="3200" dirty="0"/>
              <a:t>= Span </a:t>
            </a:r>
            <a:r>
              <a:rPr lang="en-US" sz="3200" dirty="0" smtClean="0"/>
              <a:t>length</a:t>
            </a:r>
          </a:p>
          <a:p>
            <a:endParaRPr lang="en-US" sz="3200" dirty="0"/>
          </a:p>
          <a:p>
            <a:r>
              <a:rPr lang="en-US" sz="3200" i="1" dirty="0"/>
              <a:t>h </a:t>
            </a:r>
            <a:r>
              <a:rPr lang="en-US" sz="3200" dirty="0"/>
              <a:t>= Difference in levels between two </a:t>
            </a:r>
            <a:r>
              <a:rPr lang="en-US" sz="3200" dirty="0" smtClean="0"/>
              <a:t>supports</a:t>
            </a:r>
          </a:p>
          <a:p>
            <a:endParaRPr lang="en-US" sz="3200" dirty="0"/>
          </a:p>
          <a:p>
            <a:r>
              <a:rPr lang="en-US" sz="3200" i="1" dirty="0"/>
              <a:t>x</a:t>
            </a:r>
            <a:r>
              <a:rPr lang="en-US" sz="3200" dirty="0"/>
              <a:t>1 = Distance of support at lower level (</a:t>
            </a:r>
            <a:r>
              <a:rPr lang="en-US" sz="3200" i="1" dirty="0"/>
              <a:t>i.e., A</a:t>
            </a:r>
            <a:r>
              <a:rPr lang="en-US" sz="3200" dirty="0"/>
              <a:t>) from </a:t>
            </a:r>
            <a:r>
              <a:rPr lang="en-US" sz="3200" i="1" dirty="0" smtClean="0"/>
              <a:t>O</a:t>
            </a:r>
          </a:p>
          <a:p>
            <a:endParaRPr lang="en-US" sz="3200" i="1" dirty="0"/>
          </a:p>
          <a:p>
            <a:r>
              <a:rPr lang="en-US" sz="3200" i="1" dirty="0"/>
              <a:t>x</a:t>
            </a:r>
            <a:r>
              <a:rPr lang="en-US" sz="3200" dirty="0"/>
              <a:t>2 = Distance of support at higher level (</a:t>
            </a:r>
            <a:r>
              <a:rPr lang="en-US" sz="3200" i="1" dirty="0"/>
              <a:t>i.e. B</a:t>
            </a:r>
            <a:r>
              <a:rPr lang="en-US" sz="3200" dirty="0"/>
              <a:t>) from </a:t>
            </a:r>
            <a:r>
              <a:rPr lang="en-US" sz="3200" i="1" dirty="0" smtClean="0"/>
              <a:t>O</a:t>
            </a:r>
          </a:p>
          <a:p>
            <a:endParaRPr lang="en-US" sz="3200" i="1" dirty="0"/>
          </a:p>
          <a:p>
            <a:r>
              <a:rPr lang="en-US" sz="3200" i="1" dirty="0"/>
              <a:t>T </a:t>
            </a:r>
            <a:r>
              <a:rPr lang="en-US" sz="3200" dirty="0"/>
              <a:t>= Tension in the conductor</a:t>
            </a:r>
          </a:p>
        </p:txBody>
      </p:sp>
    </p:spTree>
    <p:extLst>
      <p:ext uri="{BB962C8B-B14F-4D97-AF65-F5344CB8AC3E}">
        <p14:creationId xmlns:p14="http://schemas.microsoft.com/office/powerpoint/2010/main" val="3712744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661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3200" dirty="0" smtClean="0"/>
          </a:p>
          <a:p>
            <a:pPr algn="just"/>
            <a:r>
              <a:rPr lang="en-US" sz="3200" dirty="0" smtClean="0"/>
              <a:t>If </a:t>
            </a:r>
            <a:r>
              <a:rPr lang="en-US" sz="3200" i="1" dirty="0"/>
              <a:t>w </a:t>
            </a:r>
            <a:r>
              <a:rPr lang="en-US" sz="3200" dirty="0"/>
              <a:t>is the weight per unit length of the conductor, then,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8800"/>
            <a:ext cx="9144000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82390"/>
            <a:ext cx="4524375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4621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75360"/>
            <a:ext cx="9144000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670" y="3371850"/>
            <a:ext cx="917067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3947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47800"/>
            <a:ext cx="4914900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365760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Having found </a:t>
            </a:r>
            <a:r>
              <a:rPr lang="en-US" sz="3200" i="1" dirty="0"/>
              <a:t>x</a:t>
            </a:r>
            <a:r>
              <a:rPr lang="en-US" sz="3200" dirty="0"/>
              <a:t>1 and </a:t>
            </a:r>
            <a:r>
              <a:rPr lang="en-US" sz="3200" i="1" dirty="0"/>
              <a:t>x</a:t>
            </a:r>
            <a:r>
              <a:rPr lang="en-US" sz="3200" dirty="0"/>
              <a:t>2, values of </a:t>
            </a:r>
            <a:r>
              <a:rPr lang="en-US" sz="3200" i="1" dirty="0"/>
              <a:t>S</a:t>
            </a:r>
            <a:r>
              <a:rPr lang="en-US" sz="3200" dirty="0"/>
              <a:t>1 and </a:t>
            </a:r>
            <a:r>
              <a:rPr lang="en-US" sz="3200" i="1" dirty="0"/>
              <a:t>S</a:t>
            </a:r>
            <a:r>
              <a:rPr lang="en-US" sz="3200" dirty="0"/>
              <a:t>2 can be easily calculated.</a:t>
            </a:r>
          </a:p>
        </p:txBody>
      </p:sp>
    </p:spTree>
    <p:extLst>
      <p:ext uri="{BB962C8B-B14F-4D97-AF65-F5344CB8AC3E}">
        <p14:creationId xmlns:p14="http://schemas.microsoft.com/office/powerpoint/2010/main" val="30970320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2501"/>
            <a:ext cx="91440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Effect </a:t>
            </a:r>
            <a:r>
              <a:rPr lang="en-US" sz="3600" b="1" dirty="0"/>
              <a:t>of wind and ice </a:t>
            </a:r>
            <a:r>
              <a:rPr lang="en-US" sz="3600" b="1" dirty="0" smtClean="0"/>
              <a:t>loading</a:t>
            </a:r>
          </a:p>
          <a:p>
            <a:r>
              <a:rPr lang="en-US" sz="3600" b="1" dirty="0" smtClean="0"/>
              <a:t>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3200" dirty="0" smtClean="0"/>
              <a:t>The </a:t>
            </a:r>
            <a:r>
              <a:rPr lang="en-US" sz="3200" dirty="0"/>
              <a:t>above formulae for sag are true only in still air and </a:t>
            </a:r>
            <a:r>
              <a:rPr lang="en-US" sz="3200" dirty="0" smtClean="0"/>
              <a:t>at normal </a:t>
            </a:r>
            <a:r>
              <a:rPr lang="en-US" sz="3200" dirty="0"/>
              <a:t>temperature when the conductor is acted by its weight only. </a:t>
            </a:r>
            <a:endParaRPr lang="en-US" sz="3200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en-US" sz="3200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3200" dirty="0" smtClean="0"/>
              <a:t>However</a:t>
            </a:r>
            <a:r>
              <a:rPr lang="en-US" sz="3200" dirty="0"/>
              <a:t>, in actual practice, </a:t>
            </a:r>
            <a:r>
              <a:rPr lang="en-US" sz="3200" dirty="0" smtClean="0"/>
              <a:t>a conductor </a:t>
            </a:r>
            <a:r>
              <a:rPr lang="en-US" sz="3200" dirty="0"/>
              <a:t>may have ice coating and simultaneously subjected to wind pressure.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6536723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endParaRPr lang="en-US" sz="3200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3200" dirty="0" smtClean="0"/>
              <a:t>The </a:t>
            </a:r>
            <a:r>
              <a:rPr lang="en-US" sz="3200" dirty="0"/>
              <a:t>weight of ice acts vertically downwards </a:t>
            </a:r>
            <a:r>
              <a:rPr lang="en-US" sz="3200" i="1" dirty="0"/>
              <a:t>i.e.</a:t>
            </a:r>
            <a:r>
              <a:rPr lang="en-US" sz="3200" dirty="0"/>
              <a:t>, in the same direction as the weight of conductor. The force due to </a:t>
            </a:r>
            <a:r>
              <a:rPr lang="en-US" sz="3200" dirty="0" smtClean="0"/>
              <a:t>the wind </a:t>
            </a:r>
            <a:r>
              <a:rPr lang="en-US" sz="3200" dirty="0"/>
              <a:t>is assumed to act horizontally </a:t>
            </a:r>
            <a:r>
              <a:rPr lang="en-US" sz="3200" i="1" dirty="0"/>
              <a:t>i.e</a:t>
            </a:r>
            <a:r>
              <a:rPr lang="en-US" sz="3200" dirty="0"/>
              <a:t>., at right angle to the projected surface of the </a:t>
            </a:r>
            <a:r>
              <a:rPr lang="en-US" sz="3200" dirty="0" smtClean="0"/>
              <a:t>conductor.</a:t>
            </a:r>
          </a:p>
        </p:txBody>
      </p:sp>
    </p:spTree>
    <p:extLst>
      <p:ext uri="{BB962C8B-B14F-4D97-AF65-F5344CB8AC3E}">
        <p14:creationId xmlns:p14="http://schemas.microsoft.com/office/powerpoint/2010/main" val="700203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1430" y="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/>
          </a:p>
          <a:p>
            <a:endParaRPr lang="en-US" sz="3600" b="1" dirty="0"/>
          </a:p>
          <a:p>
            <a:endParaRPr lang="en-US" sz="3600" b="1" dirty="0" smtClean="0"/>
          </a:p>
          <a:p>
            <a:r>
              <a:rPr lang="en-US" sz="3600" b="1" dirty="0" smtClean="0"/>
              <a:t>Sag </a:t>
            </a:r>
            <a:r>
              <a:rPr lang="en-US" sz="3600" b="1" dirty="0"/>
              <a:t>in Overhead Lines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sz="32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3200" dirty="0" smtClean="0"/>
              <a:t>The </a:t>
            </a:r>
            <a:r>
              <a:rPr lang="en-US" sz="3200" dirty="0"/>
              <a:t>difference in level between points of supports and the lowest point on the conductor </a:t>
            </a:r>
            <a:r>
              <a:rPr lang="en-US" sz="3200" dirty="0" smtClean="0"/>
              <a:t>is called </a:t>
            </a:r>
            <a:r>
              <a:rPr lang="en-US" sz="3200" dirty="0"/>
              <a:t>sag.</a:t>
            </a:r>
          </a:p>
        </p:txBody>
      </p:sp>
    </p:spTree>
    <p:extLst>
      <p:ext uri="{BB962C8B-B14F-4D97-AF65-F5344CB8AC3E}">
        <p14:creationId xmlns:p14="http://schemas.microsoft.com/office/powerpoint/2010/main" val="30205980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3200" dirty="0"/>
              <a:t>Hence, the total force on the conductor is the vector sum of horizontal and vertical forces as shown in Figure.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35" y="2590800"/>
            <a:ext cx="763905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99557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91440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26560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35846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When </a:t>
            </a:r>
            <a:r>
              <a:rPr lang="en-US" sz="3200" dirty="0"/>
              <a:t>the conductor has wind and ice loading also, the following points may be noted </a:t>
            </a:r>
            <a:r>
              <a:rPr lang="en-US" sz="3200" dirty="0" smtClean="0"/>
              <a:t>:</a:t>
            </a:r>
          </a:p>
          <a:p>
            <a:endParaRPr lang="en-US" sz="3200" dirty="0"/>
          </a:p>
          <a:p>
            <a:pPr marL="571500" indent="-571500">
              <a:buAutoNum type="romanLcParenBoth"/>
            </a:pPr>
            <a:r>
              <a:rPr lang="en-US" sz="3200" dirty="0" smtClean="0"/>
              <a:t>The </a:t>
            </a:r>
            <a:r>
              <a:rPr lang="en-US" sz="3200" dirty="0"/>
              <a:t>conductor sets itself in a plane at an angle θ to the vertical </a:t>
            </a:r>
            <a:r>
              <a:rPr lang="en-US" sz="3200" dirty="0" smtClean="0"/>
              <a:t>where</a:t>
            </a:r>
          </a:p>
          <a:p>
            <a:pPr marL="571500" indent="-571500">
              <a:buAutoNum type="romanLcParenBoth"/>
            </a:pP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986719"/>
            <a:ext cx="19907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38315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5746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200" dirty="0" smtClean="0">
              <a:solidFill>
                <a:prstClr val="black"/>
              </a:solidFill>
            </a:endParaRPr>
          </a:p>
          <a:p>
            <a:pPr lvl="0"/>
            <a:endParaRPr lang="en-US" sz="3200" dirty="0">
              <a:solidFill>
                <a:prstClr val="black"/>
              </a:solidFill>
            </a:endParaRPr>
          </a:p>
          <a:p>
            <a:pPr lvl="0"/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i="1" dirty="0">
                <a:solidFill>
                  <a:prstClr val="black"/>
                </a:solidFill>
              </a:rPr>
              <a:t>ii</a:t>
            </a:r>
            <a:r>
              <a:rPr lang="en-US" sz="3200" dirty="0">
                <a:solidFill>
                  <a:prstClr val="black"/>
                </a:solidFill>
              </a:rPr>
              <a:t>) The sag in the conductor is given by :</a:t>
            </a:r>
          </a:p>
          <a:p>
            <a:pPr lvl="0"/>
            <a:endParaRPr lang="en-US" sz="3200" dirty="0">
              <a:solidFill>
                <a:prstClr val="black"/>
              </a:solidFill>
            </a:endParaRPr>
          </a:p>
          <a:p>
            <a:pPr lvl="0"/>
            <a:endParaRPr lang="en-US" sz="3200" dirty="0" smtClean="0">
              <a:solidFill>
                <a:prstClr val="black"/>
              </a:solidFill>
            </a:endParaRPr>
          </a:p>
          <a:p>
            <a:pPr lvl="0" algn="just"/>
            <a:r>
              <a:rPr lang="en-US" sz="3200" dirty="0" smtClean="0">
                <a:solidFill>
                  <a:prstClr val="black"/>
                </a:solidFill>
              </a:rPr>
              <a:t>Hence </a:t>
            </a:r>
            <a:r>
              <a:rPr lang="en-US" sz="3200" i="1" dirty="0">
                <a:solidFill>
                  <a:prstClr val="black"/>
                </a:solidFill>
              </a:rPr>
              <a:t>S </a:t>
            </a:r>
            <a:r>
              <a:rPr lang="en-US" sz="3200" dirty="0">
                <a:solidFill>
                  <a:prstClr val="black"/>
                </a:solidFill>
              </a:rPr>
              <a:t>represents the slant sag in a direction making an angle θ to the vertical. </a:t>
            </a:r>
            <a:r>
              <a:rPr lang="en-US" sz="3200" i="1" dirty="0">
                <a:solidFill>
                  <a:prstClr val="black"/>
                </a:solidFill>
              </a:rPr>
              <a:t>If </a:t>
            </a:r>
            <a:r>
              <a:rPr lang="en-US" sz="3200" i="1" dirty="0" smtClean="0">
                <a:solidFill>
                  <a:prstClr val="black"/>
                </a:solidFill>
              </a:rPr>
              <a:t>no specific </a:t>
            </a:r>
            <a:r>
              <a:rPr lang="en-US" sz="3200" i="1" dirty="0">
                <a:solidFill>
                  <a:prstClr val="black"/>
                </a:solidFill>
              </a:rPr>
              <a:t>mention is made in the problem, then slant slag is calculated by using the </a:t>
            </a:r>
            <a:r>
              <a:rPr lang="en-US" sz="3200" i="1" dirty="0" smtClean="0">
                <a:solidFill>
                  <a:prstClr val="black"/>
                </a:solidFill>
              </a:rPr>
              <a:t>above formula.</a:t>
            </a:r>
          </a:p>
          <a:p>
            <a:pPr lvl="0" algn="just"/>
            <a:endParaRPr lang="en-US" sz="3200" i="1" dirty="0">
              <a:solidFill>
                <a:prstClr val="black"/>
              </a:solidFill>
            </a:endParaRPr>
          </a:p>
          <a:p>
            <a:pPr lvl="0"/>
            <a:r>
              <a:rPr lang="en-US" sz="3200" dirty="0">
                <a:solidFill>
                  <a:prstClr val="black"/>
                </a:solidFill>
              </a:rPr>
              <a:t>(</a:t>
            </a:r>
            <a:r>
              <a:rPr lang="en-US" sz="3200" i="1" dirty="0">
                <a:solidFill>
                  <a:prstClr val="black"/>
                </a:solidFill>
              </a:rPr>
              <a:t>iii</a:t>
            </a:r>
            <a:r>
              <a:rPr lang="en-US" sz="3200" dirty="0">
                <a:solidFill>
                  <a:prstClr val="black"/>
                </a:solidFill>
              </a:rPr>
              <a:t>) The vertical sag = </a:t>
            </a:r>
            <a:r>
              <a:rPr lang="en-US" sz="3200" i="1" dirty="0">
                <a:solidFill>
                  <a:prstClr val="black"/>
                </a:solidFill>
              </a:rPr>
              <a:t>S </a:t>
            </a:r>
            <a:r>
              <a:rPr lang="en-US" sz="3200" dirty="0" err="1">
                <a:solidFill>
                  <a:prstClr val="black"/>
                </a:solidFill>
              </a:rPr>
              <a:t>cos</a:t>
            </a:r>
            <a:r>
              <a:rPr lang="en-US" sz="3200" dirty="0">
                <a:solidFill>
                  <a:prstClr val="black"/>
                </a:solidFill>
              </a:rPr>
              <a:t> θ</a:t>
            </a:r>
            <a:endParaRPr lang="en-US" sz="3200" dirty="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1600200"/>
            <a:ext cx="11715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76033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14400"/>
            <a:ext cx="7100277" cy="1692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spc="-10" dirty="0" smtClean="0"/>
              <a:t>References</a:t>
            </a:r>
          </a:p>
          <a:p>
            <a:r>
              <a:rPr lang="en-US" sz="3200" dirty="0"/>
              <a:t>Principles of Power </a:t>
            </a:r>
            <a:r>
              <a:rPr lang="en-US" sz="3200" dirty="0" smtClean="0"/>
              <a:t>Systems by </a:t>
            </a:r>
            <a:r>
              <a:rPr lang="en-US" sz="3200" dirty="0"/>
              <a:t>V.K Mehta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06870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6670" y="0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3200" dirty="0"/>
              <a:t>Fig. </a:t>
            </a:r>
            <a:r>
              <a:rPr lang="en-US" sz="3200" dirty="0" smtClean="0"/>
              <a:t>(</a:t>
            </a:r>
            <a:r>
              <a:rPr lang="en-US" sz="3200" dirty="0"/>
              <a:t>i) shows a conductor suspended between two equilevel supports A and B. The </a:t>
            </a:r>
            <a:r>
              <a:rPr lang="en-US" sz="3200" dirty="0" smtClean="0"/>
              <a:t>conductor is </a:t>
            </a:r>
            <a:r>
              <a:rPr lang="en-US" sz="3200" dirty="0"/>
              <a:t>not fully stretched but is allowed to have a dip. The lowest point on the conductor is O </a:t>
            </a:r>
            <a:r>
              <a:rPr lang="en-US" sz="3200" dirty="0" smtClean="0"/>
              <a:t>and the </a:t>
            </a:r>
            <a:r>
              <a:rPr lang="en-US" sz="3200" dirty="0"/>
              <a:t>sag is S.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142" y="2514600"/>
            <a:ext cx="3762375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0073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7620" y="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/>
              <a:t>The following points may be noted </a:t>
            </a:r>
            <a:r>
              <a:rPr lang="en-US" sz="3200" dirty="0" smtClean="0"/>
              <a:t>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3200" dirty="0"/>
              <a:t>When the conductor is suspended between two supports at the same level, it takes the </a:t>
            </a:r>
            <a:r>
              <a:rPr lang="en-US" sz="3200" dirty="0" smtClean="0"/>
              <a:t>shape of </a:t>
            </a:r>
            <a:r>
              <a:rPr lang="en-US" sz="3200" dirty="0"/>
              <a:t>catenary. However, if the sag is very small compared with the span, then sag-span </a:t>
            </a:r>
            <a:r>
              <a:rPr lang="en-US" sz="3200" dirty="0" smtClean="0"/>
              <a:t>curve is </a:t>
            </a:r>
            <a:r>
              <a:rPr lang="en-US" sz="3200" dirty="0"/>
              <a:t>like a </a:t>
            </a:r>
            <a:r>
              <a:rPr lang="en-US" sz="3200" dirty="0" smtClean="0"/>
              <a:t>parabola.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3200" dirty="0" smtClean="0"/>
              <a:t>The </a:t>
            </a:r>
            <a:r>
              <a:rPr lang="en-US" sz="3200" dirty="0"/>
              <a:t>tension at any point on the conductor acts tangentially. Thus tension TO at the </a:t>
            </a:r>
            <a:r>
              <a:rPr lang="en-US" sz="3200" dirty="0" smtClean="0"/>
              <a:t>lowest point </a:t>
            </a:r>
            <a:r>
              <a:rPr lang="en-US" sz="3200" dirty="0"/>
              <a:t>O acts horizontally as shown in Fig. </a:t>
            </a:r>
            <a:r>
              <a:rPr lang="en-US" sz="3200" dirty="0" smtClean="0"/>
              <a:t>(ii).</a:t>
            </a: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524315"/>
            <a:ext cx="291465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005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85800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3200" dirty="0"/>
              <a:t>The horizontal component of tension is constant throughout the length of the wire</a:t>
            </a:r>
            <a:r>
              <a:rPr lang="en-US" sz="3200" dirty="0" smtClean="0"/>
              <a:t>.</a:t>
            </a:r>
          </a:p>
          <a:p>
            <a:pPr algn="just"/>
            <a:endParaRPr lang="en-US" sz="32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3200" dirty="0"/>
              <a:t>The tension at supports is approximately equal to the horizontal tension acting at any point on the wire. Thus if T is the tension at the support B, then T = TO.</a:t>
            </a:r>
          </a:p>
        </p:txBody>
      </p:sp>
    </p:spTree>
    <p:extLst>
      <p:ext uri="{BB962C8B-B14F-4D97-AF65-F5344CB8AC3E}">
        <p14:creationId xmlns:p14="http://schemas.microsoft.com/office/powerpoint/2010/main" val="142644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Conductor </a:t>
            </a:r>
            <a:r>
              <a:rPr lang="en-US" sz="3600" b="1" dirty="0" smtClean="0"/>
              <a:t>Sag </a:t>
            </a:r>
            <a:r>
              <a:rPr lang="en-US" sz="3600" b="1" dirty="0"/>
              <a:t>and </a:t>
            </a:r>
            <a:r>
              <a:rPr lang="en-US" sz="3600" b="1" dirty="0" smtClean="0"/>
              <a:t>Tension </a:t>
            </a:r>
          </a:p>
          <a:p>
            <a:pPr algn="just"/>
            <a:endParaRPr lang="en-US" sz="3600" dirty="0" smtClean="0"/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sz="3200" dirty="0" smtClean="0"/>
              <a:t>This </a:t>
            </a:r>
            <a:r>
              <a:rPr lang="en-US" sz="3200" dirty="0"/>
              <a:t>is an important consideration in the mechanical design </a:t>
            </a:r>
            <a:r>
              <a:rPr lang="en-US" sz="3200" dirty="0" smtClean="0"/>
              <a:t>of overhead </a:t>
            </a:r>
            <a:r>
              <a:rPr lang="en-US" sz="3200" dirty="0"/>
              <a:t>lines. </a:t>
            </a:r>
            <a:endParaRPr lang="en-US" sz="3200" dirty="0" smtClean="0"/>
          </a:p>
          <a:p>
            <a:pPr algn="just"/>
            <a:endParaRPr lang="en-US" sz="3200" dirty="0" smtClean="0"/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sz="3200" dirty="0" smtClean="0"/>
              <a:t>The </a:t>
            </a:r>
            <a:r>
              <a:rPr lang="en-US" sz="3200" dirty="0"/>
              <a:t>conductor sag should be kept to a minimum in order to reduce the </a:t>
            </a:r>
            <a:r>
              <a:rPr lang="en-US" sz="3200" dirty="0" smtClean="0"/>
              <a:t>conductor material </a:t>
            </a:r>
            <a:r>
              <a:rPr lang="en-US" sz="3200" dirty="0"/>
              <a:t>required and to avoid extra pole height for sufficient clearance above ground level.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236916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1430" y="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buFont typeface="Arial" pitchFamily="34" charset="0"/>
              <a:buChar char="•"/>
            </a:pPr>
            <a:r>
              <a:rPr lang="en-US" sz="3200" dirty="0"/>
              <a:t>It is also desirable that tension in the conductor should be low to avoid the mechanical failure of conductor and to permit the use of less strong supports. </a:t>
            </a:r>
            <a:endParaRPr lang="en-US" sz="3200" dirty="0" smtClean="0"/>
          </a:p>
          <a:p>
            <a:pPr marL="571500" indent="-571500" algn="just">
              <a:buFont typeface="Arial" pitchFamily="34" charset="0"/>
              <a:buChar char="•"/>
            </a:pPr>
            <a:endParaRPr lang="en-US" sz="3200" dirty="0" smtClean="0"/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sz="3200" dirty="0" smtClean="0"/>
              <a:t>However</a:t>
            </a:r>
            <a:r>
              <a:rPr lang="en-US" sz="3200" dirty="0"/>
              <a:t>, low conductor tension and minimum sag are </a:t>
            </a:r>
            <a:r>
              <a:rPr lang="en-US" sz="3200" dirty="0" smtClean="0"/>
              <a:t>not possible</a:t>
            </a:r>
            <a:r>
              <a:rPr lang="en-US" sz="3200" dirty="0"/>
              <a:t>. It is because low sag means a tight wire and high tension, whereas a low tension means </a:t>
            </a:r>
            <a:r>
              <a:rPr lang="en-US" sz="3200" dirty="0" smtClean="0"/>
              <a:t>a loose </a:t>
            </a:r>
            <a:r>
              <a:rPr lang="en-US" sz="3200" dirty="0"/>
              <a:t>wire and increased sag. </a:t>
            </a:r>
            <a:endParaRPr lang="en-US" sz="3200" dirty="0" smtClean="0"/>
          </a:p>
          <a:p>
            <a:pPr algn="just"/>
            <a:endParaRPr lang="en-US" sz="3200" dirty="0" smtClean="0"/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sz="3200" dirty="0" smtClean="0"/>
              <a:t>Therefore</a:t>
            </a:r>
            <a:r>
              <a:rPr lang="en-US" sz="3200" dirty="0"/>
              <a:t>, in actual practice, a compromise in made between the two.</a:t>
            </a:r>
            <a:endParaRPr lang="en-US" sz="3200" b="1" dirty="0"/>
          </a:p>
          <a:p>
            <a:pPr algn="just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36784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Calculation of Sag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3200" dirty="0"/>
              <a:t>In an overhead line, the sag should be so adjusted that tension in the conductors is within safe </a:t>
            </a:r>
            <a:r>
              <a:rPr lang="en-US" sz="3200" dirty="0" smtClean="0"/>
              <a:t>limits.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US" sz="3200" dirty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3200" dirty="0" smtClean="0"/>
              <a:t>The </a:t>
            </a:r>
            <a:r>
              <a:rPr lang="en-US" sz="3200" dirty="0"/>
              <a:t>tension is governed by conductor weight, effects of wind, ice loading and temperature </a:t>
            </a:r>
            <a:r>
              <a:rPr lang="en-US" sz="3200" dirty="0" smtClean="0"/>
              <a:t>variations.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US" sz="3200" dirty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3200" dirty="0" smtClean="0"/>
              <a:t>It </a:t>
            </a:r>
            <a:r>
              <a:rPr lang="en-US" sz="3200" dirty="0"/>
              <a:t>is a standard practice to keep conductor tension less than 50% of its ultimate tensile strength </a:t>
            </a:r>
            <a:r>
              <a:rPr lang="en-US" sz="3200" i="1" dirty="0"/>
              <a:t>i.e</a:t>
            </a:r>
            <a:r>
              <a:rPr lang="en-US" sz="3200" i="1" dirty="0" smtClean="0"/>
              <a:t>., </a:t>
            </a:r>
            <a:r>
              <a:rPr lang="en-US" sz="3200" dirty="0" smtClean="0"/>
              <a:t>minimum </a:t>
            </a:r>
            <a:r>
              <a:rPr lang="en-US" sz="3200" dirty="0"/>
              <a:t>factor of safety in respect of conductor tension should be 2. 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545240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3200" b="1" i="1" dirty="0" smtClean="0"/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We shall now calculate sag </a:t>
            </a:r>
            <a:r>
              <a:rPr lang="en-US" sz="3200" dirty="0" smtClean="0">
                <a:solidFill>
                  <a:prstClr val="black"/>
                </a:solidFill>
              </a:rPr>
              <a:t>and tension </a:t>
            </a:r>
            <a:r>
              <a:rPr lang="en-US" sz="3200" dirty="0">
                <a:solidFill>
                  <a:prstClr val="black"/>
                </a:solidFill>
              </a:rPr>
              <a:t>of a conductor when </a:t>
            </a:r>
            <a:endParaRPr lang="en-US" sz="3200" dirty="0" smtClean="0">
              <a:solidFill>
                <a:prstClr val="black"/>
              </a:solidFill>
            </a:endParaRPr>
          </a:p>
          <a:p>
            <a:pPr lvl="0" algn="just"/>
            <a:endParaRPr lang="en-US" sz="3200" dirty="0" smtClean="0">
              <a:solidFill>
                <a:prstClr val="black"/>
              </a:solidFill>
            </a:endParaRPr>
          </a:p>
          <a:p>
            <a:pPr lvl="0" algn="just"/>
            <a:r>
              <a:rPr lang="en-US" sz="3200" dirty="0">
                <a:solidFill>
                  <a:prstClr val="black"/>
                </a:solidFill>
              </a:rPr>
              <a:t>	</a:t>
            </a: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i="1" dirty="0">
                <a:solidFill>
                  <a:prstClr val="black"/>
                </a:solidFill>
              </a:rPr>
              <a:t>i</a:t>
            </a:r>
            <a:r>
              <a:rPr lang="en-US" sz="3200" dirty="0">
                <a:solidFill>
                  <a:prstClr val="black"/>
                </a:solidFill>
              </a:rPr>
              <a:t>) supports are at equal </a:t>
            </a:r>
            <a:r>
              <a:rPr lang="en-US" sz="3200" dirty="0" smtClean="0">
                <a:solidFill>
                  <a:prstClr val="black"/>
                </a:solidFill>
              </a:rPr>
              <a:t>levels</a:t>
            </a:r>
          </a:p>
          <a:p>
            <a:pPr lvl="0" algn="just"/>
            <a:endParaRPr lang="en-US" sz="3200" dirty="0" smtClean="0">
              <a:solidFill>
                <a:prstClr val="black"/>
              </a:solidFill>
            </a:endParaRPr>
          </a:p>
          <a:p>
            <a:pPr lvl="0" algn="just"/>
            <a:r>
              <a:rPr lang="en-US" sz="3200" dirty="0">
                <a:solidFill>
                  <a:prstClr val="black"/>
                </a:solidFill>
              </a:rPr>
              <a:t>	</a:t>
            </a: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i="1" dirty="0">
                <a:solidFill>
                  <a:prstClr val="black"/>
                </a:solidFill>
              </a:rPr>
              <a:t>ii</a:t>
            </a:r>
            <a:r>
              <a:rPr lang="en-US" sz="3200" dirty="0">
                <a:solidFill>
                  <a:prstClr val="black"/>
                </a:solidFill>
              </a:rPr>
              <a:t>) supports are at unequal levels.</a:t>
            </a:r>
            <a:endParaRPr lang="en-US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411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972</Words>
  <Application>Microsoft Office PowerPoint</Application>
  <PresentationFormat>On-screen Show (4:3)</PresentationFormat>
  <Paragraphs>92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Electrical Transmission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16</cp:revision>
  <dcterms:created xsi:type="dcterms:W3CDTF">2020-03-17T13:15:14Z</dcterms:created>
  <dcterms:modified xsi:type="dcterms:W3CDTF">2020-03-24T16:12:40Z</dcterms:modified>
</cp:coreProperties>
</file>