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71" r:id="rId8"/>
    <p:sldId id="261" r:id="rId9"/>
    <p:sldId id="272" r:id="rId10"/>
    <p:sldId id="262" r:id="rId11"/>
    <p:sldId id="263" r:id="rId12"/>
    <p:sldId id="273" r:id="rId13"/>
    <p:sldId id="264" r:id="rId14"/>
    <p:sldId id="265" r:id="rId15"/>
    <p:sldId id="266" r:id="rId16"/>
    <p:sldId id="267" r:id="rId17"/>
    <p:sldId id="274" r:id="rId18"/>
    <p:sldId id="275" r:id="rId19"/>
    <p:sldId id="268"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4F60A7-78D8-486B-A727-DCE4CE80548F}"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69718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F60A7-78D8-486B-A727-DCE4CE80548F}"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364299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F60A7-78D8-486B-A727-DCE4CE80548F}"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33669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F60A7-78D8-486B-A727-DCE4CE80548F}"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66199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4F60A7-78D8-486B-A727-DCE4CE80548F}"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157151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4F60A7-78D8-486B-A727-DCE4CE80548F}"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259184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4F60A7-78D8-486B-A727-DCE4CE80548F}"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397818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4F60A7-78D8-486B-A727-DCE4CE80548F}"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50344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F60A7-78D8-486B-A727-DCE4CE80548F}"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3910873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F60A7-78D8-486B-A727-DCE4CE80548F}"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140082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F60A7-78D8-486B-A727-DCE4CE80548F}"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E12DD-DF99-4008-A457-ACED96A1E2E9}" type="slidenum">
              <a:rPr lang="en-US" smtClean="0"/>
              <a:t>‹#›</a:t>
            </a:fld>
            <a:endParaRPr lang="en-US"/>
          </a:p>
        </p:txBody>
      </p:sp>
    </p:spTree>
    <p:extLst>
      <p:ext uri="{BB962C8B-B14F-4D97-AF65-F5344CB8AC3E}">
        <p14:creationId xmlns:p14="http://schemas.microsoft.com/office/powerpoint/2010/main" val="316419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F60A7-78D8-486B-A727-DCE4CE80548F}" type="datetimeFigureOut">
              <a:rPr lang="en-US" smtClean="0"/>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E12DD-DF99-4008-A457-ACED96A1E2E9}" type="slidenum">
              <a:rPr lang="en-US" smtClean="0"/>
              <a:t>‹#›</a:t>
            </a:fld>
            <a:endParaRPr lang="en-US"/>
          </a:p>
        </p:txBody>
      </p:sp>
    </p:spTree>
    <p:extLst>
      <p:ext uri="{BB962C8B-B14F-4D97-AF65-F5344CB8AC3E}">
        <p14:creationId xmlns:p14="http://schemas.microsoft.com/office/powerpoint/2010/main" val="2250264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p>
            <a:r>
              <a:rPr lang="en-US" dirty="0" smtClean="0"/>
              <a:t>Electrical Transmission System</a:t>
            </a:r>
            <a:endParaRPr lang="en-US" dirty="0"/>
          </a:p>
        </p:txBody>
      </p:sp>
      <p:sp>
        <p:nvSpPr>
          <p:cNvPr id="3" name="Subtitle 2"/>
          <p:cNvSpPr>
            <a:spLocks noGrp="1"/>
          </p:cNvSpPr>
          <p:nvPr>
            <p:ph type="subTitle" idx="1"/>
          </p:nvPr>
        </p:nvSpPr>
        <p:spPr>
          <a:xfrm>
            <a:off x="1371600" y="2514600"/>
            <a:ext cx="6400800" cy="1752600"/>
          </a:xfrm>
        </p:spPr>
        <p:txBody>
          <a:bodyPr>
            <a:normAutofit fontScale="85000" lnSpcReduction="20000"/>
          </a:bodyPr>
          <a:lstStyle/>
          <a:p>
            <a:pPr algn="just"/>
            <a:r>
              <a:rPr lang="en-US" dirty="0" smtClean="0"/>
              <a:t>In last lecture we have discussed the potential distribution over string insulator in detail. In this lecture we will study about Corona in transmission lines, factor affecting corona and its pros and cons.</a:t>
            </a:r>
            <a:endParaRPr lang="en-US" dirty="0"/>
          </a:p>
        </p:txBody>
      </p:sp>
    </p:spTree>
    <p:extLst>
      <p:ext uri="{BB962C8B-B14F-4D97-AF65-F5344CB8AC3E}">
        <p14:creationId xmlns:p14="http://schemas.microsoft.com/office/powerpoint/2010/main" val="372667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 y="0"/>
            <a:ext cx="9170670" cy="5570756"/>
          </a:xfrm>
          <a:prstGeom prst="rect">
            <a:avLst/>
          </a:prstGeom>
        </p:spPr>
        <p:txBody>
          <a:bodyPr wrap="square">
            <a:spAutoFit/>
          </a:bodyPr>
          <a:lstStyle/>
          <a:p>
            <a:pPr algn="just"/>
            <a:r>
              <a:rPr lang="en-US" sz="3600" b="1" i="1" dirty="0" smtClean="0"/>
              <a:t>(iv) Line voltage. </a:t>
            </a:r>
            <a:endParaRPr lang="en-US" sz="3600" b="1" i="1" dirty="0" smtClean="0"/>
          </a:p>
          <a:p>
            <a:pPr algn="just"/>
            <a:endParaRPr lang="en-US" sz="3200" b="1" i="1" dirty="0"/>
          </a:p>
          <a:p>
            <a:pPr marL="457200" indent="-457200" algn="just">
              <a:buFont typeface="Arial" pitchFamily="34" charset="0"/>
              <a:buChar char="•"/>
            </a:pPr>
            <a:r>
              <a:rPr lang="en-US" sz="3200" dirty="0" smtClean="0"/>
              <a:t>The </a:t>
            </a:r>
            <a:r>
              <a:rPr lang="en-US" sz="3200" dirty="0" smtClean="0"/>
              <a:t>line voltage greatly affects corona. If it is low, there is no change in </a:t>
            </a:r>
            <a:r>
              <a:rPr lang="en-US" sz="3200" dirty="0" smtClean="0"/>
              <a:t>the condition </a:t>
            </a:r>
            <a:r>
              <a:rPr lang="en-US" sz="3200" dirty="0" smtClean="0"/>
              <a:t>of air surrounding the conductors and hence no corona is formed. </a:t>
            </a:r>
            <a:endParaRPr lang="en-US" sz="3200" dirty="0" smtClean="0"/>
          </a:p>
          <a:p>
            <a:pPr marL="457200" indent="-457200" algn="just">
              <a:buFont typeface="Arial" pitchFamily="34" charset="0"/>
              <a:buChar char="•"/>
            </a:pPr>
            <a:endParaRPr lang="en-US" sz="3200" dirty="0"/>
          </a:p>
          <a:p>
            <a:pPr marL="457200" indent="-457200" algn="just">
              <a:buFont typeface="Arial" pitchFamily="34" charset="0"/>
              <a:buChar char="•"/>
            </a:pPr>
            <a:r>
              <a:rPr lang="en-US" sz="3200" dirty="0" smtClean="0"/>
              <a:t>However</a:t>
            </a:r>
            <a:r>
              <a:rPr lang="en-US" sz="3200" dirty="0" smtClean="0"/>
              <a:t>, if </a:t>
            </a:r>
            <a:r>
              <a:rPr lang="en-US" sz="3200" dirty="0" smtClean="0"/>
              <a:t>the line </a:t>
            </a:r>
            <a:r>
              <a:rPr lang="en-US" sz="3200" dirty="0" smtClean="0"/>
              <a:t>voltage has such a value that electrostatic stresses developed at the conductor </a:t>
            </a:r>
            <a:r>
              <a:rPr lang="en-US" sz="3200" dirty="0" smtClean="0"/>
              <a:t>surface make </a:t>
            </a:r>
            <a:r>
              <a:rPr lang="en-US" sz="3200" dirty="0" smtClean="0"/>
              <a:t>the air around the conductor conducting, then corona is formed.</a:t>
            </a:r>
            <a:endParaRPr lang="en-US" sz="3200" dirty="0"/>
          </a:p>
        </p:txBody>
      </p:sp>
    </p:spTree>
    <p:extLst>
      <p:ext uri="{BB962C8B-B14F-4D97-AF65-F5344CB8AC3E}">
        <p14:creationId xmlns:p14="http://schemas.microsoft.com/office/powerpoint/2010/main" val="1578719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 y="0"/>
            <a:ext cx="9163050" cy="5416868"/>
          </a:xfrm>
          <a:prstGeom prst="rect">
            <a:avLst/>
          </a:prstGeom>
        </p:spPr>
        <p:txBody>
          <a:bodyPr wrap="square">
            <a:spAutoFit/>
          </a:bodyPr>
          <a:lstStyle/>
          <a:p>
            <a:r>
              <a:rPr lang="en-US" sz="3600" b="1" dirty="0"/>
              <a:t>Important </a:t>
            </a:r>
            <a:r>
              <a:rPr lang="en-US" sz="3600" b="1" dirty="0" smtClean="0"/>
              <a:t>Terms</a:t>
            </a:r>
          </a:p>
          <a:p>
            <a:pPr algn="just"/>
            <a:endParaRPr lang="en-US" sz="3200" dirty="0" smtClean="0"/>
          </a:p>
          <a:p>
            <a:pPr algn="just"/>
            <a:r>
              <a:rPr lang="en-US" sz="3200" dirty="0" smtClean="0"/>
              <a:t>The </a:t>
            </a:r>
            <a:r>
              <a:rPr lang="en-US" sz="3200" dirty="0"/>
              <a:t>phenomenon of corona plays an important role in the design of an overhead transmission </a:t>
            </a:r>
            <a:r>
              <a:rPr lang="en-US" sz="3200" dirty="0" smtClean="0"/>
              <a:t>line. Therefore</a:t>
            </a:r>
            <a:r>
              <a:rPr lang="en-US" sz="3200" dirty="0"/>
              <a:t>, it is profitable to consider the following terms much used in the analysis of corona effects</a:t>
            </a:r>
            <a:r>
              <a:rPr lang="en-US" sz="3200" dirty="0" smtClean="0"/>
              <a:t>:</a:t>
            </a:r>
          </a:p>
          <a:p>
            <a:pPr algn="just"/>
            <a:endParaRPr lang="en-US" sz="3200" dirty="0" smtClean="0"/>
          </a:p>
          <a:p>
            <a:pPr marL="571500" indent="-571500">
              <a:buAutoNum type="romanLcParenBoth"/>
            </a:pPr>
            <a:r>
              <a:rPr lang="en-US" sz="3600" b="1" dirty="0" smtClean="0"/>
              <a:t>Critical </a:t>
            </a:r>
            <a:r>
              <a:rPr lang="en-US" sz="3600" b="1" dirty="0"/>
              <a:t>disruptive voltage. </a:t>
            </a:r>
            <a:endParaRPr lang="en-US" sz="3600" b="1" dirty="0" smtClean="0"/>
          </a:p>
          <a:p>
            <a:r>
              <a:rPr lang="en-US" sz="3200" i="1" dirty="0" smtClean="0"/>
              <a:t>It </a:t>
            </a:r>
            <a:r>
              <a:rPr lang="en-US" sz="3200" i="1" dirty="0"/>
              <a:t>is the minimum phase-neutral voltage at which </a:t>
            </a:r>
            <a:r>
              <a:rPr lang="en-US" sz="3200" i="1" dirty="0" smtClean="0"/>
              <a:t>corona occurs</a:t>
            </a:r>
            <a:r>
              <a:rPr lang="en-US" sz="3200" i="1" dirty="0" smtClean="0"/>
              <a:t>.</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2760" y="4860964"/>
            <a:ext cx="275272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101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185214"/>
          </a:xfrm>
          <a:prstGeom prst="rect">
            <a:avLst/>
          </a:prstGeom>
        </p:spPr>
        <p:txBody>
          <a:bodyPr wrap="square">
            <a:spAutoFit/>
          </a:bodyPr>
          <a:lstStyle/>
          <a:p>
            <a:r>
              <a:rPr lang="en-US" sz="3600" b="1" dirty="0"/>
              <a:t>(</a:t>
            </a:r>
            <a:r>
              <a:rPr lang="en-US" sz="3600" b="1" i="1" dirty="0"/>
              <a:t>ii</a:t>
            </a:r>
            <a:r>
              <a:rPr lang="en-US" sz="3600" b="1" dirty="0"/>
              <a:t>) Visual critical voltage. </a:t>
            </a:r>
            <a:endParaRPr lang="en-US" sz="3600" b="1" dirty="0" smtClean="0"/>
          </a:p>
          <a:p>
            <a:endParaRPr lang="en-US" sz="3600" b="1" i="1" dirty="0"/>
          </a:p>
          <a:p>
            <a:pPr algn="just"/>
            <a:r>
              <a:rPr lang="en-US" sz="3200" i="1" dirty="0" smtClean="0"/>
              <a:t>It </a:t>
            </a:r>
            <a:r>
              <a:rPr lang="en-US" sz="3200" i="1" dirty="0"/>
              <a:t>is the minimum phase-neutral voltage at which corona </a:t>
            </a:r>
            <a:r>
              <a:rPr lang="en-US" sz="3200" i="1" dirty="0" smtClean="0"/>
              <a:t>glow appears </a:t>
            </a:r>
            <a:r>
              <a:rPr lang="en-US" sz="3200" i="1" dirty="0"/>
              <a:t>all along the line conductors.</a:t>
            </a:r>
            <a:endParaRPr lang="en-US" sz="3200" dirty="0"/>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8837" y="2438400"/>
            <a:ext cx="4886325"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958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98" y="0"/>
            <a:ext cx="9180195" cy="3662541"/>
          </a:xfrm>
          <a:prstGeom prst="rect">
            <a:avLst/>
          </a:prstGeom>
        </p:spPr>
        <p:txBody>
          <a:bodyPr wrap="square">
            <a:spAutoFit/>
          </a:bodyPr>
          <a:lstStyle/>
          <a:p>
            <a:r>
              <a:rPr lang="en-US" sz="3600" b="1" dirty="0"/>
              <a:t>(</a:t>
            </a:r>
            <a:r>
              <a:rPr lang="en-US" sz="3600" b="1" i="1" dirty="0"/>
              <a:t>iii</a:t>
            </a:r>
            <a:r>
              <a:rPr lang="en-US" sz="3600" b="1" dirty="0"/>
              <a:t>) Power loss due to corona. </a:t>
            </a:r>
            <a:endParaRPr lang="en-US" sz="3600" b="1" dirty="0" smtClean="0"/>
          </a:p>
          <a:p>
            <a:endParaRPr lang="en-US" sz="3600" b="1" dirty="0"/>
          </a:p>
          <a:p>
            <a:pPr algn="just"/>
            <a:r>
              <a:rPr lang="en-US" sz="3200" dirty="0" smtClean="0"/>
              <a:t>Formation </a:t>
            </a:r>
            <a:r>
              <a:rPr lang="en-US" sz="3200" dirty="0"/>
              <a:t>of corona is always accompanied by energy </a:t>
            </a:r>
            <a:r>
              <a:rPr lang="en-US" sz="3200" dirty="0" smtClean="0"/>
              <a:t>loss which </a:t>
            </a:r>
            <a:r>
              <a:rPr lang="en-US" sz="3200" dirty="0"/>
              <a:t>is dissipated in the form of light, heat, sound and chemical action. </a:t>
            </a:r>
            <a:endParaRPr lang="en-US" sz="3200" dirty="0" smtClean="0"/>
          </a:p>
          <a:p>
            <a:pPr algn="just"/>
            <a:r>
              <a:rPr lang="en-US" sz="3200" dirty="0" smtClean="0"/>
              <a:t>When </a:t>
            </a:r>
            <a:r>
              <a:rPr lang="en-US" sz="3200" dirty="0"/>
              <a:t>disruptive voltage </a:t>
            </a:r>
            <a:r>
              <a:rPr lang="en-US" sz="3200" dirty="0" smtClean="0"/>
              <a:t>is exceeded</a:t>
            </a:r>
            <a:r>
              <a:rPr lang="en-US" sz="3200" dirty="0"/>
              <a:t>, the power loss due to corona is given by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4944" y="3810000"/>
            <a:ext cx="63055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48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 y="0"/>
            <a:ext cx="9144000" cy="6617196"/>
          </a:xfrm>
          <a:prstGeom prst="rect">
            <a:avLst/>
          </a:prstGeom>
        </p:spPr>
        <p:txBody>
          <a:bodyPr wrap="square">
            <a:spAutoFit/>
          </a:bodyPr>
          <a:lstStyle/>
          <a:p>
            <a:r>
              <a:rPr lang="en-US" sz="3600" b="1" dirty="0"/>
              <a:t>Advantages and Disadvantages of Corona</a:t>
            </a:r>
          </a:p>
          <a:p>
            <a:pPr algn="just"/>
            <a:r>
              <a:rPr lang="en-US" sz="3200" dirty="0"/>
              <a:t>Corona has many advantages and disadvantages. In the correct design of a high voltage </a:t>
            </a:r>
            <a:r>
              <a:rPr lang="en-US" sz="3200" dirty="0" smtClean="0"/>
              <a:t>overhead line</a:t>
            </a:r>
            <a:r>
              <a:rPr lang="en-US" sz="3200" dirty="0"/>
              <a:t>, a balance should be struck between the advantages and disadvantages.</a:t>
            </a:r>
          </a:p>
          <a:p>
            <a:pPr algn="just"/>
            <a:r>
              <a:rPr lang="en-US" sz="3600" b="1" dirty="0"/>
              <a:t>Advantages</a:t>
            </a:r>
          </a:p>
          <a:p>
            <a:pPr marL="571500" indent="-571500" algn="just">
              <a:buFont typeface="+mj-lt"/>
              <a:buAutoNum type="romanLcPeriod"/>
            </a:pPr>
            <a:r>
              <a:rPr lang="en-US" sz="3200" dirty="0" smtClean="0"/>
              <a:t>Due </a:t>
            </a:r>
            <a:r>
              <a:rPr lang="en-US" sz="3200" dirty="0"/>
              <a:t>to corona formation, the air surrounding the conductor becomes conducting and </a:t>
            </a:r>
            <a:r>
              <a:rPr lang="en-US" sz="3200" dirty="0" smtClean="0"/>
              <a:t>hence virtual </a:t>
            </a:r>
            <a:r>
              <a:rPr lang="en-US" sz="3200" dirty="0"/>
              <a:t>diameter of the conductor is increased. The increased diameter reduces the </a:t>
            </a:r>
            <a:r>
              <a:rPr lang="en-US" sz="3200" dirty="0" smtClean="0"/>
              <a:t>electrostatic stresses </a:t>
            </a:r>
            <a:r>
              <a:rPr lang="en-US" sz="3200" dirty="0"/>
              <a:t>between the </a:t>
            </a:r>
            <a:r>
              <a:rPr lang="en-US" sz="3200" dirty="0" smtClean="0"/>
              <a:t>conductors.</a:t>
            </a:r>
          </a:p>
          <a:p>
            <a:pPr marL="571500" indent="-571500" algn="just">
              <a:buFont typeface="+mj-lt"/>
              <a:buAutoNum type="romanLcPeriod"/>
            </a:pPr>
            <a:r>
              <a:rPr lang="en-US" sz="3200" dirty="0" smtClean="0"/>
              <a:t>Corona </a:t>
            </a:r>
            <a:r>
              <a:rPr lang="en-US" sz="3200" dirty="0"/>
              <a:t>reduces the effects of transients produced by surges</a:t>
            </a:r>
            <a:r>
              <a:rPr lang="en-US" sz="3200" dirty="0" smtClean="0"/>
              <a:t>.</a:t>
            </a:r>
            <a:endParaRPr lang="en-US" sz="3200" dirty="0"/>
          </a:p>
        </p:txBody>
      </p:sp>
    </p:spTree>
    <p:extLst>
      <p:ext uri="{BB962C8B-B14F-4D97-AF65-F5344CB8AC3E}">
        <p14:creationId xmlns:p14="http://schemas.microsoft.com/office/powerpoint/2010/main" val="3712744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661"/>
            <a:ext cx="9144000" cy="6617196"/>
          </a:xfrm>
          <a:prstGeom prst="rect">
            <a:avLst/>
          </a:prstGeom>
        </p:spPr>
        <p:txBody>
          <a:bodyPr wrap="square">
            <a:spAutoFit/>
          </a:bodyPr>
          <a:lstStyle/>
          <a:p>
            <a:r>
              <a:rPr lang="en-US" sz="3600" b="1" dirty="0" smtClean="0"/>
              <a:t>Disadvantages</a:t>
            </a:r>
          </a:p>
          <a:p>
            <a:endParaRPr lang="en-US" sz="3600" b="1" dirty="0" smtClean="0"/>
          </a:p>
          <a:p>
            <a:pPr marL="571500" indent="-571500" algn="just">
              <a:buAutoNum type="romanLcParenBoth"/>
            </a:pPr>
            <a:r>
              <a:rPr lang="en-US" sz="3200" dirty="0" smtClean="0"/>
              <a:t>Corona </a:t>
            </a:r>
            <a:r>
              <a:rPr lang="en-US" sz="3200" dirty="0" smtClean="0"/>
              <a:t>is accompanied by a loss of energy. This affects the transmission efficiency of </a:t>
            </a:r>
            <a:r>
              <a:rPr lang="en-US" sz="3200" dirty="0" smtClean="0"/>
              <a:t>the line.</a:t>
            </a:r>
          </a:p>
          <a:p>
            <a:pPr marL="571500" indent="-571500" algn="just">
              <a:buAutoNum type="romanLcParenBoth"/>
            </a:pPr>
            <a:endParaRPr lang="en-US" sz="3200" b="1" dirty="0"/>
          </a:p>
          <a:p>
            <a:pPr marL="571500" indent="-571500" algn="just">
              <a:buAutoNum type="romanLcParenBoth"/>
            </a:pPr>
            <a:r>
              <a:rPr lang="en-US" sz="3200" dirty="0" smtClean="0"/>
              <a:t>Ozone </a:t>
            </a:r>
            <a:r>
              <a:rPr lang="en-US" sz="3200" dirty="0" smtClean="0"/>
              <a:t>is produced by corona and may cause corrosion of the conductor due to </a:t>
            </a:r>
            <a:r>
              <a:rPr lang="en-US" sz="3200" dirty="0" smtClean="0"/>
              <a:t>chemical action.</a:t>
            </a:r>
          </a:p>
          <a:p>
            <a:pPr marL="571500" indent="-571500" algn="just">
              <a:buAutoNum type="romanLcParenBoth"/>
            </a:pPr>
            <a:endParaRPr lang="en-US" sz="3200" dirty="0"/>
          </a:p>
          <a:p>
            <a:pPr marL="571500" indent="-571500" algn="just">
              <a:buAutoNum type="romanLcParenBoth"/>
            </a:pPr>
            <a:r>
              <a:rPr lang="en-US" sz="3200" dirty="0" smtClean="0"/>
              <a:t>The </a:t>
            </a:r>
            <a:r>
              <a:rPr lang="en-US" sz="3200" dirty="0" smtClean="0"/>
              <a:t>current drawn by the line due to corona is non-sinusoidal and hence </a:t>
            </a:r>
            <a:r>
              <a:rPr lang="en-US" sz="3200" dirty="0" smtClean="0"/>
              <a:t>non-sinusoidal voltage </a:t>
            </a:r>
            <a:r>
              <a:rPr lang="en-US" sz="3200" dirty="0" smtClean="0"/>
              <a:t>drop occurs in the line. This may cause inductive interference with </a:t>
            </a:r>
            <a:r>
              <a:rPr lang="en-US" sz="3200" dirty="0" smtClean="0"/>
              <a:t>neighbouring</a:t>
            </a:r>
            <a:r>
              <a:rPr lang="en-US" sz="3200" dirty="0"/>
              <a:t> </a:t>
            </a:r>
            <a:r>
              <a:rPr lang="en-US" sz="3200" dirty="0" smtClean="0"/>
              <a:t>communication </a:t>
            </a:r>
            <a:r>
              <a:rPr lang="en-US" sz="3200" dirty="0" smtClean="0"/>
              <a:t>lines.</a:t>
            </a:r>
            <a:endParaRPr lang="en-US" sz="3200" dirty="0"/>
          </a:p>
        </p:txBody>
      </p:sp>
    </p:spTree>
    <p:extLst>
      <p:ext uri="{BB962C8B-B14F-4D97-AF65-F5344CB8AC3E}">
        <p14:creationId xmlns:p14="http://schemas.microsoft.com/office/powerpoint/2010/main" val="3944621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094"/>
            <a:ext cx="9144000" cy="5570756"/>
          </a:xfrm>
          <a:prstGeom prst="rect">
            <a:avLst/>
          </a:prstGeom>
        </p:spPr>
        <p:txBody>
          <a:bodyPr wrap="square">
            <a:spAutoFit/>
          </a:bodyPr>
          <a:lstStyle/>
          <a:p>
            <a:r>
              <a:rPr lang="en-US" sz="3600" b="1" dirty="0"/>
              <a:t>Methods of Reducing Corona Effect</a:t>
            </a:r>
          </a:p>
          <a:p>
            <a:pPr algn="just"/>
            <a:endParaRPr lang="en-US" sz="3200" dirty="0" smtClean="0"/>
          </a:p>
          <a:p>
            <a:pPr algn="just"/>
            <a:r>
              <a:rPr lang="en-US" sz="3200" dirty="0" smtClean="0"/>
              <a:t>It </a:t>
            </a:r>
            <a:r>
              <a:rPr lang="en-US" sz="3200" dirty="0"/>
              <a:t>has been seen that intense corona effects are observed at a working voltage of 33 kV or </a:t>
            </a:r>
            <a:r>
              <a:rPr lang="en-US" sz="3200" dirty="0" smtClean="0"/>
              <a:t>above. Therefore</a:t>
            </a:r>
            <a:r>
              <a:rPr lang="en-US" sz="3200" dirty="0"/>
              <a:t>, careful design should be made to avoid corona on the sub-stations or bus-bars rated for </a:t>
            </a:r>
            <a:r>
              <a:rPr lang="en-US" sz="3200" dirty="0" smtClean="0"/>
              <a:t>33 kV </a:t>
            </a:r>
            <a:r>
              <a:rPr lang="en-US" sz="3200" dirty="0"/>
              <a:t>and higher voltages otherwise highly </a:t>
            </a:r>
            <a:r>
              <a:rPr lang="en-US" sz="3200" dirty="0" smtClean="0"/>
              <a:t>ionized </a:t>
            </a:r>
            <a:r>
              <a:rPr lang="en-US" sz="3200" dirty="0"/>
              <a:t>air may cause flash-over in the insulators or </a:t>
            </a:r>
            <a:r>
              <a:rPr lang="en-US" sz="3200" dirty="0" smtClean="0"/>
              <a:t>between the </a:t>
            </a:r>
            <a:r>
              <a:rPr lang="en-US" sz="3200" dirty="0"/>
              <a:t>phases, causing considerable damage to the equipment. The corona effects can be reduced by the</a:t>
            </a:r>
          </a:p>
          <a:p>
            <a:pPr algn="just"/>
            <a:r>
              <a:rPr lang="en-US" sz="3200" dirty="0"/>
              <a:t>following methods </a:t>
            </a:r>
            <a:r>
              <a:rPr lang="en-US" sz="3200" dirty="0" smtClean="0"/>
              <a:t>:</a:t>
            </a:r>
            <a:endParaRPr lang="en-US" sz="3200" dirty="0"/>
          </a:p>
        </p:txBody>
      </p:sp>
    </p:spTree>
    <p:extLst>
      <p:ext uri="{BB962C8B-B14F-4D97-AF65-F5344CB8AC3E}">
        <p14:creationId xmlns:p14="http://schemas.microsoft.com/office/powerpoint/2010/main" val="4143947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85871"/>
          </a:xfrm>
          <a:prstGeom prst="rect">
            <a:avLst/>
          </a:prstGeom>
        </p:spPr>
        <p:txBody>
          <a:bodyPr wrap="square">
            <a:spAutoFit/>
          </a:bodyPr>
          <a:lstStyle/>
          <a:p>
            <a:pPr algn="just"/>
            <a:r>
              <a:rPr lang="en-US" sz="3600" b="1" i="1" dirty="0" smtClean="0"/>
              <a:t>By </a:t>
            </a:r>
            <a:r>
              <a:rPr lang="en-US" sz="3600" b="1" i="1" dirty="0"/>
              <a:t>increasing conductor size. </a:t>
            </a:r>
            <a:endParaRPr lang="en-US" sz="3600" b="1" i="1" dirty="0" smtClean="0"/>
          </a:p>
          <a:p>
            <a:pPr algn="just"/>
            <a:endParaRPr lang="en-US" sz="3200" dirty="0" smtClean="0"/>
          </a:p>
          <a:p>
            <a:pPr marL="457200" indent="-457200" algn="just">
              <a:buFont typeface="Arial" pitchFamily="34" charset="0"/>
              <a:buChar char="•"/>
            </a:pPr>
            <a:r>
              <a:rPr lang="en-US" sz="3200" dirty="0" smtClean="0"/>
              <a:t>By </a:t>
            </a:r>
            <a:r>
              <a:rPr lang="en-US" sz="3200" dirty="0"/>
              <a:t>increasing conductor size, the voltage at which </a:t>
            </a:r>
            <a:r>
              <a:rPr lang="en-US" sz="3200" dirty="0" smtClean="0"/>
              <a:t>corona occurs </a:t>
            </a:r>
            <a:r>
              <a:rPr lang="en-US" sz="3200" dirty="0"/>
              <a:t>is raised and hence corona effects are considerably reduced. </a:t>
            </a:r>
            <a:endParaRPr lang="en-US" sz="3200" dirty="0" smtClean="0"/>
          </a:p>
          <a:p>
            <a:pPr algn="just"/>
            <a:endParaRPr lang="en-US" sz="3200" dirty="0" smtClean="0"/>
          </a:p>
          <a:p>
            <a:pPr marL="457200" indent="-457200" algn="just">
              <a:buFont typeface="Arial" pitchFamily="34" charset="0"/>
              <a:buChar char="•"/>
            </a:pPr>
            <a:r>
              <a:rPr lang="en-US" sz="3200" dirty="0" smtClean="0"/>
              <a:t>This </a:t>
            </a:r>
            <a:r>
              <a:rPr lang="en-US" sz="3200" dirty="0"/>
              <a:t>is one of </a:t>
            </a:r>
            <a:r>
              <a:rPr lang="en-US" sz="3200" dirty="0" smtClean="0"/>
              <a:t>the reasons </a:t>
            </a:r>
            <a:r>
              <a:rPr lang="en-US" sz="3200" dirty="0"/>
              <a:t>that </a:t>
            </a:r>
            <a:r>
              <a:rPr lang="en-US" sz="3200" i="1" dirty="0"/>
              <a:t>ACSR </a:t>
            </a:r>
            <a:r>
              <a:rPr lang="en-US" sz="3200" dirty="0"/>
              <a:t>conductors which have a larger cross-sectional area are used in </a:t>
            </a:r>
            <a:r>
              <a:rPr lang="en-US" sz="3200" dirty="0" smtClean="0"/>
              <a:t>transmission lines.</a:t>
            </a:r>
            <a:endParaRPr lang="en-US" sz="3200" dirty="0"/>
          </a:p>
        </p:txBody>
      </p:sp>
    </p:spTree>
    <p:extLst>
      <p:ext uri="{BB962C8B-B14F-4D97-AF65-F5344CB8AC3E}">
        <p14:creationId xmlns:p14="http://schemas.microsoft.com/office/powerpoint/2010/main" val="3097032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501"/>
            <a:ext cx="9144000" cy="5078313"/>
          </a:xfrm>
          <a:prstGeom prst="rect">
            <a:avLst/>
          </a:prstGeom>
        </p:spPr>
        <p:txBody>
          <a:bodyPr wrap="square">
            <a:spAutoFit/>
          </a:bodyPr>
          <a:lstStyle/>
          <a:p>
            <a:pPr algn="just"/>
            <a:r>
              <a:rPr lang="en-US" sz="3600" b="1" i="1" dirty="0"/>
              <a:t>By increasing conductor spacing. </a:t>
            </a:r>
            <a:endParaRPr lang="en-US" sz="3600" b="1" i="1" dirty="0" smtClean="0"/>
          </a:p>
          <a:p>
            <a:pPr algn="just"/>
            <a:endParaRPr lang="en-US" sz="3200" dirty="0" smtClean="0"/>
          </a:p>
          <a:p>
            <a:pPr marL="457200" indent="-457200" algn="just">
              <a:buFont typeface="Arial" pitchFamily="34" charset="0"/>
              <a:buChar char="•"/>
            </a:pPr>
            <a:r>
              <a:rPr lang="en-US" sz="3200" dirty="0" smtClean="0"/>
              <a:t>By </a:t>
            </a:r>
            <a:r>
              <a:rPr lang="en-US" sz="3200" dirty="0"/>
              <a:t>increasing the spacing between conductors, the </a:t>
            </a:r>
            <a:r>
              <a:rPr lang="en-US" sz="3200" dirty="0" smtClean="0"/>
              <a:t>voltage at </a:t>
            </a:r>
            <a:r>
              <a:rPr lang="en-US" sz="3200" dirty="0"/>
              <a:t>which corona occurs is raised and hence corona effects can be eliminated. </a:t>
            </a:r>
            <a:endParaRPr lang="en-US" sz="3200" dirty="0" smtClean="0"/>
          </a:p>
          <a:p>
            <a:pPr marL="457200" indent="-457200" algn="just">
              <a:buFont typeface="Arial" pitchFamily="34" charset="0"/>
              <a:buChar char="•"/>
            </a:pPr>
            <a:endParaRPr lang="en-US" sz="3200" dirty="0"/>
          </a:p>
          <a:p>
            <a:pPr marL="457200" indent="-457200" algn="just">
              <a:buFont typeface="Arial" pitchFamily="34" charset="0"/>
              <a:buChar char="•"/>
            </a:pPr>
            <a:r>
              <a:rPr lang="en-US" sz="3200" dirty="0" smtClean="0"/>
              <a:t>However, spacing </a:t>
            </a:r>
            <a:r>
              <a:rPr lang="en-US" sz="3200" dirty="0"/>
              <a:t>cannot be increased too much otherwise the cost of supporting structure (</a:t>
            </a:r>
            <a:r>
              <a:rPr lang="en-US" sz="3200" i="1" dirty="0"/>
              <a:t>e.g., </a:t>
            </a:r>
            <a:r>
              <a:rPr lang="en-US" sz="3200" dirty="0" smtClean="0"/>
              <a:t>bigger cross </a:t>
            </a:r>
            <a:r>
              <a:rPr lang="en-US" sz="3200" dirty="0"/>
              <a:t>arms and supports) may increase to a considerable extent.</a:t>
            </a:r>
            <a:endParaRPr lang="en-US" sz="3200" dirty="0"/>
          </a:p>
        </p:txBody>
      </p:sp>
    </p:spTree>
    <p:extLst>
      <p:ext uri="{BB962C8B-B14F-4D97-AF65-F5344CB8AC3E}">
        <p14:creationId xmlns:p14="http://schemas.microsoft.com/office/powerpoint/2010/main" val="2653672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046988"/>
          </a:xfrm>
          <a:prstGeom prst="rect">
            <a:avLst/>
          </a:prstGeom>
        </p:spPr>
        <p:txBody>
          <a:bodyPr wrap="square">
            <a:spAutoFit/>
          </a:bodyPr>
          <a:lstStyle/>
          <a:p>
            <a:pPr algn="just"/>
            <a:r>
              <a:rPr lang="en-US" sz="3200" b="1" dirty="0" smtClean="0"/>
              <a:t>Example. </a:t>
            </a:r>
            <a:r>
              <a:rPr lang="en-US" sz="3200" i="1" dirty="0"/>
              <a:t>A 3-phase line has conductors 2 cm in diameter spaced equilaterally 1 m </a:t>
            </a:r>
            <a:r>
              <a:rPr lang="en-US" sz="3200" i="1" dirty="0" smtClean="0"/>
              <a:t>apart. If </a:t>
            </a:r>
            <a:r>
              <a:rPr lang="en-US" sz="3200" i="1" dirty="0"/>
              <a:t>the dielectric strength of air is 30 kV (max) per cm, find the disruptive critical voltage for the </a:t>
            </a:r>
            <a:r>
              <a:rPr lang="en-US" sz="3200" i="1" dirty="0" smtClean="0"/>
              <a:t>line. Take </a:t>
            </a:r>
            <a:r>
              <a:rPr lang="en-US" sz="3200" i="1" dirty="0"/>
              <a:t>air density factor </a:t>
            </a:r>
            <a:r>
              <a:rPr lang="en-US" sz="3200" dirty="0"/>
              <a:t>δ </a:t>
            </a:r>
            <a:r>
              <a:rPr lang="en-US" sz="3200" i="1" dirty="0"/>
              <a:t>= 0·952 and irregularity factor </a:t>
            </a:r>
            <a:r>
              <a:rPr lang="en-US" sz="3200" i="1" dirty="0" err="1"/>
              <a:t>mo</a:t>
            </a:r>
            <a:r>
              <a:rPr lang="en-US" sz="3200" i="1" dirty="0"/>
              <a:t> = 0·9.</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24200"/>
            <a:ext cx="91440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0203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 y="0"/>
            <a:ext cx="9144000" cy="6124754"/>
          </a:xfrm>
          <a:prstGeom prst="rect">
            <a:avLst/>
          </a:prstGeom>
        </p:spPr>
        <p:txBody>
          <a:bodyPr wrap="square">
            <a:spAutoFit/>
          </a:bodyPr>
          <a:lstStyle/>
          <a:p>
            <a:r>
              <a:rPr lang="en-US" sz="3600" b="1" dirty="0" smtClean="0"/>
              <a:t>Corona</a:t>
            </a:r>
          </a:p>
          <a:p>
            <a:endParaRPr lang="en-US" sz="3600" b="1" dirty="0"/>
          </a:p>
          <a:p>
            <a:pPr marL="342900" indent="-342900" algn="just">
              <a:buFont typeface="Arial" pitchFamily="34" charset="0"/>
              <a:buChar char="•"/>
            </a:pPr>
            <a:r>
              <a:rPr lang="en-US" sz="3200" dirty="0"/>
              <a:t>When an alternating potential difference is applied across two conductors whose spacing is large </a:t>
            </a:r>
            <a:r>
              <a:rPr lang="en-US" sz="3200" dirty="0" smtClean="0"/>
              <a:t>as compared </a:t>
            </a:r>
            <a:r>
              <a:rPr lang="en-US" sz="3200" dirty="0"/>
              <a:t>to their diameters, there is no apparent change in the condition of atmospheric air </a:t>
            </a:r>
            <a:r>
              <a:rPr lang="en-US" sz="3200" dirty="0" smtClean="0"/>
              <a:t>surrounding the </a:t>
            </a:r>
            <a:r>
              <a:rPr lang="en-US" sz="3200" dirty="0"/>
              <a:t>wires if the applied voltage is low. </a:t>
            </a:r>
            <a:endParaRPr lang="en-US" sz="3200" dirty="0" smtClean="0"/>
          </a:p>
          <a:p>
            <a:pPr marL="342900" indent="-342900" algn="just">
              <a:buFont typeface="Arial" pitchFamily="34" charset="0"/>
              <a:buChar char="•"/>
            </a:pPr>
            <a:endParaRPr lang="en-US" sz="3200" dirty="0" smtClean="0"/>
          </a:p>
          <a:p>
            <a:pPr marL="342900" indent="-342900" algn="just">
              <a:buFont typeface="Arial" pitchFamily="34" charset="0"/>
              <a:buChar char="•"/>
            </a:pPr>
            <a:r>
              <a:rPr lang="en-US" sz="3200" dirty="0" smtClean="0"/>
              <a:t>However</a:t>
            </a:r>
            <a:r>
              <a:rPr lang="en-US" sz="3200" dirty="0"/>
              <a:t>, when the applied voltage exceeds a </a:t>
            </a:r>
            <a:r>
              <a:rPr lang="en-US" sz="3200" dirty="0" smtClean="0"/>
              <a:t>certain value</a:t>
            </a:r>
            <a:r>
              <a:rPr lang="en-US" sz="3200" dirty="0"/>
              <a:t>, called </a:t>
            </a:r>
            <a:r>
              <a:rPr lang="en-US" sz="3200" i="1" dirty="0"/>
              <a:t>critical disruptive voltage, </a:t>
            </a:r>
            <a:r>
              <a:rPr lang="en-US" sz="3200" dirty="0"/>
              <a:t>the conductors are surrounded by a faint violet glow </a:t>
            </a:r>
            <a:r>
              <a:rPr lang="en-US" sz="3200" dirty="0" smtClean="0"/>
              <a:t>called corona.</a:t>
            </a:r>
            <a:endParaRPr lang="en-US" sz="3200" dirty="0"/>
          </a:p>
        </p:txBody>
      </p:sp>
    </p:spTree>
    <p:extLst>
      <p:ext uri="{BB962C8B-B14F-4D97-AF65-F5344CB8AC3E}">
        <p14:creationId xmlns:p14="http://schemas.microsoft.com/office/powerpoint/2010/main" val="3020598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400"/>
            <a:ext cx="7100277" cy="1692771"/>
          </a:xfrm>
          <a:prstGeom prst="rect">
            <a:avLst/>
          </a:prstGeom>
        </p:spPr>
        <p:txBody>
          <a:bodyPr wrap="none">
            <a:spAutoFit/>
          </a:bodyPr>
          <a:lstStyle/>
          <a:p>
            <a:r>
              <a:rPr lang="en-US" sz="3600" b="1" spc="-10" dirty="0" smtClean="0"/>
              <a:t>References</a:t>
            </a:r>
          </a:p>
          <a:p>
            <a:r>
              <a:rPr lang="en-US" sz="3200" dirty="0"/>
              <a:t>Principles of Power </a:t>
            </a:r>
            <a:r>
              <a:rPr lang="en-US" sz="3200" dirty="0" smtClean="0"/>
              <a:t>Systems by </a:t>
            </a:r>
            <a:r>
              <a:rPr lang="en-US" sz="3200" dirty="0"/>
              <a:t>V.K Mehta</a:t>
            </a:r>
          </a:p>
          <a:p>
            <a:endParaRPr lang="en-US" sz="3600" b="1" dirty="0"/>
          </a:p>
        </p:txBody>
      </p:sp>
    </p:spTree>
    <p:extLst>
      <p:ext uri="{BB962C8B-B14F-4D97-AF65-F5344CB8AC3E}">
        <p14:creationId xmlns:p14="http://schemas.microsoft.com/office/powerpoint/2010/main" val="180687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 y="0"/>
            <a:ext cx="9144000" cy="5509200"/>
          </a:xfrm>
          <a:prstGeom prst="rect">
            <a:avLst/>
          </a:prstGeom>
        </p:spPr>
        <p:txBody>
          <a:bodyPr wrap="square">
            <a:spAutoFit/>
          </a:bodyPr>
          <a:lstStyle/>
          <a:p>
            <a:pPr marL="342900" indent="-342900" algn="just">
              <a:buFont typeface="Arial" pitchFamily="34" charset="0"/>
              <a:buChar char="•"/>
            </a:pPr>
            <a:r>
              <a:rPr lang="en-US" sz="3200" dirty="0" smtClean="0"/>
              <a:t>The phenomenon of corona is accompanied by a hissing sound, production of ozone, power loss and radio interference. </a:t>
            </a:r>
            <a:endParaRPr lang="en-US" sz="3200" dirty="0" smtClean="0"/>
          </a:p>
          <a:p>
            <a:pPr marL="342900" indent="-342900" algn="just">
              <a:buFont typeface="Arial" pitchFamily="34" charset="0"/>
              <a:buChar char="•"/>
            </a:pPr>
            <a:endParaRPr lang="en-US" sz="3200" dirty="0"/>
          </a:p>
          <a:p>
            <a:pPr marL="342900" indent="-342900" algn="just">
              <a:buFont typeface="Arial" pitchFamily="34" charset="0"/>
              <a:buChar char="•"/>
            </a:pPr>
            <a:r>
              <a:rPr lang="en-US" sz="3200" dirty="0" smtClean="0"/>
              <a:t>The </a:t>
            </a:r>
            <a:r>
              <a:rPr lang="en-US" sz="3200" dirty="0" smtClean="0"/>
              <a:t>higher the voltage is raised, the larger and higher the luminous envelope becomes, and greater are the sound, the power loss and the radio noise. </a:t>
            </a:r>
            <a:endParaRPr lang="en-US" sz="3200" dirty="0" smtClean="0"/>
          </a:p>
          <a:p>
            <a:pPr marL="342900" indent="-342900" algn="just">
              <a:buFont typeface="Arial" pitchFamily="34" charset="0"/>
              <a:buChar char="•"/>
            </a:pPr>
            <a:endParaRPr lang="en-US" sz="3200" dirty="0" smtClean="0"/>
          </a:p>
          <a:p>
            <a:pPr marL="342900" indent="-342900" algn="just">
              <a:buFont typeface="Arial" pitchFamily="34" charset="0"/>
              <a:buChar char="•"/>
            </a:pPr>
            <a:r>
              <a:rPr lang="en-US" sz="3200" dirty="0" smtClean="0"/>
              <a:t>If </a:t>
            </a:r>
            <a:r>
              <a:rPr lang="en-US" sz="3200" dirty="0" smtClean="0"/>
              <a:t>the applied voltage is increased to breakdown value, a flash-over will occur between the conductors due to the breakdown of air insulation.</a:t>
            </a:r>
            <a:endParaRPr lang="en-US" sz="3200" dirty="0"/>
          </a:p>
        </p:txBody>
      </p:sp>
    </p:spTree>
    <p:extLst>
      <p:ext uri="{BB962C8B-B14F-4D97-AF65-F5344CB8AC3E}">
        <p14:creationId xmlns:p14="http://schemas.microsoft.com/office/powerpoint/2010/main" val="138007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 y="1447800"/>
            <a:ext cx="9144000" cy="1569660"/>
          </a:xfrm>
          <a:prstGeom prst="rect">
            <a:avLst/>
          </a:prstGeom>
        </p:spPr>
        <p:txBody>
          <a:bodyPr wrap="square">
            <a:spAutoFit/>
          </a:bodyPr>
          <a:lstStyle/>
          <a:p>
            <a:pPr algn="just"/>
            <a:r>
              <a:rPr lang="en-US" sz="3200" i="1" dirty="0" smtClean="0"/>
              <a:t>The phenomenon of violet glow, hissing noise and production of ozone gas in an overhead transmission line is known as </a:t>
            </a:r>
            <a:r>
              <a:rPr lang="en-US" sz="3200" b="1" dirty="0" smtClean="0"/>
              <a:t>corona</a:t>
            </a:r>
            <a:r>
              <a:rPr lang="en-US" sz="3200" b="1" i="1" dirty="0" smtClean="0"/>
              <a:t>.</a:t>
            </a:r>
            <a:endParaRPr lang="en-US" sz="3200" dirty="0"/>
          </a:p>
        </p:txBody>
      </p:sp>
    </p:spTree>
    <p:extLst>
      <p:ext uri="{BB962C8B-B14F-4D97-AF65-F5344CB8AC3E}">
        <p14:creationId xmlns:p14="http://schemas.microsoft.com/office/powerpoint/2010/main" val="34800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144"/>
            <a:ext cx="9144000" cy="5016758"/>
          </a:xfrm>
          <a:prstGeom prst="rect">
            <a:avLst/>
          </a:prstGeom>
        </p:spPr>
        <p:txBody>
          <a:bodyPr wrap="square">
            <a:spAutoFit/>
          </a:bodyPr>
          <a:lstStyle/>
          <a:p>
            <a:pPr marL="457200" indent="-457200" algn="just">
              <a:buFont typeface="Arial" pitchFamily="34" charset="0"/>
              <a:buChar char="•"/>
            </a:pPr>
            <a:r>
              <a:rPr lang="en-US" sz="3200" dirty="0"/>
              <a:t>If the conductors are polished and smooth, the corona glow will be uniform throughout </a:t>
            </a:r>
            <a:r>
              <a:rPr lang="en-US" sz="3200" dirty="0" smtClean="0"/>
              <a:t>the length </a:t>
            </a:r>
            <a:r>
              <a:rPr lang="en-US" sz="3200" dirty="0"/>
              <a:t>of the conductors, otherwise the rough points will appear brighter. </a:t>
            </a:r>
            <a:endParaRPr lang="en-US" sz="3200" dirty="0" smtClean="0"/>
          </a:p>
          <a:p>
            <a:pPr algn="just"/>
            <a:endParaRPr lang="en-US" sz="3200" dirty="0"/>
          </a:p>
          <a:p>
            <a:pPr marL="457200" indent="-457200" algn="just">
              <a:buFont typeface="Arial" pitchFamily="34" charset="0"/>
              <a:buChar char="•"/>
            </a:pPr>
            <a:r>
              <a:rPr lang="en-US" sz="3200" dirty="0" smtClean="0"/>
              <a:t>With </a:t>
            </a:r>
            <a:r>
              <a:rPr lang="en-US" sz="3200" dirty="0" err="1"/>
              <a:t>d.c.</a:t>
            </a:r>
            <a:r>
              <a:rPr lang="en-US" sz="3200" dirty="0"/>
              <a:t> voltage, there </a:t>
            </a:r>
            <a:r>
              <a:rPr lang="en-US" sz="3200" dirty="0" smtClean="0"/>
              <a:t>is </a:t>
            </a:r>
            <a:r>
              <a:rPr lang="en-US" sz="3200" dirty="0"/>
              <a:t>difference in the appearance of the two wires. </a:t>
            </a:r>
            <a:endParaRPr lang="en-US" sz="3200" dirty="0" smtClean="0"/>
          </a:p>
          <a:p>
            <a:pPr marL="457200" indent="-457200" algn="just">
              <a:buFont typeface="Arial" pitchFamily="34" charset="0"/>
              <a:buChar char="•"/>
            </a:pPr>
            <a:endParaRPr lang="en-US" sz="3200" dirty="0"/>
          </a:p>
          <a:p>
            <a:pPr marL="457200" indent="-457200" algn="just">
              <a:buFont typeface="Arial" pitchFamily="34" charset="0"/>
              <a:buChar char="•"/>
            </a:pPr>
            <a:r>
              <a:rPr lang="en-US" sz="3200" dirty="0" smtClean="0"/>
              <a:t>The </a:t>
            </a:r>
            <a:r>
              <a:rPr lang="en-US" sz="3200" dirty="0"/>
              <a:t>positive wire has uniform glow about it, while </a:t>
            </a:r>
            <a:r>
              <a:rPr lang="en-US" sz="3200" dirty="0" smtClean="0"/>
              <a:t>the negative </a:t>
            </a:r>
            <a:r>
              <a:rPr lang="en-US" sz="3200" dirty="0"/>
              <a:t>conductor has spotty glow.</a:t>
            </a:r>
          </a:p>
        </p:txBody>
      </p:sp>
    </p:spTree>
    <p:extLst>
      <p:ext uri="{BB962C8B-B14F-4D97-AF65-F5344CB8AC3E}">
        <p14:creationId xmlns:p14="http://schemas.microsoft.com/office/powerpoint/2010/main" val="142644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600986"/>
          </a:xfrm>
          <a:prstGeom prst="rect">
            <a:avLst/>
          </a:prstGeom>
        </p:spPr>
        <p:txBody>
          <a:bodyPr wrap="square">
            <a:spAutoFit/>
          </a:bodyPr>
          <a:lstStyle/>
          <a:p>
            <a:r>
              <a:rPr lang="en-US" sz="3600" b="1" dirty="0"/>
              <a:t>Factors Affecting </a:t>
            </a:r>
            <a:r>
              <a:rPr lang="en-US" sz="3600" b="1" dirty="0" smtClean="0"/>
              <a:t>Corona</a:t>
            </a:r>
          </a:p>
          <a:p>
            <a:pPr algn="just"/>
            <a:endParaRPr lang="en-US" sz="3200" dirty="0" smtClean="0"/>
          </a:p>
          <a:p>
            <a:pPr algn="just"/>
            <a:r>
              <a:rPr lang="en-US" sz="3200" dirty="0" smtClean="0"/>
              <a:t>The </a:t>
            </a:r>
            <a:r>
              <a:rPr lang="en-US" sz="3200" dirty="0"/>
              <a:t>phenomenon of corona is affected by the physical state of the atmosphere as well as by </a:t>
            </a:r>
            <a:r>
              <a:rPr lang="en-US" sz="3200" dirty="0" smtClean="0"/>
              <a:t>the conditions </a:t>
            </a:r>
            <a:r>
              <a:rPr lang="en-US" sz="3200" dirty="0"/>
              <a:t>of the line. The following are the factors upon which corona depends :</a:t>
            </a:r>
          </a:p>
          <a:p>
            <a:pPr algn="just"/>
            <a:endParaRPr lang="en-US" sz="3200" b="1" dirty="0" smtClean="0"/>
          </a:p>
        </p:txBody>
      </p:sp>
    </p:spTree>
    <p:extLst>
      <p:ext uri="{BB962C8B-B14F-4D97-AF65-F5344CB8AC3E}">
        <p14:creationId xmlns:p14="http://schemas.microsoft.com/office/powerpoint/2010/main" val="1236916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4832092"/>
          </a:xfrm>
          <a:prstGeom prst="rect">
            <a:avLst/>
          </a:prstGeom>
        </p:spPr>
        <p:txBody>
          <a:bodyPr wrap="square">
            <a:spAutoFit/>
          </a:bodyPr>
          <a:lstStyle/>
          <a:p>
            <a:pPr marL="571500" indent="-571500" algn="just">
              <a:buAutoNum type="romanLcParenBoth"/>
            </a:pPr>
            <a:r>
              <a:rPr lang="en-US" sz="3600" b="1" i="1" dirty="0" smtClean="0"/>
              <a:t>Atmosphere</a:t>
            </a:r>
          </a:p>
          <a:p>
            <a:pPr algn="just"/>
            <a:endParaRPr lang="en-US" sz="3200" b="1" i="1" dirty="0"/>
          </a:p>
          <a:p>
            <a:pPr marL="457200" indent="-457200" algn="just">
              <a:buFont typeface="Arial" pitchFamily="34" charset="0"/>
              <a:buChar char="•"/>
            </a:pPr>
            <a:r>
              <a:rPr lang="en-US" sz="3200" dirty="0"/>
              <a:t>As corona is formed due to ionization of air surrounding the conductors, therefore, it is affected by the physical state of atmosphere. </a:t>
            </a:r>
            <a:endParaRPr lang="en-US" sz="3200" dirty="0" smtClean="0"/>
          </a:p>
          <a:p>
            <a:pPr marL="457200" indent="-457200" algn="just">
              <a:buFont typeface="Arial" pitchFamily="34" charset="0"/>
              <a:buChar char="•"/>
            </a:pPr>
            <a:endParaRPr lang="en-US" sz="3200" dirty="0" smtClean="0"/>
          </a:p>
          <a:p>
            <a:pPr marL="457200" indent="-457200" algn="just">
              <a:buFont typeface="Arial" pitchFamily="34" charset="0"/>
              <a:buChar char="•"/>
            </a:pPr>
            <a:r>
              <a:rPr lang="en-US" sz="3200" dirty="0" smtClean="0"/>
              <a:t>In </a:t>
            </a:r>
            <a:r>
              <a:rPr lang="en-US" sz="3200" dirty="0"/>
              <a:t>the stormy weather, the number of ions is more than normal and as such corona occurs at much less voltage as compared </a:t>
            </a:r>
            <a:r>
              <a:rPr lang="en-US" sz="3200" dirty="0" smtClean="0"/>
              <a:t>with fair </a:t>
            </a:r>
            <a:r>
              <a:rPr lang="en-US" sz="3200" dirty="0"/>
              <a:t>weather.</a:t>
            </a:r>
          </a:p>
          <a:p>
            <a:pPr algn="just"/>
            <a:endParaRPr lang="en-US" sz="1600" dirty="0"/>
          </a:p>
        </p:txBody>
      </p:sp>
    </p:spTree>
    <p:extLst>
      <p:ext uri="{BB962C8B-B14F-4D97-AF65-F5344CB8AC3E}">
        <p14:creationId xmlns:p14="http://schemas.microsoft.com/office/powerpoint/2010/main" val="313678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32530"/>
          </a:xfrm>
          <a:prstGeom prst="rect">
            <a:avLst/>
          </a:prstGeom>
        </p:spPr>
        <p:txBody>
          <a:bodyPr wrap="square">
            <a:spAutoFit/>
          </a:bodyPr>
          <a:lstStyle/>
          <a:p>
            <a:pPr algn="just"/>
            <a:r>
              <a:rPr lang="en-US" sz="3600" b="1" dirty="0" smtClean="0"/>
              <a:t>(</a:t>
            </a:r>
            <a:r>
              <a:rPr lang="en-US" sz="3600" b="1" i="1" dirty="0" smtClean="0"/>
              <a:t>ii</a:t>
            </a:r>
            <a:r>
              <a:rPr lang="en-US" sz="3600" b="1" dirty="0" smtClean="0"/>
              <a:t>) </a:t>
            </a:r>
            <a:r>
              <a:rPr lang="en-US" sz="3600" b="1" i="1" dirty="0" smtClean="0"/>
              <a:t>Conductor size. </a:t>
            </a:r>
            <a:endParaRPr lang="en-US" sz="3600" b="1" i="1" dirty="0" smtClean="0"/>
          </a:p>
          <a:p>
            <a:pPr marL="457200" indent="-457200" algn="just">
              <a:buFont typeface="Arial" pitchFamily="34" charset="0"/>
              <a:buChar char="•"/>
            </a:pPr>
            <a:endParaRPr lang="en-US" sz="3200" b="1" i="1" dirty="0"/>
          </a:p>
          <a:p>
            <a:pPr marL="457200" indent="-457200" algn="just">
              <a:buFont typeface="Arial" pitchFamily="34" charset="0"/>
              <a:buChar char="•"/>
            </a:pPr>
            <a:r>
              <a:rPr lang="en-US" sz="3200" dirty="0" smtClean="0"/>
              <a:t>The </a:t>
            </a:r>
            <a:r>
              <a:rPr lang="en-US" sz="3200" dirty="0" smtClean="0"/>
              <a:t>corona effect depends upon the shape and conditions of the conductors. </a:t>
            </a:r>
            <a:endParaRPr lang="en-US" sz="3200" dirty="0" smtClean="0"/>
          </a:p>
          <a:p>
            <a:pPr marL="457200" indent="-457200" algn="just">
              <a:buFont typeface="Arial" pitchFamily="34" charset="0"/>
              <a:buChar char="•"/>
            </a:pPr>
            <a:endParaRPr lang="en-US" sz="3200" dirty="0"/>
          </a:p>
          <a:p>
            <a:pPr marL="457200" indent="-457200" algn="just">
              <a:buFont typeface="Arial" pitchFamily="34" charset="0"/>
              <a:buChar char="•"/>
            </a:pPr>
            <a:r>
              <a:rPr lang="en-US" sz="3200" dirty="0" smtClean="0"/>
              <a:t>The </a:t>
            </a:r>
            <a:r>
              <a:rPr lang="en-US" sz="3200" dirty="0" smtClean="0"/>
              <a:t>rough and irregular surface will give rise to more corona because unevenness of the surface decreases the value of breakdown voltage. </a:t>
            </a:r>
            <a:endParaRPr lang="en-US" sz="3200" dirty="0" smtClean="0"/>
          </a:p>
          <a:p>
            <a:pPr marL="457200" indent="-457200" algn="just">
              <a:buFont typeface="Arial" pitchFamily="34" charset="0"/>
              <a:buChar char="•"/>
            </a:pPr>
            <a:endParaRPr lang="en-US" sz="3200" dirty="0"/>
          </a:p>
          <a:p>
            <a:pPr marL="457200" indent="-457200" algn="just">
              <a:buFont typeface="Arial" pitchFamily="34" charset="0"/>
              <a:buChar char="•"/>
            </a:pPr>
            <a:r>
              <a:rPr lang="en-US" sz="3200" dirty="0" smtClean="0"/>
              <a:t>Thus </a:t>
            </a:r>
            <a:r>
              <a:rPr lang="en-US" sz="3200" dirty="0" smtClean="0"/>
              <a:t>a stranded conductor has </a:t>
            </a:r>
            <a:r>
              <a:rPr lang="en-US" sz="3200" dirty="0" smtClean="0"/>
              <a:t>irregular surface </a:t>
            </a:r>
            <a:r>
              <a:rPr lang="en-US" sz="3200" dirty="0" smtClean="0"/>
              <a:t>and hence gives rise to more corona that a solid conductor.</a:t>
            </a:r>
          </a:p>
          <a:p>
            <a:pPr algn="just"/>
            <a:endParaRPr lang="en-US" sz="2800" b="1" dirty="0" smtClean="0"/>
          </a:p>
        </p:txBody>
      </p:sp>
    </p:spTree>
    <p:extLst>
      <p:ext uri="{BB962C8B-B14F-4D97-AF65-F5344CB8AC3E}">
        <p14:creationId xmlns:p14="http://schemas.microsoft.com/office/powerpoint/2010/main" val="154524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85871"/>
          </a:xfrm>
          <a:prstGeom prst="rect">
            <a:avLst/>
          </a:prstGeom>
        </p:spPr>
        <p:txBody>
          <a:bodyPr wrap="square">
            <a:spAutoFit/>
          </a:bodyPr>
          <a:lstStyle/>
          <a:p>
            <a:pPr algn="just"/>
            <a:r>
              <a:rPr lang="en-US" sz="3600" b="1" i="1" dirty="0" smtClean="0"/>
              <a:t>(iii) Spacing </a:t>
            </a:r>
            <a:r>
              <a:rPr lang="en-US" sz="3600" b="1" i="1" dirty="0"/>
              <a:t>between conductors. </a:t>
            </a:r>
            <a:endParaRPr lang="en-US" sz="3600" b="1" i="1" dirty="0" smtClean="0"/>
          </a:p>
          <a:p>
            <a:pPr algn="just"/>
            <a:endParaRPr lang="en-US" sz="3200" b="1" i="1" dirty="0" smtClean="0"/>
          </a:p>
          <a:p>
            <a:pPr marL="457200" indent="-457200" algn="just">
              <a:buFont typeface="Arial" pitchFamily="34" charset="0"/>
              <a:buChar char="•"/>
            </a:pPr>
            <a:r>
              <a:rPr lang="en-US" sz="3200" dirty="0" smtClean="0"/>
              <a:t>If </a:t>
            </a:r>
            <a:r>
              <a:rPr lang="en-US" sz="3200" dirty="0"/>
              <a:t>the spacing between the conductors is made very large as compared to their diameters, there may not be any corona effect. </a:t>
            </a:r>
            <a:endParaRPr lang="en-US" sz="3200" dirty="0" smtClean="0"/>
          </a:p>
          <a:p>
            <a:pPr marL="457200" indent="-457200" algn="just">
              <a:buFont typeface="Arial" pitchFamily="34" charset="0"/>
              <a:buChar char="•"/>
            </a:pPr>
            <a:endParaRPr lang="en-US" sz="3200" dirty="0"/>
          </a:p>
          <a:p>
            <a:pPr marL="457200" indent="-457200" algn="just">
              <a:buFont typeface="Arial" pitchFamily="34" charset="0"/>
              <a:buChar char="•"/>
            </a:pPr>
            <a:r>
              <a:rPr lang="en-US" sz="3200" dirty="0" smtClean="0"/>
              <a:t>It </a:t>
            </a:r>
            <a:r>
              <a:rPr lang="en-US" sz="3200" dirty="0"/>
              <a:t>is because larger distance between conductors reduces the electro-static stresses at the conductor surface, thus avoiding corona formation.</a:t>
            </a:r>
          </a:p>
        </p:txBody>
      </p:sp>
    </p:spTree>
    <p:extLst>
      <p:ext uri="{BB962C8B-B14F-4D97-AF65-F5344CB8AC3E}">
        <p14:creationId xmlns:p14="http://schemas.microsoft.com/office/powerpoint/2010/main" val="3281411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1061</Words>
  <Application>Microsoft Office PowerPoint</Application>
  <PresentationFormat>On-screen Show (4:3)</PresentationFormat>
  <Paragraphs>85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Electrical Transmission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6</cp:revision>
  <dcterms:created xsi:type="dcterms:W3CDTF">2020-03-17T13:15:14Z</dcterms:created>
  <dcterms:modified xsi:type="dcterms:W3CDTF">2020-03-17T16:56:25Z</dcterms:modified>
</cp:coreProperties>
</file>