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2C425-78FA-49BC-8E21-F3859378E153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D8EB1-CC1D-42D5-9D4B-103D4A2A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8EB1-CC1D-42D5-9D4B-103D4A2A3E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8EB1-CC1D-42D5-9D4B-103D4A2A3E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67475"/>
            <a:ext cx="609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DC948D9-BA0F-471C-858F-3FCBEB01A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6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2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0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5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81191"/>
            <a:ext cx="889635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 ENGINEERING SURVEYING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4812268"/>
            <a:ext cx="50292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Engr. Abdul Farhan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Department of Civil Engineering</a:t>
            </a:r>
          </a:p>
          <a:p>
            <a:pPr marL="0" indent="0" algn="ctr"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Iqra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University, Peshawar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8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37503" y="0"/>
            <a:ext cx="821436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lang="en-US" spc="220" dirty="0" smtClean="0"/>
              <a:t>Exercise </a:t>
            </a:r>
            <a:endParaRPr spc="105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-114300" y="1295399"/>
            <a:ext cx="9372600" cy="4924425"/>
          </a:xfrm>
        </p:spPr>
        <p:txBody>
          <a:bodyPr>
            <a:normAutofit/>
          </a:bodyPr>
          <a:lstStyle/>
          <a:p>
            <a:r>
              <a:rPr lang="en-US" dirty="0" smtClean="0"/>
              <a:t>Q3) Two </a:t>
            </a:r>
            <a:r>
              <a:rPr lang="en-US" dirty="0"/>
              <a:t>straights </a:t>
            </a:r>
            <a:r>
              <a:rPr lang="en-US" i="1" dirty="0"/>
              <a:t>AP </a:t>
            </a:r>
            <a:r>
              <a:rPr lang="en-US" dirty="0"/>
              <a:t>and </a:t>
            </a:r>
            <a:r>
              <a:rPr lang="en-US" i="1" dirty="0"/>
              <a:t>QC </a:t>
            </a:r>
            <a:r>
              <a:rPr lang="en-US" dirty="0"/>
              <a:t>meet at an inaccessible point </a:t>
            </a:r>
            <a:r>
              <a:rPr lang="en-US" i="1" dirty="0"/>
              <a:t>I</a:t>
            </a:r>
            <a:r>
              <a:rPr lang="en-US" dirty="0"/>
              <a:t>. A circular curve </a:t>
            </a:r>
            <a:r>
              <a:rPr lang="en-US" dirty="0" smtClean="0"/>
              <a:t>of 500 </a:t>
            </a:r>
            <a:r>
              <a:rPr lang="en-US" dirty="0"/>
              <a:t>m radius is to be set out joining the two straights. The following data were collected:</a:t>
            </a:r>
            <a:br>
              <a:rPr lang="en-US" dirty="0"/>
            </a:br>
            <a:r>
              <a:rPr lang="en-US" dirty="0"/>
              <a:t>∠</a:t>
            </a:r>
            <a:r>
              <a:rPr lang="en-US" i="1" dirty="0"/>
              <a:t>APQ </a:t>
            </a:r>
            <a:r>
              <a:rPr lang="en-US" dirty="0"/>
              <a:t>= 157°22′, ∠</a:t>
            </a:r>
            <a:r>
              <a:rPr lang="en-US" i="1" dirty="0"/>
              <a:t>CQP </a:t>
            </a:r>
            <a:r>
              <a:rPr lang="en-US" dirty="0"/>
              <a:t>= 164°38′, </a:t>
            </a:r>
            <a:r>
              <a:rPr lang="en-US" i="1" dirty="0"/>
              <a:t>PQ </a:t>
            </a:r>
            <a:r>
              <a:rPr lang="en-US" dirty="0"/>
              <a:t>= 200 m.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Calculate </a:t>
            </a:r>
            <a:r>
              <a:rPr lang="en-US" dirty="0"/>
              <a:t>the necessary data for setting out the curve by the method of offsets from </a:t>
            </a:r>
            <a:r>
              <a:rPr lang="en-US" dirty="0" smtClean="0"/>
              <a:t>long chord</a:t>
            </a:r>
            <a:r>
              <a:rPr lang="en-US" dirty="0"/>
              <a:t>. The chain to be used is of 30 m length, and the </a:t>
            </a:r>
            <a:r>
              <a:rPr lang="en-US" dirty="0" err="1"/>
              <a:t>chainage</a:t>
            </a:r>
            <a:r>
              <a:rPr lang="en-US" dirty="0"/>
              <a:t> of </a:t>
            </a:r>
            <a:r>
              <a:rPr lang="en-US" i="1" dirty="0"/>
              <a:t>P </a:t>
            </a:r>
            <a:r>
              <a:rPr lang="en-US" dirty="0"/>
              <a:t>is (57 + 17.30) chains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10</a:t>
            </a:fld>
            <a:endParaRPr spc="-100" dirty="0"/>
          </a:p>
        </p:txBody>
      </p:sp>
      <p:sp>
        <p:nvSpPr>
          <p:cNvPr id="7" name="Rectangle 6"/>
          <p:cNvSpPr/>
          <p:nvPr/>
        </p:nvSpPr>
        <p:spPr>
          <a:xfrm>
            <a:off x="76200" y="1295399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5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781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8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70" y="33130"/>
            <a:ext cx="8229600" cy="6924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/>
              <a:t>TOPICS TO BE COVERED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8229600" cy="3505200"/>
          </a:xfrm>
        </p:spPr>
        <p:txBody>
          <a:bodyPr>
            <a:normAutofit/>
          </a:bodyPr>
          <a:lstStyle/>
          <a:p>
            <a:pPr lvl="1"/>
            <a:r>
              <a:rPr lang="en-US" sz="2700" dirty="0" smtClean="0"/>
              <a:t>Compound Curve</a:t>
            </a:r>
          </a:p>
          <a:p>
            <a:pPr marL="457200" lvl="1" indent="0">
              <a:buNone/>
            </a:pPr>
            <a:endParaRPr lang="en-US" sz="2700" dirty="0"/>
          </a:p>
          <a:p>
            <a:pPr lvl="1"/>
            <a:r>
              <a:rPr lang="en-US" sz="2700" dirty="0" smtClean="0"/>
              <a:t>Problems related to Compound Curve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1492" y="560831"/>
            <a:ext cx="5079491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6040" y="560831"/>
            <a:ext cx="821436" cy="1152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7152" y="88849"/>
            <a:ext cx="4411345" cy="12312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374775">
              <a:lnSpc>
                <a:spcPts val="4700"/>
              </a:lnSpc>
              <a:spcBef>
                <a:spcPts val="335"/>
              </a:spcBef>
            </a:pPr>
            <a:r>
              <a:rPr spc="105" dirty="0"/>
              <a:t>Curves  </a:t>
            </a:r>
            <a:r>
              <a:rPr spc="185" dirty="0"/>
              <a:t>Compound</a:t>
            </a:r>
            <a:r>
              <a:rPr spc="-45" dirty="0"/>
              <a:t> </a:t>
            </a:r>
            <a:r>
              <a:rPr spc="100" dirty="0"/>
              <a:t>Curves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2140" y="1398777"/>
            <a:ext cx="7600950" cy="5100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08000" algn="l"/>
                <a:tab pos="508634" algn="l"/>
              </a:tabLst>
            </a:pPr>
            <a:r>
              <a:rPr sz="2000" spc="114" dirty="0">
                <a:solidFill>
                  <a:srgbClr val="172C4A"/>
                </a:solidFill>
                <a:latin typeface="Verdana"/>
                <a:cs typeface="Verdana"/>
              </a:rPr>
              <a:t>A </a:t>
            </a: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compound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</a:t>
            </a:r>
            <a:r>
              <a:rPr sz="2000" spc="-70" dirty="0">
                <a:solidFill>
                  <a:srgbClr val="172C4A"/>
                </a:solidFill>
                <a:latin typeface="Verdana"/>
                <a:cs typeface="Verdana"/>
              </a:rPr>
              <a:t>consist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2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arcs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different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radii 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bending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in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same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direction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lying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on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same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side 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85" dirty="0">
                <a:solidFill>
                  <a:srgbClr val="172C4A"/>
                </a:solidFill>
                <a:latin typeface="Verdana"/>
                <a:cs typeface="Verdana"/>
              </a:rPr>
              <a:t>their </a:t>
            </a:r>
            <a:r>
              <a:rPr sz="2000" spc="45" dirty="0">
                <a:solidFill>
                  <a:srgbClr val="172C4A"/>
                </a:solidFill>
                <a:latin typeface="Verdana"/>
                <a:cs typeface="Verdana"/>
              </a:rPr>
              <a:t>common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tangent. </a:t>
            </a:r>
            <a:r>
              <a:rPr sz="2000" spc="-90" dirty="0">
                <a:solidFill>
                  <a:srgbClr val="172C4A"/>
                </a:solidFill>
                <a:latin typeface="Verdana"/>
                <a:cs typeface="Verdana"/>
              </a:rPr>
              <a:t>Then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15" dirty="0">
                <a:solidFill>
                  <a:srgbClr val="172C4A"/>
                </a:solidFill>
                <a:latin typeface="Verdana"/>
                <a:cs typeface="Verdana"/>
              </a:rPr>
              <a:t>center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being </a:t>
            </a:r>
            <a:r>
              <a:rPr sz="2000" spc="20" dirty="0">
                <a:solidFill>
                  <a:srgbClr val="172C4A"/>
                </a:solidFill>
                <a:latin typeface="Verdana"/>
                <a:cs typeface="Verdana"/>
              </a:rPr>
              <a:t>on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same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side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curve.</a:t>
            </a:r>
            <a:endParaRPr sz="2000">
              <a:latin typeface="Verdana"/>
              <a:cs typeface="Verdana"/>
            </a:endParaRPr>
          </a:p>
          <a:p>
            <a:pPr marL="12700" marR="5772785">
              <a:lnSpc>
                <a:spcPct val="150000"/>
              </a:lnSpc>
              <a:spcBef>
                <a:spcPts val="105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S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Smaller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radius 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L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Larger</a:t>
            </a:r>
            <a:r>
              <a:rPr sz="1800" spc="-23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radius</a:t>
            </a:r>
            <a:endParaRPr sz="1800">
              <a:latin typeface="Times New Roman"/>
              <a:cs typeface="Times New Roman"/>
            </a:endParaRPr>
          </a:p>
          <a:p>
            <a:pPr marL="12700" marR="4468495">
              <a:lnSpc>
                <a:spcPct val="150000"/>
              </a:lnSpc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S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smaller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tangent length = </a:t>
            </a:r>
            <a:r>
              <a:rPr sz="1800" spc="5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00" spc="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 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L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larger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tangent length =</a:t>
            </a:r>
            <a:r>
              <a:rPr sz="1800" spc="-27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00" spc="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2</a:t>
            </a:r>
            <a:endParaRPr sz="1800" baseline="-20833">
              <a:latin typeface="Times New Roman"/>
              <a:cs typeface="Times New Roman"/>
            </a:endParaRPr>
          </a:p>
          <a:p>
            <a:pPr marL="12700" marR="4472305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172C4A"/>
                </a:solidFill>
                <a:latin typeface="DejaVu Sans"/>
                <a:cs typeface="DejaVu Sans"/>
              </a:rPr>
              <a:t>𝛼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deflection angle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b/w</a:t>
            </a:r>
            <a:r>
              <a:rPr sz="1800" spc="-16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common 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tangent and rear</a:t>
            </a:r>
            <a:r>
              <a:rPr sz="1800" spc="-3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tangent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10" dirty="0">
                <a:solidFill>
                  <a:srgbClr val="172C4A"/>
                </a:solidFill>
                <a:latin typeface="DejaVu Sans"/>
                <a:cs typeface="DejaVu Sans"/>
              </a:rPr>
              <a:t>𝛽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angle of deflection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b/w</a:t>
            </a:r>
            <a:r>
              <a:rPr sz="1800" spc="-12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common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tangent and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forward</a:t>
            </a:r>
            <a:r>
              <a:rPr sz="1800" spc="-2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tangent</a:t>
            </a:r>
            <a:endParaRPr sz="1800">
              <a:latin typeface="Times New Roman"/>
              <a:cs typeface="Times New Roman"/>
            </a:endParaRPr>
          </a:p>
          <a:p>
            <a:pPr marL="12700" marR="4509770">
              <a:lnSpc>
                <a:spcPct val="150000"/>
              </a:lnSpc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N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point of compound</a:t>
            </a:r>
            <a:r>
              <a:rPr sz="1800" spc="-9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curvature 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KM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common</a:t>
            </a:r>
            <a:r>
              <a:rPr sz="1800" spc="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tangent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8600" y="2438400"/>
            <a:ext cx="5029200" cy="426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3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144302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5" name="object 5"/>
          <p:cNvSpPr/>
          <p:nvPr/>
        </p:nvSpPr>
        <p:spPr>
          <a:xfrm>
            <a:off x="2787395" y="687323"/>
            <a:ext cx="3566159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9779" y="687323"/>
            <a:ext cx="582168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9600" y="1295400"/>
            <a:ext cx="46482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140" y="772413"/>
            <a:ext cx="5511165" cy="119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3160">
              <a:lnSpc>
                <a:spcPct val="100000"/>
              </a:lnSpc>
              <a:spcBef>
                <a:spcPts val="95"/>
              </a:spcBef>
            </a:pPr>
            <a:r>
              <a:rPr sz="2800" b="1" spc="130" dirty="0">
                <a:solidFill>
                  <a:srgbClr val="2E5796"/>
                </a:solidFill>
                <a:latin typeface="Times New Roman"/>
                <a:cs typeface="Times New Roman"/>
              </a:rPr>
              <a:t>Compound</a:t>
            </a:r>
            <a:r>
              <a:rPr sz="2800" b="1" spc="-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Elements of </a:t>
            </a:r>
            <a:r>
              <a:rPr sz="18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Compound Curve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440" dirty="0">
                <a:solidFill>
                  <a:srgbClr val="172C4A"/>
                </a:solidFill>
                <a:latin typeface="DejaVu Sans"/>
                <a:cs typeface="DejaVu Sans"/>
              </a:rPr>
              <a:t>∅ </a:t>
            </a:r>
            <a:r>
              <a:rPr sz="1800" spc="-165" dirty="0">
                <a:solidFill>
                  <a:srgbClr val="172C4A"/>
                </a:solidFill>
                <a:latin typeface="DejaVu Sans"/>
                <a:cs typeface="DejaVu Sans"/>
              </a:rPr>
              <a:t>= </a:t>
            </a:r>
            <a:r>
              <a:rPr sz="1800" spc="-5" dirty="0">
                <a:solidFill>
                  <a:srgbClr val="172C4A"/>
                </a:solidFill>
                <a:latin typeface="DejaVu Sans"/>
                <a:cs typeface="DejaVu Sans"/>
              </a:rPr>
              <a:t>𝛼 </a:t>
            </a:r>
            <a:r>
              <a:rPr sz="1800" spc="-165" dirty="0">
                <a:solidFill>
                  <a:srgbClr val="172C4A"/>
                </a:solidFill>
                <a:latin typeface="DejaVu Sans"/>
                <a:cs typeface="DejaVu Sans"/>
              </a:rPr>
              <a:t>+</a:t>
            </a:r>
            <a:r>
              <a:rPr sz="1800" spc="-24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800" spc="10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2290698"/>
            <a:ext cx="1099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1394" algn="l"/>
              </a:tabLst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	</a:t>
            </a:r>
            <a:r>
              <a:rPr sz="1200" spc="-5" dirty="0">
                <a:solidFill>
                  <a:srgbClr val="172C4A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2238" y="2333370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15539" y="233324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2140" y="2158110"/>
            <a:ext cx="200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0215" algn="l"/>
                <a:tab pos="1446530" algn="l"/>
              </a:tabLst>
            </a:pP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K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	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KN</a:t>
            </a:r>
            <a:r>
              <a:rPr sz="1800" spc="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=R	t</a:t>
            </a:r>
            <a:r>
              <a:rPr sz="1800" spc="5" dirty="0">
                <a:solidFill>
                  <a:srgbClr val="172C4A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n(</a:t>
            </a:r>
            <a:r>
              <a:rPr sz="1950" spc="284" baseline="44871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6417" y="2894203"/>
            <a:ext cx="589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</a:tabLst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2	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7310" y="2936875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09088" y="2936748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2140" y="2761615"/>
            <a:ext cx="2205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0455" algn="l"/>
                <a:tab pos="1583690" algn="l"/>
              </a:tabLst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MN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800" spc="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MT	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	tan</a:t>
            </a:r>
            <a:r>
              <a:rPr sz="1800" spc="-8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950" spc="75" baseline="44871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r>
              <a:rPr sz="1800" spc="5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140" y="3234054"/>
            <a:ext cx="237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From </a:t>
            </a:r>
            <a:r>
              <a:rPr sz="1800" spc="-30" dirty="0">
                <a:solidFill>
                  <a:srgbClr val="172C4A"/>
                </a:solidFill>
                <a:latin typeface="DejaVu Sans"/>
                <a:cs typeface="DejaVu Sans"/>
              </a:rPr>
              <a:t>∆</a:t>
            </a:r>
            <a:r>
              <a:rPr sz="1800" spc="-30" dirty="0">
                <a:solidFill>
                  <a:srgbClr val="172C4A"/>
                </a:solidFill>
                <a:latin typeface="Times New Roman"/>
                <a:cs typeface="Times New Roman"/>
              </a:rPr>
              <a:t>BKN,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by sine</a:t>
            </a:r>
            <a:r>
              <a:rPr sz="1800" spc="-3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rule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40" y="3947159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>
                <a:moveTo>
                  <a:pt x="0" y="0"/>
                </a:moveTo>
                <a:lnTo>
                  <a:pt x="449579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18412" y="3772280"/>
            <a:ext cx="15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7295" y="3699128"/>
            <a:ext cx="1187705" cy="4154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63575" algn="l"/>
              </a:tabLst>
            </a:pPr>
            <a:r>
              <a:rPr sz="1300" spc="190" dirty="0">
                <a:solidFill>
                  <a:srgbClr val="172C4A"/>
                </a:solidFill>
                <a:latin typeface="DejaVu Sans"/>
                <a:cs typeface="DejaVu Sans"/>
              </a:rPr>
              <a:t>𝐵</a:t>
            </a:r>
            <a:r>
              <a:rPr sz="1300" spc="280" dirty="0">
                <a:solidFill>
                  <a:srgbClr val="172C4A"/>
                </a:solidFill>
                <a:latin typeface="DejaVu Sans"/>
                <a:cs typeface="DejaVu Sans"/>
              </a:rPr>
              <a:t>𝐾	</a:t>
            </a:r>
            <a:r>
              <a:rPr sz="1300" spc="635" dirty="0" smtClean="0">
                <a:solidFill>
                  <a:srgbClr val="172C4A"/>
                </a:solidFill>
                <a:latin typeface="DejaVu Sans"/>
                <a:cs typeface="DejaVu Sans"/>
              </a:rPr>
              <a:t>𝑀</a:t>
            </a:r>
            <a:r>
              <a:rPr lang="en-US" sz="1300" spc="635" dirty="0" smtClean="0">
                <a:solidFill>
                  <a:srgbClr val="172C4A"/>
                </a:solidFill>
                <a:latin typeface="DejaVu Sans"/>
                <a:cs typeface="DejaVu Sans"/>
              </a:rPr>
              <a:t>k</a:t>
            </a:r>
            <a:r>
              <a:rPr sz="1300" spc="280" dirty="0" smtClean="0">
                <a:solidFill>
                  <a:srgbClr val="172C4A"/>
                </a:solidFill>
                <a:latin typeface="DejaVu Sans"/>
                <a:cs typeface="DejaVu Sans"/>
              </a:rPr>
              <a:t>𝐾</a:t>
            </a:r>
            <a:endParaRPr sz="1300" dirty="0">
              <a:latin typeface="DejaVu Sans"/>
              <a:cs typeface="DejaVu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140" y="3888104"/>
            <a:ext cx="1113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4215" algn="l"/>
              </a:tabLst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1800" spc="5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300" spc="125" dirty="0">
                <a:solidFill>
                  <a:srgbClr val="172C4A"/>
                </a:solidFill>
                <a:latin typeface="DejaVu Sans"/>
                <a:cs typeface="DejaVu Sans"/>
              </a:rPr>
              <a:t>𝛽	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1800" spc="-2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300" spc="-265" dirty="0">
                <a:solidFill>
                  <a:srgbClr val="172C4A"/>
                </a:solidFill>
                <a:latin typeface="DejaVu Sans"/>
                <a:cs typeface="DejaVu Sans"/>
              </a:rPr>
              <a:t>𝐼</a:t>
            </a:r>
            <a:endParaRPr sz="1300" dirty="0">
              <a:latin typeface="DejaVu Sans"/>
              <a:cs typeface="DejaVu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16736" y="3947159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840" y="4591811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>
                <a:moveTo>
                  <a:pt x="0" y="0"/>
                </a:moveTo>
                <a:lnTo>
                  <a:pt x="449579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18412" y="4416932"/>
            <a:ext cx="15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7295" y="4343780"/>
            <a:ext cx="1814449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71270" algn="l"/>
              </a:tabLst>
            </a:pPr>
            <a:r>
              <a:rPr sz="1300" spc="190" dirty="0">
                <a:solidFill>
                  <a:srgbClr val="172C4A"/>
                </a:solidFill>
                <a:latin typeface="DejaVu Sans"/>
                <a:cs typeface="DejaVu Sans"/>
              </a:rPr>
              <a:t>𝐵</a:t>
            </a:r>
            <a:r>
              <a:rPr sz="1300" spc="280" dirty="0">
                <a:solidFill>
                  <a:srgbClr val="172C4A"/>
                </a:solidFill>
                <a:latin typeface="DejaVu Sans"/>
                <a:cs typeface="DejaVu Sans"/>
              </a:rPr>
              <a:t>𝐾	</a:t>
            </a:r>
            <a:r>
              <a:rPr sz="1300" spc="635" dirty="0">
                <a:solidFill>
                  <a:srgbClr val="172C4A"/>
                </a:solidFill>
                <a:latin typeface="DejaVu Sans"/>
                <a:cs typeface="DejaVu Sans"/>
              </a:rPr>
              <a:t>𝑀</a:t>
            </a:r>
            <a:r>
              <a:rPr sz="1300" spc="280" dirty="0">
                <a:solidFill>
                  <a:srgbClr val="172C4A"/>
                </a:solidFill>
                <a:latin typeface="DejaVu Sans"/>
                <a:cs typeface="DejaVu Sans"/>
              </a:rPr>
              <a:t>𝐾</a:t>
            </a:r>
            <a:endParaRPr sz="1300" dirty="0">
              <a:latin typeface="DejaVu Sans"/>
              <a:cs typeface="DejaVu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2140" y="4535804"/>
            <a:ext cx="233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4215" algn="l"/>
              </a:tabLst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1800" spc="5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300" spc="125" dirty="0">
                <a:solidFill>
                  <a:srgbClr val="172C4A"/>
                </a:solidFill>
                <a:latin typeface="DejaVu Sans"/>
                <a:cs typeface="DejaVu Sans"/>
              </a:rPr>
              <a:t>𝛽	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sin(180</a:t>
            </a:r>
            <a:r>
              <a:rPr sz="1800" spc="-7" baseline="25462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 </a:t>
            </a:r>
            <a:r>
              <a:rPr sz="1800" spc="45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300" spc="45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r>
              <a:rPr sz="1300" spc="-28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800" spc="25" dirty="0">
                <a:solidFill>
                  <a:srgbClr val="172C4A"/>
                </a:solidFill>
                <a:latin typeface="Times New Roman"/>
                <a:cs typeface="Times New Roman"/>
              </a:rPr>
              <a:t>+</a:t>
            </a:r>
            <a:r>
              <a:rPr sz="1300" spc="25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r>
              <a:rPr sz="1800" spc="25" dirty="0">
                <a:solidFill>
                  <a:srgbClr val="172C4A"/>
                </a:solidFill>
                <a:latin typeface="Times New Roman"/>
                <a:cs typeface="Times New Roman"/>
              </a:rPr>
              <a:t>))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16736" y="4591811"/>
            <a:ext cx="1615440" cy="0"/>
          </a:xfrm>
          <a:custGeom>
            <a:avLst/>
            <a:gdLst/>
            <a:ahLst/>
            <a:cxnLst/>
            <a:rect l="l" t="t" r="r" b="b"/>
            <a:pathLst>
              <a:path w="1615439">
                <a:moveTo>
                  <a:pt x="0" y="0"/>
                </a:moveTo>
                <a:lnTo>
                  <a:pt x="1615439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2140" y="5021960"/>
            <a:ext cx="2240280" cy="12922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73405" marR="43180" indent="-561340">
              <a:lnSpc>
                <a:spcPts val="1989"/>
              </a:lnSpc>
              <a:spcBef>
                <a:spcPts val="305"/>
              </a:spcBef>
              <a:tabLst>
                <a:tab pos="1004569" algn="l"/>
                <a:tab pos="2188845" algn="l"/>
              </a:tabLst>
            </a:pPr>
            <a:r>
              <a:rPr sz="2700" spc="-7" baseline="-32407" dirty="0">
                <a:solidFill>
                  <a:srgbClr val="172C4A"/>
                </a:solidFill>
                <a:latin typeface="Times New Roman"/>
                <a:cs typeface="Times New Roman"/>
              </a:rPr>
              <a:t>BK</a:t>
            </a:r>
            <a:r>
              <a:rPr sz="2700" baseline="-32407" dirty="0">
                <a:solidFill>
                  <a:srgbClr val="172C4A"/>
                </a:solidFill>
                <a:latin typeface="Times New Roman"/>
                <a:cs typeface="Times New Roman"/>
              </a:rPr>
              <a:t> =</a:t>
            </a:r>
            <a:r>
              <a:rPr sz="1800" u="heavy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300" u="heavy" spc="270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𝑀𝐾</a:t>
            </a:r>
            <a:r>
              <a:rPr sz="1300" u="heavy" spc="-15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 </a:t>
            </a:r>
            <a:r>
              <a:rPr sz="1800" u="heavy" spc="-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sin</a:t>
            </a:r>
            <a:r>
              <a:rPr sz="1800" u="heavy" spc="-10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heavy" spc="12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𝛽 </a:t>
            </a:r>
            <a:r>
              <a:rPr sz="1300" u="heavy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	</a:t>
            </a:r>
            <a:r>
              <a:rPr sz="130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sin(180</a:t>
            </a:r>
            <a:r>
              <a:rPr sz="1800" spc="-7" baseline="25462" dirty="0">
                <a:solidFill>
                  <a:srgbClr val="172C4A"/>
                </a:solidFill>
                <a:latin typeface="Times New Roman"/>
                <a:cs typeface="Times New Roman"/>
              </a:rPr>
              <a:t>o 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 </a:t>
            </a:r>
            <a:r>
              <a:rPr sz="1800" spc="45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300" spc="45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r>
              <a:rPr sz="1300" spc="-30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800" spc="25" dirty="0">
                <a:solidFill>
                  <a:srgbClr val="172C4A"/>
                </a:solidFill>
                <a:latin typeface="Times New Roman"/>
                <a:cs typeface="Times New Roman"/>
              </a:rPr>
              <a:t>+</a:t>
            </a:r>
            <a:r>
              <a:rPr sz="1300" spc="25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r>
              <a:rPr sz="1800" spc="25" dirty="0">
                <a:solidFill>
                  <a:srgbClr val="172C4A"/>
                </a:solidFill>
                <a:latin typeface="Times New Roman"/>
                <a:cs typeface="Times New Roman"/>
              </a:rPr>
              <a:t>))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611505" marR="5080" indent="-599440">
              <a:lnSpc>
                <a:spcPts val="1989"/>
              </a:lnSpc>
              <a:tabLst>
                <a:tab pos="1059815" algn="l"/>
                <a:tab pos="2226945" algn="l"/>
              </a:tabLst>
            </a:pPr>
            <a:r>
              <a:rPr sz="2700" spc="-7" baseline="-32407" dirty="0">
                <a:solidFill>
                  <a:srgbClr val="172C4A"/>
                </a:solidFill>
                <a:latin typeface="Times New Roman"/>
                <a:cs typeface="Times New Roman"/>
              </a:rPr>
              <a:t>BM</a:t>
            </a:r>
            <a:r>
              <a:rPr sz="2700" baseline="-32407" dirty="0">
                <a:solidFill>
                  <a:srgbClr val="172C4A"/>
                </a:solidFill>
                <a:latin typeface="Times New Roman"/>
                <a:cs typeface="Times New Roman"/>
              </a:rPr>
              <a:t> =</a:t>
            </a:r>
            <a:r>
              <a:rPr sz="1800" u="heavy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300" u="heavy" spc="270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𝑀𝐾</a:t>
            </a:r>
            <a:r>
              <a:rPr sz="1300" u="heavy" spc="-170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 </a:t>
            </a:r>
            <a:r>
              <a:rPr sz="1800" u="heavy" spc="-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sin</a:t>
            </a:r>
            <a:r>
              <a:rPr sz="1800" u="heavy" spc="-204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heavy" spc="10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𝜶 </a:t>
            </a:r>
            <a:r>
              <a:rPr sz="1300" u="heavy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	</a:t>
            </a:r>
            <a:r>
              <a:rPr sz="130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sin(180</a:t>
            </a:r>
            <a:r>
              <a:rPr sz="1800" spc="-7" baseline="25462" dirty="0">
                <a:solidFill>
                  <a:srgbClr val="172C4A"/>
                </a:solidFill>
                <a:latin typeface="Times New Roman"/>
                <a:cs typeface="Times New Roman"/>
              </a:rPr>
              <a:t>o 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 </a:t>
            </a:r>
            <a:r>
              <a:rPr sz="1800" spc="45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300" spc="45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r>
              <a:rPr sz="1300" spc="-30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800" spc="25" dirty="0">
                <a:solidFill>
                  <a:srgbClr val="172C4A"/>
                </a:solidFill>
                <a:latin typeface="Times New Roman"/>
                <a:cs typeface="Times New Roman"/>
              </a:rPr>
              <a:t>+</a:t>
            </a:r>
            <a:r>
              <a:rPr sz="1300" spc="25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r>
              <a:rPr sz="1800" spc="25" dirty="0">
                <a:solidFill>
                  <a:srgbClr val="172C4A"/>
                </a:solidFill>
                <a:latin typeface="Times New Roman"/>
                <a:cs typeface="Times New Roman"/>
              </a:rPr>
              <a:t>))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4</a:t>
            </a:fld>
            <a:endParaRPr spc="-100" dirty="0"/>
          </a:p>
        </p:txBody>
      </p:sp>
      <p:sp>
        <p:nvSpPr>
          <p:cNvPr id="29" name="object 29"/>
          <p:cNvSpPr txBox="1"/>
          <p:nvPr/>
        </p:nvSpPr>
        <p:spPr>
          <a:xfrm>
            <a:off x="3432175" y="3067939"/>
            <a:ext cx="1609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180</a:t>
            </a:r>
            <a:r>
              <a:rPr sz="1800" spc="15" baseline="25462" dirty="0">
                <a:latin typeface="Times New Roman"/>
                <a:cs typeface="Times New Roman"/>
              </a:rPr>
              <a:t>o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800" spc="-5" dirty="0">
                <a:solidFill>
                  <a:srgbClr val="172C4A"/>
                </a:solidFill>
                <a:latin typeface="DejaVu Sans"/>
                <a:cs typeface="DejaVu Sans"/>
              </a:rPr>
              <a:t>𝛼 </a:t>
            </a:r>
            <a:r>
              <a:rPr sz="1800" spc="-20" dirty="0">
                <a:latin typeface="Times New Roman"/>
                <a:cs typeface="Times New Roman"/>
              </a:rPr>
              <a:t>+</a:t>
            </a:r>
            <a:r>
              <a:rPr sz="1800" spc="-20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r>
              <a:rPr sz="1800" spc="-20" dirty="0">
                <a:latin typeface="Times New Roman"/>
                <a:cs typeface="Times New Roman"/>
              </a:rPr>
              <a:t>) </a:t>
            </a:r>
            <a:r>
              <a:rPr sz="1800" spc="-120" dirty="0">
                <a:latin typeface="Times New Roman"/>
                <a:cs typeface="Times New Roman"/>
              </a:rPr>
              <a:t>=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latin typeface="Times New Roman"/>
                <a:cs typeface="Times New Roman"/>
              </a:rPr>
              <a:t>180</a:t>
            </a:r>
            <a:r>
              <a:rPr sz="1800" spc="15" baseline="25462" dirty="0">
                <a:latin typeface="Times New Roman"/>
                <a:cs typeface="Times New Roman"/>
              </a:rPr>
              <a:t>o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440" dirty="0">
                <a:latin typeface="DejaVu Sans"/>
                <a:cs typeface="DejaVu Sans"/>
              </a:rPr>
              <a:t>∅ </a:t>
            </a:r>
            <a:r>
              <a:rPr sz="1800" spc="-120" dirty="0">
                <a:latin typeface="Times New Roman"/>
                <a:cs typeface="Times New Roman"/>
              </a:rPr>
              <a:t>=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561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5" name="object 5"/>
          <p:cNvSpPr/>
          <p:nvPr/>
        </p:nvSpPr>
        <p:spPr>
          <a:xfrm>
            <a:off x="2787395" y="687323"/>
            <a:ext cx="3566159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9779" y="687323"/>
            <a:ext cx="582168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5074" y="1501138"/>
            <a:ext cx="4148391" cy="426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140" y="772413"/>
            <a:ext cx="5511165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3160">
              <a:lnSpc>
                <a:spcPct val="100000"/>
              </a:lnSpc>
              <a:spcBef>
                <a:spcPts val="95"/>
              </a:spcBef>
            </a:pPr>
            <a:r>
              <a:rPr sz="2800" b="1" spc="130" dirty="0">
                <a:solidFill>
                  <a:srgbClr val="2E5796"/>
                </a:solidFill>
                <a:latin typeface="Times New Roman"/>
                <a:cs typeface="Times New Roman"/>
              </a:rPr>
              <a:t>Compound</a:t>
            </a:r>
            <a:r>
              <a:rPr sz="2800" b="1" spc="-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Elements of </a:t>
            </a:r>
            <a:r>
              <a:rPr sz="18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Compound Curve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S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BT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BK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+</a:t>
            </a:r>
            <a:r>
              <a:rPr sz="1800" spc="27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KT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2435174"/>
            <a:ext cx="1046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S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1800" spc="-15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9607" y="2362022"/>
            <a:ext cx="1057720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7040" algn="l"/>
              </a:tabLst>
            </a:pPr>
            <a:r>
              <a:rPr sz="1300" u="heavy" spc="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300" u="heavy" spc="27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𝑀𝐾</a:t>
            </a:r>
            <a:r>
              <a:rPr sz="1300" u="heavy" spc="-130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 </a:t>
            </a:r>
            <a:endParaRPr sz="1300" dirty="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9001" y="2301062"/>
            <a:ext cx="901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8365" algn="l"/>
              </a:tabLst>
            </a:pPr>
            <a:r>
              <a:rPr sz="1800" u="heavy" spc="-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sin</a:t>
            </a:r>
            <a:r>
              <a:rPr sz="1800" u="heavy" spc="-9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heavy" spc="12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𝛽	</a:t>
            </a:r>
            <a:endParaRPr sz="1300" dirty="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9861" y="2554046"/>
            <a:ext cx="1642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sin(180</a:t>
            </a:r>
            <a:r>
              <a:rPr sz="1800" spc="-7" baseline="25462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 </a:t>
            </a:r>
            <a:r>
              <a:rPr sz="1800" spc="45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300" spc="45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r>
              <a:rPr sz="1300" spc="-30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800" spc="25" dirty="0">
                <a:solidFill>
                  <a:srgbClr val="172C4A"/>
                </a:solidFill>
                <a:latin typeface="Times New Roman"/>
                <a:cs typeface="Times New Roman"/>
              </a:rPr>
              <a:t>+</a:t>
            </a:r>
            <a:r>
              <a:rPr sz="1300" spc="25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r>
              <a:rPr sz="1800" spc="25" dirty="0">
                <a:solidFill>
                  <a:srgbClr val="172C4A"/>
                </a:solidFill>
                <a:latin typeface="Times New Roman"/>
                <a:cs typeface="Times New Roman"/>
              </a:rPr>
              <a:t>))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8310" y="2567762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22190" y="2610434"/>
            <a:ext cx="123189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25111" y="261061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19983" y="2435174"/>
            <a:ext cx="11106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125" algn="l"/>
              </a:tabLst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+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	tan</a:t>
            </a:r>
            <a:r>
              <a:rPr sz="1800" spc="-7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950" spc="60" baseline="44871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r>
              <a:rPr sz="1800" spc="4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140" y="3174619"/>
            <a:ext cx="1050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L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BT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2</a:t>
            </a:r>
            <a:r>
              <a:rPr sz="1800" spc="225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4179" y="3040507"/>
            <a:ext cx="1640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0215" algn="l"/>
                <a:tab pos="1627505" algn="l"/>
              </a:tabLst>
            </a:pPr>
            <a:r>
              <a:rPr sz="1300" u="heavy" spc="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300" u="heavy" spc="27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𝑀𝐾</a:t>
            </a:r>
            <a:r>
              <a:rPr sz="1300" u="heavy" spc="-229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 </a:t>
            </a:r>
            <a:r>
              <a:rPr sz="1800" u="heavy" spc="-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sin </a:t>
            </a:r>
            <a:r>
              <a:rPr sz="1300" u="heavy" spc="10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𝜶	</a:t>
            </a:r>
            <a:endParaRPr sz="1300" dirty="0">
              <a:latin typeface="DejaVu Sans"/>
              <a:cs typeface="DejaVu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4433" y="3293490"/>
            <a:ext cx="1641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sin(180</a:t>
            </a:r>
            <a:r>
              <a:rPr sz="1800" spc="-7" baseline="25462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 </a:t>
            </a:r>
            <a:r>
              <a:rPr sz="1800" spc="45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300" spc="45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r>
              <a:rPr sz="1300" spc="-31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800" spc="30" dirty="0">
                <a:solidFill>
                  <a:srgbClr val="172C4A"/>
                </a:solidFill>
                <a:latin typeface="Times New Roman"/>
                <a:cs typeface="Times New Roman"/>
              </a:rPr>
              <a:t>+</a:t>
            </a:r>
            <a:r>
              <a:rPr sz="1300" spc="30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r>
              <a:rPr sz="1800" spc="30" dirty="0">
                <a:solidFill>
                  <a:srgbClr val="172C4A"/>
                </a:solidFill>
                <a:latin typeface="Times New Roman"/>
                <a:cs typeface="Times New Roman"/>
              </a:rPr>
              <a:t>))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62883" y="3307207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31334" y="3349878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32732" y="3349752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24554" y="3174619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+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	tan</a:t>
            </a:r>
            <a:r>
              <a:rPr sz="1800" spc="-8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950" spc="75" baseline="44871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r>
              <a:rPr sz="1800" spc="5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5</a:t>
            </a:fld>
            <a:endParaRPr spc="-100" dirty="0"/>
          </a:p>
        </p:txBody>
      </p:sp>
      <p:sp>
        <p:nvSpPr>
          <p:cNvPr id="24" name="object 24"/>
          <p:cNvSpPr txBox="1"/>
          <p:nvPr/>
        </p:nvSpPr>
        <p:spPr>
          <a:xfrm>
            <a:off x="612140" y="4112132"/>
            <a:ext cx="4270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the seven quantities R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, 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r>
              <a:rPr sz="1800" spc="-15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L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,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TS, 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spc="-15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L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, </a:t>
            </a:r>
            <a:r>
              <a:rPr sz="1800" spc="-225" dirty="0">
                <a:solidFill>
                  <a:srgbClr val="7E7E7E"/>
                </a:solidFill>
                <a:latin typeface="DejaVu Sans"/>
                <a:cs typeface="DejaVu Sans"/>
              </a:rPr>
              <a:t>∅</a:t>
            </a:r>
            <a:r>
              <a:rPr sz="1800" spc="-225" dirty="0">
                <a:solidFill>
                  <a:srgbClr val="172C4A"/>
                </a:solidFill>
                <a:latin typeface="Times New Roman"/>
                <a:cs typeface="Times New Roman"/>
              </a:rPr>
              <a:t>, </a:t>
            </a:r>
            <a:r>
              <a:rPr sz="1800" spc="20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r>
              <a:rPr sz="1800" spc="20" dirty="0">
                <a:solidFill>
                  <a:srgbClr val="172C4A"/>
                </a:solidFill>
                <a:latin typeface="Times New Roman"/>
                <a:cs typeface="Times New Roman"/>
              </a:rPr>
              <a:t>,</a:t>
            </a:r>
            <a:r>
              <a:rPr sz="1800" spc="-5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four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must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be</a:t>
            </a:r>
            <a:r>
              <a:rPr sz="1800" spc="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known.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143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7503" y="4674489"/>
            <a:ext cx="122936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17600" algn="l"/>
              </a:tabLst>
            </a:pPr>
            <a:r>
              <a:rPr sz="1250" spc="10" dirty="0">
                <a:solidFill>
                  <a:srgbClr val="172C4A"/>
                </a:solidFill>
                <a:latin typeface="Times New Roman"/>
                <a:cs typeface="Times New Roman"/>
              </a:rPr>
              <a:t>1	L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0922" y="4459604"/>
            <a:ext cx="14224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180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endParaRPr sz="135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1589" y="4721733"/>
            <a:ext cx="12700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50">
              <a:latin typeface="DejaVu Sans"/>
              <a:cs typeface="DejaVu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63367" y="471982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443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50919" y="4541901"/>
            <a:ext cx="10668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0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4535804"/>
            <a:ext cx="38893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5615" algn="l"/>
                <a:tab pos="1593215" algn="l"/>
              </a:tabLst>
            </a:pPr>
            <a:r>
              <a:rPr sz="1900" spc="-10" dirty="0">
                <a:solidFill>
                  <a:srgbClr val="172C4A"/>
                </a:solidFill>
                <a:latin typeface="Times New Roman"/>
                <a:cs typeface="Times New Roman"/>
              </a:rPr>
              <a:t>KT	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KN</a:t>
            </a:r>
            <a:r>
              <a:rPr sz="1900" spc="1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R	tan ( ) = 600 tan(40</a:t>
            </a:r>
            <a:r>
              <a:rPr sz="1900" spc="17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/2)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909184"/>
            <a:ext cx="2203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KT</a:t>
            </a:r>
            <a:r>
              <a:rPr sz="1875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KN = 218.38</a:t>
            </a:r>
            <a:r>
              <a:rPr sz="1900" spc="-18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3558" y="5460898"/>
            <a:ext cx="61404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10540" algn="l"/>
              </a:tabLst>
            </a:pPr>
            <a:r>
              <a:rPr sz="1250" spc="10" dirty="0">
                <a:solidFill>
                  <a:srgbClr val="172C4A"/>
                </a:solidFill>
                <a:latin typeface="Times New Roman"/>
                <a:cs typeface="Times New Roman"/>
              </a:rPr>
              <a:t>2	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6161" y="5246065"/>
            <a:ext cx="14605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229" dirty="0">
                <a:solidFill>
                  <a:srgbClr val="172C4A"/>
                </a:solidFill>
                <a:latin typeface="DejaVu Sans"/>
                <a:cs typeface="DejaVu Sans"/>
              </a:rPr>
              <a:t>𝛽</a:t>
            </a:r>
            <a:endParaRPr sz="135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8354" y="5508142"/>
            <a:ext cx="12700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6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50">
              <a:latin typeface="DejaVu Sans"/>
              <a:cs typeface="DejaVu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78607" y="5506211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15240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69207" y="5328361"/>
            <a:ext cx="10668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10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5322265"/>
            <a:ext cx="39077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1415" algn="l"/>
                <a:tab pos="1667510" algn="l"/>
              </a:tabLst>
            </a:pPr>
            <a:r>
              <a:rPr sz="1900" spc="-10" dirty="0">
                <a:solidFill>
                  <a:srgbClr val="172C4A"/>
                </a:solidFill>
                <a:latin typeface="Times New Roman"/>
                <a:cs typeface="Times New Roman"/>
              </a:rPr>
              <a:t>MN</a:t>
            </a:r>
            <a:r>
              <a:rPr sz="1900" spc="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MT	=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R	tan( ) = 400 tan(35</a:t>
            </a:r>
            <a:r>
              <a:rPr sz="1900" spc="2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/2)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5664809"/>
            <a:ext cx="3600450" cy="9810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MN =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MT</a:t>
            </a:r>
            <a:r>
              <a:rPr sz="1875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126.12</a:t>
            </a:r>
            <a:r>
              <a:rPr sz="1900" spc="-15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KM =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MT</a:t>
            </a:r>
            <a:r>
              <a:rPr sz="1875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+ MN = 218.38 + 126.12  KM = 344.50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53000" y="2971798"/>
            <a:ext cx="4114800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87395" y="763523"/>
            <a:ext cx="3566159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9779" y="763523"/>
            <a:ext cx="582168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781848"/>
            <a:ext cx="7973695" cy="36995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99360">
              <a:lnSpc>
                <a:spcPct val="100000"/>
              </a:lnSpc>
              <a:spcBef>
                <a:spcPts val="620"/>
              </a:spcBef>
            </a:pPr>
            <a:r>
              <a:rPr sz="2800" b="1" spc="130" dirty="0">
                <a:solidFill>
                  <a:srgbClr val="2E5796"/>
                </a:solidFill>
                <a:latin typeface="Times New Roman"/>
                <a:cs typeface="Times New Roman"/>
              </a:rPr>
              <a:t>Compound</a:t>
            </a:r>
            <a:r>
              <a:rPr sz="2800" b="1" spc="4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2000" b="1" spc="-204" dirty="0">
                <a:solidFill>
                  <a:srgbClr val="172C4A"/>
                </a:solidFill>
                <a:latin typeface="Verdana"/>
                <a:cs typeface="Verdana"/>
              </a:rPr>
              <a:t>Problem:</a:t>
            </a:r>
            <a:r>
              <a:rPr sz="2000" b="1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172C4A"/>
                </a:solidFill>
                <a:latin typeface="Verdana"/>
                <a:cs typeface="Verdana"/>
              </a:rPr>
              <a:t>Two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tangents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AB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172C4A"/>
                </a:solidFill>
                <a:latin typeface="Verdana"/>
                <a:cs typeface="Verdana"/>
              </a:rPr>
              <a:t>&amp;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BC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are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intersected</a:t>
            </a:r>
            <a:r>
              <a:rPr sz="2000" spc="-20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172C4A"/>
                </a:solidFill>
                <a:latin typeface="Verdana"/>
                <a:cs typeface="Verdana"/>
              </a:rPr>
              <a:t>a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line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KM.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 angles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172C4A"/>
                </a:solidFill>
                <a:latin typeface="Verdana"/>
                <a:cs typeface="Verdana"/>
              </a:rPr>
              <a:t>AKM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172C4A"/>
                </a:solidFill>
                <a:latin typeface="Verdana"/>
                <a:cs typeface="Verdana"/>
              </a:rPr>
              <a:t>KMC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are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140</a:t>
            </a:r>
            <a:r>
              <a:rPr sz="1950" spc="-150" baseline="25641" dirty="0">
                <a:solidFill>
                  <a:srgbClr val="172C4A"/>
                </a:solidFill>
                <a:latin typeface="Verdana"/>
                <a:cs typeface="Verdana"/>
              </a:rPr>
              <a:t>o</a:t>
            </a:r>
            <a:r>
              <a:rPr sz="1950" spc="120" baseline="25641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172C4A"/>
                </a:solidFill>
                <a:latin typeface="Verdana"/>
                <a:cs typeface="Verdana"/>
              </a:rPr>
              <a:t>&amp;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145</a:t>
            </a:r>
            <a:r>
              <a:rPr sz="1950" spc="-150" baseline="25641" dirty="0">
                <a:solidFill>
                  <a:srgbClr val="172C4A"/>
                </a:solidFill>
                <a:latin typeface="Verdana"/>
                <a:cs typeface="Verdana"/>
              </a:rPr>
              <a:t>o</a:t>
            </a:r>
            <a:r>
              <a:rPr sz="1950" spc="127" baseline="25641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respectively.</a:t>
            </a:r>
            <a:r>
              <a:rPr sz="2000" spc="-19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radius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 </a:t>
            </a:r>
            <a:r>
              <a:rPr sz="2000" spc="-130" dirty="0">
                <a:solidFill>
                  <a:srgbClr val="172C4A"/>
                </a:solidFill>
                <a:latin typeface="Verdana"/>
                <a:cs typeface="Verdana"/>
              </a:rPr>
              <a:t>1</a:t>
            </a:r>
            <a:r>
              <a:rPr sz="1950" spc="-195" baseline="25641" dirty="0">
                <a:solidFill>
                  <a:srgbClr val="172C4A"/>
                </a:solidFill>
                <a:latin typeface="Verdana"/>
                <a:cs typeface="Verdana"/>
              </a:rPr>
              <a:t>st </a:t>
            </a:r>
            <a:r>
              <a:rPr sz="2000" spc="50" dirty="0">
                <a:solidFill>
                  <a:srgbClr val="172C4A"/>
                </a:solidFill>
                <a:latin typeface="Verdana"/>
                <a:cs typeface="Verdana"/>
              </a:rPr>
              <a:t>arc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-140" dirty="0">
                <a:solidFill>
                  <a:srgbClr val="172C4A"/>
                </a:solidFill>
                <a:latin typeface="Verdana"/>
                <a:cs typeface="Verdana"/>
              </a:rPr>
              <a:t>600m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2</a:t>
            </a:r>
            <a:r>
              <a:rPr sz="1950" spc="-30" baseline="25641" dirty="0">
                <a:solidFill>
                  <a:srgbClr val="172C4A"/>
                </a:solidFill>
                <a:latin typeface="Verdana"/>
                <a:cs typeface="Verdana"/>
              </a:rPr>
              <a:t>nd </a:t>
            </a:r>
            <a:r>
              <a:rPr sz="2000" spc="50" dirty="0">
                <a:solidFill>
                  <a:srgbClr val="172C4A"/>
                </a:solidFill>
                <a:latin typeface="Verdana"/>
                <a:cs typeface="Verdana"/>
              </a:rPr>
              <a:t>arc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400m. </a:t>
            </a:r>
            <a:r>
              <a:rPr sz="2000" spc="-65" dirty="0">
                <a:solidFill>
                  <a:srgbClr val="172C4A"/>
                </a:solidFill>
                <a:latin typeface="Verdana"/>
                <a:cs typeface="Verdana"/>
              </a:rPr>
              <a:t>Find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chainage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 tangent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points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point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compound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curvature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given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that 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chainage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intersection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point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3415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172C4A"/>
                </a:solidFill>
                <a:latin typeface="Verdana"/>
                <a:cs typeface="Verdana"/>
              </a:rPr>
              <a:t>m.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9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Solution: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spc="-5" dirty="0">
                <a:solidFill>
                  <a:srgbClr val="172C4A"/>
                </a:solidFill>
                <a:latin typeface="DejaVu Sans"/>
                <a:cs typeface="DejaVu Sans"/>
              </a:rPr>
              <a:t>𝛼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180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–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140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900" spc="2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40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75" baseline="26666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900" spc="5" dirty="0">
                <a:solidFill>
                  <a:srgbClr val="172C4A"/>
                </a:solidFill>
                <a:latin typeface="DejaVu Sans"/>
                <a:cs typeface="DejaVu Sans"/>
              </a:rPr>
              <a:t>𝛽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180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– 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145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900" spc="14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35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75" baseline="26666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spc="-235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1900" spc="-235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900" spc="-5" dirty="0">
                <a:solidFill>
                  <a:srgbClr val="172C4A"/>
                </a:solidFill>
                <a:latin typeface="DejaVu Sans"/>
                <a:cs typeface="DejaVu Sans"/>
              </a:rPr>
              <a:t>𝛼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+ </a:t>
            </a:r>
            <a:r>
              <a:rPr sz="1900" spc="10" dirty="0">
                <a:solidFill>
                  <a:srgbClr val="172C4A"/>
                </a:solidFill>
                <a:latin typeface="DejaVu Sans"/>
                <a:cs typeface="DejaVu Sans"/>
              </a:rPr>
              <a:t>𝛽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900" spc="24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75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75" baseline="26666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I =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180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–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75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900" spc="-28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105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75" baseline="2666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59165" y="643290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585858"/>
                </a:solidFill>
                <a:latin typeface="Verdana"/>
                <a:cs typeface="Verdana"/>
              </a:rPr>
              <a:t>71</a:t>
            </a:r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6530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1219200"/>
            <a:ext cx="42672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340" y="1106779"/>
            <a:ext cx="2357755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Solution: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Fin </a:t>
            </a:r>
            <a:r>
              <a:rPr sz="2000" spc="-30" dirty="0">
                <a:solidFill>
                  <a:srgbClr val="172C4A"/>
                </a:solidFill>
                <a:latin typeface="DejaVu Sans"/>
                <a:cs typeface="DejaVu Sans"/>
              </a:rPr>
              <a:t>∆</a:t>
            </a:r>
            <a:r>
              <a:rPr sz="2000" spc="-30" dirty="0">
                <a:solidFill>
                  <a:srgbClr val="172C4A"/>
                </a:solidFill>
                <a:latin typeface="Times New Roman"/>
                <a:cs typeface="Times New Roman"/>
              </a:rPr>
              <a:t>BKM,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by sin</a:t>
            </a:r>
            <a:r>
              <a:rPr sz="2000" spc="-8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rule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0040" y="2187701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47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9696" y="1993138"/>
            <a:ext cx="169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687" y="1912366"/>
            <a:ext cx="1211073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79145" algn="l"/>
              </a:tabLst>
            </a:pPr>
            <a:r>
              <a:rPr sz="1450" spc="200" dirty="0">
                <a:solidFill>
                  <a:srgbClr val="172C4A"/>
                </a:solidFill>
                <a:latin typeface="DejaVu Sans"/>
                <a:cs typeface="DejaVu Sans"/>
              </a:rPr>
              <a:t>𝐵</a:t>
            </a:r>
            <a:r>
              <a:rPr sz="1450" spc="305" dirty="0">
                <a:solidFill>
                  <a:srgbClr val="172C4A"/>
                </a:solidFill>
                <a:latin typeface="DejaVu Sans"/>
                <a:cs typeface="DejaVu Sans"/>
              </a:rPr>
              <a:t>𝐾	</a:t>
            </a:r>
            <a:r>
              <a:rPr sz="1450" spc="690" dirty="0">
                <a:solidFill>
                  <a:srgbClr val="172C4A"/>
                </a:solidFill>
                <a:latin typeface="DejaVu Sans"/>
                <a:cs typeface="DejaVu Sans"/>
              </a:rPr>
              <a:t>𝑀</a:t>
            </a:r>
            <a:r>
              <a:rPr sz="1450" spc="300" dirty="0">
                <a:solidFill>
                  <a:srgbClr val="172C4A"/>
                </a:solidFill>
                <a:latin typeface="DejaVu Sans"/>
                <a:cs typeface="DejaVu Sans"/>
              </a:rPr>
              <a:t>𝐾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2123058"/>
            <a:ext cx="13284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0415" algn="l"/>
              </a:tabLst>
            </a:pPr>
            <a:r>
              <a:rPr sz="2000" spc="-5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2000" spc="5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450" spc="130" dirty="0">
                <a:solidFill>
                  <a:srgbClr val="172C4A"/>
                </a:solidFill>
                <a:latin typeface="DejaVu Sans"/>
                <a:cs typeface="DejaVu Sans"/>
              </a:rPr>
              <a:t>𝛽	</a:t>
            </a:r>
            <a:r>
              <a:rPr sz="2000" spc="-45" dirty="0">
                <a:solidFill>
                  <a:srgbClr val="172C4A"/>
                </a:solidFill>
                <a:latin typeface="Times New Roman"/>
                <a:cs typeface="Times New Roman"/>
              </a:rPr>
              <a:t>sin(</a:t>
            </a:r>
            <a:r>
              <a:rPr sz="1450" spc="-45" dirty="0">
                <a:solidFill>
                  <a:srgbClr val="172C4A"/>
                </a:solidFill>
                <a:latin typeface="DejaVu Sans"/>
                <a:cs typeface="DejaVu Sans"/>
              </a:rPr>
              <a:t>𝐼)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8136" y="2187701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>
                <a:moveTo>
                  <a:pt x="0" y="0"/>
                </a:moveTo>
                <a:lnTo>
                  <a:pt x="534924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22102" y="2903909"/>
            <a:ext cx="894836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 smtClean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2000" spc="-10" dirty="0" smtClean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lang="en-US" sz="2000" spc="-10" dirty="0" smtClean="0">
                <a:solidFill>
                  <a:srgbClr val="172C4A"/>
                </a:solidFill>
                <a:latin typeface="Times New Roman"/>
                <a:cs typeface="Times New Roman"/>
              </a:rPr>
              <a:t>I)</a:t>
            </a:r>
            <a:endParaRPr sz="1450" dirty="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2801" y="2885058"/>
            <a:ext cx="73215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0" dirty="0">
                <a:solidFill>
                  <a:srgbClr val="172C4A"/>
                </a:solidFill>
                <a:latin typeface="DejaVu Sans"/>
                <a:cs typeface="DejaVu Sans"/>
              </a:rPr>
              <a:t>sin</a:t>
            </a:r>
            <a:r>
              <a:rPr sz="1450" spc="-204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60" dirty="0">
                <a:solidFill>
                  <a:srgbClr val="172C4A"/>
                </a:solidFill>
                <a:latin typeface="DejaVu Sans"/>
                <a:cs typeface="DejaVu Sans"/>
              </a:rPr>
              <a:t>105</a:t>
            </a:r>
            <a:r>
              <a:rPr sz="1425" spc="-89" baseline="35087" dirty="0">
                <a:solidFill>
                  <a:srgbClr val="172C4A"/>
                </a:solidFill>
                <a:latin typeface="DejaVu Sans"/>
                <a:cs typeface="DejaVu Sans"/>
              </a:rPr>
              <a:t>𝑜</a:t>
            </a:r>
            <a:endParaRPr sz="1425" baseline="35087">
              <a:latin typeface="DejaVu Sans"/>
              <a:cs typeface="DejaVu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48255" y="2882645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4168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7340" y="2539111"/>
            <a:ext cx="4328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BK =</a:t>
            </a:r>
            <a:r>
              <a:rPr sz="2000" u="heavy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heavy" spc="29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𝑀𝐾</a:t>
            </a:r>
            <a:r>
              <a:rPr sz="1450" u="heavy" spc="-22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 </a:t>
            </a:r>
            <a:r>
              <a:rPr sz="2000" u="heavy" spc="-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sin </a:t>
            </a:r>
            <a:r>
              <a:rPr sz="1450" u="heavy" spc="130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𝛽</a:t>
            </a:r>
            <a:r>
              <a:rPr sz="1450" spc="13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450" spc="-95" dirty="0">
                <a:solidFill>
                  <a:srgbClr val="172C4A"/>
                </a:solidFill>
                <a:latin typeface="DejaVu Sans"/>
                <a:cs typeface="DejaVu Sans"/>
              </a:rPr>
              <a:t>344.50 </a:t>
            </a:r>
            <a:r>
              <a:rPr sz="1450" spc="-10" dirty="0">
                <a:solidFill>
                  <a:srgbClr val="172C4A"/>
                </a:solidFill>
                <a:latin typeface="DejaVu Sans"/>
                <a:cs typeface="DejaVu Sans"/>
              </a:rPr>
              <a:t>𝑥 </a:t>
            </a:r>
            <a:r>
              <a:rPr sz="1450" spc="-100" dirty="0">
                <a:solidFill>
                  <a:srgbClr val="172C4A"/>
                </a:solidFill>
                <a:latin typeface="DejaVu Sans"/>
                <a:cs typeface="DejaVu Sans"/>
              </a:rPr>
              <a:t>𝑠𝑖𝑛35</a:t>
            </a:r>
            <a:r>
              <a:rPr sz="1425" spc="-150" baseline="35087" dirty="0">
                <a:solidFill>
                  <a:srgbClr val="172C4A"/>
                </a:solidFill>
                <a:latin typeface="DejaVu Sans"/>
                <a:cs typeface="DejaVu Sans"/>
              </a:rPr>
              <a:t>𝑜 </a:t>
            </a: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= 204.57 m</a:t>
            </a:r>
            <a:endParaRPr sz="3000" baseline="-33333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7744" y="3714369"/>
            <a:ext cx="561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2000" spc="-10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450" spc="-459" dirty="0" smtClean="0">
                <a:solidFill>
                  <a:srgbClr val="172C4A"/>
                </a:solidFill>
                <a:latin typeface="DejaVu Sans"/>
                <a:cs typeface="DejaVu Sans"/>
              </a:rPr>
              <a:t>𝐼</a:t>
            </a:r>
            <a:r>
              <a:rPr lang="en-US" sz="1450" spc="40" dirty="0" smtClean="0">
                <a:solidFill>
                  <a:srgbClr val="172C4A"/>
                </a:solidFill>
                <a:latin typeface="DejaVu Sans"/>
                <a:cs typeface="DejaVu Sans"/>
              </a:rPr>
              <a:t>I)</a:t>
            </a:r>
            <a:endParaRPr sz="1450" dirty="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4994" y="3782948"/>
            <a:ext cx="73215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0" dirty="0">
                <a:solidFill>
                  <a:srgbClr val="172C4A"/>
                </a:solidFill>
                <a:latin typeface="DejaVu Sans"/>
                <a:cs typeface="DejaVu Sans"/>
              </a:rPr>
              <a:t>sin</a:t>
            </a:r>
            <a:r>
              <a:rPr sz="1450" spc="-204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60" dirty="0">
                <a:solidFill>
                  <a:srgbClr val="172C4A"/>
                </a:solidFill>
                <a:latin typeface="DejaVu Sans"/>
                <a:cs typeface="DejaVu Sans"/>
              </a:rPr>
              <a:t>105</a:t>
            </a:r>
            <a:r>
              <a:rPr sz="1425" spc="-89" baseline="35087" dirty="0">
                <a:solidFill>
                  <a:srgbClr val="172C4A"/>
                </a:solidFill>
                <a:latin typeface="DejaVu Sans"/>
                <a:cs typeface="DejaVu Sans"/>
              </a:rPr>
              <a:t>𝑜</a:t>
            </a:r>
            <a:endParaRPr sz="1425" baseline="35087">
              <a:latin typeface="DejaVu Sans"/>
              <a:cs typeface="DejaVu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60448" y="3780282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>
                <a:moveTo>
                  <a:pt x="0" y="0"/>
                </a:moveTo>
                <a:lnTo>
                  <a:pt x="1344167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7340" y="3436746"/>
            <a:ext cx="4339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BM</a:t>
            </a:r>
            <a:r>
              <a:rPr sz="3000" spc="-15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2000" u="heavy" spc="-10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heavy" spc="29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𝑀𝐾</a:t>
            </a:r>
            <a:r>
              <a:rPr sz="1450" u="heavy" spc="-13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 </a:t>
            </a:r>
            <a:r>
              <a:rPr sz="2000" u="heavy" spc="-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sin</a:t>
            </a:r>
            <a:r>
              <a:rPr sz="2000" u="heavy" spc="-175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heavy" spc="100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𝛼</a:t>
            </a:r>
            <a:r>
              <a:rPr sz="1450" spc="4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450" spc="-95" dirty="0">
                <a:solidFill>
                  <a:srgbClr val="172C4A"/>
                </a:solidFill>
                <a:latin typeface="DejaVu Sans"/>
                <a:cs typeface="DejaVu Sans"/>
              </a:rPr>
              <a:t>344.50</a:t>
            </a:r>
            <a:r>
              <a:rPr sz="1450" spc="-13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10" dirty="0">
                <a:solidFill>
                  <a:srgbClr val="172C4A"/>
                </a:solidFill>
                <a:latin typeface="DejaVu Sans"/>
                <a:cs typeface="DejaVu Sans"/>
              </a:rPr>
              <a:t>𝑥</a:t>
            </a:r>
            <a:r>
              <a:rPr sz="1450" spc="-100" dirty="0">
                <a:solidFill>
                  <a:srgbClr val="172C4A"/>
                </a:solidFill>
                <a:latin typeface="DejaVu Sans"/>
                <a:cs typeface="DejaVu Sans"/>
              </a:rPr>
              <a:t> 𝑠𝑖𝑛40</a:t>
            </a:r>
            <a:r>
              <a:rPr sz="1425" spc="-150" baseline="35087" dirty="0">
                <a:solidFill>
                  <a:srgbClr val="172C4A"/>
                </a:solidFill>
                <a:latin typeface="DejaVu Sans"/>
                <a:cs typeface="DejaVu Sans"/>
              </a:rPr>
              <a:t>𝑜</a:t>
            </a:r>
            <a:r>
              <a:rPr sz="1425" spc="22" baseline="35087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= 229.25</a:t>
            </a:r>
            <a:r>
              <a:rPr sz="3000" spc="-6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3000" baseline="-33333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2787" y="5608726"/>
            <a:ext cx="129539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20" dirty="0">
                <a:solidFill>
                  <a:srgbClr val="172C4A"/>
                </a:solidFill>
                <a:latin typeface="Times New Roman"/>
                <a:cs typeface="Times New Roman"/>
              </a:rPr>
              <a:t>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2772" y="565480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5">
                <a:moveTo>
                  <a:pt x="0" y="0"/>
                </a:moveTo>
                <a:lnTo>
                  <a:pt x="566928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2367" y="5657494"/>
            <a:ext cx="1503680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092835" algn="l"/>
              </a:tabLst>
            </a:pPr>
            <a:r>
              <a:rPr sz="1450" spc="-75" dirty="0">
                <a:solidFill>
                  <a:srgbClr val="172C4A"/>
                </a:solidFill>
                <a:latin typeface="DejaVu Sans"/>
                <a:cs typeface="DejaVu Sans"/>
              </a:rPr>
              <a:t>18</a:t>
            </a:r>
            <a:r>
              <a:rPr sz="1450" spc="-70" dirty="0">
                <a:solidFill>
                  <a:srgbClr val="172C4A"/>
                </a:solidFill>
                <a:latin typeface="DejaVu Sans"/>
                <a:cs typeface="DejaVu Sans"/>
              </a:rPr>
              <a:t>0</a:t>
            </a:r>
            <a:r>
              <a:rPr sz="1425" spc="7" baseline="35087" dirty="0">
                <a:solidFill>
                  <a:srgbClr val="172C4A"/>
                </a:solidFill>
                <a:latin typeface="DejaVu Sans"/>
                <a:cs typeface="DejaVu Sans"/>
              </a:rPr>
              <a:t>𝑜</a:t>
            </a:r>
            <a:r>
              <a:rPr sz="1425" baseline="35087" dirty="0">
                <a:solidFill>
                  <a:srgbClr val="172C4A"/>
                </a:solidFill>
                <a:latin typeface="DejaVu Sans"/>
                <a:cs typeface="DejaVu Sans"/>
              </a:rPr>
              <a:t>	</a:t>
            </a:r>
            <a:r>
              <a:rPr sz="1450" spc="-75" dirty="0">
                <a:solidFill>
                  <a:srgbClr val="172C4A"/>
                </a:solidFill>
                <a:latin typeface="DejaVu Sans"/>
                <a:cs typeface="DejaVu Sans"/>
              </a:rPr>
              <a:t>180</a:t>
            </a:r>
            <a:r>
              <a:rPr sz="1425" spc="7" baseline="35087" dirty="0">
                <a:solidFill>
                  <a:srgbClr val="172C4A"/>
                </a:solidFill>
                <a:latin typeface="DejaVu Sans"/>
                <a:cs typeface="DejaVu Sans"/>
              </a:rPr>
              <a:t>𝑜</a:t>
            </a:r>
            <a:endParaRPr sz="1425" baseline="35087">
              <a:latin typeface="DejaVu Sans"/>
              <a:cs typeface="DejaVu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79448" y="5654802"/>
            <a:ext cx="1054735" cy="0"/>
          </a:xfrm>
          <a:custGeom>
            <a:avLst/>
            <a:gdLst/>
            <a:ahLst/>
            <a:cxnLst/>
            <a:rect l="l" t="t" r="r" b="b"/>
            <a:pathLst>
              <a:path w="1054735">
                <a:moveTo>
                  <a:pt x="0" y="0"/>
                </a:moveTo>
                <a:lnTo>
                  <a:pt x="1054608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7340" y="4219422"/>
            <a:ext cx="4841240" cy="142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L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KT</a:t>
            </a:r>
            <a:r>
              <a:rPr sz="1950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+ BK =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218.38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+ 204.57 = 422.95 m 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S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MT</a:t>
            </a:r>
            <a:r>
              <a:rPr sz="1950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+ BM = 126.12 + 229.25 = 355.37</a:t>
            </a:r>
            <a:r>
              <a:rPr sz="2000" spc="2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7660" algn="l"/>
              </a:tabLst>
            </a:pP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L	=</a:t>
            </a:r>
            <a:r>
              <a:rPr sz="3000" spc="-7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450" spc="95" dirty="0">
                <a:solidFill>
                  <a:srgbClr val="172C4A"/>
                </a:solidFill>
                <a:latin typeface="DejaVu Sans"/>
                <a:cs typeface="DejaVu Sans"/>
              </a:rPr>
              <a:t>𝜋</a:t>
            </a:r>
            <a:r>
              <a:rPr sz="1450" spc="-11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10" dirty="0">
                <a:solidFill>
                  <a:srgbClr val="172C4A"/>
                </a:solidFill>
                <a:latin typeface="DejaVu Sans"/>
                <a:cs typeface="DejaVu Sans"/>
              </a:rPr>
              <a:t>𝑅</a:t>
            </a:r>
            <a:r>
              <a:rPr sz="1450" spc="10" baseline="-25000" dirty="0">
                <a:solidFill>
                  <a:srgbClr val="172C4A"/>
                </a:solidFill>
                <a:latin typeface="DejaVu Sans"/>
                <a:cs typeface="DejaVu Sans"/>
              </a:rPr>
              <a:t>𝐿</a:t>
            </a:r>
            <a:r>
              <a:rPr sz="1450" spc="-9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105" dirty="0">
                <a:solidFill>
                  <a:srgbClr val="172C4A"/>
                </a:solidFill>
                <a:latin typeface="DejaVu Sans"/>
                <a:cs typeface="DejaVu Sans"/>
              </a:rPr>
              <a:t>𝛼</a:t>
            </a:r>
            <a:r>
              <a:rPr sz="1450" spc="7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450" spc="95" dirty="0">
                <a:solidFill>
                  <a:srgbClr val="172C4A"/>
                </a:solidFill>
                <a:latin typeface="DejaVu Sans"/>
                <a:cs typeface="DejaVu Sans"/>
              </a:rPr>
              <a:t>𝜋</a:t>
            </a:r>
            <a:r>
              <a:rPr sz="1450" spc="-11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5" dirty="0">
                <a:solidFill>
                  <a:srgbClr val="172C4A"/>
                </a:solidFill>
                <a:latin typeface="DejaVu Sans"/>
                <a:cs typeface="DejaVu Sans"/>
              </a:rPr>
              <a:t>𝑥</a:t>
            </a:r>
            <a:r>
              <a:rPr sz="1450" spc="-10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75" dirty="0">
                <a:solidFill>
                  <a:srgbClr val="172C4A"/>
                </a:solidFill>
                <a:latin typeface="DejaVu Sans"/>
                <a:cs typeface="DejaVu Sans"/>
              </a:rPr>
              <a:t>600</a:t>
            </a:r>
            <a:r>
              <a:rPr sz="1450" spc="-13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45" dirty="0">
                <a:solidFill>
                  <a:srgbClr val="172C4A"/>
                </a:solidFill>
                <a:latin typeface="DejaVu Sans"/>
                <a:cs typeface="DejaVu Sans"/>
              </a:rPr>
              <a:t>𝑥4</a:t>
            </a:r>
            <a:r>
              <a:rPr sz="1450" spc="-14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75" dirty="0">
                <a:solidFill>
                  <a:srgbClr val="172C4A"/>
                </a:solidFill>
                <a:latin typeface="DejaVu Sans"/>
                <a:cs typeface="DejaVu Sans"/>
              </a:rPr>
              <a:t>0</a:t>
            </a:r>
            <a:r>
              <a:rPr sz="1450" spc="2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3000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= 418.88</a:t>
            </a:r>
            <a:r>
              <a:rPr sz="3000" spc="-52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3000" spc="7" baseline="-33333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3000" baseline="-33333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787" y="6147003"/>
            <a:ext cx="120014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15" dirty="0">
                <a:solidFill>
                  <a:srgbClr val="172C4A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7340" y="5999175"/>
            <a:ext cx="481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485" algn="l"/>
              </a:tabLst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L	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1219" y="6043371"/>
            <a:ext cx="423545" cy="4013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120"/>
              </a:spcBef>
            </a:pPr>
            <a:r>
              <a:rPr sz="950" spc="-35" dirty="0">
                <a:solidFill>
                  <a:srgbClr val="172C4A"/>
                </a:solidFill>
                <a:latin typeface="DejaVu Sans"/>
                <a:cs typeface="DejaVu Sans"/>
              </a:rPr>
              <a:t>𝑆</a:t>
            </a:r>
            <a:endParaRPr sz="9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18</a:t>
            </a:r>
            <a:r>
              <a:rPr sz="1450" spc="-75" dirty="0">
                <a:solidFill>
                  <a:srgbClr val="172C4A"/>
                </a:solidFill>
                <a:latin typeface="DejaVu Sans"/>
                <a:cs typeface="DejaVu Sans"/>
              </a:rPr>
              <a:t>0</a:t>
            </a:r>
            <a:r>
              <a:rPr sz="1425" baseline="35087" dirty="0">
                <a:solidFill>
                  <a:srgbClr val="172C4A"/>
                </a:solidFill>
                <a:latin typeface="DejaVu Sans"/>
                <a:cs typeface="DejaVu Sans"/>
              </a:rPr>
              <a:t>𝑜</a:t>
            </a:r>
            <a:endParaRPr sz="1425" baseline="35087">
              <a:latin typeface="DejaVu Sans"/>
              <a:cs typeface="DejaVu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9724" y="6192773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5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16764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7024" y="5918403"/>
            <a:ext cx="1847214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772795" algn="l"/>
              </a:tabLst>
            </a:pPr>
            <a:r>
              <a:rPr sz="1450" spc="95" dirty="0">
                <a:solidFill>
                  <a:srgbClr val="172C4A"/>
                </a:solidFill>
                <a:latin typeface="DejaVu Sans"/>
                <a:cs typeface="DejaVu Sans"/>
              </a:rPr>
              <a:t>𝜋</a:t>
            </a:r>
            <a:r>
              <a:rPr sz="1450" spc="-11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90" dirty="0">
                <a:solidFill>
                  <a:srgbClr val="172C4A"/>
                </a:solidFill>
                <a:latin typeface="DejaVu Sans"/>
                <a:cs typeface="DejaVu Sans"/>
              </a:rPr>
              <a:t>𝑅</a:t>
            </a:r>
            <a:r>
              <a:rPr sz="1450" spc="7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130" dirty="0">
                <a:solidFill>
                  <a:srgbClr val="172C4A"/>
                </a:solidFill>
                <a:latin typeface="DejaVu Sans"/>
                <a:cs typeface="DejaVu Sans"/>
              </a:rPr>
              <a:t>𝛽	</a:t>
            </a:r>
            <a:r>
              <a:rPr sz="1450" spc="95" dirty="0">
                <a:solidFill>
                  <a:srgbClr val="172C4A"/>
                </a:solidFill>
                <a:latin typeface="DejaVu Sans"/>
                <a:cs typeface="DejaVu Sans"/>
              </a:rPr>
              <a:t>𝜋</a:t>
            </a:r>
            <a:r>
              <a:rPr sz="1450" spc="-12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10" dirty="0">
                <a:solidFill>
                  <a:srgbClr val="172C4A"/>
                </a:solidFill>
                <a:latin typeface="DejaVu Sans"/>
                <a:cs typeface="DejaVu Sans"/>
              </a:rPr>
              <a:t>𝑥</a:t>
            </a:r>
            <a:r>
              <a:rPr sz="1450" spc="-12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400</a:t>
            </a:r>
            <a:r>
              <a:rPr sz="1450" spc="-15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10" dirty="0">
                <a:solidFill>
                  <a:srgbClr val="172C4A"/>
                </a:solidFill>
                <a:latin typeface="DejaVu Sans"/>
                <a:cs typeface="DejaVu Sans"/>
              </a:rPr>
              <a:t>𝑥</a:t>
            </a:r>
            <a:r>
              <a:rPr sz="1450" spc="-12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30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16938" y="6195771"/>
            <a:ext cx="422909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180</a:t>
            </a:r>
            <a:r>
              <a:rPr sz="1425" baseline="35087" dirty="0">
                <a:solidFill>
                  <a:srgbClr val="172C4A"/>
                </a:solidFill>
                <a:latin typeface="DejaVu Sans"/>
                <a:cs typeface="DejaVu Sans"/>
              </a:rPr>
              <a:t>𝑜</a:t>
            </a:r>
            <a:endParaRPr sz="1425" baseline="35087">
              <a:latin typeface="DejaVu Sans"/>
              <a:cs typeface="DejaVu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00200" y="6192773"/>
            <a:ext cx="1061085" cy="0"/>
          </a:xfrm>
          <a:custGeom>
            <a:avLst/>
            <a:gdLst/>
            <a:ahLst/>
            <a:cxnLst/>
            <a:rect l="l" t="t" r="r" b="b"/>
            <a:pathLst>
              <a:path w="1061085">
                <a:moveTo>
                  <a:pt x="0" y="0"/>
                </a:moveTo>
                <a:lnTo>
                  <a:pt x="1060703" y="0"/>
                </a:lnTo>
              </a:path>
            </a:pathLst>
          </a:custGeom>
          <a:ln w="16764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80489" y="5999175"/>
            <a:ext cx="2522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3025" algn="l"/>
              </a:tabLst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	= 244.35</a:t>
            </a:r>
            <a:r>
              <a:rPr sz="2000" spc="-1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87395" y="763523"/>
            <a:ext cx="3566159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59779" y="763523"/>
            <a:ext cx="582168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022854" y="848613"/>
            <a:ext cx="3100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30" dirty="0">
                <a:solidFill>
                  <a:srgbClr val="2E5796"/>
                </a:solidFill>
                <a:latin typeface="Times New Roman"/>
                <a:cs typeface="Times New Roman"/>
              </a:rPr>
              <a:t>Compound</a:t>
            </a:r>
            <a:r>
              <a:rPr sz="2800" b="1" spc="-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7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415853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4191000"/>
            <a:ext cx="51054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9894" y="54990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167130"/>
            <a:ext cx="1016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S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lution: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27074" y="1497965"/>
            <a:ext cx="8686800" cy="2273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5490">
              <a:lnSpc>
                <a:spcPct val="120000"/>
              </a:lnSpc>
              <a:spcBef>
                <a:spcPts val="100"/>
              </a:spcBef>
            </a:pPr>
            <a:r>
              <a:rPr dirty="0"/>
              <a:t>Chainage of intersection</a:t>
            </a:r>
            <a:r>
              <a:rPr spc="-130" dirty="0"/>
              <a:t> </a:t>
            </a:r>
            <a:r>
              <a:rPr dirty="0"/>
              <a:t>point  Minus</a:t>
            </a:r>
            <a:r>
              <a:rPr spc="-65" dirty="0"/>
              <a:t> </a:t>
            </a:r>
            <a:r>
              <a:rPr spc="10" dirty="0"/>
              <a:t>T</a:t>
            </a:r>
            <a:r>
              <a:rPr sz="1950" spc="15" baseline="-21367" dirty="0"/>
              <a:t>L</a:t>
            </a:r>
            <a:endParaRPr sz="1950" baseline="-21367" dirty="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/>
              <a:t>Chainage of</a:t>
            </a:r>
            <a:r>
              <a:rPr spc="-85" dirty="0"/>
              <a:t> </a:t>
            </a:r>
            <a:r>
              <a:rPr spc="10" dirty="0" smtClean="0"/>
              <a:t>T</a:t>
            </a:r>
            <a:r>
              <a:rPr lang="en-US" sz="1950" spc="15" baseline="-21367" dirty="0"/>
              <a:t>1</a:t>
            </a:r>
            <a:endParaRPr sz="1950" baseline="-21367" dirty="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/>
              <a:t>Plus</a:t>
            </a:r>
            <a:r>
              <a:rPr spc="-25" dirty="0"/>
              <a:t> </a:t>
            </a:r>
            <a:r>
              <a:rPr dirty="0"/>
              <a:t>L</a:t>
            </a:r>
          </a:p>
          <a:p>
            <a:pPr marL="12700" marR="5080">
              <a:lnSpc>
                <a:spcPct val="120000"/>
              </a:lnSpc>
            </a:pPr>
            <a:r>
              <a:rPr dirty="0"/>
              <a:t>Chainage of compound curvature</a:t>
            </a:r>
            <a:r>
              <a:rPr spc="-140" dirty="0"/>
              <a:t> </a:t>
            </a:r>
            <a:r>
              <a:rPr dirty="0"/>
              <a:t>(N)  Plus</a:t>
            </a:r>
            <a:r>
              <a:rPr spc="-25" dirty="0"/>
              <a:t> </a:t>
            </a:r>
            <a:r>
              <a:rPr spc="10" dirty="0"/>
              <a:t>L</a:t>
            </a:r>
            <a:r>
              <a:rPr sz="1950" spc="15" baseline="-21367" dirty="0"/>
              <a:t>S</a:t>
            </a:r>
            <a:endParaRPr sz="1950" baseline="-21367" dirty="0"/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/>
              <a:t>Chainage of</a:t>
            </a:r>
            <a:r>
              <a:rPr spc="-85" dirty="0"/>
              <a:t> </a:t>
            </a:r>
            <a:r>
              <a:rPr spc="10" dirty="0"/>
              <a:t>T</a:t>
            </a:r>
            <a:r>
              <a:rPr sz="1950" spc="15" baseline="-21367" dirty="0"/>
              <a:t>2</a:t>
            </a:r>
            <a:endParaRPr sz="1950" baseline="-21367" dirty="0"/>
          </a:p>
        </p:txBody>
      </p:sp>
      <p:sp>
        <p:nvSpPr>
          <p:cNvPr id="8" name="object 8"/>
          <p:cNvSpPr txBox="1"/>
          <p:nvPr/>
        </p:nvSpPr>
        <p:spPr>
          <a:xfrm>
            <a:off x="6353553" y="1236789"/>
            <a:ext cx="1402715" cy="25869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3415</a:t>
            </a:r>
            <a:r>
              <a:rPr sz="2000" spc="-6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- 422.95</a:t>
            </a:r>
            <a:r>
              <a:rPr sz="2000" spc="-114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2992.05</a:t>
            </a:r>
            <a:r>
              <a:rPr sz="2000" spc="-114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+ 418.88</a:t>
            </a:r>
            <a:r>
              <a:rPr sz="2000" spc="-114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3410.93</a:t>
            </a:r>
            <a:r>
              <a:rPr sz="2000" spc="-1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+ 244.35</a:t>
            </a:r>
            <a:r>
              <a:rPr sz="2000" spc="-114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3655.25</a:t>
            </a:r>
            <a:r>
              <a:rPr sz="2000" spc="-114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87395" y="763523"/>
            <a:ext cx="3566159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9779" y="763523"/>
            <a:ext cx="582168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20439" y="839979"/>
            <a:ext cx="3100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30" dirty="0">
                <a:solidFill>
                  <a:srgbClr val="2E5796"/>
                </a:solidFill>
                <a:latin typeface="Times New Roman"/>
                <a:cs typeface="Times New Roman"/>
              </a:rPr>
              <a:t>Compound</a:t>
            </a:r>
            <a:r>
              <a:rPr sz="2800" b="1" spc="-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8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353835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37503" y="0"/>
            <a:ext cx="821436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800" y="460176"/>
            <a:ext cx="482981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lang="en-US" spc="220" dirty="0" smtClean="0"/>
              <a:t>Assignment No: 02</a:t>
            </a:r>
            <a:r>
              <a:rPr lang="en-US" spc="220" dirty="0" smtClean="0"/>
              <a:t> </a:t>
            </a:r>
            <a:endParaRPr spc="10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9</a:t>
            </a:fld>
            <a:endParaRPr spc="-100" dirty="0"/>
          </a:p>
        </p:txBody>
      </p:sp>
      <p:sp>
        <p:nvSpPr>
          <p:cNvPr id="7" name="Rectangle 6"/>
          <p:cNvSpPr/>
          <p:nvPr/>
        </p:nvSpPr>
        <p:spPr>
          <a:xfrm>
            <a:off x="76200" y="1295399"/>
            <a:ext cx="8534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Q1):  </a:t>
            </a:r>
            <a:r>
              <a:rPr lang="en-US" sz="2000" dirty="0" smtClean="0"/>
              <a:t>Two </a:t>
            </a:r>
            <a:r>
              <a:rPr lang="en-US" sz="2000" dirty="0"/>
              <a:t>roads having a deviation angle of 45° at apex point </a:t>
            </a:r>
            <a:r>
              <a:rPr lang="en-US" sz="2000" i="1" dirty="0"/>
              <a:t>V </a:t>
            </a:r>
            <a:r>
              <a:rPr lang="en-US" sz="2000" dirty="0"/>
              <a:t>are to</a:t>
            </a:r>
            <a:br>
              <a:rPr lang="en-US" sz="2000" dirty="0"/>
            </a:br>
            <a:r>
              <a:rPr lang="en-US" sz="2000" dirty="0"/>
              <a:t>be joined by a 200 m radius circular curve. If the chainage of apex point is</a:t>
            </a:r>
            <a:br>
              <a:rPr lang="en-US" sz="2000" dirty="0"/>
            </a:br>
            <a:r>
              <a:rPr lang="en-US" sz="2000" dirty="0"/>
              <a:t>1839.2 m, calculate necessary data to set the curve by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(a) ordinates from long chord at 10 m </a:t>
            </a:r>
            <a:r>
              <a:rPr lang="en-US" sz="2000" dirty="0" smtClean="0"/>
              <a:t>interval.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(b) method of bisection to get every eighth point on </a:t>
            </a:r>
            <a:r>
              <a:rPr lang="en-US" sz="2000" dirty="0" smtClean="0"/>
              <a:t>curve.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(c) radial and perpendicular offsets from every full station of 30 m along</a:t>
            </a:r>
            <a:br>
              <a:rPr lang="en-US" sz="2000" dirty="0"/>
            </a:br>
            <a:r>
              <a:rPr lang="en-US" sz="2000" dirty="0"/>
              <a:t>tangent.</a:t>
            </a:r>
            <a:br>
              <a:rPr lang="en-US" sz="2000" dirty="0"/>
            </a:br>
            <a:r>
              <a:rPr lang="en-US" sz="2000" dirty="0"/>
              <a:t>(d) offsets from chord </a:t>
            </a:r>
            <a:r>
              <a:rPr lang="en-US" sz="2000" dirty="0" smtClean="0"/>
              <a:t>produced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Q2): </a:t>
            </a:r>
            <a:r>
              <a:rPr lang="en-US" sz="2000" dirty="0" smtClean="0"/>
              <a:t>A </a:t>
            </a:r>
            <a:r>
              <a:rPr lang="en-US" sz="2000" dirty="0"/>
              <a:t>circular curve of radius of 17.5 chains deflecting right through 32°40′, is to</a:t>
            </a:r>
            <a:br>
              <a:rPr lang="en-US" sz="2000" dirty="0"/>
            </a:br>
            <a:r>
              <a:rPr lang="en-US" sz="2000" dirty="0"/>
              <a:t>be set out between two straights having chainage of the point of intersection as (51 + 9.35).</a:t>
            </a:r>
            <a:br>
              <a:rPr lang="en-US" sz="2000" dirty="0"/>
            </a:br>
            <a:r>
              <a:rPr lang="en-US" sz="2000" dirty="0"/>
              <a:t>Calculate the necessary data to set out the curve by the method of deflection </a:t>
            </a:r>
            <a:r>
              <a:rPr lang="en-US" sz="2000" dirty="0" smtClean="0"/>
              <a:t>angles</a:t>
            </a:r>
            <a:r>
              <a:rPr lang="en-US" sz="2000" dirty="0"/>
              <a:t> </a:t>
            </a:r>
            <a:r>
              <a:rPr lang="en-US" sz="2000" dirty="0" smtClean="0"/>
              <a:t>if length of one chain=20m.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8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6943</TotalTime>
  <Words>596</Words>
  <Application>Microsoft Office PowerPoint</Application>
  <PresentationFormat>On-screen Show (4:3)</PresentationFormat>
  <Paragraphs>144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DejaVu Sans</vt:lpstr>
      <vt:lpstr>Times New Roman</vt:lpstr>
      <vt:lpstr>Verdana</vt:lpstr>
      <vt:lpstr>Wingdings</vt:lpstr>
      <vt:lpstr>Office Theme</vt:lpstr>
      <vt:lpstr> ADVANCE ENGINEERING SURVEYING LECTURE 5</vt:lpstr>
      <vt:lpstr>TOPICS TO BE COVERED</vt:lpstr>
      <vt:lpstr>Curves  Compound Curves</vt:lpstr>
      <vt:lpstr>Curves</vt:lpstr>
      <vt:lpstr>Curves</vt:lpstr>
      <vt:lpstr>Curves</vt:lpstr>
      <vt:lpstr>Curves</vt:lpstr>
      <vt:lpstr>Curves</vt:lpstr>
      <vt:lpstr>Assignment No: 02 </vt:lpstr>
      <vt:lpstr>Exercise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Injury Severity Analysis of Motorcycle Accidents in Pakistan</dc:title>
  <dc:creator>Waseem</dc:creator>
  <cp:lastModifiedBy>Farhan Khattak</cp:lastModifiedBy>
  <cp:revision>360</cp:revision>
  <dcterms:created xsi:type="dcterms:W3CDTF">2017-09-11T05:40:14Z</dcterms:created>
  <dcterms:modified xsi:type="dcterms:W3CDTF">2020-04-05T12:27:42Z</dcterms:modified>
</cp:coreProperties>
</file>