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05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6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2C425-78FA-49BC-8E21-F3859378E153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D8EB1-CC1D-42D5-9D4B-103D4A2A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8EB1-CC1D-42D5-9D4B-103D4A2A3E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8EB1-CC1D-42D5-9D4B-103D4A2A3E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4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6B0-AA7B-41AA-A7F4-C845DB2642FB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6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316D-69F7-4CB1-9D4A-06DD76F18E1B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444F5-DA79-4C81-9F88-834B68CE653C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67475"/>
            <a:ext cx="609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DC948D9-BA0F-471C-858F-3FCBEB01AC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6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8DC8-0B80-47FB-95BE-98FEC3172066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2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34F4-9334-41DA-BA5B-BA0E2960A8A6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0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08E01-1B7A-4054-804E-85F0DE88A313}" type="datetime1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7779-A346-4527-856E-F51C2F0CDBF6}" type="datetime1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532-ADF0-46EE-8F27-AF6EF7E1146F}" type="datetime1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5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F9AA-1A28-4DEB-BB27-6E88B786122F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4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89C8-FB47-4E4B-B2AD-150B74979449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25000" t="25000" r="2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7072-14E4-43D2-B67E-4801690366D1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48D9-BA0F-471C-858F-3FCBEB01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8.jpg"/><Relationship Id="rId4" Type="http://schemas.openxmlformats.org/officeDocument/2006/relationships/image" Target="../media/image41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8.jp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1.png"/><Relationship Id="rId9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5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41.png"/><Relationship Id="rId9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23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23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3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6.png"/><Relationship Id="rId5" Type="http://schemas.openxmlformats.org/officeDocument/2006/relationships/image" Target="../media/image4.pn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481191"/>
            <a:ext cx="889635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 ENGINEERING SURVEYING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4812268"/>
            <a:ext cx="50292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Engr. Abdul Farhan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Department of Civil Engineering</a:t>
            </a:r>
          </a:p>
          <a:p>
            <a:pPr marL="0" indent="0" algn="ctr">
              <a:buNone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Iqra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University, Peshawar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83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5" name="object 5"/>
          <p:cNvSpPr/>
          <p:nvPr/>
        </p:nvSpPr>
        <p:spPr>
          <a:xfrm>
            <a:off x="381000" y="4648200"/>
            <a:ext cx="2984119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1880" y="4572000"/>
            <a:ext cx="2984119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4122" y="4610100"/>
            <a:ext cx="2927477" cy="201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4060" y="687323"/>
            <a:ext cx="938784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9067" y="687323"/>
            <a:ext cx="4384548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9840" y="687323"/>
            <a:ext cx="582167" cy="813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599333"/>
            <a:ext cx="8011795" cy="379793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2160270">
              <a:lnSpc>
                <a:spcPct val="100000"/>
              </a:lnSpc>
              <a:spcBef>
                <a:spcPts val="1455"/>
              </a:spcBef>
            </a:pPr>
            <a:r>
              <a:rPr sz="2800" b="1" spc="95" dirty="0">
                <a:solidFill>
                  <a:srgbClr val="2E5796"/>
                </a:solidFill>
                <a:latin typeface="Times New Roman"/>
                <a:cs typeface="Times New Roman"/>
              </a:rPr>
              <a:t>Classification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</a:t>
            </a:r>
            <a:r>
              <a:rPr sz="2800" b="1" spc="-9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65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buAutoNum type="arabicParenR"/>
              <a:tabLst>
                <a:tab pos="323850" algn="l"/>
              </a:tabLst>
            </a:pPr>
            <a:r>
              <a:rPr sz="2000" b="1" spc="-190" dirty="0">
                <a:solidFill>
                  <a:srgbClr val="172C4A"/>
                </a:solidFill>
                <a:latin typeface="Verdana"/>
                <a:cs typeface="Verdana"/>
              </a:rPr>
              <a:t>Simple</a:t>
            </a:r>
            <a:r>
              <a:rPr sz="2000" b="1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b="1" spc="-180" dirty="0">
                <a:solidFill>
                  <a:srgbClr val="172C4A"/>
                </a:solidFill>
                <a:latin typeface="Verdana"/>
                <a:cs typeface="Verdana"/>
              </a:rPr>
              <a:t>Curves:</a:t>
            </a:r>
            <a:r>
              <a:rPr sz="2000" b="1" spc="-13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Consist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172C4A"/>
                </a:solidFill>
                <a:latin typeface="Verdana"/>
                <a:cs typeface="Verdana"/>
              </a:rPr>
              <a:t>single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Arc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172C4A"/>
                </a:solidFill>
                <a:latin typeface="Verdana"/>
                <a:cs typeface="Verdana"/>
              </a:rPr>
              <a:t>Connecting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two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172C4A"/>
                </a:solidFill>
                <a:latin typeface="Verdana"/>
                <a:cs typeface="Verdana"/>
              </a:rPr>
              <a:t>straights.</a:t>
            </a:r>
            <a:endParaRPr sz="200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330200" algn="l"/>
              </a:tabLst>
            </a:pPr>
            <a:r>
              <a:rPr sz="2000" b="1" spc="-114" dirty="0">
                <a:solidFill>
                  <a:srgbClr val="172C4A"/>
                </a:solidFill>
                <a:latin typeface="Verdana"/>
                <a:cs typeface="Verdana"/>
              </a:rPr>
              <a:t>Compound </a:t>
            </a:r>
            <a:r>
              <a:rPr sz="2000" b="1" spc="-185" dirty="0">
                <a:solidFill>
                  <a:srgbClr val="172C4A"/>
                </a:solidFill>
                <a:latin typeface="Verdana"/>
                <a:cs typeface="Verdana"/>
              </a:rPr>
              <a:t>curves: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Consist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2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arcs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45" dirty="0">
                <a:solidFill>
                  <a:srgbClr val="172C4A"/>
                </a:solidFill>
                <a:latin typeface="Verdana"/>
                <a:cs typeface="Verdana"/>
              </a:rPr>
              <a:t>different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radii,</a:t>
            </a:r>
            <a:r>
              <a:rPr sz="2000" spc="-21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bending  </a:t>
            </a:r>
            <a:r>
              <a:rPr sz="2000" spc="-100" dirty="0">
                <a:solidFill>
                  <a:srgbClr val="172C4A"/>
                </a:solidFill>
                <a:latin typeface="Verdana"/>
                <a:cs typeface="Verdana"/>
              </a:rPr>
              <a:t>in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20" dirty="0">
                <a:solidFill>
                  <a:srgbClr val="172C4A"/>
                </a:solidFill>
                <a:latin typeface="Verdana"/>
                <a:cs typeface="Verdana"/>
              </a:rPr>
              <a:t>same direction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lying </a:t>
            </a:r>
            <a:r>
              <a:rPr sz="2000" spc="20" dirty="0">
                <a:solidFill>
                  <a:srgbClr val="172C4A"/>
                </a:solidFill>
                <a:latin typeface="Verdana"/>
                <a:cs typeface="Verdana"/>
              </a:rPr>
              <a:t>on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20" dirty="0">
                <a:solidFill>
                  <a:srgbClr val="172C4A"/>
                </a:solidFill>
                <a:latin typeface="Verdana"/>
                <a:cs typeface="Verdana"/>
              </a:rPr>
              <a:t>same </a:t>
            </a:r>
            <a:r>
              <a:rPr sz="2000" spc="-95" dirty="0">
                <a:solidFill>
                  <a:srgbClr val="172C4A"/>
                </a:solidFill>
                <a:latin typeface="Verdana"/>
                <a:cs typeface="Verdana"/>
              </a:rPr>
              <a:t>sides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90" dirty="0">
                <a:solidFill>
                  <a:srgbClr val="172C4A"/>
                </a:solidFill>
                <a:latin typeface="Verdana"/>
                <a:cs typeface="Verdana"/>
              </a:rPr>
              <a:t>their  </a:t>
            </a:r>
            <a:r>
              <a:rPr sz="2000" spc="45" dirty="0">
                <a:solidFill>
                  <a:srgbClr val="172C4A"/>
                </a:solidFill>
                <a:latin typeface="Verdana"/>
                <a:cs typeface="Verdana"/>
              </a:rPr>
              <a:t>common </a:t>
            </a:r>
            <a:r>
              <a:rPr sz="2000" spc="-45" dirty="0">
                <a:solidFill>
                  <a:srgbClr val="172C4A"/>
                </a:solidFill>
                <a:latin typeface="Verdana"/>
                <a:cs typeface="Verdana"/>
              </a:rPr>
              <a:t>tangents, </a:t>
            </a:r>
            <a:r>
              <a:rPr sz="2000" spc="-90" dirty="0">
                <a:solidFill>
                  <a:srgbClr val="172C4A"/>
                </a:solidFill>
                <a:latin typeface="Verdana"/>
                <a:cs typeface="Verdana"/>
              </a:rPr>
              <a:t>their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centers </a:t>
            </a:r>
            <a:r>
              <a:rPr sz="2000" spc="20" dirty="0">
                <a:solidFill>
                  <a:srgbClr val="172C4A"/>
                </a:solidFill>
                <a:latin typeface="Verdana"/>
                <a:cs typeface="Verdana"/>
              </a:rPr>
              <a:t>being on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same </a:t>
            </a: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side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curve.</a:t>
            </a:r>
            <a:endParaRPr sz="20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205"/>
              </a:spcBef>
              <a:buAutoNum type="arabicParenR"/>
              <a:tabLst>
                <a:tab pos="370840" algn="l"/>
              </a:tabLst>
            </a:pPr>
            <a:r>
              <a:rPr sz="2000" b="1" spc="-204" dirty="0">
                <a:solidFill>
                  <a:srgbClr val="172C4A"/>
                </a:solidFill>
                <a:latin typeface="Verdana"/>
                <a:cs typeface="Verdana"/>
              </a:rPr>
              <a:t>Reverse </a:t>
            </a:r>
            <a:r>
              <a:rPr sz="2000" b="1" spc="-185" dirty="0">
                <a:solidFill>
                  <a:srgbClr val="172C4A"/>
                </a:solidFill>
                <a:latin typeface="Verdana"/>
                <a:cs typeface="Verdana"/>
              </a:rPr>
              <a:t>curves: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Consist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2 </a:t>
            </a:r>
            <a:r>
              <a:rPr sz="2000" spc="-35" dirty="0">
                <a:solidFill>
                  <a:srgbClr val="172C4A"/>
                </a:solidFill>
                <a:latin typeface="Verdana"/>
                <a:cs typeface="Verdana"/>
              </a:rPr>
              <a:t>arcs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equal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or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unequal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radii, 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bending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opposite </a:t>
            </a:r>
            <a:r>
              <a:rPr sz="2000" spc="-20" dirty="0">
                <a:solidFill>
                  <a:srgbClr val="172C4A"/>
                </a:solidFill>
                <a:latin typeface="Verdana"/>
                <a:cs typeface="Verdana"/>
              </a:rPr>
              <a:t>direction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with </a:t>
            </a:r>
            <a:r>
              <a:rPr sz="2000" spc="45" dirty="0">
                <a:solidFill>
                  <a:srgbClr val="172C4A"/>
                </a:solidFill>
                <a:latin typeface="Verdana"/>
                <a:cs typeface="Verdana"/>
              </a:rPr>
              <a:t>common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tangent </a:t>
            </a:r>
            <a:r>
              <a:rPr sz="2000" spc="20" dirty="0">
                <a:solidFill>
                  <a:srgbClr val="172C4A"/>
                </a:solidFill>
                <a:latin typeface="Verdana"/>
                <a:cs typeface="Verdana"/>
              </a:rPr>
              <a:t>at </a:t>
            </a:r>
            <a:r>
              <a:rPr sz="2000" spc="-95" dirty="0">
                <a:solidFill>
                  <a:srgbClr val="172C4A"/>
                </a:solidFill>
                <a:latin typeface="Verdana"/>
                <a:cs typeface="Verdana"/>
              </a:rPr>
              <a:t>their  </a:t>
            </a:r>
            <a:r>
              <a:rPr sz="2000" spc="-45" dirty="0">
                <a:solidFill>
                  <a:srgbClr val="172C4A"/>
                </a:solidFill>
                <a:latin typeface="Verdana"/>
                <a:cs typeface="Verdana"/>
              </a:rPr>
              <a:t>junction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(meeting </a:t>
            </a:r>
            <a:r>
              <a:rPr sz="2000" spc="-85" dirty="0">
                <a:solidFill>
                  <a:srgbClr val="172C4A"/>
                </a:solidFill>
                <a:latin typeface="Verdana"/>
                <a:cs typeface="Verdana"/>
              </a:rPr>
              <a:t>Point), their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center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lying </a:t>
            </a:r>
            <a:r>
              <a:rPr sz="2000" spc="20" dirty="0">
                <a:solidFill>
                  <a:srgbClr val="172C4A"/>
                </a:solidFill>
                <a:latin typeface="Verdana"/>
                <a:cs typeface="Verdana"/>
              </a:rPr>
              <a:t>on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opposite </a:t>
            </a:r>
            <a:r>
              <a:rPr sz="2000" spc="-95" dirty="0">
                <a:solidFill>
                  <a:srgbClr val="172C4A"/>
                </a:solidFill>
                <a:latin typeface="Verdana"/>
                <a:cs typeface="Verdana"/>
              </a:rPr>
              <a:t>sides 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33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curve.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10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27613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149222"/>
            <a:ext cx="3581400" cy="2081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8623" y="990600"/>
            <a:ext cx="4048125" cy="2526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200" y="3810000"/>
            <a:ext cx="4781550" cy="3047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2994" y="3248609"/>
            <a:ext cx="1466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latin typeface="Times New Roman"/>
                <a:cs typeface="Times New Roman"/>
              </a:rPr>
              <a:t>Simple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35" dirty="0">
                <a:latin typeface="Times New Roman"/>
                <a:cs typeface="Times New Roman"/>
              </a:rPr>
              <a:t>Curve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8428" y="3371215"/>
            <a:ext cx="1896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80" dirty="0">
                <a:latin typeface="Times New Roman"/>
                <a:cs typeface="Times New Roman"/>
              </a:rPr>
              <a:t>Compound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35" dirty="0">
                <a:latin typeface="Times New Roman"/>
                <a:cs typeface="Times New Roman"/>
              </a:rPr>
              <a:t>Curve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65860" y="1450847"/>
            <a:ext cx="681228" cy="7543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8354" y="1600200"/>
            <a:ext cx="468630" cy="542925"/>
          </a:xfrm>
          <a:custGeom>
            <a:avLst/>
            <a:gdLst/>
            <a:ahLst/>
            <a:cxnLst/>
            <a:rect l="l" t="t" r="r" b="b"/>
            <a:pathLst>
              <a:path w="468630" h="542925">
                <a:moveTo>
                  <a:pt x="431154" y="42995"/>
                </a:moveTo>
                <a:lnTo>
                  <a:pt x="404463" y="52290"/>
                </a:lnTo>
                <a:lnTo>
                  <a:pt x="0" y="524128"/>
                </a:lnTo>
                <a:lnTo>
                  <a:pt x="21691" y="542671"/>
                </a:lnTo>
                <a:lnTo>
                  <a:pt x="426097" y="70789"/>
                </a:lnTo>
                <a:lnTo>
                  <a:pt x="431154" y="42995"/>
                </a:lnTo>
                <a:close/>
              </a:path>
              <a:path w="468630" h="542925">
                <a:moveTo>
                  <a:pt x="465818" y="12191"/>
                </a:moveTo>
                <a:lnTo>
                  <a:pt x="438835" y="12191"/>
                </a:lnTo>
                <a:lnTo>
                  <a:pt x="460425" y="30734"/>
                </a:lnTo>
                <a:lnTo>
                  <a:pt x="426097" y="70789"/>
                </a:lnTo>
                <a:lnTo>
                  <a:pt x="416356" y="124333"/>
                </a:lnTo>
                <a:lnTo>
                  <a:pt x="421436" y="131699"/>
                </a:lnTo>
                <a:lnTo>
                  <a:pt x="429310" y="133223"/>
                </a:lnTo>
                <a:lnTo>
                  <a:pt x="437057" y="134620"/>
                </a:lnTo>
                <a:lnTo>
                  <a:pt x="444423" y="129412"/>
                </a:lnTo>
                <a:lnTo>
                  <a:pt x="445820" y="121665"/>
                </a:lnTo>
                <a:lnTo>
                  <a:pt x="465818" y="12191"/>
                </a:lnTo>
                <a:close/>
              </a:path>
              <a:path w="468630" h="542925">
                <a:moveTo>
                  <a:pt x="446673" y="18923"/>
                </a:moveTo>
                <a:lnTo>
                  <a:pt x="435533" y="18923"/>
                </a:lnTo>
                <a:lnTo>
                  <a:pt x="454329" y="34925"/>
                </a:lnTo>
                <a:lnTo>
                  <a:pt x="431154" y="42995"/>
                </a:lnTo>
                <a:lnTo>
                  <a:pt x="426097" y="70789"/>
                </a:lnTo>
                <a:lnTo>
                  <a:pt x="460425" y="30734"/>
                </a:lnTo>
                <a:lnTo>
                  <a:pt x="446673" y="18923"/>
                </a:lnTo>
                <a:close/>
              </a:path>
              <a:path w="468630" h="542925">
                <a:moveTo>
                  <a:pt x="468045" y="0"/>
                </a:moveTo>
                <a:lnTo>
                  <a:pt x="343712" y="43052"/>
                </a:lnTo>
                <a:lnTo>
                  <a:pt x="339775" y="51308"/>
                </a:lnTo>
                <a:lnTo>
                  <a:pt x="342442" y="58674"/>
                </a:lnTo>
                <a:lnTo>
                  <a:pt x="344982" y="66166"/>
                </a:lnTo>
                <a:lnTo>
                  <a:pt x="353110" y="70103"/>
                </a:lnTo>
                <a:lnTo>
                  <a:pt x="404463" y="52290"/>
                </a:lnTo>
                <a:lnTo>
                  <a:pt x="438835" y="12191"/>
                </a:lnTo>
                <a:lnTo>
                  <a:pt x="465818" y="12191"/>
                </a:lnTo>
                <a:lnTo>
                  <a:pt x="468045" y="0"/>
                </a:lnTo>
                <a:close/>
              </a:path>
              <a:path w="468630" h="542925">
                <a:moveTo>
                  <a:pt x="438835" y="12191"/>
                </a:moveTo>
                <a:lnTo>
                  <a:pt x="404463" y="52290"/>
                </a:lnTo>
                <a:lnTo>
                  <a:pt x="431154" y="42995"/>
                </a:lnTo>
                <a:lnTo>
                  <a:pt x="435533" y="18923"/>
                </a:lnTo>
                <a:lnTo>
                  <a:pt x="446673" y="18923"/>
                </a:lnTo>
                <a:lnTo>
                  <a:pt x="438835" y="12191"/>
                </a:lnTo>
                <a:close/>
              </a:path>
              <a:path w="468630" h="542925">
                <a:moveTo>
                  <a:pt x="435533" y="18923"/>
                </a:moveTo>
                <a:lnTo>
                  <a:pt x="431154" y="42995"/>
                </a:lnTo>
                <a:lnTo>
                  <a:pt x="454329" y="34925"/>
                </a:lnTo>
                <a:lnTo>
                  <a:pt x="435533" y="18923"/>
                </a:lnTo>
                <a:close/>
              </a:path>
            </a:pathLst>
          </a:custGeom>
          <a:solidFill>
            <a:srgbClr val="9C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2260" y="1568196"/>
            <a:ext cx="681227" cy="832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84170" y="1591563"/>
            <a:ext cx="468630" cy="618490"/>
          </a:xfrm>
          <a:custGeom>
            <a:avLst/>
            <a:gdLst/>
            <a:ahLst/>
            <a:cxnLst/>
            <a:rect l="l" t="t" r="r" b="b"/>
            <a:pathLst>
              <a:path w="468629" h="618489">
                <a:moveTo>
                  <a:pt x="358521" y="540765"/>
                </a:moveTo>
                <a:lnTo>
                  <a:pt x="350138" y="544195"/>
                </a:lnTo>
                <a:lnTo>
                  <a:pt x="347091" y="551434"/>
                </a:lnTo>
                <a:lnTo>
                  <a:pt x="344043" y="558800"/>
                </a:lnTo>
                <a:lnTo>
                  <a:pt x="347344" y="567182"/>
                </a:lnTo>
                <a:lnTo>
                  <a:pt x="468630" y="618236"/>
                </a:lnTo>
                <a:lnTo>
                  <a:pt x="466997" y="604138"/>
                </a:lnTo>
                <a:lnTo>
                  <a:pt x="440181" y="604138"/>
                </a:lnTo>
                <a:lnTo>
                  <a:pt x="408471" y="561851"/>
                </a:lnTo>
                <a:lnTo>
                  <a:pt x="358521" y="540765"/>
                </a:lnTo>
                <a:close/>
              </a:path>
              <a:path w="468629" h="618489">
                <a:moveTo>
                  <a:pt x="408471" y="561851"/>
                </a:moveTo>
                <a:lnTo>
                  <a:pt x="440181" y="604138"/>
                </a:lnTo>
                <a:lnTo>
                  <a:pt x="449325" y="597281"/>
                </a:lnTo>
                <a:lnTo>
                  <a:pt x="437515" y="597281"/>
                </a:lnTo>
                <a:lnTo>
                  <a:pt x="434689" y="572919"/>
                </a:lnTo>
                <a:lnTo>
                  <a:pt x="408471" y="561851"/>
                </a:lnTo>
                <a:close/>
              </a:path>
              <a:path w="468629" h="618489">
                <a:moveTo>
                  <a:pt x="446405" y="481964"/>
                </a:moveTo>
                <a:lnTo>
                  <a:pt x="430783" y="483743"/>
                </a:lnTo>
                <a:lnTo>
                  <a:pt x="425069" y="490855"/>
                </a:lnTo>
                <a:lnTo>
                  <a:pt x="426084" y="498728"/>
                </a:lnTo>
                <a:lnTo>
                  <a:pt x="431433" y="544842"/>
                </a:lnTo>
                <a:lnTo>
                  <a:pt x="463042" y="586994"/>
                </a:lnTo>
                <a:lnTo>
                  <a:pt x="440181" y="604138"/>
                </a:lnTo>
                <a:lnTo>
                  <a:pt x="466997" y="604138"/>
                </a:lnTo>
                <a:lnTo>
                  <a:pt x="454406" y="495426"/>
                </a:lnTo>
                <a:lnTo>
                  <a:pt x="453517" y="487552"/>
                </a:lnTo>
                <a:lnTo>
                  <a:pt x="446405" y="481964"/>
                </a:lnTo>
                <a:close/>
              </a:path>
              <a:path w="468629" h="618489">
                <a:moveTo>
                  <a:pt x="434689" y="572919"/>
                </a:moveTo>
                <a:lnTo>
                  <a:pt x="437515" y="597281"/>
                </a:lnTo>
                <a:lnTo>
                  <a:pt x="457200" y="582422"/>
                </a:lnTo>
                <a:lnTo>
                  <a:pt x="434689" y="572919"/>
                </a:lnTo>
                <a:close/>
              </a:path>
              <a:path w="468629" h="618489">
                <a:moveTo>
                  <a:pt x="431433" y="544842"/>
                </a:moveTo>
                <a:lnTo>
                  <a:pt x="434689" y="572919"/>
                </a:lnTo>
                <a:lnTo>
                  <a:pt x="457200" y="582422"/>
                </a:lnTo>
                <a:lnTo>
                  <a:pt x="437515" y="597281"/>
                </a:lnTo>
                <a:lnTo>
                  <a:pt x="449325" y="597281"/>
                </a:lnTo>
                <a:lnTo>
                  <a:pt x="463042" y="586994"/>
                </a:lnTo>
                <a:lnTo>
                  <a:pt x="431433" y="544842"/>
                </a:lnTo>
                <a:close/>
              </a:path>
              <a:path w="468629" h="618489">
                <a:moveTo>
                  <a:pt x="22860" y="0"/>
                </a:moveTo>
                <a:lnTo>
                  <a:pt x="0" y="17145"/>
                </a:lnTo>
                <a:lnTo>
                  <a:pt x="408471" y="561851"/>
                </a:lnTo>
                <a:lnTo>
                  <a:pt x="434689" y="572919"/>
                </a:lnTo>
                <a:lnTo>
                  <a:pt x="431433" y="544842"/>
                </a:lnTo>
                <a:lnTo>
                  <a:pt x="22860" y="0"/>
                </a:lnTo>
                <a:close/>
              </a:path>
            </a:pathLst>
          </a:custGeom>
          <a:solidFill>
            <a:srgbClr val="9C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89828" y="6340261"/>
            <a:ext cx="1540510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75"/>
              </a:lnSpc>
            </a:pPr>
            <a:r>
              <a:rPr sz="1800" b="1" spc="50" dirty="0">
                <a:latin typeface="Times New Roman"/>
                <a:cs typeface="Times New Roman"/>
              </a:rPr>
              <a:t>Reverse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35" dirty="0">
                <a:latin typeface="Times New Roman"/>
                <a:cs typeface="Times New Roman"/>
              </a:rPr>
              <a:t>Curve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11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27519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1451" y="763523"/>
            <a:ext cx="3320796" cy="813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8471" y="763523"/>
            <a:ext cx="2892552" cy="813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37247" y="763523"/>
            <a:ext cx="582168" cy="813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8" name="object 8"/>
          <p:cNvSpPr/>
          <p:nvPr/>
        </p:nvSpPr>
        <p:spPr>
          <a:xfrm>
            <a:off x="2593848" y="3320796"/>
            <a:ext cx="4098036" cy="816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6045" y="3358468"/>
            <a:ext cx="3993515" cy="706120"/>
          </a:xfrm>
          <a:custGeom>
            <a:avLst/>
            <a:gdLst/>
            <a:ahLst/>
            <a:cxnLst/>
            <a:rect l="l" t="t" r="r" b="b"/>
            <a:pathLst>
              <a:path w="3993515" h="706120">
                <a:moveTo>
                  <a:pt x="0" y="644317"/>
                </a:moveTo>
                <a:lnTo>
                  <a:pt x="31725" y="616468"/>
                </a:lnTo>
                <a:lnTo>
                  <a:pt x="64261" y="589206"/>
                </a:lnTo>
                <a:lnTo>
                  <a:pt x="97589" y="562533"/>
                </a:lnTo>
                <a:lnTo>
                  <a:pt x="131692" y="536451"/>
                </a:lnTo>
                <a:lnTo>
                  <a:pt x="166552" y="510963"/>
                </a:lnTo>
                <a:lnTo>
                  <a:pt x="202150" y="486068"/>
                </a:lnTo>
                <a:lnTo>
                  <a:pt x="238470" y="461771"/>
                </a:lnTo>
                <a:lnTo>
                  <a:pt x="275494" y="438073"/>
                </a:lnTo>
                <a:lnTo>
                  <a:pt x="313204" y="414975"/>
                </a:lnTo>
                <a:lnTo>
                  <a:pt x="351582" y="392480"/>
                </a:lnTo>
                <a:lnTo>
                  <a:pt x="390611" y="370590"/>
                </a:lnTo>
                <a:lnTo>
                  <a:pt x="430273" y="349306"/>
                </a:lnTo>
                <a:lnTo>
                  <a:pt x="470550" y="328630"/>
                </a:lnTo>
                <a:lnTo>
                  <a:pt x="511425" y="308566"/>
                </a:lnTo>
                <a:lnTo>
                  <a:pt x="552879" y="289113"/>
                </a:lnTo>
                <a:lnTo>
                  <a:pt x="594896" y="270275"/>
                </a:lnTo>
                <a:lnTo>
                  <a:pt x="637457" y="252054"/>
                </a:lnTo>
                <a:lnTo>
                  <a:pt x="680545" y="234450"/>
                </a:lnTo>
                <a:lnTo>
                  <a:pt x="724142" y="217467"/>
                </a:lnTo>
                <a:lnTo>
                  <a:pt x="768231" y="201106"/>
                </a:lnTo>
                <a:lnTo>
                  <a:pt x="812793" y="185369"/>
                </a:lnTo>
                <a:lnTo>
                  <a:pt x="857811" y="170258"/>
                </a:lnTo>
                <a:lnTo>
                  <a:pt x="903267" y="155776"/>
                </a:lnTo>
                <a:lnTo>
                  <a:pt x="949144" y="141923"/>
                </a:lnTo>
                <a:lnTo>
                  <a:pt x="995424" y="128702"/>
                </a:lnTo>
                <a:lnTo>
                  <a:pt x="1042089" y="116115"/>
                </a:lnTo>
                <a:lnTo>
                  <a:pt x="1089122" y="104164"/>
                </a:lnTo>
                <a:lnTo>
                  <a:pt x="1136504" y="92851"/>
                </a:lnTo>
                <a:lnTo>
                  <a:pt x="1184218" y="82178"/>
                </a:lnTo>
                <a:lnTo>
                  <a:pt x="1232247" y="72146"/>
                </a:lnTo>
                <a:lnTo>
                  <a:pt x="1280573" y="62758"/>
                </a:lnTo>
                <a:lnTo>
                  <a:pt x="1329177" y="54015"/>
                </a:lnTo>
                <a:lnTo>
                  <a:pt x="1378043" y="45920"/>
                </a:lnTo>
                <a:lnTo>
                  <a:pt x="1427153" y="38475"/>
                </a:lnTo>
                <a:lnTo>
                  <a:pt x="1476488" y="31681"/>
                </a:lnTo>
                <a:lnTo>
                  <a:pt x="1526032" y="25540"/>
                </a:lnTo>
                <a:lnTo>
                  <a:pt x="1575766" y="20055"/>
                </a:lnTo>
                <a:lnTo>
                  <a:pt x="1625673" y="15227"/>
                </a:lnTo>
                <a:lnTo>
                  <a:pt x="1675735" y="11058"/>
                </a:lnTo>
                <a:lnTo>
                  <a:pt x="1725934" y="7551"/>
                </a:lnTo>
                <a:lnTo>
                  <a:pt x="1776253" y="4706"/>
                </a:lnTo>
                <a:lnTo>
                  <a:pt x="1826675" y="2527"/>
                </a:lnTo>
                <a:lnTo>
                  <a:pt x="1877180" y="1015"/>
                </a:lnTo>
                <a:lnTo>
                  <a:pt x="1927752" y="172"/>
                </a:lnTo>
                <a:lnTo>
                  <a:pt x="1978374" y="0"/>
                </a:lnTo>
                <a:lnTo>
                  <a:pt x="2029026" y="500"/>
                </a:lnTo>
                <a:lnTo>
                  <a:pt x="2079692" y="1676"/>
                </a:lnTo>
                <a:lnTo>
                  <a:pt x="2130354" y="3528"/>
                </a:lnTo>
                <a:lnTo>
                  <a:pt x="2180994" y="6059"/>
                </a:lnTo>
                <a:lnTo>
                  <a:pt x="2231594" y="9271"/>
                </a:lnTo>
                <a:lnTo>
                  <a:pt x="2282137" y="13166"/>
                </a:lnTo>
                <a:lnTo>
                  <a:pt x="2332605" y="17745"/>
                </a:lnTo>
                <a:lnTo>
                  <a:pt x="2382981" y="23011"/>
                </a:lnTo>
                <a:lnTo>
                  <a:pt x="2433246" y="28965"/>
                </a:lnTo>
                <a:lnTo>
                  <a:pt x="2483383" y="35610"/>
                </a:lnTo>
                <a:lnTo>
                  <a:pt x="2533375" y="42947"/>
                </a:lnTo>
                <a:lnTo>
                  <a:pt x="2583203" y="50978"/>
                </a:lnTo>
                <a:lnTo>
                  <a:pt x="2632850" y="59706"/>
                </a:lnTo>
                <a:lnTo>
                  <a:pt x="2682298" y="69132"/>
                </a:lnTo>
                <a:lnTo>
                  <a:pt x="2731529" y="79258"/>
                </a:lnTo>
                <a:lnTo>
                  <a:pt x="2780526" y="90087"/>
                </a:lnTo>
                <a:lnTo>
                  <a:pt x="2829272" y="101620"/>
                </a:lnTo>
                <a:lnTo>
                  <a:pt x="2877747" y="113858"/>
                </a:lnTo>
                <a:lnTo>
                  <a:pt x="2925936" y="126805"/>
                </a:lnTo>
                <a:lnTo>
                  <a:pt x="2973819" y="140462"/>
                </a:lnTo>
                <a:lnTo>
                  <a:pt x="3021380" y="154830"/>
                </a:lnTo>
                <a:lnTo>
                  <a:pt x="3068600" y="169913"/>
                </a:lnTo>
                <a:lnTo>
                  <a:pt x="3115463" y="185711"/>
                </a:lnTo>
                <a:lnTo>
                  <a:pt x="3161949" y="202227"/>
                </a:lnTo>
                <a:lnTo>
                  <a:pt x="3208042" y="219463"/>
                </a:lnTo>
                <a:lnTo>
                  <a:pt x="3253724" y="237421"/>
                </a:lnTo>
                <a:lnTo>
                  <a:pt x="3298976" y="256102"/>
                </a:lnTo>
                <a:lnTo>
                  <a:pt x="3343782" y="275509"/>
                </a:lnTo>
                <a:lnTo>
                  <a:pt x="3391973" y="297425"/>
                </a:lnTo>
                <a:lnTo>
                  <a:pt x="3439235" y="320063"/>
                </a:lnTo>
                <a:lnTo>
                  <a:pt x="3485549" y="343412"/>
                </a:lnTo>
                <a:lnTo>
                  <a:pt x="3530899" y="367459"/>
                </a:lnTo>
                <a:lnTo>
                  <a:pt x="3575266" y="392191"/>
                </a:lnTo>
                <a:lnTo>
                  <a:pt x="3618632" y="417596"/>
                </a:lnTo>
                <a:lnTo>
                  <a:pt x="3660978" y="443661"/>
                </a:lnTo>
                <a:lnTo>
                  <a:pt x="3702288" y="470375"/>
                </a:lnTo>
                <a:lnTo>
                  <a:pt x="3742542" y="497723"/>
                </a:lnTo>
                <a:lnTo>
                  <a:pt x="3781723" y="525695"/>
                </a:lnTo>
                <a:lnTo>
                  <a:pt x="3819813" y="554278"/>
                </a:lnTo>
                <a:lnTo>
                  <a:pt x="3856793" y="583458"/>
                </a:lnTo>
                <a:lnTo>
                  <a:pt x="3892646" y="613224"/>
                </a:lnTo>
                <a:lnTo>
                  <a:pt x="3927354" y="643564"/>
                </a:lnTo>
                <a:lnTo>
                  <a:pt x="3960898" y="674464"/>
                </a:lnTo>
                <a:lnTo>
                  <a:pt x="3993260" y="70591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3844" y="2121916"/>
            <a:ext cx="11430" cy="4389120"/>
          </a:xfrm>
          <a:custGeom>
            <a:avLst/>
            <a:gdLst/>
            <a:ahLst/>
            <a:cxnLst/>
            <a:rect l="l" t="t" r="r" b="b"/>
            <a:pathLst>
              <a:path w="11429" h="4389120">
                <a:moveTo>
                  <a:pt x="11048" y="0"/>
                </a:moveTo>
                <a:lnTo>
                  <a:pt x="0" y="438880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400" y="1512316"/>
            <a:ext cx="3200400" cy="3048000"/>
          </a:xfrm>
          <a:custGeom>
            <a:avLst/>
            <a:gdLst/>
            <a:ahLst/>
            <a:cxnLst/>
            <a:rect l="l" t="t" r="r" b="b"/>
            <a:pathLst>
              <a:path w="3200400" h="3048000">
                <a:moveTo>
                  <a:pt x="3200400" y="0"/>
                </a:moveTo>
                <a:lnTo>
                  <a:pt x="0" y="3048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0100" y="2121916"/>
            <a:ext cx="2506345" cy="2376170"/>
          </a:xfrm>
          <a:custGeom>
            <a:avLst/>
            <a:gdLst/>
            <a:ahLst/>
            <a:cxnLst/>
            <a:rect l="l" t="t" r="r" b="b"/>
            <a:pathLst>
              <a:path w="2506345" h="2376170">
                <a:moveTo>
                  <a:pt x="0" y="0"/>
                </a:moveTo>
                <a:lnTo>
                  <a:pt x="2506091" y="23761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6045" y="4026915"/>
            <a:ext cx="1964055" cy="2484120"/>
          </a:xfrm>
          <a:custGeom>
            <a:avLst/>
            <a:gdLst/>
            <a:ahLst/>
            <a:cxnLst/>
            <a:rect l="l" t="t" r="r" b="b"/>
            <a:pathLst>
              <a:path w="1964054" h="2484120">
                <a:moveTo>
                  <a:pt x="0" y="0"/>
                </a:moveTo>
                <a:lnTo>
                  <a:pt x="1964055" y="248380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1370" y="4033646"/>
            <a:ext cx="1990089" cy="2477135"/>
          </a:xfrm>
          <a:custGeom>
            <a:avLst/>
            <a:gdLst/>
            <a:ahLst/>
            <a:cxnLst/>
            <a:rect l="l" t="t" r="r" b="b"/>
            <a:pathLst>
              <a:path w="1990090" h="2477134">
                <a:moveTo>
                  <a:pt x="1989835" y="0"/>
                </a:moveTo>
                <a:lnTo>
                  <a:pt x="0" y="247707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46045" y="4002785"/>
            <a:ext cx="3993515" cy="61594"/>
          </a:xfrm>
          <a:custGeom>
            <a:avLst/>
            <a:gdLst/>
            <a:ahLst/>
            <a:cxnLst/>
            <a:rect l="l" t="t" r="r" b="b"/>
            <a:pathLst>
              <a:path w="3993515" h="61595">
                <a:moveTo>
                  <a:pt x="3993260" y="61594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28950" y="3517138"/>
            <a:ext cx="323850" cy="980440"/>
          </a:xfrm>
          <a:custGeom>
            <a:avLst/>
            <a:gdLst/>
            <a:ahLst/>
            <a:cxnLst/>
            <a:rect l="l" t="t" r="r" b="b"/>
            <a:pathLst>
              <a:path w="323850" h="980439">
                <a:moveTo>
                  <a:pt x="109474" y="0"/>
                </a:moveTo>
                <a:lnTo>
                  <a:pt x="168046" y="35129"/>
                </a:lnTo>
                <a:lnTo>
                  <a:pt x="219155" y="92139"/>
                </a:lnTo>
                <a:lnTo>
                  <a:pt x="241516" y="127756"/>
                </a:lnTo>
                <a:lnTo>
                  <a:pt x="261539" y="167531"/>
                </a:lnTo>
                <a:lnTo>
                  <a:pt x="279066" y="211026"/>
                </a:lnTo>
                <a:lnTo>
                  <a:pt x="293940" y="257804"/>
                </a:lnTo>
                <a:lnTo>
                  <a:pt x="306002" y="307429"/>
                </a:lnTo>
                <a:lnTo>
                  <a:pt x="315097" y="359461"/>
                </a:lnTo>
                <a:lnTo>
                  <a:pt x="321066" y="413465"/>
                </a:lnTo>
                <a:lnTo>
                  <a:pt x="323751" y="469003"/>
                </a:lnTo>
                <a:lnTo>
                  <a:pt x="322996" y="525637"/>
                </a:lnTo>
                <a:lnTo>
                  <a:pt x="318642" y="582930"/>
                </a:lnTo>
                <a:lnTo>
                  <a:pt x="310055" y="643092"/>
                </a:lnTo>
                <a:lnTo>
                  <a:pt x="297794" y="699540"/>
                </a:lnTo>
                <a:lnTo>
                  <a:pt x="282155" y="751910"/>
                </a:lnTo>
                <a:lnTo>
                  <a:pt x="263433" y="799839"/>
                </a:lnTo>
                <a:lnTo>
                  <a:pt x="241923" y="842963"/>
                </a:lnTo>
                <a:lnTo>
                  <a:pt x="217918" y="880917"/>
                </a:lnTo>
                <a:lnTo>
                  <a:pt x="191715" y="913338"/>
                </a:lnTo>
                <a:lnTo>
                  <a:pt x="163607" y="939862"/>
                </a:lnTo>
                <a:lnTo>
                  <a:pt x="102859" y="973765"/>
                </a:lnTo>
                <a:lnTo>
                  <a:pt x="70808" y="980415"/>
                </a:lnTo>
                <a:lnTo>
                  <a:pt x="38032" y="979713"/>
                </a:lnTo>
                <a:lnTo>
                  <a:pt x="4825" y="971295"/>
                </a:lnTo>
                <a:lnTo>
                  <a:pt x="3175" y="970788"/>
                </a:lnTo>
                <a:lnTo>
                  <a:pt x="1650" y="970153"/>
                </a:lnTo>
                <a:lnTo>
                  <a:pt x="0" y="969518"/>
                </a:lnTo>
              </a:path>
            </a:pathLst>
          </a:custGeom>
          <a:ln w="9524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84573" y="5550896"/>
            <a:ext cx="1020444" cy="346075"/>
          </a:xfrm>
          <a:custGeom>
            <a:avLst/>
            <a:gdLst/>
            <a:ahLst/>
            <a:cxnLst/>
            <a:rect l="l" t="t" r="r" b="b"/>
            <a:pathLst>
              <a:path w="1020445" h="346075">
                <a:moveTo>
                  <a:pt x="0" y="293351"/>
                </a:moveTo>
                <a:lnTo>
                  <a:pt x="22102" y="224895"/>
                </a:lnTo>
                <a:lnTo>
                  <a:pt x="65260" y="162918"/>
                </a:lnTo>
                <a:lnTo>
                  <a:pt x="93885" y="134804"/>
                </a:lnTo>
                <a:lnTo>
                  <a:pt x="126756" y="108843"/>
                </a:lnTo>
                <a:lnTo>
                  <a:pt x="163531" y="85213"/>
                </a:lnTo>
                <a:lnTo>
                  <a:pt x="203871" y="64091"/>
                </a:lnTo>
                <a:lnTo>
                  <a:pt x="247436" y="45656"/>
                </a:lnTo>
                <a:lnTo>
                  <a:pt x="293887" y="30085"/>
                </a:lnTo>
                <a:lnTo>
                  <a:pt x="342883" y="17556"/>
                </a:lnTo>
                <a:lnTo>
                  <a:pt x="394086" y="8247"/>
                </a:lnTo>
                <a:lnTo>
                  <a:pt x="447154" y="2336"/>
                </a:lnTo>
                <a:lnTo>
                  <a:pt x="501748" y="0"/>
                </a:lnTo>
                <a:lnTo>
                  <a:pt x="557529" y="1416"/>
                </a:lnTo>
                <a:lnTo>
                  <a:pt x="615524" y="7022"/>
                </a:lnTo>
                <a:lnTo>
                  <a:pt x="671011" y="16544"/>
                </a:lnTo>
                <a:lnTo>
                  <a:pt x="723656" y="29734"/>
                </a:lnTo>
                <a:lnTo>
                  <a:pt x="773127" y="46343"/>
                </a:lnTo>
                <a:lnTo>
                  <a:pt x="819087" y="66123"/>
                </a:lnTo>
                <a:lnTo>
                  <a:pt x="861204" y="88825"/>
                </a:lnTo>
                <a:lnTo>
                  <a:pt x="899144" y="114200"/>
                </a:lnTo>
                <a:lnTo>
                  <a:pt x="932571" y="142002"/>
                </a:lnTo>
                <a:lnTo>
                  <a:pt x="961153" y="171980"/>
                </a:lnTo>
                <a:lnTo>
                  <a:pt x="984555" y="203886"/>
                </a:lnTo>
                <a:lnTo>
                  <a:pt x="1014483" y="272491"/>
                </a:lnTo>
                <a:lnTo>
                  <a:pt x="1020341" y="308692"/>
                </a:lnTo>
                <a:lnTo>
                  <a:pt x="1019683" y="345828"/>
                </a:lnTo>
              </a:path>
            </a:pathLst>
          </a:custGeom>
          <a:ln w="9525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6913" y="5919685"/>
            <a:ext cx="368300" cy="161925"/>
          </a:xfrm>
          <a:custGeom>
            <a:avLst/>
            <a:gdLst/>
            <a:ahLst/>
            <a:cxnLst/>
            <a:rect l="l" t="t" r="r" b="b"/>
            <a:pathLst>
              <a:path w="368300" h="161925">
                <a:moveTo>
                  <a:pt x="0" y="161912"/>
                </a:moveTo>
                <a:lnTo>
                  <a:pt x="55004" y="105486"/>
                </a:lnTo>
                <a:lnTo>
                  <a:pt x="93272" y="80594"/>
                </a:lnTo>
                <a:lnTo>
                  <a:pt x="137906" y="58272"/>
                </a:lnTo>
                <a:lnTo>
                  <a:pt x="188296" y="38785"/>
                </a:lnTo>
                <a:lnTo>
                  <a:pt x="243834" y="22400"/>
                </a:lnTo>
                <a:lnTo>
                  <a:pt x="303911" y="9382"/>
                </a:lnTo>
                <a:lnTo>
                  <a:pt x="367919" y="0"/>
                </a:lnTo>
              </a:path>
            </a:pathLst>
          </a:custGeom>
          <a:ln w="9524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35396" y="3586479"/>
            <a:ext cx="318135" cy="490855"/>
          </a:xfrm>
          <a:custGeom>
            <a:avLst/>
            <a:gdLst/>
            <a:ahLst/>
            <a:cxnLst/>
            <a:rect l="l" t="t" r="r" b="b"/>
            <a:pathLst>
              <a:path w="318135" h="490854">
                <a:moveTo>
                  <a:pt x="0" y="490728"/>
                </a:moveTo>
                <a:lnTo>
                  <a:pt x="173" y="441808"/>
                </a:lnTo>
                <a:lnTo>
                  <a:pt x="5033" y="393763"/>
                </a:lnTo>
                <a:lnTo>
                  <a:pt x="14403" y="346860"/>
                </a:lnTo>
                <a:lnTo>
                  <a:pt x="28110" y="301371"/>
                </a:lnTo>
                <a:lnTo>
                  <a:pt x="45978" y="257563"/>
                </a:lnTo>
                <a:lnTo>
                  <a:pt x="67832" y="215707"/>
                </a:lnTo>
                <a:lnTo>
                  <a:pt x="93499" y="176072"/>
                </a:lnTo>
                <a:lnTo>
                  <a:pt x="122802" y="138928"/>
                </a:lnTo>
                <a:lnTo>
                  <a:pt x="155567" y="104544"/>
                </a:lnTo>
                <a:lnTo>
                  <a:pt x="191620" y="73190"/>
                </a:lnTo>
                <a:lnTo>
                  <a:pt x="230785" y="45135"/>
                </a:lnTo>
                <a:lnTo>
                  <a:pt x="272888" y="20648"/>
                </a:lnTo>
                <a:lnTo>
                  <a:pt x="317753" y="0"/>
                </a:lnTo>
              </a:path>
            </a:pathLst>
          </a:custGeom>
          <a:ln w="9525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0209" y="2541777"/>
            <a:ext cx="812165" cy="94615"/>
          </a:xfrm>
          <a:custGeom>
            <a:avLst/>
            <a:gdLst/>
            <a:ahLst/>
            <a:cxnLst/>
            <a:rect l="l" t="t" r="r" b="b"/>
            <a:pathLst>
              <a:path w="812164" h="94614">
                <a:moveTo>
                  <a:pt x="811784" y="381"/>
                </a:moveTo>
                <a:lnTo>
                  <a:pt x="775451" y="20340"/>
                </a:lnTo>
                <a:lnTo>
                  <a:pt x="735581" y="37987"/>
                </a:lnTo>
                <a:lnTo>
                  <a:pt x="692611" y="53294"/>
                </a:lnTo>
                <a:lnTo>
                  <a:pt x="646978" y="66233"/>
                </a:lnTo>
                <a:lnTo>
                  <a:pt x="599120" y="76778"/>
                </a:lnTo>
                <a:lnTo>
                  <a:pt x="549475" y="84902"/>
                </a:lnTo>
                <a:lnTo>
                  <a:pt x="498480" y="90576"/>
                </a:lnTo>
                <a:lnTo>
                  <a:pt x="446575" y="93776"/>
                </a:lnTo>
                <a:lnTo>
                  <a:pt x="394195" y="94472"/>
                </a:lnTo>
                <a:lnTo>
                  <a:pt x="341780" y="92639"/>
                </a:lnTo>
                <a:lnTo>
                  <a:pt x="289767" y="88249"/>
                </a:lnTo>
                <a:lnTo>
                  <a:pt x="238593" y="81274"/>
                </a:lnTo>
                <a:lnTo>
                  <a:pt x="188697" y="71689"/>
                </a:lnTo>
                <a:lnTo>
                  <a:pt x="140516" y="59465"/>
                </a:lnTo>
                <a:lnTo>
                  <a:pt x="94487" y="44576"/>
                </a:lnTo>
                <a:lnTo>
                  <a:pt x="44100" y="23764"/>
                </a:lnTo>
                <a:lnTo>
                  <a:pt x="21228" y="12233"/>
                </a:lnTo>
                <a:lnTo>
                  <a:pt x="0" y="0"/>
                </a:lnTo>
              </a:path>
            </a:pathLst>
          </a:custGeom>
          <a:ln w="9525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9146" y="1894713"/>
            <a:ext cx="169545" cy="483870"/>
          </a:xfrm>
          <a:custGeom>
            <a:avLst/>
            <a:gdLst/>
            <a:ahLst/>
            <a:cxnLst/>
            <a:rect l="l" t="t" r="r" b="b"/>
            <a:pathLst>
              <a:path w="169545" h="483869">
                <a:moveTo>
                  <a:pt x="0" y="0"/>
                </a:moveTo>
                <a:lnTo>
                  <a:pt x="37766" y="10378"/>
                </a:lnTo>
                <a:lnTo>
                  <a:pt x="72130" y="29731"/>
                </a:lnTo>
                <a:lnTo>
                  <a:pt x="102412" y="56964"/>
                </a:lnTo>
                <a:lnTo>
                  <a:pt x="127936" y="90979"/>
                </a:lnTo>
                <a:lnTo>
                  <a:pt x="148025" y="130679"/>
                </a:lnTo>
                <a:lnTo>
                  <a:pt x="162002" y="174968"/>
                </a:lnTo>
                <a:lnTo>
                  <a:pt x="169189" y="222748"/>
                </a:lnTo>
                <a:lnTo>
                  <a:pt x="168910" y="272923"/>
                </a:lnTo>
                <a:lnTo>
                  <a:pt x="158758" y="330204"/>
                </a:lnTo>
                <a:lnTo>
                  <a:pt x="138992" y="381779"/>
                </a:lnTo>
                <a:lnTo>
                  <a:pt x="110790" y="425783"/>
                </a:lnTo>
                <a:lnTo>
                  <a:pt x="75328" y="460350"/>
                </a:lnTo>
                <a:lnTo>
                  <a:pt x="33781" y="483615"/>
                </a:lnTo>
              </a:path>
            </a:pathLst>
          </a:custGeom>
          <a:ln w="9525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72157" y="4438269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96073" y="4438269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03575" y="4895469"/>
            <a:ext cx="18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01944" y="4895469"/>
            <a:ext cx="18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02911" y="6507886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5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46575" y="4121607"/>
            <a:ext cx="1644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04511" y="4041825"/>
            <a:ext cx="196215" cy="215900"/>
          </a:xfrm>
          <a:custGeom>
            <a:avLst/>
            <a:gdLst/>
            <a:ahLst/>
            <a:cxnLst/>
            <a:rect l="l" t="t" r="r" b="b"/>
            <a:pathLst>
              <a:path w="196214" h="215900">
                <a:moveTo>
                  <a:pt x="0" y="215341"/>
                </a:moveTo>
                <a:lnTo>
                  <a:pt x="196062" y="215341"/>
                </a:lnTo>
                <a:lnTo>
                  <a:pt x="196062" y="0"/>
                </a:lnTo>
                <a:lnTo>
                  <a:pt x="0" y="0"/>
                </a:lnTo>
                <a:lnTo>
                  <a:pt x="0" y="215341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04511" y="4041825"/>
            <a:ext cx="196215" cy="215900"/>
          </a:xfrm>
          <a:custGeom>
            <a:avLst/>
            <a:gdLst/>
            <a:ahLst/>
            <a:cxnLst/>
            <a:rect l="l" t="t" r="r" b="b"/>
            <a:pathLst>
              <a:path w="196214" h="215900">
                <a:moveTo>
                  <a:pt x="0" y="215341"/>
                </a:moveTo>
                <a:lnTo>
                  <a:pt x="196062" y="215341"/>
                </a:lnTo>
                <a:lnTo>
                  <a:pt x="196062" y="0"/>
                </a:lnTo>
                <a:lnTo>
                  <a:pt x="0" y="0"/>
                </a:lnTo>
                <a:lnTo>
                  <a:pt x="0" y="215341"/>
                </a:lnTo>
                <a:close/>
              </a:path>
            </a:pathLst>
          </a:custGeom>
          <a:ln w="28575">
            <a:solidFill>
              <a:srgbClr val="4454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38446" y="4045457"/>
            <a:ext cx="33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90</a:t>
            </a:r>
            <a:r>
              <a:rPr sz="1800" spc="82" baseline="25462" dirty="0">
                <a:latin typeface="Times New Roman"/>
                <a:cs typeface="Times New Roman"/>
              </a:rPr>
              <a:t>o</a:t>
            </a:r>
            <a:endParaRPr sz="1800" baseline="25462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75992" y="4285869"/>
            <a:ext cx="33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90</a:t>
            </a:r>
            <a:r>
              <a:rPr sz="1800" spc="82" baseline="25462" dirty="0">
                <a:latin typeface="Times New Roman"/>
                <a:cs typeface="Times New Roman"/>
              </a:rPr>
              <a:t>o</a:t>
            </a:r>
            <a:endParaRPr sz="1800" baseline="25462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05557" y="3740657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T1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36257" y="3740657"/>
            <a:ext cx="29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T2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76371" y="3463315"/>
            <a:ext cx="153035" cy="6051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600" spc="-395" dirty="0">
                <a:latin typeface="DejaVu Sans"/>
                <a:cs typeface="DejaVu Sans"/>
              </a:rPr>
              <a:t>∅</a:t>
            </a:r>
            <a:endParaRPr sz="1600">
              <a:latin typeface="DejaVu Sans"/>
              <a:cs typeface="DejaVu Sans"/>
            </a:endParaRPr>
          </a:p>
          <a:p>
            <a:pPr marL="13970">
              <a:lnSpc>
                <a:spcPct val="100000"/>
              </a:lnSpc>
              <a:spcBef>
                <a:spcPts val="365"/>
              </a:spcBef>
            </a:pPr>
            <a:r>
              <a:rPr sz="1600" spc="-10" dirty="0">
                <a:latin typeface="DejaVu Sans"/>
                <a:cs typeface="DejaVu Sans"/>
              </a:rPr>
              <a:t>𝟐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88435" y="382142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55975" y="4363592"/>
            <a:ext cx="85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Times New Roman"/>
                <a:cs typeface="Times New Roman"/>
              </a:rPr>
              <a:t>90</a:t>
            </a:r>
            <a:r>
              <a:rPr sz="1800" spc="22" baseline="25462" dirty="0">
                <a:latin typeface="Times New Roman"/>
                <a:cs typeface="Times New Roman"/>
              </a:rPr>
              <a:t>o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265" dirty="0">
                <a:latin typeface="Times New Roman"/>
                <a:cs typeface="Times New Roman"/>
              </a:rPr>
              <a:t> </a:t>
            </a:r>
            <a:r>
              <a:rPr sz="1800" spc="-145" dirty="0">
                <a:latin typeface="DejaVu Sans"/>
                <a:cs typeface="DejaVu Sans"/>
              </a:rPr>
              <a:t>∅</a:t>
            </a:r>
            <a:r>
              <a:rPr sz="1800" b="1" spc="-145" dirty="0">
                <a:latin typeface="Times New Roman"/>
                <a:cs typeface="Times New Roman"/>
              </a:rPr>
              <a:t>/2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46529" y="848613"/>
            <a:ext cx="5254625" cy="250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10"/>
              </a:lnSpc>
              <a:spcBef>
                <a:spcPts val="95"/>
              </a:spcBef>
            </a:pPr>
            <a:r>
              <a:rPr sz="2800" b="1" spc="100" dirty="0">
                <a:solidFill>
                  <a:srgbClr val="2E5796"/>
                </a:solidFill>
                <a:latin typeface="Times New Roman"/>
                <a:cs typeface="Times New Roman"/>
              </a:rPr>
              <a:t>Nomenclature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 Simple</a:t>
            </a:r>
            <a:r>
              <a:rPr sz="2800" b="1" spc="-23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3371215">
              <a:lnSpc>
                <a:spcPts val="2010"/>
              </a:lnSpc>
            </a:pPr>
            <a:r>
              <a:rPr sz="1800" b="1" spc="-65" dirty="0">
                <a:latin typeface="Times New Roman"/>
                <a:cs typeface="Times New Roman"/>
              </a:rPr>
              <a:t>B’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60325" algn="ctr">
              <a:lnSpc>
                <a:spcPts val="1939"/>
              </a:lnSpc>
            </a:pPr>
            <a:r>
              <a:rPr sz="1800" b="1" spc="-15" dirty="0"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  <a:p>
            <a:pPr marL="1275080" algn="ctr">
              <a:lnSpc>
                <a:spcPts val="1939"/>
              </a:lnSpc>
            </a:pPr>
            <a:r>
              <a:rPr sz="1800" spc="-440" dirty="0">
                <a:latin typeface="DejaVu Sans"/>
                <a:cs typeface="DejaVu Sans"/>
              </a:rPr>
              <a:t>∅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48260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R="230504" algn="ctr">
              <a:lnSpc>
                <a:spcPct val="100000"/>
              </a:lnSpc>
              <a:spcBef>
                <a:spcPts val="1350"/>
              </a:spcBef>
            </a:pPr>
            <a:r>
              <a:rPr sz="1800" b="1" spc="-100" dirty="0">
                <a:latin typeface="Times New Roman"/>
                <a:cs typeface="Times New Roman"/>
              </a:rPr>
              <a:t>F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93460" y="3463315"/>
            <a:ext cx="153035" cy="6051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600" spc="-395" dirty="0">
                <a:latin typeface="DejaVu Sans"/>
                <a:cs typeface="DejaVu Sans"/>
              </a:rPr>
              <a:t>∅</a:t>
            </a:r>
            <a:endParaRPr sz="1600">
              <a:latin typeface="DejaVu Sans"/>
              <a:cs typeface="DejaVu Sans"/>
            </a:endParaRPr>
          </a:p>
          <a:p>
            <a:pPr marL="13970">
              <a:lnSpc>
                <a:spcPct val="100000"/>
              </a:lnSpc>
              <a:spcBef>
                <a:spcPts val="365"/>
              </a:spcBef>
            </a:pPr>
            <a:r>
              <a:rPr sz="1600" spc="-10" dirty="0">
                <a:latin typeface="DejaVu Sans"/>
                <a:cs typeface="DejaVu Sans"/>
              </a:rPr>
              <a:t>𝟐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05271" y="382142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374007" y="5205565"/>
            <a:ext cx="405765" cy="97028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670"/>
              </a:spcBef>
            </a:pPr>
            <a:r>
              <a:rPr sz="1800" spc="-440" dirty="0">
                <a:latin typeface="DejaVu Sans"/>
                <a:cs typeface="DejaVu Sans"/>
              </a:rPr>
              <a:t>∅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395" dirty="0">
                <a:latin typeface="DejaVu Sans"/>
                <a:cs typeface="DejaVu Sans"/>
              </a:rPr>
              <a:t>∅</a:t>
            </a:r>
            <a:endParaRPr sz="1600">
              <a:latin typeface="DejaVu Sans"/>
              <a:cs typeface="DejaVu Sans"/>
            </a:endParaRPr>
          </a:p>
          <a:p>
            <a:pPr marL="13970">
              <a:lnSpc>
                <a:spcPct val="100000"/>
              </a:lnSpc>
              <a:spcBef>
                <a:spcPts val="360"/>
              </a:spcBef>
            </a:pPr>
            <a:r>
              <a:rPr sz="1600" spc="-10" dirty="0">
                <a:latin typeface="DejaVu Sans"/>
                <a:cs typeface="DejaVu Sans"/>
              </a:rPr>
              <a:t>𝟐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386071" y="592808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137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559165" y="6432905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585858"/>
                </a:solidFill>
                <a:latin typeface="Verdana"/>
                <a:cs typeface="Verdana"/>
              </a:rPr>
              <a:t>12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02598" y="3875087"/>
            <a:ext cx="407288" cy="40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1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5" name="object 5"/>
          <p:cNvSpPr/>
          <p:nvPr/>
        </p:nvSpPr>
        <p:spPr>
          <a:xfrm>
            <a:off x="1711451" y="687323"/>
            <a:ext cx="5719572" cy="813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7247" y="687323"/>
            <a:ext cx="582168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772413"/>
            <a:ext cx="6819265" cy="514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5435">
              <a:lnSpc>
                <a:spcPct val="100000"/>
              </a:lnSpc>
              <a:spcBef>
                <a:spcPts val="95"/>
              </a:spcBef>
            </a:pPr>
            <a:r>
              <a:rPr sz="2800" b="1" spc="100" dirty="0">
                <a:solidFill>
                  <a:srgbClr val="2E5796"/>
                </a:solidFill>
                <a:latin typeface="Times New Roman"/>
                <a:cs typeface="Times New Roman"/>
              </a:rPr>
              <a:t>Nomenclature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 Simple</a:t>
            </a:r>
            <a:r>
              <a:rPr sz="2800" b="1" spc="-22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 marR="2336800">
              <a:lnSpc>
                <a:spcPct val="100000"/>
              </a:lnSpc>
              <a:spcBef>
                <a:spcPts val="2180"/>
              </a:spcBef>
              <a:buAutoNum type="arabicParenR"/>
              <a:tabLst>
                <a:tab pos="323215" algn="l"/>
              </a:tabLst>
            </a:pPr>
            <a:r>
              <a:rPr sz="2000" b="1" spc="-220" dirty="0">
                <a:solidFill>
                  <a:srgbClr val="172C4A"/>
                </a:solidFill>
                <a:latin typeface="Verdana"/>
                <a:cs typeface="Verdana"/>
              </a:rPr>
              <a:t>Tangents </a:t>
            </a:r>
            <a:r>
              <a:rPr sz="2000" b="1" spc="-225" dirty="0">
                <a:solidFill>
                  <a:srgbClr val="172C4A"/>
                </a:solidFill>
                <a:latin typeface="Verdana"/>
                <a:cs typeface="Verdana"/>
              </a:rPr>
              <a:t>or </a:t>
            </a:r>
            <a:r>
              <a:rPr sz="2000" b="1" spc="-245" dirty="0">
                <a:solidFill>
                  <a:srgbClr val="172C4A"/>
                </a:solidFill>
                <a:latin typeface="Verdana"/>
                <a:cs typeface="Verdana"/>
              </a:rPr>
              <a:t>Straights: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85" dirty="0">
                <a:solidFill>
                  <a:srgbClr val="172C4A"/>
                </a:solidFill>
                <a:latin typeface="Verdana"/>
                <a:cs typeface="Verdana"/>
              </a:rPr>
              <a:t>straight 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lines </a:t>
            </a:r>
            <a:r>
              <a:rPr sz="2000" b="1" spc="-215" dirty="0">
                <a:solidFill>
                  <a:srgbClr val="172C4A"/>
                </a:solidFill>
                <a:latin typeface="Verdana"/>
                <a:cs typeface="Verdana"/>
              </a:rPr>
              <a:t>AB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 </a:t>
            </a:r>
            <a:r>
              <a:rPr sz="2000" b="1" spc="-125" dirty="0">
                <a:solidFill>
                  <a:srgbClr val="172C4A"/>
                </a:solidFill>
                <a:latin typeface="Verdana"/>
                <a:cs typeface="Verdana"/>
              </a:rPr>
              <a:t>BC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which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are  </a:t>
            </a:r>
            <a:r>
              <a:rPr sz="2000" spc="85" dirty="0">
                <a:solidFill>
                  <a:srgbClr val="172C4A"/>
                </a:solidFill>
                <a:latin typeface="Verdana"/>
                <a:cs typeface="Verdana"/>
              </a:rPr>
              <a:t>connected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by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172C4A"/>
                </a:solidFill>
                <a:latin typeface="Verdana"/>
                <a:cs typeface="Verdana"/>
              </a:rPr>
              <a:t>curves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are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172C4A"/>
                </a:solidFill>
                <a:latin typeface="Verdana"/>
                <a:cs typeface="Verdana"/>
              </a:rPr>
              <a:t>called 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tangents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or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straights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to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172C4A"/>
                </a:solidFill>
                <a:latin typeface="Verdana"/>
                <a:cs typeface="Verdana"/>
              </a:rPr>
              <a:t>curves.</a:t>
            </a:r>
            <a:endParaRPr sz="2000">
              <a:latin typeface="Verdana"/>
              <a:cs typeface="Verdana"/>
            </a:endParaRPr>
          </a:p>
          <a:p>
            <a:pPr marL="12700" marR="2357120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252729" algn="l"/>
              </a:tabLst>
            </a:pPr>
            <a:r>
              <a:rPr sz="2000" b="1" spc="-235" dirty="0">
                <a:solidFill>
                  <a:srgbClr val="172C4A"/>
                </a:solidFill>
                <a:latin typeface="Verdana"/>
                <a:cs typeface="Verdana"/>
              </a:rPr>
              <a:t>Point </a:t>
            </a:r>
            <a:r>
              <a:rPr sz="2000" b="1" spc="-19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b="1" spc="-220" dirty="0">
                <a:solidFill>
                  <a:srgbClr val="172C4A"/>
                </a:solidFill>
                <a:latin typeface="Verdana"/>
                <a:cs typeface="Verdana"/>
              </a:rPr>
              <a:t>Intersection: </a:t>
            </a:r>
            <a:r>
              <a:rPr sz="2000" b="1" spc="-340" dirty="0">
                <a:solidFill>
                  <a:srgbClr val="172C4A"/>
                </a:solidFill>
                <a:latin typeface="Verdana"/>
                <a:cs typeface="Verdana"/>
              </a:rPr>
              <a:t>(PI.)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Point  </a:t>
            </a:r>
            <a:r>
              <a:rPr sz="2000" b="1" spc="-365" dirty="0">
                <a:solidFill>
                  <a:srgbClr val="172C4A"/>
                </a:solidFill>
                <a:latin typeface="Verdana"/>
                <a:cs typeface="Verdana"/>
              </a:rPr>
              <a:t>B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at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which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2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tangents </a:t>
            </a:r>
            <a:r>
              <a:rPr sz="2000" b="1" spc="-215" dirty="0">
                <a:solidFill>
                  <a:srgbClr val="172C4A"/>
                </a:solidFill>
                <a:latin typeface="Verdana"/>
                <a:cs typeface="Verdana"/>
              </a:rPr>
              <a:t>AB </a:t>
            </a:r>
            <a:r>
              <a:rPr sz="2000" spc="75" dirty="0">
                <a:solidFill>
                  <a:srgbClr val="172C4A"/>
                </a:solidFill>
                <a:latin typeface="Verdana"/>
                <a:cs typeface="Verdana"/>
              </a:rPr>
              <a:t>and  </a:t>
            </a:r>
            <a:r>
              <a:rPr sz="2000" b="1" spc="-125" dirty="0">
                <a:solidFill>
                  <a:srgbClr val="172C4A"/>
                </a:solidFill>
                <a:latin typeface="Verdana"/>
                <a:cs typeface="Verdana"/>
              </a:rPr>
              <a:t>BC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intersect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or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Vertex </a:t>
            </a:r>
            <a:r>
              <a:rPr sz="2000" spc="-125" dirty="0">
                <a:solidFill>
                  <a:srgbClr val="172C4A"/>
                </a:solidFill>
                <a:latin typeface="Verdana"/>
                <a:cs typeface="Verdana"/>
              </a:rPr>
              <a:t>(V)</a:t>
            </a:r>
            <a:r>
              <a:rPr sz="2000" spc="-409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2700" marR="2342515">
              <a:lnSpc>
                <a:spcPct val="100000"/>
              </a:lnSpc>
              <a:spcBef>
                <a:spcPts val="1205"/>
              </a:spcBef>
              <a:buAutoNum type="arabicParenR"/>
              <a:tabLst>
                <a:tab pos="253365" algn="l"/>
              </a:tabLst>
            </a:pPr>
            <a:r>
              <a:rPr sz="2000" b="1" spc="-120" dirty="0">
                <a:solidFill>
                  <a:srgbClr val="172C4A"/>
                </a:solidFill>
                <a:latin typeface="Verdana"/>
                <a:cs typeface="Verdana"/>
              </a:rPr>
              <a:t>Back </a:t>
            </a:r>
            <a:r>
              <a:rPr sz="2000" b="1" spc="-215" dirty="0">
                <a:solidFill>
                  <a:srgbClr val="172C4A"/>
                </a:solidFill>
                <a:latin typeface="Verdana"/>
                <a:cs typeface="Verdana"/>
              </a:rPr>
              <a:t>Tangent: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tangent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line</a:t>
            </a:r>
            <a:r>
              <a:rPr sz="2000" spc="-3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b="1" spc="-215" dirty="0">
                <a:solidFill>
                  <a:srgbClr val="172C4A"/>
                </a:solidFill>
                <a:latin typeface="Verdana"/>
                <a:cs typeface="Verdana"/>
              </a:rPr>
              <a:t>AB 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55" dirty="0">
                <a:solidFill>
                  <a:srgbClr val="172C4A"/>
                </a:solidFill>
                <a:latin typeface="Verdana"/>
                <a:cs typeface="Verdana"/>
              </a:rPr>
              <a:t>called 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1st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tangent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or </a:t>
            </a:r>
            <a:r>
              <a:rPr sz="2000" spc="-40" dirty="0">
                <a:solidFill>
                  <a:srgbClr val="172C4A"/>
                </a:solidFill>
                <a:latin typeface="Verdana"/>
                <a:cs typeface="Verdana"/>
              </a:rPr>
              <a:t>Rear 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tangents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or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Back</a:t>
            </a:r>
            <a:r>
              <a:rPr sz="2000" spc="-409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tangent.</a:t>
            </a:r>
            <a:endParaRPr sz="2000">
              <a:latin typeface="Verdana"/>
              <a:cs typeface="Verdana"/>
            </a:endParaRPr>
          </a:p>
          <a:p>
            <a:pPr marL="12700" marR="2707005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323850" algn="l"/>
              </a:tabLst>
            </a:pPr>
            <a:r>
              <a:rPr sz="2000" b="1" spc="-229" dirty="0">
                <a:solidFill>
                  <a:srgbClr val="172C4A"/>
                </a:solidFill>
                <a:latin typeface="Verdana"/>
                <a:cs typeface="Verdana"/>
              </a:rPr>
              <a:t>Forward </a:t>
            </a:r>
            <a:r>
              <a:rPr sz="2000" b="1" spc="-215" dirty="0">
                <a:solidFill>
                  <a:srgbClr val="172C4A"/>
                </a:solidFill>
                <a:latin typeface="Verdana"/>
                <a:cs typeface="Verdana"/>
              </a:rPr>
              <a:t>Tangent: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tangents 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line </a:t>
            </a:r>
            <a:r>
              <a:rPr sz="2000" b="1" spc="-125" dirty="0">
                <a:solidFill>
                  <a:srgbClr val="172C4A"/>
                </a:solidFill>
                <a:latin typeface="Verdana"/>
                <a:cs typeface="Verdana"/>
              </a:rPr>
              <a:t>BC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60" dirty="0">
                <a:solidFill>
                  <a:srgbClr val="172C4A"/>
                </a:solidFill>
                <a:latin typeface="Verdana"/>
                <a:cs typeface="Verdana"/>
              </a:rPr>
              <a:t>called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2nd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tangent </a:t>
            </a:r>
            <a:r>
              <a:rPr sz="2000" spc="-85" dirty="0">
                <a:solidFill>
                  <a:srgbClr val="172C4A"/>
                </a:solidFill>
                <a:latin typeface="Verdana"/>
                <a:cs typeface="Verdana"/>
              </a:rPr>
              <a:t>or  </a:t>
            </a:r>
            <a:r>
              <a:rPr sz="2000" spc="-45" dirty="0">
                <a:solidFill>
                  <a:srgbClr val="172C4A"/>
                </a:solidFill>
                <a:latin typeface="Verdana"/>
                <a:cs typeface="Verdana"/>
              </a:rPr>
              <a:t>Forward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tangent.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1447863"/>
            <a:ext cx="3962400" cy="4624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13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10090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2879" y="3162935"/>
            <a:ext cx="1837055" cy="309245"/>
          </a:xfrm>
          <a:custGeom>
            <a:avLst/>
            <a:gdLst/>
            <a:ahLst/>
            <a:cxnLst/>
            <a:rect l="l" t="t" r="r" b="b"/>
            <a:pathLst>
              <a:path w="1837054" h="309245">
                <a:moveTo>
                  <a:pt x="0" y="0"/>
                </a:moveTo>
                <a:lnTo>
                  <a:pt x="1836788" y="0"/>
                </a:lnTo>
                <a:lnTo>
                  <a:pt x="1836788" y="308965"/>
                </a:lnTo>
                <a:lnTo>
                  <a:pt x="0" y="308965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7423" y="4534789"/>
            <a:ext cx="2399030" cy="309245"/>
          </a:xfrm>
          <a:custGeom>
            <a:avLst/>
            <a:gdLst/>
            <a:ahLst/>
            <a:cxnLst/>
            <a:rect l="l" t="t" r="r" b="b"/>
            <a:pathLst>
              <a:path w="2399029" h="309245">
                <a:moveTo>
                  <a:pt x="0" y="0"/>
                </a:moveTo>
                <a:lnTo>
                  <a:pt x="2398483" y="0"/>
                </a:lnTo>
                <a:lnTo>
                  <a:pt x="2398483" y="308965"/>
                </a:lnTo>
                <a:lnTo>
                  <a:pt x="0" y="308965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" y="3467734"/>
            <a:ext cx="636905" cy="309245"/>
          </a:xfrm>
          <a:custGeom>
            <a:avLst/>
            <a:gdLst/>
            <a:ahLst/>
            <a:cxnLst/>
            <a:rect l="l" t="t" r="r" b="b"/>
            <a:pathLst>
              <a:path w="636905" h="309245">
                <a:moveTo>
                  <a:pt x="0" y="0"/>
                </a:moveTo>
                <a:lnTo>
                  <a:pt x="636523" y="0"/>
                </a:lnTo>
                <a:lnTo>
                  <a:pt x="636523" y="308965"/>
                </a:lnTo>
                <a:lnTo>
                  <a:pt x="0" y="308965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7818" y="6499377"/>
            <a:ext cx="84708" cy="84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125" y="6499377"/>
            <a:ext cx="84759" cy="84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11" name="object 11"/>
          <p:cNvSpPr/>
          <p:nvPr/>
        </p:nvSpPr>
        <p:spPr>
          <a:xfrm>
            <a:off x="1711451" y="687323"/>
            <a:ext cx="3320796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8471" y="687323"/>
            <a:ext cx="2892552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37247" y="687323"/>
            <a:ext cx="582168" cy="813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3540" y="772413"/>
            <a:ext cx="6817359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5435">
              <a:lnSpc>
                <a:spcPct val="100000"/>
              </a:lnSpc>
              <a:spcBef>
                <a:spcPts val="95"/>
              </a:spcBef>
            </a:pPr>
            <a:r>
              <a:rPr sz="2800" b="1" spc="100" dirty="0">
                <a:solidFill>
                  <a:srgbClr val="2E5796"/>
                </a:solidFill>
                <a:latin typeface="Times New Roman"/>
                <a:cs typeface="Times New Roman"/>
              </a:rPr>
              <a:t>Nomenclature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 Simple</a:t>
            </a:r>
            <a:r>
              <a:rPr sz="2800" b="1" spc="-23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 marR="2357755">
              <a:lnSpc>
                <a:spcPct val="100299"/>
              </a:lnSpc>
              <a:spcBef>
                <a:spcPts val="2160"/>
              </a:spcBef>
              <a:buAutoNum type="arabicParenR" startAt="5"/>
              <a:tabLst>
                <a:tab pos="323215" algn="l"/>
              </a:tabLst>
            </a:pPr>
            <a:r>
              <a:rPr sz="2000" b="1" spc="-220" dirty="0">
                <a:solidFill>
                  <a:srgbClr val="172C4A"/>
                </a:solidFill>
                <a:latin typeface="Verdana"/>
                <a:cs typeface="Verdana"/>
              </a:rPr>
              <a:t>Tangents </a:t>
            </a:r>
            <a:r>
              <a:rPr sz="2000" b="1" spc="-250" dirty="0">
                <a:solidFill>
                  <a:srgbClr val="172C4A"/>
                </a:solidFill>
                <a:latin typeface="Verdana"/>
                <a:cs typeface="Verdana"/>
              </a:rPr>
              <a:t>Points: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points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 </a:t>
            </a:r>
            <a:r>
              <a:rPr sz="2000" spc="75" dirty="0">
                <a:solidFill>
                  <a:srgbClr val="172C4A"/>
                </a:solidFill>
                <a:latin typeface="Verdana"/>
                <a:cs typeface="Verdana"/>
              </a:rPr>
              <a:t>and 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at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which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45" dirty="0">
                <a:solidFill>
                  <a:srgbClr val="172C4A"/>
                </a:solidFill>
                <a:latin typeface="Verdana"/>
                <a:cs typeface="Verdana"/>
              </a:rPr>
              <a:t>curves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touches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2000" spc="-114" dirty="0">
                <a:solidFill>
                  <a:srgbClr val="172C4A"/>
                </a:solidFill>
                <a:latin typeface="Verdana"/>
                <a:cs typeface="Verdana"/>
              </a:rPr>
              <a:t>straights.</a:t>
            </a:r>
            <a:endParaRPr sz="2000">
              <a:latin typeface="Verdana"/>
              <a:cs typeface="Verdana"/>
            </a:endParaRPr>
          </a:p>
          <a:p>
            <a:pPr marL="12700" marR="2454275" lvl="1">
              <a:lnSpc>
                <a:spcPct val="100000"/>
              </a:lnSpc>
              <a:spcBef>
                <a:spcPts val="1200"/>
              </a:spcBef>
              <a:buSzPct val="95000"/>
              <a:buFont typeface="Verdana"/>
              <a:buAutoNum type="arabicParenR" startAt="5"/>
              <a:tabLst>
                <a:tab pos="227329" algn="l"/>
              </a:tabLst>
            </a:pP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Point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Curve </a:t>
            </a:r>
            <a:r>
              <a:rPr sz="2000" spc="-120" dirty="0">
                <a:solidFill>
                  <a:srgbClr val="172C4A"/>
                </a:solidFill>
                <a:latin typeface="Verdana"/>
                <a:cs typeface="Verdana"/>
              </a:rPr>
              <a:t>(P.C):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beginning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55" dirty="0">
                <a:solidFill>
                  <a:srgbClr val="172C4A"/>
                </a:solidFill>
                <a:latin typeface="Verdana"/>
                <a:cs typeface="Verdana"/>
              </a:rPr>
              <a:t>called 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point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or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tangent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  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(T.C).</a:t>
            </a:r>
            <a:endParaRPr sz="2000">
              <a:latin typeface="Verdana"/>
              <a:cs typeface="Verdana"/>
            </a:endParaRPr>
          </a:p>
          <a:p>
            <a:pPr marL="12700" marR="2268855" lvl="1">
              <a:lnSpc>
                <a:spcPct val="100000"/>
              </a:lnSpc>
              <a:spcBef>
                <a:spcPts val="1200"/>
              </a:spcBef>
              <a:buSzPct val="95000"/>
              <a:buAutoNum type="arabicParenR" startAt="5"/>
              <a:tabLst>
                <a:tab pos="561340" algn="l"/>
              </a:tabLst>
            </a:pPr>
            <a:r>
              <a:rPr sz="2000" b="1" spc="-204" dirty="0">
                <a:solidFill>
                  <a:srgbClr val="172C4A"/>
                </a:solidFill>
                <a:latin typeface="Verdana"/>
                <a:cs typeface="Verdana"/>
              </a:rPr>
              <a:t>b) </a:t>
            </a: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Point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40" dirty="0">
                <a:solidFill>
                  <a:srgbClr val="172C4A"/>
                </a:solidFill>
                <a:latin typeface="Verdana"/>
                <a:cs typeface="Verdana"/>
              </a:rPr>
              <a:t>tangency 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(C.T):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2000" spc="65" dirty="0">
                <a:solidFill>
                  <a:srgbClr val="172C4A"/>
                </a:solidFill>
                <a:latin typeface="Verdana"/>
                <a:cs typeface="Verdana"/>
              </a:rPr>
              <a:t>end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55" dirty="0">
                <a:solidFill>
                  <a:srgbClr val="172C4A"/>
                </a:solidFill>
                <a:latin typeface="Verdana"/>
                <a:cs typeface="Verdana"/>
              </a:rPr>
              <a:t>called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point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 </a:t>
            </a: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tangency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or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tangent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(C.T).</a:t>
            </a:r>
            <a:endParaRPr sz="2000">
              <a:latin typeface="Verdana"/>
              <a:cs typeface="Verdana"/>
            </a:endParaRPr>
          </a:p>
          <a:p>
            <a:pPr marL="12700" marR="2228215">
              <a:lnSpc>
                <a:spcPct val="100000"/>
              </a:lnSpc>
              <a:spcBef>
                <a:spcPts val="1190"/>
              </a:spcBef>
            </a:pPr>
            <a:r>
              <a:rPr sz="2000" b="1" spc="-315" dirty="0">
                <a:solidFill>
                  <a:srgbClr val="172C4A"/>
                </a:solidFill>
                <a:latin typeface="Verdana"/>
                <a:cs typeface="Verdana"/>
              </a:rPr>
              <a:t>6) </a:t>
            </a:r>
            <a:r>
              <a:rPr sz="2000" b="1" spc="-125" dirty="0">
                <a:solidFill>
                  <a:srgbClr val="172C4A"/>
                </a:solidFill>
                <a:latin typeface="Verdana"/>
                <a:cs typeface="Verdana"/>
              </a:rPr>
              <a:t>Angle </a:t>
            </a:r>
            <a:r>
              <a:rPr sz="2000" b="1" spc="-19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b="1" spc="-220" dirty="0">
                <a:solidFill>
                  <a:srgbClr val="172C4A"/>
                </a:solidFill>
                <a:latin typeface="Verdana"/>
                <a:cs typeface="Verdana"/>
              </a:rPr>
              <a:t>Intersection: (</a:t>
            </a:r>
            <a:r>
              <a:rPr sz="2000" b="1" spc="-220" dirty="0">
                <a:solidFill>
                  <a:srgbClr val="172C4A"/>
                </a:solidFill>
                <a:latin typeface="Times New Roman"/>
                <a:cs typeface="Times New Roman"/>
              </a:rPr>
              <a:t>I</a:t>
            </a:r>
            <a:r>
              <a:rPr sz="2000" b="1" spc="-220" dirty="0">
                <a:solidFill>
                  <a:srgbClr val="172C4A"/>
                </a:solidFill>
                <a:latin typeface="Verdana"/>
                <a:cs typeface="Verdana"/>
              </a:rPr>
              <a:t>)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angle  </a:t>
            </a:r>
            <a:r>
              <a:rPr sz="2000" b="1" dirty="0">
                <a:solidFill>
                  <a:srgbClr val="172C4A"/>
                </a:solidFill>
                <a:latin typeface="Times New Roman"/>
                <a:cs typeface="Times New Roman"/>
              </a:rPr>
              <a:t>ABC </a:t>
            </a:r>
            <a:r>
              <a:rPr sz="2000" spc="45" dirty="0">
                <a:solidFill>
                  <a:srgbClr val="172C4A"/>
                </a:solidFill>
                <a:latin typeface="Verdana"/>
                <a:cs typeface="Verdana"/>
              </a:rPr>
              <a:t>between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tangent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lines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AB 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BC.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Denoted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by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b="1" spc="-90" dirty="0">
                <a:solidFill>
                  <a:srgbClr val="172C4A"/>
                </a:solidFill>
                <a:latin typeface="Times New Roman"/>
                <a:cs typeface="Times New Roman"/>
              </a:rPr>
              <a:t>I</a:t>
            </a:r>
            <a:r>
              <a:rPr sz="2000" spc="-90" dirty="0">
                <a:solidFill>
                  <a:srgbClr val="172C4A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53000" y="1447863"/>
            <a:ext cx="3962400" cy="4624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14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42150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653" y="4701057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61"/>
                </a:lnTo>
              </a:path>
            </a:pathLst>
          </a:custGeom>
          <a:ln w="84582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0198" y="4562525"/>
            <a:ext cx="170180" cy="281940"/>
          </a:xfrm>
          <a:custGeom>
            <a:avLst/>
            <a:gdLst/>
            <a:ahLst/>
            <a:cxnLst/>
            <a:rect l="l" t="t" r="r" b="b"/>
            <a:pathLst>
              <a:path w="170179" h="281939">
                <a:moveTo>
                  <a:pt x="0" y="0"/>
                </a:moveTo>
                <a:lnTo>
                  <a:pt x="169760" y="0"/>
                </a:lnTo>
                <a:lnTo>
                  <a:pt x="169760" y="281749"/>
                </a:lnTo>
                <a:lnTo>
                  <a:pt x="0" y="281749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7146" y="4701057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61"/>
                </a:lnTo>
              </a:path>
            </a:pathLst>
          </a:custGeom>
          <a:ln w="84582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5691" y="4562525"/>
            <a:ext cx="170180" cy="281940"/>
          </a:xfrm>
          <a:custGeom>
            <a:avLst/>
            <a:gdLst/>
            <a:ahLst/>
            <a:cxnLst/>
            <a:rect l="l" t="t" r="r" b="b"/>
            <a:pathLst>
              <a:path w="170179" h="281939">
                <a:moveTo>
                  <a:pt x="0" y="0"/>
                </a:moveTo>
                <a:lnTo>
                  <a:pt x="169760" y="0"/>
                </a:lnTo>
                <a:lnTo>
                  <a:pt x="169760" y="281749"/>
                </a:lnTo>
                <a:lnTo>
                  <a:pt x="0" y="281749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4710" y="4533265"/>
            <a:ext cx="992505" cy="309245"/>
          </a:xfrm>
          <a:custGeom>
            <a:avLst/>
            <a:gdLst/>
            <a:ahLst/>
            <a:cxnLst/>
            <a:rect l="l" t="t" r="r" b="b"/>
            <a:pathLst>
              <a:path w="992505" h="309245">
                <a:moveTo>
                  <a:pt x="0" y="0"/>
                </a:moveTo>
                <a:lnTo>
                  <a:pt x="992073" y="0"/>
                </a:lnTo>
                <a:lnTo>
                  <a:pt x="992073" y="308965"/>
                </a:lnTo>
                <a:lnTo>
                  <a:pt x="0" y="308965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9740" y="4533265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5">
                <a:moveTo>
                  <a:pt x="0" y="0"/>
                </a:moveTo>
                <a:lnTo>
                  <a:pt x="0" y="308965"/>
                </a:lnTo>
              </a:path>
            </a:pathLst>
          </a:custGeom>
          <a:ln w="71259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0325" y="5151742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4">
                <a:moveTo>
                  <a:pt x="0" y="0"/>
                </a:moveTo>
                <a:lnTo>
                  <a:pt x="0" y="306539"/>
                </a:lnTo>
              </a:path>
            </a:pathLst>
          </a:custGeom>
          <a:ln w="82308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9695" y="5137988"/>
            <a:ext cx="380365" cy="309880"/>
          </a:xfrm>
          <a:custGeom>
            <a:avLst/>
            <a:gdLst/>
            <a:ahLst/>
            <a:cxnLst/>
            <a:rect l="l" t="t" r="r" b="b"/>
            <a:pathLst>
              <a:path w="380364" h="309879">
                <a:moveTo>
                  <a:pt x="0" y="0"/>
                </a:moveTo>
                <a:lnTo>
                  <a:pt x="379920" y="0"/>
                </a:lnTo>
                <a:lnTo>
                  <a:pt x="379920" y="309333"/>
                </a:lnTo>
                <a:lnTo>
                  <a:pt x="0" y="309333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6189" y="5137988"/>
            <a:ext cx="1176020" cy="309880"/>
          </a:xfrm>
          <a:custGeom>
            <a:avLst/>
            <a:gdLst/>
            <a:ahLst/>
            <a:cxnLst/>
            <a:rect l="l" t="t" r="r" b="b"/>
            <a:pathLst>
              <a:path w="1176020" h="309879">
                <a:moveTo>
                  <a:pt x="0" y="0"/>
                </a:moveTo>
                <a:lnTo>
                  <a:pt x="1175702" y="0"/>
                </a:lnTo>
                <a:lnTo>
                  <a:pt x="1175702" y="309333"/>
                </a:lnTo>
                <a:lnTo>
                  <a:pt x="0" y="309333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57818" y="6499377"/>
            <a:ext cx="84708" cy="84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125" y="6499377"/>
            <a:ext cx="84759" cy="84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17" name="object 17"/>
          <p:cNvSpPr/>
          <p:nvPr/>
        </p:nvSpPr>
        <p:spPr>
          <a:xfrm>
            <a:off x="1711451" y="687323"/>
            <a:ext cx="2895600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3276" y="687323"/>
            <a:ext cx="2174748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94247" y="687323"/>
            <a:ext cx="1636776" cy="813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37247" y="687323"/>
            <a:ext cx="582168" cy="813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3540" y="772413"/>
            <a:ext cx="6816725" cy="4685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5435">
              <a:lnSpc>
                <a:spcPct val="100000"/>
              </a:lnSpc>
              <a:spcBef>
                <a:spcPts val="95"/>
              </a:spcBef>
            </a:pPr>
            <a:r>
              <a:rPr sz="2800" b="1" spc="100" dirty="0">
                <a:solidFill>
                  <a:srgbClr val="2E5796"/>
                </a:solidFill>
                <a:latin typeface="Times New Roman"/>
                <a:cs typeface="Times New Roman"/>
              </a:rPr>
              <a:t>Nomenclature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 Simple</a:t>
            </a:r>
            <a:r>
              <a:rPr sz="2800" b="1" spc="-24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 marR="2710815">
              <a:lnSpc>
                <a:spcPct val="100000"/>
              </a:lnSpc>
              <a:spcBef>
                <a:spcPts val="2180"/>
              </a:spcBef>
              <a:buAutoNum type="arabicParenR" startAt="7"/>
              <a:tabLst>
                <a:tab pos="323215" algn="l"/>
              </a:tabLst>
            </a:pPr>
            <a:r>
              <a:rPr sz="2000" b="1" spc="-130" dirty="0">
                <a:solidFill>
                  <a:srgbClr val="172C4A"/>
                </a:solidFill>
                <a:latin typeface="Verdana"/>
                <a:cs typeface="Verdana"/>
              </a:rPr>
              <a:t>Angle </a:t>
            </a:r>
            <a:r>
              <a:rPr sz="2000" b="1" spc="-19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b="1" spc="-165" dirty="0">
                <a:solidFill>
                  <a:srgbClr val="172C4A"/>
                </a:solidFill>
                <a:latin typeface="Verdana"/>
                <a:cs typeface="Verdana"/>
              </a:rPr>
              <a:t>Deflection </a:t>
            </a:r>
            <a:r>
              <a:rPr sz="2000" b="1" spc="-350" dirty="0">
                <a:solidFill>
                  <a:srgbClr val="172C4A"/>
                </a:solidFill>
                <a:latin typeface="Verdana"/>
                <a:cs typeface="Verdana"/>
              </a:rPr>
              <a:t>(</a:t>
            </a:r>
            <a:r>
              <a:rPr sz="2000" spc="-350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2000" b="1" spc="-350" dirty="0">
                <a:solidFill>
                  <a:srgbClr val="172C4A"/>
                </a:solidFill>
                <a:latin typeface="Verdana"/>
                <a:cs typeface="Verdana"/>
              </a:rPr>
              <a:t>): </a:t>
            </a:r>
            <a:r>
              <a:rPr sz="2000" spc="-90" dirty="0">
                <a:solidFill>
                  <a:srgbClr val="172C4A"/>
                </a:solidFill>
                <a:latin typeface="Verdana"/>
                <a:cs typeface="Verdana"/>
              </a:rPr>
              <a:t>Then 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angle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172C4A"/>
                </a:solidFill>
                <a:latin typeface="Times New Roman"/>
                <a:cs typeface="Times New Roman"/>
              </a:rPr>
              <a:t>B`BC</a:t>
            </a:r>
            <a:r>
              <a:rPr sz="2000" b="1" spc="3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by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which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forward 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(head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tangent </a:t>
            </a: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deflect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from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2000" spc="-40" dirty="0">
                <a:solidFill>
                  <a:srgbClr val="172C4A"/>
                </a:solidFill>
                <a:latin typeface="Verdana"/>
                <a:cs typeface="Verdana"/>
              </a:rPr>
              <a:t>Rear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tangent.</a:t>
            </a:r>
            <a:endParaRPr sz="2000">
              <a:latin typeface="Verdana"/>
              <a:cs typeface="Verdana"/>
            </a:endParaRPr>
          </a:p>
          <a:p>
            <a:pPr marL="12700" marR="2497455">
              <a:lnSpc>
                <a:spcPct val="100099"/>
              </a:lnSpc>
              <a:spcBef>
                <a:spcPts val="1185"/>
              </a:spcBef>
              <a:buAutoNum type="arabicParenR" startAt="7"/>
              <a:tabLst>
                <a:tab pos="323215" algn="l"/>
              </a:tabLst>
            </a:pPr>
            <a:r>
              <a:rPr sz="2000" b="1" spc="-204" dirty="0">
                <a:solidFill>
                  <a:srgbClr val="172C4A"/>
                </a:solidFill>
                <a:latin typeface="Verdana"/>
                <a:cs typeface="Verdana"/>
              </a:rPr>
              <a:t>Tangent </a:t>
            </a:r>
            <a:r>
              <a:rPr sz="2000" b="1" spc="-220" dirty="0">
                <a:solidFill>
                  <a:srgbClr val="172C4A"/>
                </a:solidFill>
                <a:latin typeface="Verdana"/>
                <a:cs typeface="Verdana"/>
              </a:rPr>
              <a:t>Length: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(</a:t>
            </a:r>
            <a:r>
              <a:rPr sz="2000" b="1" spc="-55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950" b="1" spc="-82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 </a:t>
            </a:r>
            <a:r>
              <a:rPr sz="2000" b="1" spc="-40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950" b="1" spc="-60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</a:t>
            </a:r>
            <a:r>
              <a:rPr sz="2000" spc="-40" dirty="0">
                <a:solidFill>
                  <a:srgbClr val="172C4A"/>
                </a:solidFill>
                <a:latin typeface="Verdana"/>
                <a:cs typeface="Verdana"/>
              </a:rPr>
              <a:t>)  </a:t>
            </a:r>
            <a:r>
              <a:rPr sz="2000" spc="-110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distance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from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point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 </a:t>
            </a: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intersection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25" dirty="0">
                <a:solidFill>
                  <a:srgbClr val="172C4A"/>
                </a:solidFill>
                <a:latin typeface="Verdana"/>
                <a:cs typeface="Verdana"/>
              </a:rPr>
              <a:t>B</a:t>
            </a:r>
            <a:r>
              <a:rPr sz="2000" spc="-14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to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tangent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points 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1950" b="1" spc="240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b="1" spc="-5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-82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.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172C4A"/>
                </a:solidFill>
                <a:latin typeface="Verdana"/>
                <a:cs typeface="Verdana"/>
              </a:rPr>
              <a:t>These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172C4A"/>
                </a:solidFill>
                <a:latin typeface="Verdana"/>
                <a:cs typeface="Verdana"/>
              </a:rPr>
              <a:t>depend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upon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radii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2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172C4A"/>
                </a:solidFill>
                <a:latin typeface="Verdana"/>
                <a:cs typeface="Verdana"/>
              </a:rPr>
              <a:t>curves.</a:t>
            </a:r>
            <a:endParaRPr sz="2000">
              <a:latin typeface="Verdana"/>
              <a:cs typeface="Verdana"/>
            </a:endParaRPr>
          </a:p>
          <a:p>
            <a:pPr marL="12700" marR="2553335">
              <a:lnSpc>
                <a:spcPct val="99200"/>
              </a:lnSpc>
              <a:spcBef>
                <a:spcPts val="1205"/>
              </a:spcBef>
              <a:buAutoNum type="arabicParenR" startAt="7"/>
              <a:tabLst>
                <a:tab pos="323215" algn="l"/>
              </a:tabLst>
            </a:pPr>
            <a:r>
              <a:rPr sz="2000" b="1" spc="-200" dirty="0">
                <a:solidFill>
                  <a:srgbClr val="172C4A"/>
                </a:solidFill>
                <a:latin typeface="Verdana"/>
                <a:cs typeface="Verdana"/>
              </a:rPr>
              <a:t>Long </a:t>
            </a:r>
            <a:r>
              <a:rPr sz="2000" b="1" spc="-135" dirty="0">
                <a:solidFill>
                  <a:srgbClr val="172C4A"/>
                </a:solidFill>
                <a:latin typeface="Verdana"/>
                <a:cs typeface="Verdana"/>
              </a:rPr>
              <a:t>Cord: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line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2000" spc="-70" dirty="0">
                <a:solidFill>
                  <a:srgbClr val="172C4A"/>
                </a:solidFill>
                <a:latin typeface="Verdana"/>
                <a:cs typeface="Verdana"/>
              </a:rPr>
              <a:t>joining 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two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tangents point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</a:t>
            </a:r>
            <a:r>
              <a:rPr sz="2000" spc="-3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2000" spc="-215" dirty="0">
                <a:solidFill>
                  <a:srgbClr val="172C4A"/>
                </a:solidFill>
                <a:latin typeface="Verdana"/>
                <a:cs typeface="Verdana"/>
              </a:rPr>
              <a:t>is  </a:t>
            </a:r>
            <a:r>
              <a:rPr sz="2000" spc="60" dirty="0">
                <a:solidFill>
                  <a:srgbClr val="172C4A"/>
                </a:solidFill>
                <a:latin typeface="Verdana"/>
                <a:cs typeface="Verdana"/>
              </a:rPr>
              <a:t>called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long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chord.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Denoted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by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b="1" spc="-60" dirty="0">
                <a:solidFill>
                  <a:srgbClr val="172C4A"/>
                </a:solidFill>
                <a:latin typeface="Trebuchet MS"/>
                <a:cs typeface="Trebuchet MS"/>
              </a:rPr>
              <a:t>l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53000" y="1447863"/>
            <a:ext cx="3962400" cy="4624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15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612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4839589"/>
            <a:ext cx="4486910" cy="309245"/>
          </a:xfrm>
          <a:custGeom>
            <a:avLst/>
            <a:gdLst/>
            <a:ahLst/>
            <a:cxnLst/>
            <a:rect l="l" t="t" r="r" b="b"/>
            <a:pathLst>
              <a:path w="4486910" h="309245">
                <a:moveTo>
                  <a:pt x="0" y="0"/>
                </a:moveTo>
                <a:lnTo>
                  <a:pt x="4486465" y="0"/>
                </a:lnTo>
                <a:lnTo>
                  <a:pt x="4486465" y="308965"/>
                </a:lnTo>
                <a:lnTo>
                  <a:pt x="0" y="308965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4773" y="4534789"/>
            <a:ext cx="2122170" cy="304800"/>
          </a:xfrm>
          <a:custGeom>
            <a:avLst/>
            <a:gdLst/>
            <a:ahLst/>
            <a:cxnLst/>
            <a:rect l="l" t="t" r="r" b="b"/>
            <a:pathLst>
              <a:path w="2122170" h="304800">
                <a:moveTo>
                  <a:pt x="0" y="304800"/>
                </a:moveTo>
                <a:lnTo>
                  <a:pt x="2122093" y="304800"/>
                </a:lnTo>
                <a:lnTo>
                  <a:pt x="2122093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9918" y="4534789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0497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4922" y="4534789"/>
            <a:ext cx="270510" cy="304800"/>
          </a:xfrm>
          <a:custGeom>
            <a:avLst/>
            <a:gdLst/>
            <a:ahLst/>
            <a:cxnLst/>
            <a:rect l="l" t="t" r="r" b="b"/>
            <a:pathLst>
              <a:path w="270510" h="304800">
                <a:moveTo>
                  <a:pt x="0" y="304800"/>
                </a:moveTo>
                <a:lnTo>
                  <a:pt x="269989" y="304800"/>
                </a:lnTo>
                <a:lnTo>
                  <a:pt x="26998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" y="4534789"/>
            <a:ext cx="1141095" cy="304800"/>
          </a:xfrm>
          <a:custGeom>
            <a:avLst/>
            <a:gdLst/>
            <a:ahLst/>
            <a:cxnLst/>
            <a:rect l="l" t="t" r="r" b="b"/>
            <a:pathLst>
              <a:path w="1141095" h="304800">
                <a:moveTo>
                  <a:pt x="0" y="304800"/>
                </a:moveTo>
                <a:lnTo>
                  <a:pt x="1140955" y="304800"/>
                </a:lnTo>
                <a:lnTo>
                  <a:pt x="114095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11294" y="1652422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61"/>
                </a:lnTo>
              </a:path>
            </a:pathLst>
          </a:custGeom>
          <a:ln w="84582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4390" y="1513890"/>
            <a:ext cx="325755" cy="281940"/>
          </a:xfrm>
          <a:custGeom>
            <a:avLst/>
            <a:gdLst/>
            <a:ahLst/>
            <a:cxnLst/>
            <a:rect l="l" t="t" r="r" b="b"/>
            <a:pathLst>
              <a:path w="325754" h="281939">
                <a:moveTo>
                  <a:pt x="0" y="0"/>
                </a:moveTo>
                <a:lnTo>
                  <a:pt x="325208" y="0"/>
                </a:lnTo>
                <a:lnTo>
                  <a:pt x="325208" y="281749"/>
                </a:lnTo>
                <a:lnTo>
                  <a:pt x="0" y="281749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1338" y="1652422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61"/>
                </a:lnTo>
              </a:path>
            </a:pathLst>
          </a:custGeom>
          <a:ln w="84581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9883" y="1513890"/>
            <a:ext cx="170180" cy="281940"/>
          </a:xfrm>
          <a:custGeom>
            <a:avLst/>
            <a:gdLst/>
            <a:ahLst/>
            <a:cxnLst/>
            <a:rect l="l" t="t" r="r" b="b"/>
            <a:pathLst>
              <a:path w="170179" h="281939">
                <a:moveTo>
                  <a:pt x="0" y="0"/>
                </a:moveTo>
                <a:lnTo>
                  <a:pt x="169760" y="0"/>
                </a:lnTo>
                <a:lnTo>
                  <a:pt x="169760" y="281749"/>
                </a:lnTo>
                <a:lnTo>
                  <a:pt x="0" y="281749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7857" y="1484630"/>
            <a:ext cx="962025" cy="309245"/>
          </a:xfrm>
          <a:custGeom>
            <a:avLst/>
            <a:gdLst/>
            <a:ahLst/>
            <a:cxnLst/>
            <a:rect l="l" t="t" r="r" b="b"/>
            <a:pathLst>
              <a:path w="962025" h="309244">
                <a:moveTo>
                  <a:pt x="0" y="0"/>
                </a:moveTo>
                <a:lnTo>
                  <a:pt x="961783" y="0"/>
                </a:lnTo>
                <a:lnTo>
                  <a:pt x="961783" y="308965"/>
                </a:lnTo>
                <a:lnTo>
                  <a:pt x="0" y="308965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2202" y="1484630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4">
                <a:moveTo>
                  <a:pt x="0" y="0"/>
                </a:moveTo>
                <a:lnTo>
                  <a:pt x="0" y="308965"/>
                </a:lnTo>
              </a:path>
            </a:pathLst>
          </a:custGeom>
          <a:ln w="71259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7818" y="6499377"/>
            <a:ext cx="84708" cy="84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125" y="6499377"/>
            <a:ext cx="84759" cy="84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19" name="object 19"/>
          <p:cNvSpPr/>
          <p:nvPr/>
        </p:nvSpPr>
        <p:spPr>
          <a:xfrm>
            <a:off x="1711451" y="687323"/>
            <a:ext cx="5719572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37247" y="687323"/>
            <a:ext cx="582168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3540" y="772413"/>
            <a:ext cx="6819265" cy="4996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5435">
              <a:lnSpc>
                <a:spcPct val="100000"/>
              </a:lnSpc>
              <a:spcBef>
                <a:spcPts val="95"/>
              </a:spcBef>
            </a:pPr>
            <a:r>
              <a:rPr sz="2800" b="1" spc="100" dirty="0">
                <a:solidFill>
                  <a:srgbClr val="2E5796"/>
                </a:solidFill>
                <a:latin typeface="Times New Roman"/>
                <a:cs typeface="Times New Roman"/>
              </a:rPr>
              <a:t>Nomenclature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 Simple</a:t>
            </a:r>
            <a:r>
              <a:rPr sz="2800" b="1" spc="-22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 marR="2421890" algn="just">
              <a:lnSpc>
                <a:spcPct val="99800"/>
              </a:lnSpc>
              <a:spcBef>
                <a:spcPts val="2170"/>
              </a:spcBef>
              <a:buAutoNum type="arabicParenR" startAt="10"/>
              <a:tabLst>
                <a:tab pos="467359" algn="l"/>
              </a:tabLst>
            </a:pPr>
            <a:r>
              <a:rPr sz="2000" b="1" spc="-220" dirty="0">
                <a:solidFill>
                  <a:srgbClr val="172C4A"/>
                </a:solidFill>
                <a:latin typeface="Verdana"/>
                <a:cs typeface="Verdana"/>
              </a:rPr>
              <a:t>Length </a:t>
            </a:r>
            <a:r>
              <a:rPr sz="2000" b="1" spc="-19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b="1" spc="-160" dirty="0">
                <a:solidFill>
                  <a:srgbClr val="172C4A"/>
                </a:solidFill>
                <a:latin typeface="Verdana"/>
                <a:cs typeface="Verdana"/>
              </a:rPr>
              <a:t>Curve: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50" dirty="0">
                <a:solidFill>
                  <a:srgbClr val="172C4A"/>
                </a:solidFill>
                <a:latin typeface="Verdana"/>
                <a:cs typeface="Verdana"/>
              </a:rPr>
              <a:t>arc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FT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2000" spc="-215" dirty="0">
                <a:solidFill>
                  <a:srgbClr val="172C4A"/>
                </a:solidFill>
                <a:latin typeface="Verdana"/>
                <a:cs typeface="Verdana"/>
              </a:rPr>
              <a:t>is  </a:t>
            </a:r>
            <a:r>
              <a:rPr sz="2000" spc="60" dirty="0">
                <a:solidFill>
                  <a:srgbClr val="172C4A"/>
                </a:solidFill>
                <a:latin typeface="Verdana"/>
                <a:cs typeface="Verdana"/>
              </a:rPr>
              <a:t>called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172C4A"/>
                </a:solidFill>
                <a:latin typeface="Verdana"/>
                <a:cs typeface="Verdana"/>
              </a:rPr>
              <a:t>length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curve.</a:t>
            </a:r>
            <a:r>
              <a:rPr sz="2000" spc="-19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Denoted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by  </a:t>
            </a:r>
            <a:r>
              <a:rPr sz="2000" b="1" spc="-90" dirty="0">
                <a:solidFill>
                  <a:srgbClr val="172C4A"/>
                </a:solidFill>
                <a:latin typeface="Times New Roman"/>
                <a:cs typeface="Times New Roman"/>
              </a:rPr>
              <a:t>L</a:t>
            </a:r>
            <a:r>
              <a:rPr sz="2000" spc="-90" dirty="0">
                <a:solidFill>
                  <a:srgbClr val="172C4A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2700" marR="2181860">
              <a:lnSpc>
                <a:spcPct val="100000"/>
              </a:lnSpc>
              <a:spcBef>
                <a:spcPts val="1225"/>
              </a:spcBef>
              <a:buAutoNum type="arabicParenR" startAt="10"/>
              <a:tabLst>
                <a:tab pos="467359" algn="l"/>
              </a:tabLst>
            </a:pPr>
            <a:r>
              <a:rPr sz="2000" b="1" spc="-105" dirty="0">
                <a:solidFill>
                  <a:srgbClr val="172C4A"/>
                </a:solidFill>
                <a:latin typeface="Verdana"/>
                <a:cs typeface="Verdana"/>
              </a:rPr>
              <a:t>Apex </a:t>
            </a:r>
            <a:r>
              <a:rPr sz="2000" b="1" spc="-225" dirty="0">
                <a:solidFill>
                  <a:srgbClr val="172C4A"/>
                </a:solidFill>
                <a:latin typeface="Verdana"/>
                <a:cs typeface="Verdana"/>
              </a:rPr>
              <a:t>or </a:t>
            </a:r>
            <a:r>
              <a:rPr sz="2000" b="1" spc="-270" dirty="0">
                <a:solidFill>
                  <a:srgbClr val="172C4A"/>
                </a:solidFill>
                <a:latin typeface="Verdana"/>
                <a:cs typeface="Verdana"/>
              </a:rPr>
              <a:t>Summit </a:t>
            </a:r>
            <a:r>
              <a:rPr sz="2000" b="1" spc="-19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b="1" spc="-160" dirty="0">
                <a:solidFill>
                  <a:srgbClr val="172C4A"/>
                </a:solidFill>
                <a:latin typeface="Verdana"/>
                <a:cs typeface="Verdana"/>
              </a:rPr>
              <a:t>Curve: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mid 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point </a:t>
            </a:r>
            <a:r>
              <a:rPr sz="2000" b="1" spc="-340" dirty="0">
                <a:solidFill>
                  <a:srgbClr val="172C4A"/>
                </a:solidFill>
                <a:latin typeface="Verdana"/>
                <a:cs typeface="Verdana"/>
              </a:rPr>
              <a:t>F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50" dirty="0">
                <a:solidFill>
                  <a:srgbClr val="172C4A"/>
                </a:solidFill>
                <a:latin typeface="Verdana"/>
                <a:cs typeface="Verdana"/>
              </a:rPr>
              <a:t>arc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FT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55" dirty="0">
                <a:solidFill>
                  <a:srgbClr val="172C4A"/>
                </a:solidFill>
                <a:latin typeface="Verdana"/>
                <a:cs typeface="Verdana"/>
              </a:rPr>
              <a:t>called 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Apex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 </a:t>
            </a:r>
            <a:r>
              <a:rPr sz="2000" spc="-114" dirty="0">
                <a:solidFill>
                  <a:srgbClr val="172C4A"/>
                </a:solidFill>
                <a:latin typeface="Verdana"/>
                <a:cs typeface="Verdana"/>
              </a:rPr>
              <a:t>lies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on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2000" spc="-20" dirty="0">
                <a:solidFill>
                  <a:srgbClr val="172C4A"/>
                </a:solidFill>
                <a:latin typeface="Verdana"/>
                <a:cs typeface="Verdana"/>
              </a:rPr>
              <a:t>bisection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angle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intersection. </a:t>
            </a:r>
            <a:r>
              <a:rPr sz="2000" spc="-245" dirty="0">
                <a:solidFill>
                  <a:srgbClr val="172C4A"/>
                </a:solidFill>
                <a:latin typeface="Verdana"/>
                <a:cs typeface="Verdana"/>
              </a:rPr>
              <a:t>It </a:t>
            </a:r>
            <a:r>
              <a:rPr sz="2000" spc="-215" dirty="0">
                <a:solidFill>
                  <a:srgbClr val="172C4A"/>
                </a:solidFill>
                <a:latin typeface="Verdana"/>
                <a:cs typeface="Verdana"/>
              </a:rPr>
              <a:t>is 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45" dirty="0">
                <a:solidFill>
                  <a:srgbClr val="172C4A"/>
                </a:solidFill>
                <a:latin typeface="Verdana"/>
                <a:cs typeface="Verdana"/>
              </a:rPr>
              <a:t>junction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53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172C4A"/>
                </a:solidFill>
                <a:latin typeface="Verdana"/>
                <a:cs typeface="Verdana"/>
              </a:rPr>
              <a:t>lines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radii.</a:t>
            </a:r>
            <a:endParaRPr sz="2000">
              <a:latin typeface="Verdana"/>
              <a:cs typeface="Verdana"/>
            </a:endParaRPr>
          </a:p>
          <a:p>
            <a:pPr marL="12700" marR="2312035">
              <a:lnSpc>
                <a:spcPct val="100000"/>
              </a:lnSpc>
              <a:spcBef>
                <a:spcPts val="1200"/>
              </a:spcBef>
              <a:buAutoNum type="arabicParenR" startAt="10"/>
              <a:tabLst>
                <a:tab pos="467359" algn="l"/>
              </a:tabLst>
            </a:pPr>
            <a:r>
              <a:rPr sz="2000" b="1" spc="-220" dirty="0">
                <a:solidFill>
                  <a:srgbClr val="172C4A"/>
                </a:solidFill>
                <a:latin typeface="Verdana"/>
                <a:cs typeface="Verdana"/>
              </a:rPr>
              <a:t>External </a:t>
            </a:r>
            <a:r>
              <a:rPr sz="2000" b="1" spc="-165" dirty="0">
                <a:solidFill>
                  <a:srgbClr val="172C4A"/>
                </a:solidFill>
                <a:latin typeface="Verdana"/>
                <a:cs typeface="Verdana"/>
              </a:rPr>
              <a:t>Distance </a:t>
            </a:r>
            <a:r>
              <a:rPr sz="2000" b="1" spc="-325" dirty="0">
                <a:solidFill>
                  <a:srgbClr val="172C4A"/>
                </a:solidFill>
                <a:latin typeface="Verdana"/>
                <a:cs typeface="Verdana"/>
              </a:rPr>
              <a:t>(BF):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distance </a:t>
            </a:r>
            <a:r>
              <a:rPr sz="2000" b="1" spc="-350" dirty="0">
                <a:solidFill>
                  <a:srgbClr val="172C4A"/>
                </a:solidFill>
                <a:latin typeface="Verdana"/>
                <a:cs typeface="Verdana"/>
              </a:rPr>
              <a:t>BF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from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point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 </a:t>
            </a: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intersection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to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172C4A"/>
                </a:solidFill>
                <a:latin typeface="Verdana"/>
                <a:cs typeface="Verdana"/>
              </a:rPr>
              <a:t>apex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 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60" dirty="0">
                <a:solidFill>
                  <a:srgbClr val="172C4A"/>
                </a:solidFill>
                <a:latin typeface="Verdana"/>
                <a:cs typeface="Verdana"/>
              </a:rPr>
              <a:t>called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Apex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distance </a:t>
            </a:r>
            <a:r>
              <a:rPr sz="2000" spc="-85" dirty="0">
                <a:solidFill>
                  <a:srgbClr val="172C4A"/>
                </a:solidFill>
                <a:latin typeface="Verdana"/>
                <a:cs typeface="Verdana"/>
              </a:rPr>
              <a:t>or External 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distance.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05400" y="1447863"/>
            <a:ext cx="3810000" cy="4624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16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3684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4922" y="3848989"/>
            <a:ext cx="255270" cy="309245"/>
          </a:xfrm>
          <a:custGeom>
            <a:avLst/>
            <a:gdLst/>
            <a:ahLst/>
            <a:cxnLst/>
            <a:rect l="l" t="t" r="r" b="b"/>
            <a:pathLst>
              <a:path w="255269" h="309245">
                <a:moveTo>
                  <a:pt x="0" y="0"/>
                </a:moveTo>
                <a:lnTo>
                  <a:pt x="254749" y="0"/>
                </a:lnTo>
                <a:lnTo>
                  <a:pt x="254749" y="308965"/>
                </a:lnTo>
                <a:lnTo>
                  <a:pt x="0" y="308965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40" y="3848989"/>
            <a:ext cx="1141095" cy="309245"/>
          </a:xfrm>
          <a:custGeom>
            <a:avLst/>
            <a:gdLst/>
            <a:ahLst/>
            <a:cxnLst/>
            <a:rect l="l" t="t" r="r" b="b"/>
            <a:pathLst>
              <a:path w="1141095" h="309245">
                <a:moveTo>
                  <a:pt x="0" y="0"/>
                </a:moveTo>
                <a:lnTo>
                  <a:pt x="1140955" y="0"/>
                </a:lnTo>
                <a:lnTo>
                  <a:pt x="1140955" y="308965"/>
                </a:lnTo>
                <a:lnTo>
                  <a:pt x="0" y="308965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" y="2477135"/>
            <a:ext cx="716915" cy="309245"/>
          </a:xfrm>
          <a:custGeom>
            <a:avLst/>
            <a:gdLst/>
            <a:ahLst/>
            <a:cxnLst/>
            <a:rect l="l" t="t" r="r" b="b"/>
            <a:pathLst>
              <a:path w="716915" h="309244">
                <a:moveTo>
                  <a:pt x="0" y="0"/>
                </a:moveTo>
                <a:lnTo>
                  <a:pt x="716699" y="0"/>
                </a:lnTo>
                <a:lnTo>
                  <a:pt x="716699" y="308965"/>
                </a:lnTo>
                <a:lnTo>
                  <a:pt x="0" y="308965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5927" y="2172030"/>
            <a:ext cx="3133725" cy="309880"/>
          </a:xfrm>
          <a:custGeom>
            <a:avLst/>
            <a:gdLst/>
            <a:ahLst/>
            <a:cxnLst/>
            <a:rect l="l" t="t" r="r" b="b"/>
            <a:pathLst>
              <a:path w="3133725" h="309880">
                <a:moveTo>
                  <a:pt x="0" y="0"/>
                </a:moveTo>
                <a:lnTo>
                  <a:pt x="3133432" y="0"/>
                </a:lnTo>
                <a:lnTo>
                  <a:pt x="3133432" y="309333"/>
                </a:lnTo>
                <a:lnTo>
                  <a:pt x="0" y="309333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7224" y="128529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749"/>
                </a:lnTo>
              </a:path>
            </a:pathLst>
          </a:custGeom>
          <a:ln w="63626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2358" y="1423822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61"/>
                </a:lnTo>
              </a:path>
            </a:pathLst>
          </a:custGeom>
          <a:ln w="84582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2783" y="1285290"/>
            <a:ext cx="368300" cy="281940"/>
          </a:xfrm>
          <a:custGeom>
            <a:avLst/>
            <a:gdLst/>
            <a:ahLst/>
            <a:cxnLst/>
            <a:rect l="l" t="t" r="r" b="b"/>
            <a:pathLst>
              <a:path w="368300" h="281940">
                <a:moveTo>
                  <a:pt x="0" y="0"/>
                </a:moveTo>
                <a:lnTo>
                  <a:pt x="367880" y="0"/>
                </a:lnTo>
                <a:lnTo>
                  <a:pt x="367880" y="281749"/>
                </a:lnTo>
                <a:lnTo>
                  <a:pt x="0" y="281749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89729" y="1423822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61"/>
                </a:lnTo>
              </a:path>
            </a:pathLst>
          </a:custGeom>
          <a:ln w="84582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78275" y="1285290"/>
            <a:ext cx="170180" cy="281940"/>
          </a:xfrm>
          <a:custGeom>
            <a:avLst/>
            <a:gdLst/>
            <a:ahLst/>
            <a:cxnLst/>
            <a:rect l="l" t="t" r="r" b="b"/>
            <a:pathLst>
              <a:path w="170179" h="281940">
                <a:moveTo>
                  <a:pt x="0" y="0"/>
                </a:moveTo>
                <a:lnTo>
                  <a:pt x="169760" y="0"/>
                </a:lnTo>
                <a:lnTo>
                  <a:pt x="169760" y="281749"/>
                </a:lnTo>
                <a:lnTo>
                  <a:pt x="0" y="281749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3161" y="1256030"/>
            <a:ext cx="1286510" cy="309245"/>
          </a:xfrm>
          <a:custGeom>
            <a:avLst/>
            <a:gdLst/>
            <a:ahLst/>
            <a:cxnLst/>
            <a:rect l="l" t="t" r="r" b="b"/>
            <a:pathLst>
              <a:path w="1286510" h="309244">
                <a:moveTo>
                  <a:pt x="0" y="0"/>
                </a:moveTo>
                <a:lnTo>
                  <a:pt x="1286281" y="0"/>
                </a:lnTo>
                <a:lnTo>
                  <a:pt x="1286281" y="308965"/>
                </a:lnTo>
                <a:lnTo>
                  <a:pt x="0" y="308965"/>
                </a:lnTo>
                <a:lnTo>
                  <a:pt x="0" y="0"/>
                </a:lnTo>
                <a:close/>
              </a:path>
            </a:pathLst>
          </a:custGeom>
          <a:solidFill>
            <a:srgbClr val="FFFF8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8554" y="1256030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4">
                <a:moveTo>
                  <a:pt x="0" y="0"/>
                </a:moveTo>
                <a:lnTo>
                  <a:pt x="0" y="308965"/>
                </a:lnTo>
              </a:path>
            </a:pathLst>
          </a:custGeom>
          <a:ln w="69214">
            <a:solidFill>
              <a:srgbClr val="FFF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7818" y="6499377"/>
            <a:ext cx="84708" cy="84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125" y="6499377"/>
            <a:ext cx="84759" cy="84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99717" y="6561531"/>
            <a:ext cx="318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</a:tabLst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1	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9377" y="6561531"/>
            <a:ext cx="318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</a:tabLst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2	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6440" y="6428943"/>
            <a:ext cx="216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4380" algn="l"/>
              </a:tabLst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∟ BT</a:t>
            </a:r>
            <a:r>
              <a:rPr sz="1800" spc="15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  = ∟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00" spc="15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	=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540" y="4586096"/>
            <a:ext cx="4552315" cy="1996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200" dirty="0">
                <a:solidFill>
                  <a:srgbClr val="172C4A"/>
                </a:solidFill>
                <a:latin typeface="Verdana"/>
                <a:cs typeface="Verdana"/>
              </a:rPr>
              <a:t>If </a:t>
            </a:r>
            <a:r>
              <a:rPr sz="1800" spc="-2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172C4A"/>
                </a:solidFill>
                <a:latin typeface="Verdana"/>
                <a:cs typeface="Verdana"/>
              </a:rPr>
              <a:t>curve </a:t>
            </a:r>
            <a:r>
              <a:rPr sz="1800" spc="30" dirty="0">
                <a:solidFill>
                  <a:srgbClr val="172C4A"/>
                </a:solidFill>
                <a:latin typeface="Verdana"/>
                <a:cs typeface="Verdana"/>
              </a:rPr>
              <a:t>deflect </a:t>
            </a:r>
            <a:r>
              <a:rPr sz="1800" spc="-15" dirty="0">
                <a:solidFill>
                  <a:srgbClr val="172C4A"/>
                </a:solidFill>
                <a:latin typeface="Verdana"/>
                <a:cs typeface="Verdana"/>
              </a:rPr>
              <a:t>to </a:t>
            </a:r>
            <a:r>
              <a:rPr sz="1800" spc="-2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1800" spc="-85" dirty="0">
                <a:solidFill>
                  <a:srgbClr val="172C4A"/>
                </a:solidFill>
                <a:latin typeface="Verdana"/>
                <a:cs typeface="Verdana"/>
              </a:rPr>
              <a:t>right </a:t>
            </a:r>
            <a:r>
              <a:rPr sz="18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1800" spc="-25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1800" spc="-15" dirty="0">
                <a:solidFill>
                  <a:srgbClr val="172C4A"/>
                </a:solidFill>
                <a:latin typeface="Verdana"/>
                <a:cs typeface="Verdana"/>
              </a:rPr>
              <a:t>direction</a:t>
            </a:r>
            <a:r>
              <a:rPr sz="18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1800" spc="-114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172C4A"/>
                </a:solidFill>
                <a:latin typeface="Verdana"/>
                <a:cs typeface="Verdana"/>
              </a:rPr>
              <a:t>progress</a:t>
            </a:r>
            <a:r>
              <a:rPr sz="1800" spc="-12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172C4A"/>
                </a:solidFill>
                <a:latin typeface="Verdana"/>
                <a:cs typeface="Verdana"/>
              </a:rPr>
              <a:t>survey</a:t>
            </a:r>
            <a:r>
              <a:rPr sz="18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172C4A"/>
                </a:solidFill>
                <a:latin typeface="Verdana"/>
                <a:cs typeface="Verdana"/>
              </a:rPr>
              <a:t>it</a:t>
            </a:r>
            <a:r>
              <a:rPr sz="18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172C4A"/>
                </a:solidFill>
                <a:latin typeface="Verdana"/>
                <a:cs typeface="Verdana"/>
              </a:rPr>
              <a:t>is  </a:t>
            </a:r>
            <a:r>
              <a:rPr sz="1800" spc="50" dirty="0">
                <a:solidFill>
                  <a:srgbClr val="172C4A"/>
                </a:solidFill>
                <a:latin typeface="Verdana"/>
                <a:cs typeface="Verdana"/>
              </a:rPr>
              <a:t>called</a:t>
            </a:r>
            <a:r>
              <a:rPr sz="1800" spc="-14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172C4A"/>
                </a:solidFill>
                <a:latin typeface="Verdana"/>
                <a:cs typeface="Verdana"/>
              </a:rPr>
              <a:t>Right-hand</a:t>
            </a:r>
            <a:r>
              <a:rPr sz="1800" spc="-12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172C4A"/>
                </a:solidFill>
                <a:latin typeface="Verdana"/>
                <a:cs typeface="Verdana"/>
              </a:rPr>
              <a:t>curve</a:t>
            </a:r>
            <a:r>
              <a:rPr sz="18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172C4A"/>
                </a:solidFill>
                <a:latin typeface="Verdana"/>
                <a:cs typeface="Verdana"/>
              </a:rPr>
              <a:t>and</a:t>
            </a:r>
            <a:r>
              <a:rPr sz="1800" spc="-12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172C4A"/>
                </a:solidFill>
                <a:latin typeface="Verdana"/>
                <a:cs typeface="Verdana"/>
              </a:rPr>
              <a:t>id</a:t>
            </a:r>
            <a:r>
              <a:rPr sz="18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172C4A"/>
                </a:solidFill>
                <a:latin typeface="Verdana"/>
                <a:cs typeface="Verdana"/>
              </a:rPr>
              <a:t>to</a:t>
            </a:r>
            <a:r>
              <a:rPr sz="1800" spc="-14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1800" spc="-55" dirty="0">
                <a:solidFill>
                  <a:srgbClr val="172C4A"/>
                </a:solidFill>
                <a:latin typeface="Verdana"/>
                <a:cs typeface="Verdana"/>
              </a:rPr>
              <a:t>left </a:t>
            </a:r>
            <a:r>
              <a:rPr sz="1800" spc="-160" dirty="0">
                <a:solidFill>
                  <a:srgbClr val="172C4A"/>
                </a:solidFill>
                <a:latin typeface="Verdana"/>
                <a:cs typeface="Verdana"/>
              </a:rPr>
              <a:t>, </a:t>
            </a:r>
            <a:r>
              <a:rPr sz="1800" spc="-110" dirty="0">
                <a:solidFill>
                  <a:srgbClr val="172C4A"/>
                </a:solidFill>
                <a:latin typeface="Verdana"/>
                <a:cs typeface="Verdana"/>
              </a:rPr>
              <a:t>it </a:t>
            </a:r>
            <a:r>
              <a:rPr sz="1800" spc="-18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1800" spc="50" dirty="0">
                <a:solidFill>
                  <a:srgbClr val="172C4A"/>
                </a:solidFill>
                <a:latin typeface="Verdana"/>
                <a:cs typeface="Verdana"/>
              </a:rPr>
              <a:t>called </a:t>
            </a:r>
            <a:r>
              <a:rPr sz="1800" spc="-40" dirty="0">
                <a:solidFill>
                  <a:srgbClr val="172C4A"/>
                </a:solidFill>
                <a:latin typeface="Verdana"/>
                <a:cs typeface="Verdana"/>
              </a:rPr>
              <a:t>Left-hand</a:t>
            </a:r>
            <a:r>
              <a:rPr sz="1800" spc="-3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172C4A"/>
                </a:solidFill>
                <a:latin typeface="Verdana"/>
                <a:cs typeface="Verdana"/>
              </a:rPr>
              <a:t>curve.</a:t>
            </a:r>
            <a:endParaRPr sz="1800">
              <a:latin typeface="Verdana"/>
              <a:cs typeface="Verdana"/>
            </a:endParaRPr>
          </a:p>
          <a:p>
            <a:pPr marL="355600" marR="508634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The </a:t>
            </a:r>
            <a:r>
              <a:rPr sz="1800" spc="-135" dirty="0">
                <a:solidFill>
                  <a:srgbClr val="172C4A"/>
                </a:solidFill>
                <a:latin typeface="DejaVu Sans"/>
                <a:cs typeface="DejaVu Sans"/>
              </a:rPr>
              <a:t>∆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00" spc="-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spc="-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an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isosceles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triangle and  therefore the</a:t>
            </a: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angle</a:t>
            </a:r>
            <a:endParaRPr sz="1800">
              <a:latin typeface="Times New Roman"/>
              <a:cs typeface="Times New Roman"/>
            </a:endParaRPr>
          </a:p>
          <a:p>
            <a:pPr marL="775970" algn="ctr">
              <a:lnSpc>
                <a:spcPct val="100000"/>
              </a:lnSpc>
              <a:spcBef>
                <a:spcPts val="585"/>
              </a:spcBef>
            </a:pPr>
            <a:r>
              <a:rPr sz="1300" spc="-305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85261" y="6604203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94660" y="660349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25" name="object 25"/>
          <p:cNvSpPr/>
          <p:nvPr/>
        </p:nvSpPr>
        <p:spPr>
          <a:xfrm>
            <a:off x="1711451" y="687323"/>
            <a:ext cx="5719572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37247" y="687323"/>
            <a:ext cx="582168" cy="813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3540" y="707774"/>
            <a:ext cx="6819265" cy="37661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575435">
              <a:lnSpc>
                <a:spcPct val="100000"/>
              </a:lnSpc>
              <a:spcBef>
                <a:spcPts val="605"/>
              </a:spcBef>
            </a:pPr>
            <a:r>
              <a:rPr sz="2800" b="1" spc="100" dirty="0">
                <a:solidFill>
                  <a:srgbClr val="2E5796"/>
                </a:solidFill>
                <a:latin typeface="Times New Roman"/>
                <a:cs typeface="Times New Roman"/>
              </a:rPr>
              <a:t>Nomenclature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 Simple</a:t>
            </a:r>
            <a:r>
              <a:rPr sz="2800" b="1" spc="-22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 marR="2201545">
              <a:lnSpc>
                <a:spcPct val="100200"/>
              </a:lnSpc>
              <a:spcBef>
                <a:spcPts val="360"/>
              </a:spcBef>
              <a:buAutoNum type="arabicParenR" startAt="13"/>
              <a:tabLst>
                <a:tab pos="467359" algn="l"/>
              </a:tabLst>
            </a:pPr>
            <a:r>
              <a:rPr sz="2000" b="1" spc="-155" dirty="0">
                <a:solidFill>
                  <a:srgbClr val="172C4A"/>
                </a:solidFill>
                <a:latin typeface="Verdana"/>
                <a:cs typeface="Verdana"/>
              </a:rPr>
              <a:t>Central </a:t>
            </a:r>
            <a:r>
              <a:rPr sz="2000" b="1" spc="-145" dirty="0">
                <a:solidFill>
                  <a:srgbClr val="172C4A"/>
                </a:solidFill>
                <a:latin typeface="Verdana"/>
                <a:cs typeface="Verdana"/>
              </a:rPr>
              <a:t>Angle: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angle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OT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13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subtended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at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center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  by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50" dirty="0">
                <a:solidFill>
                  <a:srgbClr val="172C4A"/>
                </a:solidFill>
                <a:latin typeface="Verdana"/>
                <a:cs typeface="Verdana"/>
              </a:rPr>
              <a:t>arc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FT</a:t>
            </a:r>
            <a:r>
              <a:rPr sz="1950" b="1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55" dirty="0">
                <a:solidFill>
                  <a:srgbClr val="172C4A"/>
                </a:solidFill>
                <a:latin typeface="Verdana"/>
                <a:cs typeface="Verdana"/>
              </a:rPr>
              <a:t>called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central  </a:t>
            </a: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angle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 </a:t>
            </a:r>
            <a:r>
              <a:rPr sz="2000" spc="-215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40" dirty="0">
                <a:solidFill>
                  <a:srgbClr val="172C4A"/>
                </a:solidFill>
                <a:latin typeface="Verdana"/>
                <a:cs typeface="Verdana"/>
              </a:rPr>
              <a:t>equal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to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15" dirty="0">
                <a:solidFill>
                  <a:srgbClr val="172C4A"/>
                </a:solidFill>
                <a:latin typeface="Verdana"/>
                <a:cs typeface="Verdana"/>
              </a:rPr>
              <a:t>deflection 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angle.</a:t>
            </a:r>
            <a:endParaRPr sz="2000">
              <a:latin typeface="Verdana"/>
              <a:cs typeface="Verdana"/>
            </a:endParaRPr>
          </a:p>
          <a:p>
            <a:pPr marL="12700" marR="2131060">
              <a:lnSpc>
                <a:spcPct val="100000"/>
              </a:lnSpc>
              <a:spcBef>
                <a:spcPts val="1200"/>
              </a:spcBef>
              <a:buAutoNum type="arabicParenR" startAt="13"/>
              <a:tabLst>
                <a:tab pos="467359" algn="l"/>
              </a:tabLst>
            </a:pPr>
            <a:r>
              <a:rPr sz="2000" b="1" spc="-130" dirty="0">
                <a:solidFill>
                  <a:srgbClr val="172C4A"/>
                </a:solidFill>
                <a:latin typeface="Verdana"/>
                <a:cs typeface="Verdana"/>
              </a:rPr>
              <a:t>Mid </a:t>
            </a:r>
            <a:r>
              <a:rPr sz="2000" b="1" spc="-170" dirty="0">
                <a:solidFill>
                  <a:srgbClr val="172C4A"/>
                </a:solidFill>
                <a:latin typeface="Verdana"/>
                <a:cs typeface="Verdana"/>
              </a:rPr>
              <a:t>ordinate </a:t>
            </a:r>
            <a:r>
              <a:rPr sz="2000" b="1" spc="-315" dirty="0">
                <a:solidFill>
                  <a:srgbClr val="172C4A"/>
                </a:solidFill>
                <a:latin typeface="Verdana"/>
                <a:cs typeface="Verdana"/>
              </a:rPr>
              <a:t>(EF): </a:t>
            </a:r>
            <a:r>
              <a:rPr sz="2000" spc="-245" dirty="0">
                <a:solidFill>
                  <a:srgbClr val="172C4A"/>
                </a:solidFill>
                <a:latin typeface="Verdana"/>
                <a:cs typeface="Verdana"/>
              </a:rPr>
              <a:t>It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165" dirty="0">
                <a:solidFill>
                  <a:srgbClr val="172C4A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ordinate 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from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mid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point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long </a:t>
            </a: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chord 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to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mid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point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i.e 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distance </a:t>
            </a:r>
            <a:r>
              <a:rPr sz="2000" b="1" spc="-285" dirty="0">
                <a:solidFill>
                  <a:srgbClr val="172C4A"/>
                </a:solidFill>
                <a:latin typeface="Verdana"/>
                <a:cs typeface="Verdana"/>
              </a:rPr>
              <a:t>EF</a:t>
            </a:r>
            <a:r>
              <a:rPr sz="2000" spc="-285" dirty="0">
                <a:solidFill>
                  <a:srgbClr val="172C4A"/>
                </a:solidFill>
                <a:latin typeface="Verdana"/>
                <a:cs typeface="Verdana"/>
              </a:rPr>
              <a:t>.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Also </a:t>
            </a:r>
            <a:r>
              <a:rPr sz="2000" spc="60" dirty="0">
                <a:solidFill>
                  <a:srgbClr val="172C4A"/>
                </a:solidFill>
                <a:latin typeface="Verdana"/>
                <a:cs typeface="Verdana"/>
              </a:rPr>
              <a:t>called</a:t>
            </a:r>
            <a:r>
              <a:rPr sz="2000" spc="-52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Versed </a:t>
            </a:r>
            <a:r>
              <a:rPr sz="2000" spc="-90" dirty="0">
                <a:solidFill>
                  <a:srgbClr val="172C4A"/>
                </a:solidFill>
                <a:latin typeface="Verdana"/>
                <a:cs typeface="Verdana"/>
              </a:rPr>
              <a:t>sine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curve.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05400" y="1438897"/>
            <a:ext cx="3962400" cy="46243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559165" y="6432905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585858"/>
                </a:solidFill>
                <a:latin typeface="Verdana"/>
                <a:cs typeface="Verdana"/>
              </a:rPr>
              <a:t>17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66459" y="2593848"/>
            <a:ext cx="681228" cy="754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09004" y="2743200"/>
            <a:ext cx="467995" cy="542925"/>
          </a:xfrm>
          <a:custGeom>
            <a:avLst/>
            <a:gdLst/>
            <a:ahLst/>
            <a:cxnLst/>
            <a:rect l="l" t="t" r="r" b="b"/>
            <a:pathLst>
              <a:path w="467995" h="542925">
                <a:moveTo>
                  <a:pt x="431103" y="42995"/>
                </a:moveTo>
                <a:lnTo>
                  <a:pt x="404417" y="52288"/>
                </a:lnTo>
                <a:lnTo>
                  <a:pt x="0" y="524128"/>
                </a:lnTo>
                <a:lnTo>
                  <a:pt x="21590" y="542671"/>
                </a:lnTo>
                <a:lnTo>
                  <a:pt x="426048" y="70783"/>
                </a:lnTo>
                <a:lnTo>
                  <a:pt x="431103" y="42995"/>
                </a:lnTo>
                <a:close/>
              </a:path>
              <a:path w="467995" h="542925">
                <a:moveTo>
                  <a:pt x="465767" y="12191"/>
                </a:moveTo>
                <a:lnTo>
                  <a:pt x="438785" y="12191"/>
                </a:lnTo>
                <a:lnTo>
                  <a:pt x="460375" y="30734"/>
                </a:lnTo>
                <a:lnTo>
                  <a:pt x="426048" y="70783"/>
                </a:lnTo>
                <a:lnTo>
                  <a:pt x="416306" y="124333"/>
                </a:lnTo>
                <a:lnTo>
                  <a:pt x="421386" y="131699"/>
                </a:lnTo>
                <a:lnTo>
                  <a:pt x="429133" y="133223"/>
                </a:lnTo>
                <a:lnTo>
                  <a:pt x="437007" y="134620"/>
                </a:lnTo>
                <a:lnTo>
                  <a:pt x="444373" y="129412"/>
                </a:lnTo>
                <a:lnTo>
                  <a:pt x="445770" y="121665"/>
                </a:lnTo>
                <a:lnTo>
                  <a:pt x="465767" y="12191"/>
                </a:lnTo>
                <a:close/>
              </a:path>
              <a:path w="467995" h="542925">
                <a:moveTo>
                  <a:pt x="446622" y="18923"/>
                </a:moveTo>
                <a:lnTo>
                  <a:pt x="435483" y="18923"/>
                </a:lnTo>
                <a:lnTo>
                  <a:pt x="454279" y="34925"/>
                </a:lnTo>
                <a:lnTo>
                  <a:pt x="431103" y="42995"/>
                </a:lnTo>
                <a:lnTo>
                  <a:pt x="426048" y="70783"/>
                </a:lnTo>
                <a:lnTo>
                  <a:pt x="460375" y="30734"/>
                </a:lnTo>
                <a:lnTo>
                  <a:pt x="446622" y="18923"/>
                </a:lnTo>
                <a:close/>
              </a:path>
              <a:path w="467995" h="542925">
                <a:moveTo>
                  <a:pt x="467995" y="0"/>
                </a:moveTo>
                <a:lnTo>
                  <a:pt x="343662" y="43052"/>
                </a:lnTo>
                <a:lnTo>
                  <a:pt x="339725" y="51308"/>
                </a:lnTo>
                <a:lnTo>
                  <a:pt x="342265" y="58674"/>
                </a:lnTo>
                <a:lnTo>
                  <a:pt x="344932" y="66166"/>
                </a:lnTo>
                <a:lnTo>
                  <a:pt x="353060" y="70103"/>
                </a:lnTo>
                <a:lnTo>
                  <a:pt x="404417" y="52288"/>
                </a:lnTo>
                <a:lnTo>
                  <a:pt x="438785" y="12191"/>
                </a:lnTo>
                <a:lnTo>
                  <a:pt x="465767" y="12191"/>
                </a:lnTo>
                <a:lnTo>
                  <a:pt x="467995" y="0"/>
                </a:lnTo>
                <a:close/>
              </a:path>
              <a:path w="467995" h="542925">
                <a:moveTo>
                  <a:pt x="438785" y="12191"/>
                </a:moveTo>
                <a:lnTo>
                  <a:pt x="404417" y="52288"/>
                </a:lnTo>
                <a:lnTo>
                  <a:pt x="431103" y="42995"/>
                </a:lnTo>
                <a:lnTo>
                  <a:pt x="435483" y="18923"/>
                </a:lnTo>
                <a:lnTo>
                  <a:pt x="446622" y="18923"/>
                </a:lnTo>
                <a:lnTo>
                  <a:pt x="438785" y="12191"/>
                </a:lnTo>
                <a:close/>
              </a:path>
              <a:path w="467995" h="542925">
                <a:moveTo>
                  <a:pt x="435483" y="18923"/>
                </a:moveTo>
                <a:lnTo>
                  <a:pt x="431103" y="42995"/>
                </a:lnTo>
                <a:lnTo>
                  <a:pt x="454279" y="34925"/>
                </a:lnTo>
                <a:lnTo>
                  <a:pt x="435483" y="18923"/>
                </a:lnTo>
                <a:close/>
              </a:path>
            </a:pathLst>
          </a:custGeom>
          <a:solidFill>
            <a:srgbClr val="9C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19059" y="2711195"/>
            <a:ext cx="605027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61478" y="2734055"/>
            <a:ext cx="392430" cy="466725"/>
          </a:xfrm>
          <a:custGeom>
            <a:avLst/>
            <a:gdLst/>
            <a:ahLst/>
            <a:cxnLst/>
            <a:rect l="l" t="t" r="r" b="b"/>
            <a:pathLst>
              <a:path w="392429" h="466725">
                <a:moveTo>
                  <a:pt x="278002" y="394589"/>
                </a:moveTo>
                <a:lnTo>
                  <a:pt x="269748" y="398526"/>
                </a:lnTo>
                <a:lnTo>
                  <a:pt x="264414" y="413258"/>
                </a:lnTo>
                <a:lnTo>
                  <a:pt x="268224" y="421513"/>
                </a:lnTo>
                <a:lnTo>
                  <a:pt x="391922" y="466344"/>
                </a:lnTo>
                <a:lnTo>
                  <a:pt x="389813" y="453771"/>
                </a:lnTo>
                <a:lnTo>
                  <a:pt x="362839" y="453771"/>
                </a:lnTo>
                <a:lnTo>
                  <a:pt x="329019" y="413180"/>
                </a:lnTo>
                <a:lnTo>
                  <a:pt x="285369" y="397383"/>
                </a:lnTo>
                <a:lnTo>
                  <a:pt x="278002" y="394589"/>
                </a:lnTo>
                <a:close/>
              </a:path>
              <a:path w="392429" h="466725">
                <a:moveTo>
                  <a:pt x="329019" y="413180"/>
                </a:moveTo>
                <a:lnTo>
                  <a:pt x="362839" y="453771"/>
                </a:lnTo>
                <a:lnTo>
                  <a:pt x="370925" y="447040"/>
                </a:lnTo>
                <a:lnTo>
                  <a:pt x="359664" y="447040"/>
                </a:lnTo>
                <a:lnTo>
                  <a:pt x="355608" y="422803"/>
                </a:lnTo>
                <a:lnTo>
                  <a:pt x="329019" y="413180"/>
                </a:lnTo>
                <a:close/>
              </a:path>
              <a:path w="392429" h="466725">
                <a:moveTo>
                  <a:pt x="362712" y="331343"/>
                </a:moveTo>
                <a:lnTo>
                  <a:pt x="354965" y="332613"/>
                </a:lnTo>
                <a:lnTo>
                  <a:pt x="347218" y="334010"/>
                </a:lnTo>
                <a:lnTo>
                  <a:pt x="341883" y="341376"/>
                </a:lnTo>
                <a:lnTo>
                  <a:pt x="343280" y="349123"/>
                </a:lnTo>
                <a:lnTo>
                  <a:pt x="350928" y="394832"/>
                </a:lnTo>
                <a:lnTo>
                  <a:pt x="384810" y="435483"/>
                </a:lnTo>
                <a:lnTo>
                  <a:pt x="362839" y="453771"/>
                </a:lnTo>
                <a:lnTo>
                  <a:pt x="389813" y="453771"/>
                </a:lnTo>
                <a:lnTo>
                  <a:pt x="371475" y="344424"/>
                </a:lnTo>
                <a:lnTo>
                  <a:pt x="370077" y="336550"/>
                </a:lnTo>
                <a:lnTo>
                  <a:pt x="362712" y="331343"/>
                </a:lnTo>
                <a:close/>
              </a:path>
              <a:path w="392429" h="466725">
                <a:moveTo>
                  <a:pt x="355608" y="422803"/>
                </a:moveTo>
                <a:lnTo>
                  <a:pt x="359664" y="447040"/>
                </a:lnTo>
                <a:lnTo>
                  <a:pt x="378714" y="431165"/>
                </a:lnTo>
                <a:lnTo>
                  <a:pt x="355608" y="422803"/>
                </a:lnTo>
                <a:close/>
              </a:path>
              <a:path w="392429" h="466725">
                <a:moveTo>
                  <a:pt x="350928" y="394832"/>
                </a:moveTo>
                <a:lnTo>
                  <a:pt x="355608" y="422803"/>
                </a:lnTo>
                <a:lnTo>
                  <a:pt x="378714" y="431165"/>
                </a:lnTo>
                <a:lnTo>
                  <a:pt x="359664" y="447040"/>
                </a:lnTo>
                <a:lnTo>
                  <a:pt x="370925" y="447040"/>
                </a:lnTo>
                <a:lnTo>
                  <a:pt x="384810" y="435483"/>
                </a:lnTo>
                <a:lnTo>
                  <a:pt x="350928" y="394832"/>
                </a:lnTo>
                <a:close/>
              </a:path>
              <a:path w="392429" h="466725">
                <a:moveTo>
                  <a:pt x="21844" y="0"/>
                </a:moveTo>
                <a:lnTo>
                  <a:pt x="0" y="18288"/>
                </a:lnTo>
                <a:lnTo>
                  <a:pt x="329019" y="413180"/>
                </a:lnTo>
                <a:lnTo>
                  <a:pt x="355608" y="422803"/>
                </a:lnTo>
                <a:lnTo>
                  <a:pt x="350928" y="394832"/>
                </a:lnTo>
                <a:lnTo>
                  <a:pt x="21844" y="0"/>
                </a:lnTo>
                <a:close/>
              </a:path>
            </a:pathLst>
          </a:custGeom>
          <a:solidFill>
            <a:srgbClr val="9C525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5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9338" y="3194431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8735" y="319430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7796" y="3151759"/>
            <a:ext cx="1982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2935" algn="l"/>
              </a:tabLst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1	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3019171"/>
            <a:ext cx="296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3810" algn="l"/>
              </a:tabLst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In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65" dirty="0">
                <a:solidFill>
                  <a:srgbClr val="172C4A"/>
                </a:solidFill>
                <a:latin typeface="DejaVu Sans"/>
                <a:cs typeface="DejaVu Sans"/>
              </a:rPr>
              <a:t>∆</a:t>
            </a:r>
            <a:r>
              <a:rPr sz="1800" spc="-6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spc="16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OB,	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tan </a:t>
            </a:r>
            <a:r>
              <a:rPr sz="1800" spc="-170" dirty="0">
                <a:solidFill>
                  <a:srgbClr val="172C4A"/>
                </a:solidFill>
                <a:latin typeface="Verdana"/>
                <a:cs typeface="Verdana"/>
              </a:rPr>
              <a:t>(</a:t>
            </a:r>
            <a:r>
              <a:rPr sz="1950" spc="-254" baseline="44871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1800" spc="-170" dirty="0">
                <a:solidFill>
                  <a:srgbClr val="172C4A"/>
                </a:solidFill>
                <a:latin typeface="Times New Roman"/>
                <a:cs typeface="Times New Roman"/>
              </a:rPr>
              <a:t>)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BT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/</a:t>
            </a:r>
            <a:r>
              <a:rPr sz="1800" spc="-1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OT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8542" y="3151759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6101" y="3752469"/>
            <a:ext cx="606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890" algn="l"/>
              </a:tabLst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1=	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6226" y="3795140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95244" y="379475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3494" y="3619880"/>
            <a:ext cx="149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4825" algn="l"/>
                <a:tab pos="941705" algn="l"/>
              </a:tabLst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	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	t</a:t>
            </a:r>
            <a:r>
              <a:rPr sz="1800" spc="5" dirty="0">
                <a:solidFill>
                  <a:srgbClr val="172C4A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n</a:t>
            </a:r>
            <a:r>
              <a:rPr sz="1800" spc="-195" dirty="0">
                <a:solidFill>
                  <a:srgbClr val="172C4A"/>
                </a:solidFill>
                <a:latin typeface="Verdana"/>
                <a:cs typeface="Verdana"/>
              </a:rPr>
              <a:t>(</a:t>
            </a:r>
            <a:r>
              <a:rPr sz="1950" spc="-465" baseline="44871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6502" y="4354448"/>
            <a:ext cx="718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25" algn="l"/>
              </a:tabLst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1 =	2=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0670" y="4397120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30067" y="439674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83944" y="4221860"/>
            <a:ext cx="1878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25" algn="l"/>
                <a:tab pos="1035050" algn="l"/>
              </a:tabLst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BT	BT	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 </a:t>
            </a:r>
            <a:r>
              <a:rPr sz="1800" spc="-40" dirty="0">
                <a:solidFill>
                  <a:srgbClr val="172C4A"/>
                </a:solidFill>
                <a:latin typeface="Times New Roman"/>
                <a:cs typeface="Times New Roman"/>
              </a:rPr>
              <a:t>tan</a:t>
            </a:r>
            <a:r>
              <a:rPr sz="1800" spc="-40" dirty="0">
                <a:solidFill>
                  <a:srgbClr val="172C4A"/>
                </a:solidFill>
                <a:latin typeface="Verdana"/>
                <a:cs typeface="Verdana"/>
              </a:rPr>
              <a:t>(</a:t>
            </a:r>
            <a:r>
              <a:rPr sz="1800" spc="-4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950" spc="-457" baseline="44871" dirty="0">
                <a:solidFill>
                  <a:srgbClr val="172C4A"/>
                </a:solidFill>
                <a:latin typeface="DejaVu Sans"/>
                <a:cs typeface="DejaVu Sans"/>
              </a:rPr>
              <a:t>∅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4691253"/>
            <a:ext cx="2199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2C4A"/>
                </a:solidFill>
                <a:latin typeface="Times New Roman"/>
                <a:cs typeface="Times New Roman"/>
              </a:rPr>
              <a:t>c) Length of</a:t>
            </a:r>
            <a:r>
              <a:rPr sz="1800" b="1" spc="-7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2C4A"/>
                </a:solidFill>
                <a:latin typeface="Times New Roman"/>
                <a:cs typeface="Times New Roman"/>
              </a:rPr>
              <a:t>Chord(</a:t>
            </a:r>
            <a:r>
              <a:rPr sz="1800" b="1" dirty="0">
                <a:solidFill>
                  <a:srgbClr val="172C4A"/>
                </a:solidFill>
                <a:latin typeface="Trebuchet MS"/>
                <a:cs typeface="Trebuchet MS"/>
              </a:rPr>
              <a:t>l</a:t>
            </a:r>
            <a:r>
              <a:rPr sz="1800" b="1" dirty="0">
                <a:solidFill>
                  <a:srgbClr val="172C4A"/>
                </a:solidFill>
                <a:latin typeface="Times New Roman"/>
                <a:cs typeface="Times New Roman"/>
              </a:rPr>
              <a:t>):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95829" y="5409387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05227" y="540867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15240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7796" y="5366766"/>
            <a:ext cx="1984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4839" algn="l"/>
              </a:tabLst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1	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540" y="5234178"/>
            <a:ext cx="312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1925" algn="l"/>
              </a:tabLst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In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65" dirty="0">
                <a:solidFill>
                  <a:srgbClr val="172C4A"/>
                </a:solidFill>
                <a:latin typeface="DejaVu Sans"/>
                <a:cs typeface="DejaVu Sans"/>
              </a:rPr>
              <a:t>∆</a:t>
            </a:r>
            <a:r>
              <a:rPr sz="1800" spc="-6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spc="16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OE,	</a:t>
            </a:r>
            <a:r>
              <a:rPr sz="1800" spc="-40" dirty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1800" spc="-40" dirty="0">
                <a:solidFill>
                  <a:srgbClr val="172C4A"/>
                </a:solidFill>
                <a:latin typeface="Verdana"/>
                <a:cs typeface="Verdana"/>
              </a:rPr>
              <a:t>( </a:t>
            </a:r>
            <a:r>
              <a:rPr sz="1950" spc="-457" baseline="44871" dirty="0">
                <a:solidFill>
                  <a:srgbClr val="172C4A"/>
                </a:solidFill>
                <a:latin typeface="DejaVu Sans"/>
                <a:cs typeface="DejaVu Sans"/>
              </a:rPr>
              <a:t>∅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) = T E /</a:t>
            </a:r>
            <a:r>
              <a:rPr sz="1800" spc="-29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OT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88563" y="5366766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8942" y="5967171"/>
            <a:ext cx="863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065" algn="l"/>
              </a:tabLst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1	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94430" y="6009843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03448" y="600913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15240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08733" y="5834583"/>
            <a:ext cx="1589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8385" algn="l"/>
              </a:tabLst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spc="15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E =</a:t>
            </a:r>
            <a:r>
              <a:rPr sz="1800" spc="-1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OT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1800" spc="-200" dirty="0">
                <a:solidFill>
                  <a:srgbClr val="172C4A"/>
                </a:solidFill>
                <a:latin typeface="Verdana"/>
                <a:cs typeface="Verdana"/>
              </a:rPr>
              <a:t>(</a:t>
            </a:r>
            <a:r>
              <a:rPr sz="1950" spc="-465" baseline="44871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48942" y="6569150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22802" y="6611823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31820" y="661111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08733" y="6436563"/>
            <a:ext cx="1556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9750" algn="l"/>
              </a:tabLst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spc="15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E	= R </a:t>
            </a:r>
            <a:r>
              <a:rPr sz="1800" spc="-40" dirty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1800" spc="-40" dirty="0">
                <a:solidFill>
                  <a:srgbClr val="172C4A"/>
                </a:solidFill>
                <a:latin typeface="Verdana"/>
                <a:cs typeface="Verdana"/>
              </a:rPr>
              <a:t>(</a:t>
            </a:r>
            <a:r>
              <a:rPr sz="1800" spc="-4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950" spc="-457" baseline="44871" dirty="0">
                <a:solidFill>
                  <a:srgbClr val="172C4A"/>
                </a:solidFill>
                <a:latin typeface="DejaVu Sans"/>
                <a:cs typeface="DejaVu Sans"/>
              </a:rPr>
              <a:t>∅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32" name="object 32"/>
          <p:cNvSpPr/>
          <p:nvPr/>
        </p:nvSpPr>
        <p:spPr>
          <a:xfrm>
            <a:off x="2116835" y="687323"/>
            <a:ext cx="4907279" cy="813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30340" y="687323"/>
            <a:ext cx="582168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3540" y="700448"/>
            <a:ext cx="6412230" cy="207898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980564">
              <a:lnSpc>
                <a:spcPct val="100000"/>
              </a:lnSpc>
              <a:spcBef>
                <a:spcPts val="660"/>
              </a:spcBef>
            </a:pPr>
            <a:r>
              <a:rPr sz="2800" b="1" spc="90" dirty="0">
                <a:solidFill>
                  <a:srgbClr val="2E5796"/>
                </a:solidFill>
                <a:latin typeface="Times New Roman"/>
                <a:cs typeface="Times New Roman"/>
              </a:rPr>
              <a:t>Elements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 Simple</a:t>
            </a:r>
            <a:r>
              <a:rPr sz="2800" b="1" spc="-21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800" b="1" dirty="0">
                <a:solidFill>
                  <a:srgbClr val="172C4A"/>
                </a:solidFill>
                <a:latin typeface="Times New Roman"/>
                <a:cs typeface="Times New Roman"/>
              </a:rPr>
              <a:t>a)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∟T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+ ∟B`BT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2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800" spc="-18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180</a:t>
            </a:r>
            <a:r>
              <a:rPr sz="1800" baseline="25462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800" baseline="25462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I + </a:t>
            </a:r>
            <a:r>
              <a:rPr sz="1800" spc="-440" dirty="0">
                <a:solidFill>
                  <a:srgbClr val="172C4A"/>
                </a:solidFill>
                <a:latin typeface="DejaVu Sans"/>
                <a:cs typeface="DejaVu Sans"/>
              </a:rPr>
              <a:t>∅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800" spc="-9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180</a:t>
            </a:r>
            <a:r>
              <a:rPr sz="1800" spc="-7" baseline="25462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800" baseline="25462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∟T</a:t>
            </a:r>
            <a:r>
              <a:rPr sz="1800" spc="-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OT</a:t>
            </a:r>
            <a:r>
              <a:rPr sz="1800" spc="-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800" spc="-440" dirty="0">
                <a:solidFill>
                  <a:srgbClr val="172C4A"/>
                </a:solidFill>
                <a:latin typeface="DejaVu Sans"/>
                <a:cs typeface="DejaVu Sans"/>
              </a:rPr>
              <a:t>∅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180</a:t>
            </a:r>
            <a:r>
              <a:rPr sz="1800" baseline="25462" dirty="0">
                <a:solidFill>
                  <a:srgbClr val="172C4A"/>
                </a:solidFill>
                <a:latin typeface="Times New Roman"/>
                <a:cs typeface="Times New Roman"/>
              </a:rPr>
              <a:t>o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–</a:t>
            </a:r>
            <a:r>
              <a:rPr sz="1800" spc="-17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172C4A"/>
                </a:solidFill>
                <a:latin typeface="Times New Roman"/>
                <a:cs typeface="Times New Roman"/>
              </a:rPr>
              <a:t>b) </a:t>
            </a:r>
            <a:r>
              <a:rPr sz="1800" b="1" spc="-25" dirty="0">
                <a:solidFill>
                  <a:srgbClr val="172C4A"/>
                </a:solidFill>
                <a:latin typeface="Times New Roman"/>
                <a:cs typeface="Times New Roman"/>
              </a:rPr>
              <a:t>Tangent </a:t>
            </a:r>
            <a:r>
              <a:rPr sz="1800" b="1" spc="-5" dirty="0">
                <a:solidFill>
                  <a:srgbClr val="172C4A"/>
                </a:solidFill>
                <a:latin typeface="Times New Roman"/>
                <a:cs typeface="Times New Roman"/>
              </a:rPr>
              <a:t>lengths: </a:t>
            </a:r>
            <a:r>
              <a:rPr sz="1800" b="1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1 ,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2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72000" y="1489075"/>
            <a:ext cx="44958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559165" y="6432905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585858"/>
                </a:solidFill>
                <a:latin typeface="Verdana"/>
                <a:cs typeface="Verdana"/>
              </a:rPr>
              <a:t>18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66194" y="4027487"/>
            <a:ext cx="210692" cy="25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9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0" y="1219161"/>
            <a:ext cx="3276600" cy="4404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7264" y="1691385"/>
            <a:ext cx="110489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15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6810" y="1740154"/>
            <a:ext cx="13335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6207" y="173812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1543557"/>
            <a:ext cx="2256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5" dirty="0">
                <a:solidFill>
                  <a:srgbClr val="172C4A"/>
                </a:solidFill>
                <a:latin typeface="Trebuchet MS"/>
                <a:cs typeface="Trebuchet MS"/>
              </a:rPr>
              <a:t>l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2 T E = 2 R</a:t>
            </a:r>
            <a:r>
              <a:rPr sz="2000" spc="-1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2000" spc="-55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2175" spc="-82" baseline="45977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2000" spc="-55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917928"/>
            <a:ext cx="2592705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dirty="0">
                <a:solidFill>
                  <a:srgbClr val="172C4A"/>
                </a:solidFill>
                <a:latin typeface="Times New Roman"/>
                <a:cs typeface="Times New Roman"/>
              </a:rPr>
              <a:t>d) Length of Curve</a:t>
            </a:r>
            <a:r>
              <a:rPr sz="2000" b="1" spc="-12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72C4A"/>
                </a:solidFill>
                <a:latin typeface="Times New Roman"/>
                <a:cs typeface="Times New Roman"/>
              </a:rPr>
              <a:t>(L):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L = length of arc</a:t>
            </a:r>
            <a:r>
              <a:rPr sz="2000" spc="-22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950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FT</a:t>
            </a:r>
            <a:r>
              <a:rPr sz="1950" spc="7" baseline="-21367" dirty="0">
                <a:solidFill>
                  <a:srgbClr val="172C4A"/>
                </a:solidFill>
                <a:latin typeface="Times New Roman"/>
                <a:cs typeface="Times New Roman"/>
              </a:rPr>
              <a:t>2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3182238"/>
            <a:ext cx="21971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L = R </a:t>
            </a:r>
            <a:r>
              <a:rPr sz="2000" spc="-484" dirty="0">
                <a:solidFill>
                  <a:srgbClr val="172C4A"/>
                </a:solidFill>
                <a:latin typeface="DejaVu Sans"/>
                <a:cs typeface="DejaVu Sans"/>
              </a:rPr>
              <a:t>∅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(rad) =</a:t>
            </a:r>
            <a:r>
              <a:rPr sz="3000" u="heavy" baseline="3333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5" u="heavy" spc="142" baseline="45977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𝜋 </a:t>
            </a:r>
            <a:r>
              <a:rPr sz="3000" u="heavy" baseline="3333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000" u="heavy" spc="-315" baseline="3333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5" u="heavy" spc="-517" baseline="45977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∅</a:t>
            </a:r>
            <a:endParaRPr sz="2175" baseline="45977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2677" y="3378834"/>
            <a:ext cx="35052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180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3559105"/>
            <a:ext cx="1885950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Or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L /2 </a:t>
            </a:r>
            <a:r>
              <a:rPr sz="2000" spc="-15" dirty="0">
                <a:solidFill>
                  <a:srgbClr val="172C4A"/>
                </a:solidFill>
                <a:latin typeface="DejaVu Sans"/>
                <a:cs typeface="DejaVu Sans"/>
              </a:rPr>
              <a:t>𝜋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R = </a:t>
            </a:r>
            <a:r>
              <a:rPr sz="2000" spc="-484" dirty="0">
                <a:solidFill>
                  <a:srgbClr val="172C4A"/>
                </a:solidFill>
                <a:latin typeface="DejaVu Sans"/>
                <a:cs typeface="DejaVu Sans"/>
              </a:rPr>
              <a:t>∅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/</a:t>
            </a:r>
            <a:r>
              <a:rPr sz="2000" spc="-3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360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40" y="4823840"/>
            <a:ext cx="2630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L = 2 </a:t>
            </a:r>
            <a:r>
              <a:rPr sz="2000" spc="-15" dirty="0">
                <a:solidFill>
                  <a:srgbClr val="172C4A"/>
                </a:solidFill>
                <a:latin typeface="DejaVu Sans"/>
                <a:cs typeface="DejaVu Sans"/>
              </a:rPr>
              <a:t>𝜋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R </a:t>
            </a:r>
            <a:r>
              <a:rPr sz="2000" spc="-484" dirty="0">
                <a:solidFill>
                  <a:srgbClr val="172C4A"/>
                </a:solidFill>
                <a:latin typeface="DejaVu Sans"/>
                <a:cs typeface="DejaVu Sans"/>
              </a:rPr>
              <a:t>∅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/ 360 =</a:t>
            </a:r>
            <a:r>
              <a:rPr sz="3000" u="heavy" baseline="3333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5" u="heavy" spc="142" baseline="45977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𝜋 </a:t>
            </a:r>
            <a:r>
              <a:rPr sz="3000" u="heavy" baseline="3333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3000" u="heavy" spc="-427" baseline="3333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5" u="heavy" spc="-517" baseline="45977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∅</a:t>
            </a:r>
            <a:endParaRPr sz="2175" baseline="45977" dirty="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4941910"/>
            <a:ext cx="4135120" cy="119761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558800" algn="ctr">
              <a:lnSpc>
                <a:spcPct val="100000"/>
              </a:lnSpc>
              <a:spcBef>
                <a:spcPts val="730"/>
              </a:spcBef>
            </a:pP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180</a:t>
            </a:r>
            <a:endParaRPr sz="14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b="1" dirty="0">
                <a:solidFill>
                  <a:srgbClr val="172C4A"/>
                </a:solidFill>
                <a:latin typeface="Times New Roman"/>
                <a:cs typeface="Times New Roman"/>
              </a:rPr>
              <a:t>e) Apex distance or External</a:t>
            </a:r>
            <a:r>
              <a:rPr sz="2000" b="1" spc="-254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72C4A"/>
                </a:solidFill>
                <a:latin typeface="Times New Roman"/>
                <a:cs typeface="Times New Roman"/>
              </a:rPr>
              <a:t>distance: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BF = BO –</a:t>
            </a:r>
            <a:r>
              <a:rPr sz="2000" spc="-2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04389" y="6604203"/>
            <a:ext cx="133350" cy="248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13788" y="660120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6762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48892" y="6555435"/>
            <a:ext cx="187198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774189" algn="l"/>
              </a:tabLst>
            </a:pPr>
            <a:r>
              <a:rPr sz="1300" spc="15" dirty="0">
                <a:solidFill>
                  <a:srgbClr val="172C4A"/>
                </a:solidFill>
                <a:latin typeface="Times New Roman"/>
                <a:cs typeface="Times New Roman"/>
              </a:rPr>
              <a:t>1	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540" y="6407607"/>
            <a:ext cx="31864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5240" algn="l"/>
                <a:tab pos="2686050" algn="l"/>
              </a:tabLst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172C4A"/>
                </a:solidFill>
                <a:latin typeface="DejaVu Sans"/>
                <a:cs typeface="DejaVu Sans"/>
              </a:rPr>
              <a:t>∆</a:t>
            </a:r>
            <a:r>
              <a:rPr sz="2000" spc="-50" dirty="0">
                <a:solidFill>
                  <a:srgbClr val="172C4A"/>
                </a:solidFill>
                <a:latin typeface="Times New Roman"/>
                <a:cs typeface="Times New Roman"/>
              </a:rPr>
              <a:t>OT</a:t>
            </a:r>
            <a:r>
              <a:rPr sz="2000" spc="17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B,	</a:t>
            </a:r>
            <a:r>
              <a:rPr sz="2000" spc="-55" dirty="0">
                <a:solidFill>
                  <a:srgbClr val="172C4A"/>
                </a:solidFill>
                <a:latin typeface="Times New Roman"/>
                <a:cs typeface="Times New Roman"/>
              </a:rPr>
              <a:t>cos</a:t>
            </a:r>
            <a:r>
              <a:rPr sz="2000" spc="-55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2175" spc="-82" baseline="45977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2000" spc="-55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r>
              <a:rPr sz="2000" spc="-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2000" spc="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OT	/</a:t>
            </a:r>
            <a:r>
              <a:rPr sz="2000" spc="-7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72C4A"/>
                </a:solidFill>
                <a:latin typeface="Times New Roman"/>
                <a:cs typeface="Times New Roman"/>
              </a:rPr>
              <a:t>BO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20" name="object 20"/>
          <p:cNvSpPr/>
          <p:nvPr/>
        </p:nvSpPr>
        <p:spPr>
          <a:xfrm>
            <a:off x="2116835" y="687323"/>
            <a:ext cx="4907279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30340" y="687323"/>
            <a:ext cx="582168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51913" y="772413"/>
            <a:ext cx="4444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90" dirty="0">
                <a:solidFill>
                  <a:srgbClr val="2E5796"/>
                </a:solidFill>
                <a:latin typeface="Times New Roman"/>
                <a:cs typeface="Times New Roman"/>
              </a:rPr>
              <a:t>Elements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 Simple</a:t>
            </a:r>
            <a:r>
              <a:rPr sz="2800" b="1" spc="-21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59165" y="6432905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585858"/>
                </a:solidFill>
                <a:latin typeface="Verdana"/>
                <a:cs typeface="Verdana"/>
              </a:rPr>
              <a:t>19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52800" y="2494152"/>
            <a:ext cx="1420495" cy="368935"/>
          </a:xfrm>
          <a:custGeom>
            <a:avLst/>
            <a:gdLst/>
            <a:ahLst/>
            <a:cxnLst/>
            <a:rect l="l" t="t" r="r" b="b"/>
            <a:pathLst>
              <a:path w="1420495" h="368935">
                <a:moveTo>
                  <a:pt x="0" y="0"/>
                </a:moveTo>
                <a:lnTo>
                  <a:pt x="1420114" y="36855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88585" y="1588516"/>
            <a:ext cx="269240" cy="1274445"/>
          </a:xfrm>
          <a:custGeom>
            <a:avLst/>
            <a:gdLst/>
            <a:ahLst/>
            <a:cxnLst/>
            <a:rect l="l" t="t" r="r" b="b"/>
            <a:pathLst>
              <a:path w="269239" h="1274445">
                <a:moveTo>
                  <a:pt x="0" y="0"/>
                </a:moveTo>
                <a:lnTo>
                  <a:pt x="54225" y="13277"/>
                </a:lnTo>
                <a:lnTo>
                  <a:pt x="104735" y="51359"/>
                </a:lnTo>
                <a:lnTo>
                  <a:pt x="150447" y="111616"/>
                </a:lnTo>
                <a:lnTo>
                  <a:pt x="171165" y="149239"/>
                </a:lnTo>
                <a:lnTo>
                  <a:pt x="190277" y="191420"/>
                </a:lnTo>
                <a:lnTo>
                  <a:pt x="207648" y="237831"/>
                </a:lnTo>
                <a:lnTo>
                  <a:pt x="223142" y="288143"/>
                </a:lnTo>
                <a:lnTo>
                  <a:pt x="236625" y="342028"/>
                </a:lnTo>
                <a:lnTo>
                  <a:pt x="247959" y="399157"/>
                </a:lnTo>
                <a:lnTo>
                  <a:pt x="257011" y="459201"/>
                </a:lnTo>
                <a:lnTo>
                  <a:pt x="263644" y="521832"/>
                </a:lnTo>
                <a:lnTo>
                  <a:pt x="267723" y="586722"/>
                </a:lnTo>
                <a:lnTo>
                  <a:pt x="269113" y="653542"/>
                </a:lnTo>
                <a:lnTo>
                  <a:pt x="267807" y="718009"/>
                </a:lnTo>
                <a:lnTo>
                  <a:pt x="263961" y="780990"/>
                </a:lnTo>
                <a:lnTo>
                  <a:pt x="257680" y="842129"/>
                </a:lnTo>
                <a:lnTo>
                  <a:pt x="249071" y="901073"/>
                </a:lnTo>
                <a:lnTo>
                  <a:pt x="238240" y="957465"/>
                </a:lnTo>
                <a:lnTo>
                  <a:pt x="225292" y="1010951"/>
                </a:lnTo>
                <a:lnTo>
                  <a:pt x="210335" y="1061177"/>
                </a:lnTo>
                <a:lnTo>
                  <a:pt x="193474" y="1107788"/>
                </a:lnTo>
                <a:lnTo>
                  <a:pt x="174816" y="1150428"/>
                </a:lnTo>
                <a:lnTo>
                  <a:pt x="154466" y="1188743"/>
                </a:lnTo>
                <a:lnTo>
                  <a:pt x="132530" y="1222379"/>
                </a:lnTo>
                <a:lnTo>
                  <a:pt x="109115" y="1250979"/>
                </a:lnTo>
                <a:lnTo>
                  <a:pt x="84327" y="127419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52800" y="1588516"/>
            <a:ext cx="1371600" cy="906144"/>
          </a:xfrm>
          <a:custGeom>
            <a:avLst/>
            <a:gdLst/>
            <a:ahLst/>
            <a:cxnLst/>
            <a:rect l="l" t="t" r="r" b="b"/>
            <a:pathLst>
              <a:path w="1371600" h="906144">
                <a:moveTo>
                  <a:pt x="0" y="905637"/>
                </a:moveTo>
                <a:lnTo>
                  <a:pt x="1371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78934" y="1542034"/>
            <a:ext cx="11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85028" y="2077034"/>
            <a:ext cx="8267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Times New Roman"/>
                <a:cs typeface="Times New Roman"/>
              </a:rPr>
              <a:t>S </a:t>
            </a:r>
            <a:r>
              <a:rPr sz="1800" spc="-114" dirty="0">
                <a:latin typeface="Times New Roman"/>
                <a:cs typeface="Times New Roman"/>
              </a:rPr>
              <a:t>= </a:t>
            </a:r>
            <a:r>
              <a:rPr sz="1800" spc="110" dirty="0">
                <a:latin typeface="Times New Roman"/>
                <a:cs typeface="Times New Roman"/>
              </a:rPr>
              <a:t>r </a:t>
            </a:r>
            <a:r>
              <a:rPr sz="1800" spc="30" dirty="0">
                <a:latin typeface="Times New Roman"/>
                <a:cs typeface="Times New Roman"/>
              </a:rPr>
              <a:t>x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DejaVu Sans"/>
                <a:cs typeface="DejaVu Sans"/>
              </a:rPr>
              <a:t>𝜃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11142" y="2110994"/>
            <a:ext cx="74930" cy="512445"/>
          </a:xfrm>
          <a:custGeom>
            <a:avLst/>
            <a:gdLst/>
            <a:ahLst/>
            <a:cxnLst/>
            <a:rect l="l" t="t" r="r" b="b"/>
            <a:pathLst>
              <a:path w="74929" h="512444">
                <a:moveTo>
                  <a:pt x="66167" y="0"/>
                </a:moveTo>
                <a:lnTo>
                  <a:pt x="71847" y="54501"/>
                </a:lnTo>
                <a:lnTo>
                  <a:pt x="74671" y="109254"/>
                </a:lnTo>
                <a:lnTo>
                  <a:pt x="74685" y="163891"/>
                </a:lnTo>
                <a:lnTo>
                  <a:pt x="71935" y="218045"/>
                </a:lnTo>
                <a:lnTo>
                  <a:pt x="66468" y="271351"/>
                </a:lnTo>
                <a:lnTo>
                  <a:pt x="58330" y="323441"/>
                </a:lnTo>
                <a:lnTo>
                  <a:pt x="47568" y="373949"/>
                </a:lnTo>
                <a:lnTo>
                  <a:pt x="34228" y="422509"/>
                </a:lnTo>
                <a:lnTo>
                  <a:pt x="18356" y="468754"/>
                </a:lnTo>
                <a:lnTo>
                  <a:pt x="0" y="512317"/>
                </a:lnTo>
              </a:path>
            </a:pathLst>
          </a:custGeom>
          <a:ln w="9525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965575" y="2229434"/>
            <a:ext cx="154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DejaVu Sans"/>
                <a:cs typeface="DejaVu Sans"/>
              </a:rPr>
              <a:t>𝜃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52800" y="3417315"/>
            <a:ext cx="2209800" cy="2057400"/>
          </a:xfrm>
          <a:custGeom>
            <a:avLst/>
            <a:gdLst/>
            <a:ahLst/>
            <a:cxnLst/>
            <a:rect l="l" t="t" r="r" b="b"/>
            <a:pathLst>
              <a:path w="2209800" h="2057400">
                <a:moveTo>
                  <a:pt x="1104900" y="0"/>
                </a:moveTo>
                <a:lnTo>
                  <a:pt x="1055682" y="1002"/>
                </a:lnTo>
                <a:lnTo>
                  <a:pt x="1007015" y="3981"/>
                </a:lnTo>
                <a:lnTo>
                  <a:pt x="958945" y="8896"/>
                </a:lnTo>
                <a:lnTo>
                  <a:pt x="911517" y="15704"/>
                </a:lnTo>
                <a:lnTo>
                  <a:pt x="864774" y="24363"/>
                </a:lnTo>
                <a:lnTo>
                  <a:pt x="818762" y="34832"/>
                </a:lnTo>
                <a:lnTo>
                  <a:pt x="773527" y="47069"/>
                </a:lnTo>
                <a:lnTo>
                  <a:pt x="729112" y="61032"/>
                </a:lnTo>
                <a:lnTo>
                  <a:pt x="685563" y="76679"/>
                </a:lnTo>
                <a:lnTo>
                  <a:pt x="642924" y="93968"/>
                </a:lnTo>
                <a:lnTo>
                  <a:pt x="601241" y="112858"/>
                </a:lnTo>
                <a:lnTo>
                  <a:pt x="560559" y="133306"/>
                </a:lnTo>
                <a:lnTo>
                  <a:pt x="520922" y="155271"/>
                </a:lnTo>
                <a:lnTo>
                  <a:pt x="482375" y="178712"/>
                </a:lnTo>
                <a:lnTo>
                  <a:pt x="444964" y="203585"/>
                </a:lnTo>
                <a:lnTo>
                  <a:pt x="408732" y="229849"/>
                </a:lnTo>
                <a:lnTo>
                  <a:pt x="373726" y="257463"/>
                </a:lnTo>
                <a:lnTo>
                  <a:pt x="339989" y="286385"/>
                </a:lnTo>
                <a:lnTo>
                  <a:pt x="307568" y="316572"/>
                </a:lnTo>
                <a:lnTo>
                  <a:pt x="276506" y="347983"/>
                </a:lnTo>
                <a:lnTo>
                  <a:pt x="246848" y="380577"/>
                </a:lnTo>
                <a:lnTo>
                  <a:pt x="218640" y="414311"/>
                </a:lnTo>
                <a:lnTo>
                  <a:pt x="191927" y="449143"/>
                </a:lnTo>
                <a:lnTo>
                  <a:pt x="166753" y="485031"/>
                </a:lnTo>
                <a:lnTo>
                  <a:pt x="143163" y="521935"/>
                </a:lnTo>
                <a:lnTo>
                  <a:pt x="121202" y="559811"/>
                </a:lnTo>
                <a:lnTo>
                  <a:pt x="100915" y="598619"/>
                </a:lnTo>
                <a:lnTo>
                  <a:pt x="82347" y="638315"/>
                </a:lnTo>
                <a:lnTo>
                  <a:pt x="65544" y="678860"/>
                </a:lnTo>
                <a:lnTo>
                  <a:pt x="50548" y="720209"/>
                </a:lnTo>
                <a:lnTo>
                  <a:pt x="37407" y="762323"/>
                </a:lnTo>
                <a:lnTo>
                  <a:pt x="26164" y="805158"/>
                </a:lnTo>
                <a:lnTo>
                  <a:pt x="16865" y="848674"/>
                </a:lnTo>
                <a:lnTo>
                  <a:pt x="9553" y="892827"/>
                </a:lnTo>
                <a:lnTo>
                  <a:pt x="4276" y="937577"/>
                </a:lnTo>
                <a:lnTo>
                  <a:pt x="1076" y="982882"/>
                </a:lnTo>
                <a:lnTo>
                  <a:pt x="0" y="1028700"/>
                </a:lnTo>
                <a:lnTo>
                  <a:pt x="1076" y="1074527"/>
                </a:lnTo>
                <a:lnTo>
                  <a:pt x="4276" y="1119840"/>
                </a:lnTo>
                <a:lnTo>
                  <a:pt x="9553" y="1164598"/>
                </a:lnTo>
                <a:lnTo>
                  <a:pt x="16865" y="1208758"/>
                </a:lnTo>
                <a:lnTo>
                  <a:pt x="26164" y="1252279"/>
                </a:lnTo>
                <a:lnTo>
                  <a:pt x="37407" y="1295120"/>
                </a:lnTo>
                <a:lnTo>
                  <a:pt x="50548" y="1337237"/>
                </a:lnTo>
                <a:lnTo>
                  <a:pt x="65544" y="1378590"/>
                </a:lnTo>
                <a:lnTo>
                  <a:pt x="82347" y="1419137"/>
                </a:lnTo>
                <a:lnTo>
                  <a:pt x="100915" y="1458835"/>
                </a:lnTo>
                <a:lnTo>
                  <a:pt x="121202" y="1497644"/>
                </a:lnTo>
                <a:lnTo>
                  <a:pt x="143163" y="1535521"/>
                </a:lnTo>
                <a:lnTo>
                  <a:pt x="166753" y="1572424"/>
                </a:lnTo>
                <a:lnTo>
                  <a:pt x="191927" y="1608312"/>
                </a:lnTo>
                <a:lnTo>
                  <a:pt x="218640" y="1643143"/>
                </a:lnTo>
                <a:lnTo>
                  <a:pt x="246848" y="1676875"/>
                </a:lnTo>
                <a:lnTo>
                  <a:pt x="276506" y="1709467"/>
                </a:lnTo>
                <a:lnTo>
                  <a:pt x="307568" y="1740876"/>
                </a:lnTo>
                <a:lnTo>
                  <a:pt x="339989" y="1771061"/>
                </a:lnTo>
                <a:lnTo>
                  <a:pt x="373726" y="1799979"/>
                </a:lnTo>
                <a:lnTo>
                  <a:pt x="408732" y="1827590"/>
                </a:lnTo>
                <a:lnTo>
                  <a:pt x="444964" y="1853851"/>
                </a:lnTo>
                <a:lnTo>
                  <a:pt x="482375" y="1878721"/>
                </a:lnTo>
                <a:lnTo>
                  <a:pt x="520922" y="1902158"/>
                </a:lnTo>
                <a:lnTo>
                  <a:pt x="560559" y="1924120"/>
                </a:lnTo>
                <a:lnTo>
                  <a:pt x="601241" y="1944565"/>
                </a:lnTo>
                <a:lnTo>
                  <a:pt x="642924" y="1963451"/>
                </a:lnTo>
                <a:lnTo>
                  <a:pt x="685563" y="1980737"/>
                </a:lnTo>
                <a:lnTo>
                  <a:pt x="729112" y="1996381"/>
                </a:lnTo>
                <a:lnTo>
                  <a:pt x="773527" y="2010341"/>
                </a:lnTo>
                <a:lnTo>
                  <a:pt x="818762" y="2022575"/>
                </a:lnTo>
                <a:lnTo>
                  <a:pt x="864774" y="2033042"/>
                </a:lnTo>
                <a:lnTo>
                  <a:pt x="911517" y="2041699"/>
                </a:lnTo>
                <a:lnTo>
                  <a:pt x="958945" y="2048505"/>
                </a:lnTo>
                <a:lnTo>
                  <a:pt x="1007015" y="2053419"/>
                </a:lnTo>
                <a:lnTo>
                  <a:pt x="1055682" y="2056397"/>
                </a:lnTo>
                <a:lnTo>
                  <a:pt x="1104900" y="2057400"/>
                </a:lnTo>
                <a:lnTo>
                  <a:pt x="1154117" y="2056397"/>
                </a:lnTo>
                <a:lnTo>
                  <a:pt x="1202784" y="2053419"/>
                </a:lnTo>
                <a:lnTo>
                  <a:pt x="1250854" y="2048505"/>
                </a:lnTo>
                <a:lnTo>
                  <a:pt x="1298282" y="2041699"/>
                </a:lnTo>
                <a:lnTo>
                  <a:pt x="1345025" y="2033042"/>
                </a:lnTo>
                <a:lnTo>
                  <a:pt x="1391037" y="2022575"/>
                </a:lnTo>
                <a:lnTo>
                  <a:pt x="1436272" y="2010341"/>
                </a:lnTo>
                <a:lnTo>
                  <a:pt x="1480687" y="1996381"/>
                </a:lnTo>
                <a:lnTo>
                  <a:pt x="1524236" y="1980737"/>
                </a:lnTo>
                <a:lnTo>
                  <a:pt x="1566875" y="1963451"/>
                </a:lnTo>
                <a:lnTo>
                  <a:pt x="1608558" y="1944565"/>
                </a:lnTo>
                <a:lnTo>
                  <a:pt x="1649240" y="1924120"/>
                </a:lnTo>
                <a:lnTo>
                  <a:pt x="1688877" y="1902158"/>
                </a:lnTo>
                <a:lnTo>
                  <a:pt x="1727424" y="1878721"/>
                </a:lnTo>
                <a:lnTo>
                  <a:pt x="1764835" y="1853851"/>
                </a:lnTo>
                <a:lnTo>
                  <a:pt x="1801067" y="1827590"/>
                </a:lnTo>
                <a:lnTo>
                  <a:pt x="1836073" y="1799979"/>
                </a:lnTo>
                <a:lnTo>
                  <a:pt x="1869810" y="1771061"/>
                </a:lnTo>
                <a:lnTo>
                  <a:pt x="1902231" y="1740876"/>
                </a:lnTo>
                <a:lnTo>
                  <a:pt x="1933293" y="1709467"/>
                </a:lnTo>
                <a:lnTo>
                  <a:pt x="1962951" y="1676875"/>
                </a:lnTo>
                <a:lnTo>
                  <a:pt x="1991159" y="1643143"/>
                </a:lnTo>
                <a:lnTo>
                  <a:pt x="2017872" y="1608312"/>
                </a:lnTo>
                <a:lnTo>
                  <a:pt x="2043046" y="1572424"/>
                </a:lnTo>
                <a:lnTo>
                  <a:pt x="2066636" y="1535521"/>
                </a:lnTo>
                <a:lnTo>
                  <a:pt x="2088597" y="1497644"/>
                </a:lnTo>
                <a:lnTo>
                  <a:pt x="2108884" y="1458835"/>
                </a:lnTo>
                <a:lnTo>
                  <a:pt x="2127452" y="1419137"/>
                </a:lnTo>
                <a:lnTo>
                  <a:pt x="2144255" y="1378590"/>
                </a:lnTo>
                <a:lnTo>
                  <a:pt x="2159251" y="1337237"/>
                </a:lnTo>
                <a:lnTo>
                  <a:pt x="2172392" y="1295120"/>
                </a:lnTo>
                <a:lnTo>
                  <a:pt x="2183635" y="1252279"/>
                </a:lnTo>
                <a:lnTo>
                  <a:pt x="2192934" y="1208758"/>
                </a:lnTo>
                <a:lnTo>
                  <a:pt x="2200246" y="1164598"/>
                </a:lnTo>
                <a:lnTo>
                  <a:pt x="2205523" y="1119840"/>
                </a:lnTo>
                <a:lnTo>
                  <a:pt x="2208723" y="1074527"/>
                </a:lnTo>
                <a:lnTo>
                  <a:pt x="2209800" y="1028700"/>
                </a:lnTo>
                <a:lnTo>
                  <a:pt x="2208723" y="982882"/>
                </a:lnTo>
                <a:lnTo>
                  <a:pt x="2205523" y="937577"/>
                </a:lnTo>
                <a:lnTo>
                  <a:pt x="2200246" y="892827"/>
                </a:lnTo>
                <a:lnTo>
                  <a:pt x="2192934" y="848674"/>
                </a:lnTo>
                <a:lnTo>
                  <a:pt x="2183635" y="805158"/>
                </a:lnTo>
                <a:lnTo>
                  <a:pt x="2172392" y="762323"/>
                </a:lnTo>
                <a:lnTo>
                  <a:pt x="2159251" y="720209"/>
                </a:lnTo>
                <a:lnTo>
                  <a:pt x="2144255" y="678860"/>
                </a:lnTo>
                <a:lnTo>
                  <a:pt x="2127452" y="638315"/>
                </a:lnTo>
                <a:lnTo>
                  <a:pt x="2108884" y="598619"/>
                </a:lnTo>
                <a:lnTo>
                  <a:pt x="2088597" y="559811"/>
                </a:lnTo>
                <a:lnTo>
                  <a:pt x="2066636" y="521935"/>
                </a:lnTo>
                <a:lnTo>
                  <a:pt x="2043046" y="485031"/>
                </a:lnTo>
                <a:lnTo>
                  <a:pt x="2017872" y="449143"/>
                </a:lnTo>
                <a:lnTo>
                  <a:pt x="1991159" y="414311"/>
                </a:lnTo>
                <a:lnTo>
                  <a:pt x="1962951" y="380577"/>
                </a:lnTo>
                <a:lnTo>
                  <a:pt x="1933293" y="347983"/>
                </a:lnTo>
                <a:lnTo>
                  <a:pt x="1902231" y="316572"/>
                </a:lnTo>
                <a:lnTo>
                  <a:pt x="1869810" y="286385"/>
                </a:lnTo>
                <a:lnTo>
                  <a:pt x="1836073" y="257463"/>
                </a:lnTo>
                <a:lnTo>
                  <a:pt x="1801067" y="229849"/>
                </a:lnTo>
                <a:lnTo>
                  <a:pt x="1764835" y="203585"/>
                </a:lnTo>
                <a:lnTo>
                  <a:pt x="1727424" y="178712"/>
                </a:lnTo>
                <a:lnTo>
                  <a:pt x="1688877" y="155271"/>
                </a:lnTo>
                <a:lnTo>
                  <a:pt x="1649240" y="133306"/>
                </a:lnTo>
                <a:lnTo>
                  <a:pt x="1608558" y="112858"/>
                </a:lnTo>
                <a:lnTo>
                  <a:pt x="1566875" y="93968"/>
                </a:lnTo>
                <a:lnTo>
                  <a:pt x="1524236" y="76679"/>
                </a:lnTo>
                <a:lnTo>
                  <a:pt x="1480687" y="61032"/>
                </a:lnTo>
                <a:lnTo>
                  <a:pt x="1436272" y="47069"/>
                </a:lnTo>
                <a:lnTo>
                  <a:pt x="1391037" y="34832"/>
                </a:lnTo>
                <a:lnTo>
                  <a:pt x="1345025" y="24363"/>
                </a:lnTo>
                <a:lnTo>
                  <a:pt x="1298282" y="15704"/>
                </a:lnTo>
                <a:lnTo>
                  <a:pt x="1250854" y="8896"/>
                </a:lnTo>
                <a:lnTo>
                  <a:pt x="1202784" y="3981"/>
                </a:lnTo>
                <a:lnTo>
                  <a:pt x="1154117" y="1002"/>
                </a:lnTo>
                <a:lnTo>
                  <a:pt x="1104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52800" y="3417315"/>
            <a:ext cx="2209800" cy="2057400"/>
          </a:xfrm>
          <a:custGeom>
            <a:avLst/>
            <a:gdLst/>
            <a:ahLst/>
            <a:cxnLst/>
            <a:rect l="l" t="t" r="r" b="b"/>
            <a:pathLst>
              <a:path w="2209800" h="2057400">
                <a:moveTo>
                  <a:pt x="0" y="1028700"/>
                </a:moveTo>
                <a:lnTo>
                  <a:pt x="1076" y="982882"/>
                </a:lnTo>
                <a:lnTo>
                  <a:pt x="4276" y="937577"/>
                </a:lnTo>
                <a:lnTo>
                  <a:pt x="9553" y="892827"/>
                </a:lnTo>
                <a:lnTo>
                  <a:pt x="16865" y="848674"/>
                </a:lnTo>
                <a:lnTo>
                  <a:pt x="26164" y="805158"/>
                </a:lnTo>
                <a:lnTo>
                  <a:pt x="37407" y="762323"/>
                </a:lnTo>
                <a:lnTo>
                  <a:pt x="50548" y="720209"/>
                </a:lnTo>
                <a:lnTo>
                  <a:pt x="65544" y="678860"/>
                </a:lnTo>
                <a:lnTo>
                  <a:pt x="82347" y="638315"/>
                </a:lnTo>
                <a:lnTo>
                  <a:pt x="100915" y="598619"/>
                </a:lnTo>
                <a:lnTo>
                  <a:pt x="121202" y="559811"/>
                </a:lnTo>
                <a:lnTo>
                  <a:pt x="143163" y="521935"/>
                </a:lnTo>
                <a:lnTo>
                  <a:pt x="166753" y="485031"/>
                </a:lnTo>
                <a:lnTo>
                  <a:pt x="191927" y="449143"/>
                </a:lnTo>
                <a:lnTo>
                  <a:pt x="218640" y="414311"/>
                </a:lnTo>
                <a:lnTo>
                  <a:pt x="246848" y="380577"/>
                </a:lnTo>
                <a:lnTo>
                  <a:pt x="276506" y="347983"/>
                </a:lnTo>
                <a:lnTo>
                  <a:pt x="307568" y="316572"/>
                </a:lnTo>
                <a:lnTo>
                  <a:pt x="339989" y="286385"/>
                </a:lnTo>
                <a:lnTo>
                  <a:pt x="373726" y="257463"/>
                </a:lnTo>
                <a:lnTo>
                  <a:pt x="408732" y="229849"/>
                </a:lnTo>
                <a:lnTo>
                  <a:pt x="444964" y="203585"/>
                </a:lnTo>
                <a:lnTo>
                  <a:pt x="482375" y="178712"/>
                </a:lnTo>
                <a:lnTo>
                  <a:pt x="520922" y="155271"/>
                </a:lnTo>
                <a:lnTo>
                  <a:pt x="560559" y="133306"/>
                </a:lnTo>
                <a:lnTo>
                  <a:pt x="601241" y="112858"/>
                </a:lnTo>
                <a:lnTo>
                  <a:pt x="642924" y="93968"/>
                </a:lnTo>
                <a:lnTo>
                  <a:pt x="685563" y="76679"/>
                </a:lnTo>
                <a:lnTo>
                  <a:pt x="729112" y="61032"/>
                </a:lnTo>
                <a:lnTo>
                  <a:pt x="773527" y="47069"/>
                </a:lnTo>
                <a:lnTo>
                  <a:pt x="818762" y="34832"/>
                </a:lnTo>
                <a:lnTo>
                  <a:pt x="864774" y="24363"/>
                </a:lnTo>
                <a:lnTo>
                  <a:pt x="911517" y="15704"/>
                </a:lnTo>
                <a:lnTo>
                  <a:pt x="958945" y="8896"/>
                </a:lnTo>
                <a:lnTo>
                  <a:pt x="1007015" y="3981"/>
                </a:lnTo>
                <a:lnTo>
                  <a:pt x="1055682" y="1002"/>
                </a:lnTo>
                <a:lnTo>
                  <a:pt x="1104900" y="0"/>
                </a:lnTo>
                <a:lnTo>
                  <a:pt x="1154117" y="1002"/>
                </a:lnTo>
                <a:lnTo>
                  <a:pt x="1202784" y="3981"/>
                </a:lnTo>
                <a:lnTo>
                  <a:pt x="1250854" y="8896"/>
                </a:lnTo>
                <a:lnTo>
                  <a:pt x="1298282" y="15704"/>
                </a:lnTo>
                <a:lnTo>
                  <a:pt x="1345025" y="24363"/>
                </a:lnTo>
                <a:lnTo>
                  <a:pt x="1391037" y="34832"/>
                </a:lnTo>
                <a:lnTo>
                  <a:pt x="1436272" y="47069"/>
                </a:lnTo>
                <a:lnTo>
                  <a:pt x="1480687" y="61032"/>
                </a:lnTo>
                <a:lnTo>
                  <a:pt x="1524236" y="76679"/>
                </a:lnTo>
                <a:lnTo>
                  <a:pt x="1566875" y="93968"/>
                </a:lnTo>
                <a:lnTo>
                  <a:pt x="1608558" y="112858"/>
                </a:lnTo>
                <a:lnTo>
                  <a:pt x="1649240" y="133306"/>
                </a:lnTo>
                <a:lnTo>
                  <a:pt x="1688877" y="155271"/>
                </a:lnTo>
                <a:lnTo>
                  <a:pt x="1727424" y="178712"/>
                </a:lnTo>
                <a:lnTo>
                  <a:pt x="1764835" y="203585"/>
                </a:lnTo>
                <a:lnTo>
                  <a:pt x="1801067" y="229849"/>
                </a:lnTo>
                <a:lnTo>
                  <a:pt x="1836073" y="257463"/>
                </a:lnTo>
                <a:lnTo>
                  <a:pt x="1869810" y="286385"/>
                </a:lnTo>
                <a:lnTo>
                  <a:pt x="1902231" y="316572"/>
                </a:lnTo>
                <a:lnTo>
                  <a:pt x="1933293" y="347983"/>
                </a:lnTo>
                <a:lnTo>
                  <a:pt x="1962951" y="380577"/>
                </a:lnTo>
                <a:lnTo>
                  <a:pt x="1991159" y="414311"/>
                </a:lnTo>
                <a:lnTo>
                  <a:pt x="2017872" y="449143"/>
                </a:lnTo>
                <a:lnTo>
                  <a:pt x="2043046" y="485031"/>
                </a:lnTo>
                <a:lnTo>
                  <a:pt x="2066636" y="521935"/>
                </a:lnTo>
                <a:lnTo>
                  <a:pt x="2088597" y="559811"/>
                </a:lnTo>
                <a:lnTo>
                  <a:pt x="2108884" y="598619"/>
                </a:lnTo>
                <a:lnTo>
                  <a:pt x="2127452" y="638315"/>
                </a:lnTo>
                <a:lnTo>
                  <a:pt x="2144255" y="678860"/>
                </a:lnTo>
                <a:lnTo>
                  <a:pt x="2159251" y="720209"/>
                </a:lnTo>
                <a:lnTo>
                  <a:pt x="2172392" y="762323"/>
                </a:lnTo>
                <a:lnTo>
                  <a:pt x="2183635" y="805158"/>
                </a:lnTo>
                <a:lnTo>
                  <a:pt x="2192934" y="848674"/>
                </a:lnTo>
                <a:lnTo>
                  <a:pt x="2200246" y="892827"/>
                </a:lnTo>
                <a:lnTo>
                  <a:pt x="2205523" y="937577"/>
                </a:lnTo>
                <a:lnTo>
                  <a:pt x="2208723" y="982882"/>
                </a:lnTo>
                <a:lnTo>
                  <a:pt x="2209800" y="1028700"/>
                </a:lnTo>
                <a:lnTo>
                  <a:pt x="2208723" y="1074527"/>
                </a:lnTo>
                <a:lnTo>
                  <a:pt x="2205523" y="1119840"/>
                </a:lnTo>
                <a:lnTo>
                  <a:pt x="2200246" y="1164598"/>
                </a:lnTo>
                <a:lnTo>
                  <a:pt x="2192934" y="1208758"/>
                </a:lnTo>
                <a:lnTo>
                  <a:pt x="2183635" y="1252279"/>
                </a:lnTo>
                <a:lnTo>
                  <a:pt x="2172392" y="1295120"/>
                </a:lnTo>
                <a:lnTo>
                  <a:pt x="2159251" y="1337237"/>
                </a:lnTo>
                <a:lnTo>
                  <a:pt x="2144255" y="1378590"/>
                </a:lnTo>
                <a:lnTo>
                  <a:pt x="2127452" y="1419137"/>
                </a:lnTo>
                <a:lnTo>
                  <a:pt x="2108884" y="1458835"/>
                </a:lnTo>
                <a:lnTo>
                  <a:pt x="2088597" y="1497644"/>
                </a:lnTo>
                <a:lnTo>
                  <a:pt x="2066636" y="1535521"/>
                </a:lnTo>
                <a:lnTo>
                  <a:pt x="2043046" y="1572424"/>
                </a:lnTo>
                <a:lnTo>
                  <a:pt x="2017872" y="1608312"/>
                </a:lnTo>
                <a:lnTo>
                  <a:pt x="1991159" y="1643143"/>
                </a:lnTo>
                <a:lnTo>
                  <a:pt x="1962951" y="1676875"/>
                </a:lnTo>
                <a:lnTo>
                  <a:pt x="1933293" y="1709467"/>
                </a:lnTo>
                <a:lnTo>
                  <a:pt x="1902231" y="1740876"/>
                </a:lnTo>
                <a:lnTo>
                  <a:pt x="1869810" y="1771061"/>
                </a:lnTo>
                <a:lnTo>
                  <a:pt x="1836073" y="1799979"/>
                </a:lnTo>
                <a:lnTo>
                  <a:pt x="1801067" y="1827590"/>
                </a:lnTo>
                <a:lnTo>
                  <a:pt x="1764835" y="1853851"/>
                </a:lnTo>
                <a:lnTo>
                  <a:pt x="1727424" y="1878721"/>
                </a:lnTo>
                <a:lnTo>
                  <a:pt x="1688877" y="1902158"/>
                </a:lnTo>
                <a:lnTo>
                  <a:pt x="1649240" y="1924120"/>
                </a:lnTo>
                <a:lnTo>
                  <a:pt x="1608558" y="1944565"/>
                </a:lnTo>
                <a:lnTo>
                  <a:pt x="1566875" y="1963451"/>
                </a:lnTo>
                <a:lnTo>
                  <a:pt x="1524236" y="1980737"/>
                </a:lnTo>
                <a:lnTo>
                  <a:pt x="1480687" y="1996381"/>
                </a:lnTo>
                <a:lnTo>
                  <a:pt x="1436272" y="2010341"/>
                </a:lnTo>
                <a:lnTo>
                  <a:pt x="1391037" y="2022575"/>
                </a:lnTo>
                <a:lnTo>
                  <a:pt x="1345025" y="2033042"/>
                </a:lnTo>
                <a:lnTo>
                  <a:pt x="1298282" y="2041699"/>
                </a:lnTo>
                <a:lnTo>
                  <a:pt x="1250854" y="2048505"/>
                </a:lnTo>
                <a:lnTo>
                  <a:pt x="1202784" y="2053419"/>
                </a:lnTo>
                <a:lnTo>
                  <a:pt x="1154117" y="2056397"/>
                </a:lnTo>
                <a:lnTo>
                  <a:pt x="1104900" y="2057400"/>
                </a:lnTo>
                <a:lnTo>
                  <a:pt x="1055682" y="2056397"/>
                </a:lnTo>
                <a:lnTo>
                  <a:pt x="1007015" y="2053419"/>
                </a:lnTo>
                <a:lnTo>
                  <a:pt x="958945" y="2048505"/>
                </a:lnTo>
                <a:lnTo>
                  <a:pt x="911517" y="2041699"/>
                </a:lnTo>
                <a:lnTo>
                  <a:pt x="864774" y="2033042"/>
                </a:lnTo>
                <a:lnTo>
                  <a:pt x="818762" y="2022575"/>
                </a:lnTo>
                <a:lnTo>
                  <a:pt x="773527" y="2010341"/>
                </a:lnTo>
                <a:lnTo>
                  <a:pt x="729112" y="1996381"/>
                </a:lnTo>
                <a:lnTo>
                  <a:pt x="685563" y="1980737"/>
                </a:lnTo>
                <a:lnTo>
                  <a:pt x="642924" y="1963451"/>
                </a:lnTo>
                <a:lnTo>
                  <a:pt x="601241" y="1944565"/>
                </a:lnTo>
                <a:lnTo>
                  <a:pt x="560559" y="1924120"/>
                </a:lnTo>
                <a:lnTo>
                  <a:pt x="520922" y="1902158"/>
                </a:lnTo>
                <a:lnTo>
                  <a:pt x="482375" y="1878721"/>
                </a:lnTo>
                <a:lnTo>
                  <a:pt x="444964" y="1853851"/>
                </a:lnTo>
                <a:lnTo>
                  <a:pt x="408732" y="1827590"/>
                </a:lnTo>
                <a:lnTo>
                  <a:pt x="373726" y="1799979"/>
                </a:lnTo>
                <a:lnTo>
                  <a:pt x="339989" y="1771061"/>
                </a:lnTo>
                <a:lnTo>
                  <a:pt x="307568" y="1740876"/>
                </a:lnTo>
                <a:lnTo>
                  <a:pt x="276506" y="1709467"/>
                </a:lnTo>
                <a:lnTo>
                  <a:pt x="246848" y="1676875"/>
                </a:lnTo>
                <a:lnTo>
                  <a:pt x="218640" y="1643143"/>
                </a:lnTo>
                <a:lnTo>
                  <a:pt x="191927" y="1608312"/>
                </a:lnTo>
                <a:lnTo>
                  <a:pt x="166753" y="1572424"/>
                </a:lnTo>
                <a:lnTo>
                  <a:pt x="143163" y="1535521"/>
                </a:lnTo>
                <a:lnTo>
                  <a:pt x="121202" y="1497644"/>
                </a:lnTo>
                <a:lnTo>
                  <a:pt x="100915" y="1458835"/>
                </a:lnTo>
                <a:lnTo>
                  <a:pt x="82347" y="1419137"/>
                </a:lnTo>
                <a:lnTo>
                  <a:pt x="65544" y="1378590"/>
                </a:lnTo>
                <a:lnTo>
                  <a:pt x="50548" y="1337237"/>
                </a:lnTo>
                <a:lnTo>
                  <a:pt x="37407" y="1295120"/>
                </a:lnTo>
                <a:lnTo>
                  <a:pt x="26164" y="1252279"/>
                </a:lnTo>
                <a:lnTo>
                  <a:pt x="16865" y="1208758"/>
                </a:lnTo>
                <a:lnTo>
                  <a:pt x="9553" y="1164598"/>
                </a:lnTo>
                <a:lnTo>
                  <a:pt x="4276" y="1119840"/>
                </a:lnTo>
                <a:lnTo>
                  <a:pt x="1076" y="1074527"/>
                </a:lnTo>
                <a:lnTo>
                  <a:pt x="0" y="10287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82490" y="4169536"/>
            <a:ext cx="556260" cy="467359"/>
          </a:xfrm>
          <a:custGeom>
            <a:avLst/>
            <a:gdLst/>
            <a:ahLst/>
            <a:cxnLst/>
            <a:rect l="l" t="t" r="r" b="b"/>
            <a:pathLst>
              <a:path w="556260" h="467360">
                <a:moveTo>
                  <a:pt x="277875" y="0"/>
                </a:moveTo>
                <a:lnTo>
                  <a:pt x="227907" y="3761"/>
                </a:lnTo>
                <a:lnTo>
                  <a:pt x="180885" y="14606"/>
                </a:lnTo>
                <a:lnTo>
                  <a:pt x="137592" y="31877"/>
                </a:lnTo>
                <a:lnTo>
                  <a:pt x="98812" y="54914"/>
                </a:lnTo>
                <a:lnTo>
                  <a:pt x="65327" y="83059"/>
                </a:lnTo>
                <a:lnTo>
                  <a:pt x="37921" y="115654"/>
                </a:lnTo>
                <a:lnTo>
                  <a:pt x="17375" y="152040"/>
                </a:lnTo>
                <a:lnTo>
                  <a:pt x="4474" y="191559"/>
                </a:lnTo>
                <a:lnTo>
                  <a:pt x="0" y="233552"/>
                </a:lnTo>
                <a:lnTo>
                  <a:pt x="4474" y="275508"/>
                </a:lnTo>
                <a:lnTo>
                  <a:pt x="17375" y="314997"/>
                </a:lnTo>
                <a:lnTo>
                  <a:pt x="37921" y="351361"/>
                </a:lnTo>
                <a:lnTo>
                  <a:pt x="65327" y="383941"/>
                </a:lnTo>
                <a:lnTo>
                  <a:pt x="98812" y="412075"/>
                </a:lnTo>
                <a:lnTo>
                  <a:pt x="137592" y="435106"/>
                </a:lnTo>
                <a:lnTo>
                  <a:pt x="180885" y="452373"/>
                </a:lnTo>
                <a:lnTo>
                  <a:pt x="227907" y="463217"/>
                </a:lnTo>
                <a:lnTo>
                  <a:pt x="277875" y="466979"/>
                </a:lnTo>
                <a:lnTo>
                  <a:pt x="327849" y="463217"/>
                </a:lnTo>
                <a:lnTo>
                  <a:pt x="374882" y="452373"/>
                </a:lnTo>
                <a:lnTo>
                  <a:pt x="418192" y="435106"/>
                </a:lnTo>
                <a:lnTo>
                  <a:pt x="456992" y="412075"/>
                </a:lnTo>
                <a:lnTo>
                  <a:pt x="490498" y="383941"/>
                </a:lnTo>
                <a:lnTo>
                  <a:pt x="517924" y="351361"/>
                </a:lnTo>
                <a:lnTo>
                  <a:pt x="538487" y="314997"/>
                </a:lnTo>
                <a:lnTo>
                  <a:pt x="551400" y="275508"/>
                </a:lnTo>
                <a:lnTo>
                  <a:pt x="555879" y="233552"/>
                </a:lnTo>
                <a:lnTo>
                  <a:pt x="551400" y="191559"/>
                </a:lnTo>
                <a:lnTo>
                  <a:pt x="538487" y="152040"/>
                </a:lnTo>
                <a:lnTo>
                  <a:pt x="517924" y="115654"/>
                </a:lnTo>
                <a:lnTo>
                  <a:pt x="490498" y="83059"/>
                </a:lnTo>
                <a:lnTo>
                  <a:pt x="456992" y="54914"/>
                </a:lnTo>
                <a:lnTo>
                  <a:pt x="418192" y="31877"/>
                </a:lnTo>
                <a:lnTo>
                  <a:pt x="374882" y="14606"/>
                </a:lnTo>
                <a:lnTo>
                  <a:pt x="327849" y="3761"/>
                </a:lnTo>
                <a:lnTo>
                  <a:pt x="277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82490" y="4169536"/>
            <a:ext cx="556260" cy="467359"/>
          </a:xfrm>
          <a:custGeom>
            <a:avLst/>
            <a:gdLst/>
            <a:ahLst/>
            <a:cxnLst/>
            <a:rect l="l" t="t" r="r" b="b"/>
            <a:pathLst>
              <a:path w="556260" h="467360">
                <a:moveTo>
                  <a:pt x="0" y="233552"/>
                </a:moveTo>
                <a:lnTo>
                  <a:pt x="4474" y="191559"/>
                </a:lnTo>
                <a:lnTo>
                  <a:pt x="17375" y="152040"/>
                </a:lnTo>
                <a:lnTo>
                  <a:pt x="37921" y="115654"/>
                </a:lnTo>
                <a:lnTo>
                  <a:pt x="65327" y="83059"/>
                </a:lnTo>
                <a:lnTo>
                  <a:pt x="98812" y="54914"/>
                </a:lnTo>
                <a:lnTo>
                  <a:pt x="137592" y="31877"/>
                </a:lnTo>
                <a:lnTo>
                  <a:pt x="180885" y="14606"/>
                </a:lnTo>
                <a:lnTo>
                  <a:pt x="227907" y="3761"/>
                </a:lnTo>
                <a:lnTo>
                  <a:pt x="277875" y="0"/>
                </a:lnTo>
                <a:lnTo>
                  <a:pt x="327849" y="3761"/>
                </a:lnTo>
                <a:lnTo>
                  <a:pt x="374882" y="14606"/>
                </a:lnTo>
                <a:lnTo>
                  <a:pt x="418192" y="31876"/>
                </a:lnTo>
                <a:lnTo>
                  <a:pt x="456992" y="54914"/>
                </a:lnTo>
                <a:lnTo>
                  <a:pt x="490498" y="83059"/>
                </a:lnTo>
                <a:lnTo>
                  <a:pt x="517924" y="115654"/>
                </a:lnTo>
                <a:lnTo>
                  <a:pt x="538487" y="152040"/>
                </a:lnTo>
                <a:lnTo>
                  <a:pt x="551400" y="191559"/>
                </a:lnTo>
                <a:lnTo>
                  <a:pt x="555879" y="233552"/>
                </a:lnTo>
                <a:lnTo>
                  <a:pt x="551400" y="275508"/>
                </a:lnTo>
                <a:lnTo>
                  <a:pt x="538487" y="314997"/>
                </a:lnTo>
                <a:lnTo>
                  <a:pt x="517924" y="351361"/>
                </a:lnTo>
                <a:lnTo>
                  <a:pt x="490498" y="383941"/>
                </a:lnTo>
                <a:lnTo>
                  <a:pt x="456992" y="412075"/>
                </a:lnTo>
                <a:lnTo>
                  <a:pt x="418192" y="435106"/>
                </a:lnTo>
                <a:lnTo>
                  <a:pt x="374882" y="452373"/>
                </a:lnTo>
                <a:lnTo>
                  <a:pt x="327849" y="463217"/>
                </a:lnTo>
                <a:lnTo>
                  <a:pt x="277875" y="466979"/>
                </a:lnTo>
                <a:lnTo>
                  <a:pt x="227907" y="463217"/>
                </a:lnTo>
                <a:lnTo>
                  <a:pt x="180885" y="452373"/>
                </a:lnTo>
                <a:lnTo>
                  <a:pt x="137592" y="435106"/>
                </a:lnTo>
                <a:lnTo>
                  <a:pt x="98812" y="412075"/>
                </a:lnTo>
                <a:lnTo>
                  <a:pt x="65327" y="383941"/>
                </a:lnTo>
                <a:lnTo>
                  <a:pt x="37921" y="351361"/>
                </a:lnTo>
                <a:lnTo>
                  <a:pt x="17375" y="314997"/>
                </a:lnTo>
                <a:lnTo>
                  <a:pt x="4474" y="275508"/>
                </a:lnTo>
                <a:lnTo>
                  <a:pt x="0" y="233552"/>
                </a:lnTo>
                <a:close/>
              </a:path>
            </a:pathLst>
          </a:custGeom>
          <a:ln w="28575">
            <a:solidFill>
              <a:srgbClr val="75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76396" y="3718686"/>
            <a:ext cx="779780" cy="727710"/>
          </a:xfrm>
          <a:custGeom>
            <a:avLst/>
            <a:gdLst/>
            <a:ahLst/>
            <a:cxnLst/>
            <a:rect l="l" t="t" r="r" b="b"/>
            <a:pathLst>
              <a:path w="779779" h="727710">
                <a:moveTo>
                  <a:pt x="0" y="0"/>
                </a:moveTo>
                <a:lnTo>
                  <a:pt x="779271" y="727329"/>
                </a:lnTo>
              </a:path>
            </a:pathLst>
          </a:custGeom>
          <a:ln w="9524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57700" y="3718686"/>
            <a:ext cx="781685" cy="727710"/>
          </a:xfrm>
          <a:custGeom>
            <a:avLst/>
            <a:gdLst/>
            <a:ahLst/>
            <a:cxnLst/>
            <a:rect l="l" t="t" r="r" b="b"/>
            <a:pathLst>
              <a:path w="781685" h="727710">
                <a:moveTo>
                  <a:pt x="0" y="727329"/>
                </a:moveTo>
                <a:lnTo>
                  <a:pt x="781303" y="0"/>
                </a:lnTo>
              </a:path>
            </a:pathLst>
          </a:custGeom>
          <a:ln w="9525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20311" y="3913632"/>
            <a:ext cx="854963" cy="245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71873" y="3950849"/>
            <a:ext cx="752475" cy="134620"/>
          </a:xfrm>
          <a:custGeom>
            <a:avLst/>
            <a:gdLst/>
            <a:ahLst/>
            <a:cxnLst/>
            <a:rect l="l" t="t" r="r" b="b"/>
            <a:pathLst>
              <a:path w="752475" h="134620">
                <a:moveTo>
                  <a:pt x="0" y="134105"/>
                </a:moveTo>
                <a:lnTo>
                  <a:pt x="35490" y="105398"/>
                </a:lnTo>
                <a:lnTo>
                  <a:pt x="74371" y="80056"/>
                </a:lnTo>
                <a:lnTo>
                  <a:pt x="116216" y="58117"/>
                </a:lnTo>
                <a:lnTo>
                  <a:pt x="160601" y="39617"/>
                </a:lnTo>
                <a:lnTo>
                  <a:pt x="207104" y="24594"/>
                </a:lnTo>
                <a:lnTo>
                  <a:pt x="255298" y="13084"/>
                </a:lnTo>
                <a:lnTo>
                  <a:pt x="304760" y="5123"/>
                </a:lnTo>
                <a:lnTo>
                  <a:pt x="355066" y="750"/>
                </a:lnTo>
                <a:lnTo>
                  <a:pt x="405792" y="0"/>
                </a:lnTo>
                <a:lnTo>
                  <a:pt x="456513" y="2910"/>
                </a:lnTo>
                <a:lnTo>
                  <a:pt x="506805" y="9517"/>
                </a:lnTo>
                <a:lnTo>
                  <a:pt x="556243" y="19858"/>
                </a:lnTo>
                <a:lnTo>
                  <a:pt x="604404" y="33970"/>
                </a:lnTo>
                <a:lnTo>
                  <a:pt x="650864" y="51890"/>
                </a:lnTo>
                <a:lnTo>
                  <a:pt x="695198" y="73653"/>
                </a:lnTo>
                <a:lnTo>
                  <a:pt x="738721" y="100621"/>
                </a:lnTo>
                <a:lnTo>
                  <a:pt x="752221" y="110356"/>
                </a:lnTo>
              </a:path>
            </a:pathLst>
          </a:custGeom>
          <a:ln w="28575">
            <a:solidFill>
              <a:srgbClr val="E68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381627" y="3589782"/>
            <a:ext cx="169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40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46575" y="3066415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70375" y="4678426"/>
            <a:ext cx="452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360</a:t>
            </a:r>
            <a:r>
              <a:rPr sz="1800" spc="82" baseline="25462" dirty="0">
                <a:latin typeface="Times New Roman"/>
                <a:cs typeface="Times New Roman"/>
              </a:rPr>
              <a:t>o</a:t>
            </a:r>
            <a:endParaRPr sz="1800" baseline="25462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42228" y="4363592"/>
            <a:ext cx="43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spc="10" dirty="0">
                <a:latin typeface="DejaVu Sans"/>
                <a:cs typeface="DejaVu Sans"/>
              </a:rPr>
              <a:t>𝜋</a:t>
            </a:r>
            <a:r>
              <a:rPr sz="1800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41546" y="3916426"/>
            <a:ext cx="18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64938" y="3916426"/>
            <a:ext cx="18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5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70" y="33130"/>
            <a:ext cx="8229600" cy="6924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/>
              <a:t>TOPICS TO BE COVERED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8229600" cy="3505200"/>
          </a:xfrm>
        </p:spPr>
        <p:txBody>
          <a:bodyPr>
            <a:normAutofit lnSpcReduction="10000"/>
          </a:bodyPr>
          <a:lstStyle/>
          <a:p>
            <a:r>
              <a:rPr lang="en-US" sz="2700" dirty="0" smtClean="0"/>
              <a:t>Curves</a:t>
            </a:r>
            <a:endParaRPr lang="en-US" sz="2700" dirty="0" smtClean="0"/>
          </a:p>
          <a:p>
            <a:endParaRPr lang="en-US" sz="2700" dirty="0"/>
          </a:p>
          <a:p>
            <a:r>
              <a:rPr lang="en-US" sz="2700" dirty="0" smtClean="0"/>
              <a:t>Classification of Curves</a:t>
            </a:r>
            <a:endParaRPr lang="en-US" sz="2700" dirty="0" smtClean="0"/>
          </a:p>
          <a:p>
            <a:endParaRPr lang="en-US" sz="2700" dirty="0"/>
          </a:p>
          <a:p>
            <a:r>
              <a:rPr lang="en-US" sz="2700" dirty="0"/>
              <a:t> </a:t>
            </a:r>
            <a:r>
              <a:rPr lang="en-US" sz="2700" dirty="0" smtClean="0"/>
              <a:t>Simple Curve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884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5813" y="1365250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4370" y="1407922"/>
            <a:ext cx="122047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09980" algn="l"/>
              </a:tabLst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	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927" y="1232661"/>
            <a:ext cx="2804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BO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 OT 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/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172C4A"/>
                </a:solidFill>
                <a:latin typeface="Times New Roman"/>
                <a:cs typeface="Times New Roman"/>
              </a:rPr>
              <a:t>cos</a:t>
            </a:r>
            <a:r>
              <a:rPr sz="1800" spc="10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1950" u="heavy" spc="-165" baseline="44871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∅</a:t>
            </a:r>
            <a:r>
              <a:rPr sz="1800" spc="-110" dirty="0">
                <a:solidFill>
                  <a:srgbClr val="172C4A"/>
                </a:solidFill>
                <a:latin typeface="Times New Roman"/>
                <a:cs typeface="Times New Roman"/>
              </a:rPr>
              <a:t>)=</a:t>
            </a:r>
            <a:r>
              <a:rPr sz="1800" spc="-1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/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172C4A"/>
                </a:solidFill>
                <a:latin typeface="Times New Roman"/>
                <a:cs typeface="Times New Roman"/>
              </a:rPr>
              <a:t>cos</a:t>
            </a:r>
            <a:r>
              <a:rPr sz="1800" spc="10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2700" u="heavy" spc="-847" baseline="32407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 </a:t>
            </a:r>
            <a:r>
              <a:rPr sz="1950" u="heavy" spc="-240" baseline="44871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∅</a:t>
            </a:r>
            <a:r>
              <a:rPr sz="1800" spc="-16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4594" y="2009901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1094" y="1834641"/>
            <a:ext cx="153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8165" algn="l"/>
              </a:tabLst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BO	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800" spc="-4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</a:t>
            </a:r>
            <a:r>
              <a:rPr sz="1800" spc="-3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172C4A"/>
                </a:solidFill>
                <a:latin typeface="Times New Roman"/>
                <a:cs typeface="Times New Roman"/>
              </a:rPr>
              <a:t>sec</a:t>
            </a:r>
            <a:r>
              <a:rPr sz="1800" spc="10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1950" u="heavy" spc="-240" baseline="44871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∅</a:t>
            </a:r>
            <a:r>
              <a:rPr sz="1800" spc="-16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2307158"/>
            <a:ext cx="19723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BF = R </a:t>
            </a:r>
            <a:r>
              <a:rPr sz="1800" spc="-15" dirty="0">
                <a:solidFill>
                  <a:srgbClr val="172C4A"/>
                </a:solidFill>
                <a:latin typeface="Times New Roman"/>
                <a:cs typeface="Times New Roman"/>
              </a:rPr>
              <a:t>sec</a:t>
            </a:r>
            <a:r>
              <a:rPr sz="1800" spc="-15" dirty="0">
                <a:solidFill>
                  <a:srgbClr val="172C4A"/>
                </a:solidFill>
                <a:latin typeface="DejaVu Sans"/>
                <a:cs typeface="DejaVu Sans"/>
              </a:rPr>
              <a:t>(∅/</a:t>
            </a:r>
            <a:r>
              <a:rPr sz="1800" spc="-15" dirty="0">
                <a:solidFill>
                  <a:srgbClr val="172C4A"/>
                </a:solidFill>
                <a:latin typeface="Times New Roman"/>
                <a:cs typeface="Times New Roman"/>
              </a:rPr>
              <a:t>2)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–</a:t>
            </a:r>
            <a:r>
              <a:rPr sz="1800" spc="-10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1094" y="3022219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2846959"/>
            <a:ext cx="187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BF</a:t>
            </a: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</a:t>
            </a: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172C4A"/>
                </a:solidFill>
                <a:latin typeface="Times New Roman"/>
                <a:cs typeface="Times New Roman"/>
              </a:rPr>
              <a:t>sec</a:t>
            </a:r>
            <a:r>
              <a:rPr sz="1800" spc="10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1950" u="heavy" spc="-240" baseline="44871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∅</a:t>
            </a:r>
            <a:r>
              <a:rPr sz="1800" spc="-16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r>
              <a:rPr sz="1800" spc="-2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–</a:t>
            </a: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1)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3488563"/>
            <a:ext cx="8331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BF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R</a:t>
            </a:r>
            <a:r>
              <a:rPr sz="1800" spc="-9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8882" y="3415410"/>
            <a:ext cx="1225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1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9476" y="3641217"/>
            <a:ext cx="563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co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</a:t>
            </a:r>
            <a:r>
              <a:rPr sz="1300" spc="40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1575" u="sng" spc="-397" baseline="39682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75" u="sng" spc="-352" baseline="39682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∅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61872" y="3663696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>
                <a:moveTo>
                  <a:pt x="0" y="0"/>
                </a:moveTo>
                <a:lnTo>
                  <a:pt x="536447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42261" y="3488563"/>
            <a:ext cx="38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–</a:t>
            </a:r>
            <a:r>
              <a:rPr sz="1800" spc="-8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1)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3756126"/>
            <a:ext cx="3864610" cy="10369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605"/>
              </a:spcBef>
            </a:pPr>
            <a:r>
              <a:rPr sz="1050" spc="-30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050">
              <a:latin typeface="DejaVu Sans"/>
              <a:cs typeface="DejaVu Sans"/>
            </a:endParaRPr>
          </a:p>
          <a:p>
            <a:pPr marL="12700" marR="5080">
              <a:lnSpc>
                <a:spcPts val="3240"/>
              </a:lnSpc>
              <a:spcBef>
                <a:spcPts val="5"/>
              </a:spcBef>
            </a:pPr>
            <a:r>
              <a:rPr sz="1800" b="1" dirty="0">
                <a:solidFill>
                  <a:srgbClr val="172C4A"/>
                </a:solidFill>
                <a:latin typeface="Times New Roman"/>
                <a:cs typeface="Times New Roman"/>
              </a:rPr>
              <a:t>f) Mid </a:t>
            </a:r>
            <a:r>
              <a:rPr sz="1800" b="1" spc="-5" dirty="0">
                <a:solidFill>
                  <a:srgbClr val="172C4A"/>
                </a:solidFill>
                <a:latin typeface="Times New Roman"/>
                <a:cs typeface="Times New Roman"/>
              </a:rPr>
              <a:t>ordinate </a:t>
            </a:r>
            <a:r>
              <a:rPr sz="1800" b="1" dirty="0">
                <a:solidFill>
                  <a:srgbClr val="172C4A"/>
                </a:solidFill>
                <a:latin typeface="Times New Roman"/>
                <a:cs typeface="Times New Roman"/>
              </a:rPr>
              <a:t>or </a:t>
            </a:r>
            <a:r>
              <a:rPr sz="1800" b="1" spc="-30" dirty="0">
                <a:solidFill>
                  <a:srgbClr val="172C4A"/>
                </a:solidFill>
                <a:latin typeface="Times New Roman"/>
                <a:cs typeface="Times New Roman"/>
              </a:rPr>
              <a:t>Versed </a:t>
            </a:r>
            <a:r>
              <a:rPr sz="1800" b="1" spc="-5" dirty="0">
                <a:solidFill>
                  <a:srgbClr val="172C4A"/>
                </a:solidFill>
                <a:latin typeface="Times New Roman"/>
                <a:cs typeface="Times New Roman"/>
              </a:rPr>
              <a:t>sine </a:t>
            </a:r>
            <a:r>
              <a:rPr sz="1800" b="1" dirty="0">
                <a:solidFill>
                  <a:srgbClr val="172C4A"/>
                </a:solidFill>
                <a:latin typeface="Times New Roman"/>
                <a:cs typeface="Times New Roman"/>
              </a:rPr>
              <a:t>of</a:t>
            </a:r>
            <a:r>
              <a:rPr sz="1800" b="1" spc="-8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72C4A"/>
                </a:solidFill>
                <a:latin typeface="Times New Roman"/>
                <a:cs typeface="Times New Roman"/>
              </a:rPr>
              <a:t>curve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:  EF= 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OF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–</a:t>
            </a:r>
            <a:r>
              <a:rPr sz="1800" spc="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OE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540" y="4904613"/>
            <a:ext cx="988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In</a:t>
            </a:r>
            <a:r>
              <a:rPr sz="1800" spc="-7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172C4A"/>
                </a:solidFill>
                <a:latin typeface="DejaVu Sans"/>
                <a:cs typeface="DejaVu Sans"/>
              </a:rPr>
              <a:t>∆</a:t>
            </a:r>
            <a:r>
              <a:rPr sz="1800" spc="-2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00" spc="-3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r>
              <a:rPr sz="1800" spc="-25" dirty="0">
                <a:solidFill>
                  <a:srgbClr val="172C4A"/>
                </a:solidFill>
                <a:latin typeface="Times New Roman"/>
                <a:cs typeface="Times New Roman"/>
              </a:rPr>
              <a:t>OE,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75561" y="4767072"/>
            <a:ext cx="3278504" cy="180022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cos</a:t>
            </a:r>
            <a:r>
              <a:rPr sz="1800" spc="-20" dirty="0">
                <a:solidFill>
                  <a:srgbClr val="172C4A"/>
                </a:solidFill>
                <a:latin typeface="DejaVu Sans"/>
                <a:cs typeface="DejaVu Sans"/>
              </a:rPr>
              <a:t>(∅/</a:t>
            </a: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2)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OE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/</a:t>
            </a:r>
            <a:r>
              <a:rPr sz="1800" spc="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OT</a:t>
            </a:r>
            <a:r>
              <a:rPr sz="1800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endParaRPr sz="1800" baseline="-20833">
              <a:latin typeface="Times New Roman"/>
              <a:cs typeface="Times New Roman"/>
            </a:endParaRPr>
          </a:p>
          <a:p>
            <a:pPr marL="133985" marR="5080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OE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OT</a:t>
            </a:r>
            <a:r>
              <a:rPr sz="1800" spc="-7" baseline="-20833" dirty="0">
                <a:solidFill>
                  <a:srgbClr val="172C4A"/>
                </a:solidFill>
                <a:latin typeface="Times New Roman"/>
                <a:cs typeface="Times New Roman"/>
              </a:rPr>
              <a:t>1 </a:t>
            </a: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cos</a:t>
            </a:r>
            <a:r>
              <a:rPr sz="1800" spc="-20" dirty="0">
                <a:solidFill>
                  <a:srgbClr val="172C4A"/>
                </a:solidFill>
                <a:latin typeface="DejaVu Sans"/>
                <a:cs typeface="DejaVu Sans"/>
              </a:rPr>
              <a:t>(∅/</a:t>
            </a: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2)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R </a:t>
            </a: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cos</a:t>
            </a:r>
            <a:r>
              <a:rPr sz="1800" spc="-20" dirty="0">
                <a:solidFill>
                  <a:srgbClr val="172C4A"/>
                </a:solidFill>
                <a:latin typeface="DejaVu Sans"/>
                <a:cs typeface="DejaVu Sans"/>
              </a:rPr>
              <a:t>(∅/</a:t>
            </a: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2) 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EF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R – R</a:t>
            </a:r>
            <a:r>
              <a:rPr sz="1800" spc="-2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cos</a:t>
            </a:r>
            <a:r>
              <a:rPr sz="1800" spc="-20" dirty="0">
                <a:solidFill>
                  <a:srgbClr val="172C4A"/>
                </a:solidFill>
                <a:latin typeface="DejaVu Sans"/>
                <a:cs typeface="DejaVu Sans"/>
              </a:rPr>
              <a:t>(∅/</a:t>
            </a:r>
            <a:r>
              <a:rPr sz="1800" spc="-20" dirty="0">
                <a:solidFill>
                  <a:srgbClr val="172C4A"/>
                </a:solidFill>
                <a:latin typeface="Times New Roman"/>
                <a:cs typeface="Times New Roman"/>
              </a:rPr>
              <a:t>2)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13398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EF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(1 –</a:t>
            </a:r>
            <a:r>
              <a:rPr sz="1800" spc="-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srgbClr val="172C4A"/>
                </a:solidFill>
                <a:latin typeface="Times New Roman"/>
                <a:cs typeface="Times New Roman"/>
              </a:rPr>
              <a:t>cos</a:t>
            </a:r>
            <a:r>
              <a:rPr sz="1800" spc="10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2700" u="heavy" spc="-855" baseline="32407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 </a:t>
            </a:r>
            <a:r>
              <a:rPr sz="1950" u="heavy" spc="-165" baseline="44871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∅</a:t>
            </a:r>
            <a:r>
              <a:rPr sz="1800" spc="-110" dirty="0">
                <a:solidFill>
                  <a:srgbClr val="172C4A"/>
                </a:solidFill>
                <a:latin typeface="Times New Roman"/>
                <a:cs typeface="Times New Roman"/>
              </a:rPr>
              <a:t>))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21" name="object 21"/>
          <p:cNvSpPr/>
          <p:nvPr/>
        </p:nvSpPr>
        <p:spPr>
          <a:xfrm>
            <a:off x="2116835" y="687323"/>
            <a:ext cx="4907279" cy="813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30340" y="687323"/>
            <a:ext cx="582168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351913" y="772413"/>
            <a:ext cx="4444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90" dirty="0">
                <a:solidFill>
                  <a:srgbClr val="2E5796"/>
                </a:solidFill>
                <a:latin typeface="Times New Roman"/>
                <a:cs typeface="Times New Roman"/>
              </a:rPr>
              <a:t>Elements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 Simple</a:t>
            </a:r>
            <a:r>
              <a:rPr sz="2800" b="1" spc="-21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34000" y="1447863"/>
            <a:ext cx="3733800" cy="4624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559165" y="6432012"/>
            <a:ext cx="1930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105" dirty="0">
                <a:solidFill>
                  <a:srgbClr val="585858"/>
                </a:solidFill>
                <a:latin typeface="Verdana"/>
                <a:cs typeface="Verdana"/>
              </a:rPr>
              <a:t>20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40151" y="6451008"/>
            <a:ext cx="122555" cy="2222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30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0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149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5" name="object 5"/>
          <p:cNvSpPr/>
          <p:nvPr/>
        </p:nvSpPr>
        <p:spPr>
          <a:xfrm>
            <a:off x="2449067" y="687323"/>
            <a:ext cx="4244339" cy="813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9632" y="687323"/>
            <a:ext cx="582167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3595" y="4116323"/>
            <a:ext cx="3413759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3579" y="4116323"/>
            <a:ext cx="582168" cy="813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2140" y="599333"/>
            <a:ext cx="7832725" cy="547497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2084070">
              <a:lnSpc>
                <a:spcPct val="100000"/>
              </a:lnSpc>
              <a:spcBef>
                <a:spcPts val="1455"/>
              </a:spcBef>
            </a:pPr>
            <a:r>
              <a:rPr sz="2800" b="1" spc="135" dirty="0">
                <a:solidFill>
                  <a:srgbClr val="2E5796"/>
                </a:solidFill>
                <a:latin typeface="Times New Roman"/>
                <a:cs typeface="Times New Roman"/>
              </a:rPr>
              <a:t>Designation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</a:t>
            </a:r>
            <a:r>
              <a:rPr sz="2800" b="1" spc="-12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355600" marR="134620" indent="-342900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355600" algn="l"/>
                <a:tab pos="356235" algn="l"/>
                <a:tab pos="3813175" algn="l"/>
              </a:tabLst>
            </a:pPr>
            <a:r>
              <a:rPr sz="2000" spc="-215" dirty="0">
                <a:solidFill>
                  <a:srgbClr val="172C4A"/>
                </a:solidFill>
                <a:latin typeface="Verdana"/>
                <a:cs typeface="Verdana"/>
              </a:rPr>
              <a:t>In 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U.K </a:t>
            </a:r>
            <a:r>
              <a:rPr sz="2000" spc="165" dirty="0">
                <a:solidFill>
                  <a:srgbClr val="172C4A"/>
                </a:solidFill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</a:t>
            </a:r>
            <a:r>
              <a:rPr sz="2000" spc="-52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defined</a:t>
            </a:r>
            <a:r>
              <a:rPr sz="2000" spc="-14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by	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Radius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which </a:t>
            </a:r>
            <a:r>
              <a:rPr sz="2000" spc="-135" dirty="0">
                <a:solidFill>
                  <a:srgbClr val="172C4A"/>
                </a:solidFill>
                <a:latin typeface="Verdana"/>
                <a:cs typeface="Verdana"/>
              </a:rPr>
              <a:t>it </a:t>
            </a: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expressed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in  </a:t>
            </a:r>
            <a:r>
              <a:rPr sz="2000" spc="-114" dirty="0">
                <a:solidFill>
                  <a:srgbClr val="172C4A"/>
                </a:solidFill>
                <a:latin typeface="Verdana"/>
                <a:cs typeface="Verdana"/>
              </a:rPr>
              <a:t>terms</a:t>
            </a:r>
            <a:r>
              <a:rPr sz="2000" spc="-20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feet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or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172C4A"/>
                </a:solidFill>
                <a:latin typeface="Verdana"/>
                <a:cs typeface="Verdana"/>
              </a:rPr>
              <a:t>chains(Gunter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chain)</a:t>
            </a:r>
            <a:r>
              <a:rPr sz="2000" spc="-12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e.g</a:t>
            </a:r>
            <a:r>
              <a:rPr sz="2000" spc="-14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12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chain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curve,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24  </a:t>
            </a: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chain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curve.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When</a:t>
            </a:r>
            <a:r>
              <a:rPr sz="2000" spc="-9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172C4A"/>
                </a:solidFill>
                <a:latin typeface="Verdana"/>
                <a:cs typeface="Verdana"/>
              </a:rPr>
              <a:t>expressed</a:t>
            </a:r>
            <a:r>
              <a:rPr sz="2000" spc="-20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172C4A"/>
                </a:solidFill>
                <a:latin typeface="Verdana"/>
                <a:cs typeface="Verdana"/>
              </a:rPr>
              <a:t>in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feet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radius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taken</a:t>
            </a:r>
            <a:r>
              <a:rPr sz="2000" spc="-19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as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multiple</a:t>
            </a:r>
            <a:r>
              <a:rPr sz="2000" spc="-204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100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e.g 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200, 300, 400..</a:t>
            </a:r>
            <a:r>
              <a:rPr sz="2000" spc="-32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215" dirty="0">
                <a:solidFill>
                  <a:srgbClr val="172C4A"/>
                </a:solidFill>
                <a:latin typeface="Verdana"/>
                <a:cs typeface="Verdana"/>
              </a:rPr>
              <a:t>In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USA,</a:t>
            </a:r>
            <a:r>
              <a:rPr sz="2000" spc="-13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172C4A"/>
                </a:solidFill>
                <a:latin typeface="Verdana"/>
                <a:cs typeface="Verdana"/>
              </a:rPr>
              <a:t>Canada,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India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Pakistan</a:t>
            </a:r>
            <a:r>
              <a:rPr sz="2000" spc="-20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172C4A"/>
                </a:solidFill>
                <a:latin typeface="Verdana"/>
                <a:cs typeface="Verdana"/>
              </a:rPr>
              <a:t>a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172C4A"/>
                </a:solidFill>
                <a:latin typeface="Verdana"/>
                <a:cs typeface="Verdana"/>
              </a:rPr>
              <a:t>designated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by  </a:t>
            </a:r>
            <a:r>
              <a:rPr sz="2000" spc="165" dirty="0">
                <a:solidFill>
                  <a:srgbClr val="172C4A"/>
                </a:solidFill>
                <a:latin typeface="Verdana"/>
                <a:cs typeface="Verdana"/>
              </a:rPr>
              <a:t>a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172C4A"/>
                </a:solidFill>
                <a:latin typeface="Verdana"/>
                <a:cs typeface="Verdana"/>
              </a:rPr>
              <a:t>degree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e.g</a:t>
            </a:r>
            <a:r>
              <a:rPr sz="2000" spc="-14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2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172C4A"/>
                </a:solidFill>
                <a:latin typeface="Verdana"/>
                <a:cs typeface="Verdana"/>
              </a:rPr>
              <a:t>degree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,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6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172C4A"/>
                </a:solidFill>
                <a:latin typeface="Verdana"/>
                <a:cs typeface="Verdana"/>
              </a:rPr>
              <a:t>degree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curve.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87630" algn="ctr">
              <a:lnSpc>
                <a:spcPct val="100000"/>
              </a:lnSpc>
              <a:spcBef>
                <a:spcPts val="5"/>
              </a:spcBef>
            </a:pPr>
            <a:r>
              <a:rPr sz="2800" b="1" spc="125" dirty="0">
                <a:solidFill>
                  <a:srgbClr val="2E5796"/>
                </a:solidFill>
                <a:latin typeface="Times New Roman"/>
                <a:cs typeface="Times New Roman"/>
              </a:rPr>
              <a:t>Degree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</a:t>
            </a:r>
            <a:r>
              <a:rPr sz="2800" b="1" spc="-13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000" spc="15" dirty="0">
                <a:solidFill>
                  <a:srgbClr val="172C4A"/>
                </a:solidFill>
                <a:latin typeface="Verdana"/>
                <a:cs typeface="Verdana"/>
              </a:rPr>
              <a:t>Degree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defined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in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2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ways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Arc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Definition</a:t>
            </a:r>
            <a:endParaRPr sz="20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Chord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Definition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21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672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1312163"/>
            <a:ext cx="2874263" cy="701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1312163"/>
            <a:ext cx="502920" cy="701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2140" y="1186120"/>
            <a:ext cx="4537710" cy="1671955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400" b="1" dirty="0">
                <a:solidFill>
                  <a:srgbClr val="2E5796"/>
                </a:solidFill>
                <a:latin typeface="Times New Roman"/>
                <a:cs typeface="Times New Roman"/>
              </a:rPr>
              <a:t>1) Arc</a:t>
            </a:r>
            <a:r>
              <a:rPr sz="2400" b="1" spc="-1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2E5796"/>
                </a:solidFill>
                <a:latin typeface="Times New Roman"/>
                <a:cs typeface="Times New Roman"/>
              </a:rPr>
              <a:t>Definition: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310"/>
              </a:spcBef>
            </a:pPr>
            <a:r>
              <a:rPr sz="2000" spc="85" dirty="0">
                <a:solidFill>
                  <a:srgbClr val="172C4A"/>
                </a:solidFill>
                <a:latin typeface="Verdana"/>
                <a:cs typeface="Verdana"/>
              </a:rPr>
              <a:t>“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000" spc="45" dirty="0">
                <a:solidFill>
                  <a:srgbClr val="172C4A"/>
                </a:solidFill>
                <a:latin typeface="Verdana"/>
                <a:cs typeface="Verdana"/>
              </a:rPr>
              <a:t>degree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165" dirty="0">
                <a:solidFill>
                  <a:srgbClr val="172C4A"/>
                </a:solidFill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 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central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angle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subtended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by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100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feet  of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arc”.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3289760"/>
            <a:ext cx="2992755" cy="9404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spc="-65" dirty="0">
                <a:solidFill>
                  <a:srgbClr val="172C4A"/>
                </a:solidFill>
                <a:latin typeface="Verdana"/>
                <a:cs typeface="Verdana"/>
              </a:rPr>
              <a:t>Let 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R </a:t>
            </a:r>
            <a:r>
              <a:rPr sz="2000" spc="-425" dirty="0">
                <a:solidFill>
                  <a:srgbClr val="172C4A"/>
                </a:solidFill>
                <a:latin typeface="Verdana"/>
                <a:cs typeface="Verdana"/>
              </a:rPr>
              <a:t>= </a:t>
            </a:r>
            <a:r>
              <a:rPr sz="2000" spc="-65" dirty="0">
                <a:solidFill>
                  <a:srgbClr val="172C4A"/>
                </a:solidFill>
                <a:latin typeface="Verdana"/>
                <a:cs typeface="Verdana"/>
              </a:rPr>
              <a:t>Radius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3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Curve</a:t>
            </a:r>
            <a:endParaRPr sz="2000">
              <a:latin typeface="Verdana"/>
              <a:cs typeface="Verdana"/>
            </a:endParaRPr>
          </a:p>
          <a:p>
            <a:pPr marL="431800">
              <a:lnSpc>
                <a:spcPct val="100000"/>
              </a:lnSpc>
              <a:spcBef>
                <a:spcPts val="1205"/>
              </a:spcBef>
            </a:pPr>
            <a:r>
              <a:rPr sz="2000" spc="-50" dirty="0">
                <a:solidFill>
                  <a:srgbClr val="172C4A"/>
                </a:solidFill>
                <a:latin typeface="Verdana"/>
                <a:cs typeface="Verdana"/>
              </a:rPr>
              <a:t>D </a:t>
            </a:r>
            <a:r>
              <a:rPr sz="2000" spc="-425" dirty="0">
                <a:solidFill>
                  <a:srgbClr val="172C4A"/>
                </a:solidFill>
                <a:latin typeface="Verdana"/>
                <a:cs typeface="Verdana"/>
              </a:rPr>
              <a:t>= </a:t>
            </a:r>
            <a:r>
              <a:rPr sz="2000" spc="20" dirty="0">
                <a:solidFill>
                  <a:srgbClr val="172C4A"/>
                </a:solidFill>
                <a:latin typeface="Verdana"/>
                <a:cs typeface="Verdana"/>
              </a:rPr>
              <a:t>Degree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54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Curve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4683633"/>
            <a:ext cx="610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solidFill>
                  <a:srgbClr val="172C4A"/>
                </a:solidFill>
                <a:latin typeface="Verdana"/>
                <a:cs typeface="Verdana"/>
              </a:rPr>
              <a:t>Then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09344" y="4848605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5">
                <a:moveTo>
                  <a:pt x="0" y="0"/>
                </a:moveTo>
                <a:lnTo>
                  <a:pt x="452628" y="0"/>
                </a:lnTo>
              </a:path>
            </a:pathLst>
          </a:custGeom>
          <a:ln w="22860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48585" y="4583048"/>
            <a:ext cx="290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60" dirty="0">
                <a:solidFill>
                  <a:srgbClr val="172C4A"/>
                </a:solidFill>
                <a:latin typeface="DejaVu Sans"/>
                <a:cs typeface="DejaVu Sans"/>
              </a:rPr>
              <a:t>=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6438" y="4470272"/>
            <a:ext cx="145351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87425" algn="l"/>
              </a:tabLst>
            </a:pPr>
            <a:r>
              <a:rPr sz="2050" spc="380" dirty="0">
                <a:solidFill>
                  <a:srgbClr val="172C4A"/>
                </a:solidFill>
                <a:latin typeface="DejaVu Sans"/>
                <a:cs typeface="DejaVu Sans"/>
              </a:rPr>
              <a:t>𝐷	</a:t>
            </a:r>
            <a:r>
              <a:rPr sz="2050" spc="-120" dirty="0">
                <a:solidFill>
                  <a:srgbClr val="172C4A"/>
                </a:solidFill>
                <a:latin typeface="DejaVu Sans"/>
                <a:cs typeface="DejaVu Sans"/>
              </a:rPr>
              <a:t>100</a:t>
            </a:r>
            <a:endParaRPr sz="205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6897" y="4761357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04569" algn="l"/>
              </a:tabLst>
            </a:pPr>
            <a:r>
              <a:rPr sz="2050" spc="-125" dirty="0">
                <a:solidFill>
                  <a:srgbClr val="172C4A"/>
                </a:solidFill>
                <a:latin typeface="DejaVu Sans"/>
                <a:cs typeface="DejaVu Sans"/>
              </a:rPr>
              <a:t>360	2 </a:t>
            </a:r>
            <a:r>
              <a:rPr sz="2050" spc="114" dirty="0">
                <a:solidFill>
                  <a:srgbClr val="7E7E7E"/>
                </a:solidFill>
                <a:latin typeface="DejaVu Sans"/>
                <a:cs typeface="DejaVu Sans"/>
              </a:rPr>
              <a:t>𝜋</a:t>
            </a:r>
            <a:r>
              <a:rPr sz="2050" spc="-305" dirty="0">
                <a:solidFill>
                  <a:srgbClr val="7E7E7E"/>
                </a:solidFill>
                <a:latin typeface="DejaVu Sans"/>
                <a:cs typeface="DejaVu Sans"/>
              </a:rPr>
              <a:t> </a:t>
            </a:r>
            <a:r>
              <a:rPr sz="2800" spc="-5" dirty="0">
                <a:solidFill>
                  <a:srgbClr val="172C4A"/>
                </a:solidFill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01467" y="4848605"/>
            <a:ext cx="678180" cy="0"/>
          </a:xfrm>
          <a:custGeom>
            <a:avLst/>
            <a:gdLst/>
            <a:ahLst/>
            <a:cxnLst/>
            <a:rect l="l" t="t" r="r" b="b"/>
            <a:pathLst>
              <a:path w="678179">
                <a:moveTo>
                  <a:pt x="0" y="0"/>
                </a:moveTo>
                <a:lnTo>
                  <a:pt x="678180" y="0"/>
                </a:lnTo>
              </a:path>
            </a:pathLst>
          </a:custGeom>
          <a:ln w="22860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6794" y="5465470"/>
            <a:ext cx="4025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R</a:t>
            </a:r>
            <a:r>
              <a:rPr sz="2000" spc="-8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67229" y="5260764"/>
            <a:ext cx="852805" cy="65024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000" u="heavy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5729.</a:t>
            </a:r>
            <a:r>
              <a:rPr sz="2000" u="heavy" spc="-10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2000" u="heavy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8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50" spc="175" dirty="0">
                <a:solidFill>
                  <a:srgbClr val="172C4A"/>
                </a:solidFill>
                <a:latin typeface="DejaVu Sans"/>
                <a:cs typeface="DejaVu Sans"/>
              </a:rPr>
              <a:t>𝐷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19729" y="5465470"/>
            <a:ext cx="5765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ee</a:t>
            </a:r>
            <a:r>
              <a:rPr sz="2000" spc="-1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140" y="5994603"/>
            <a:ext cx="2618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5" dirty="0">
                <a:solidFill>
                  <a:srgbClr val="172C4A"/>
                </a:solidFill>
                <a:latin typeface="Verdana"/>
                <a:cs typeface="Verdana"/>
              </a:rPr>
              <a:t>It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-20" dirty="0">
                <a:solidFill>
                  <a:srgbClr val="172C4A"/>
                </a:solidFill>
                <a:latin typeface="Verdana"/>
                <a:cs typeface="Verdana"/>
              </a:rPr>
              <a:t>used </a:t>
            </a:r>
            <a:r>
              <a:rPr sz="2000" spc="-100" dirty="0">
                <a:solidFill>
                  <a:srgbClr val="172C4A"/>
                </a:solidFill>
                <a:latin typeface="Verdana"/>
                <a:cs typeface="Verdana"/>
              </a:rPr>
              <a:t>in</a:t>
            </a:r>
            <a:r>
              <a:rPr sz="2000" spc="-2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highways.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3595" y="687323"/>
            <a:ext cx="3413759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83579" y="687323"/>
            <a:ext cx="582168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099054" y="0"/>
            <a:ext cx="2946400" cy="124142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35"/>
              </a:spcBef>
            </a:pPr>
            <a:r>
              <a:rPr spc="105" dirty="0"/>
              <a:t>Curves</a:t>
            </a: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800" spc="125" dirty="0"/>
              <a:t>Degree </a:t>
            </a:r>
            <a:r>
              <a:rPr sz="2800" spc="150" dirty="0"/>
              <a:t>Of</a:t>
            </a:r>
            <a:r>
              <a:rPr sz="2800" spc="-190" dirty="0"/>
              <a:t> </a:t>
            </a:r>
            <a:r>
              <a:rPr sz="2800" spc="70" dirty="0"/>
              <a:t>Curves</a:t>
            </a:r>
            <a:endParaRPr sz="2800"/>
          </a:p>
        </p:txBody>
      </p:sp>
      <p:sp>
        <p:nvSpPr>
          <p:cNvPr id="21" name="object 21"/>
          <p:cNvSpPr/>
          <p:nvPr/>
        </p:nvSpPr>
        <p:spPr>
          <a:xfrm>
            <a:off x="5329428" y="1563624"/>
            <a:ext cx="2572512" cy="4587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0482" y="1600246"/>
            <a:ext cx="2470785" cy="347980"/>
          </a:xfrm>
          <a:custGeom>
            <a:avLst/>
            <a:gdLst/>
            <a:ahLst/>
            <a:cxnLst/>
            <a:rect l="l" t="t" r="r" b="b"/>
            <a:pathLst>
              <a:path w="2470784" h="347980">
                <a:moveTo>
                  <a:pt x="0" y="312881"/>
                </a:moveTo>
                <a:lnTo>
                  <a:pt x="35373" y="290076"/>
                </a:lnTo>
                <a:lnTo>
                  <a:pt x="71895" y="268115"/>
                </a:lnTo>
                <a:lnTo>
                  <a:pt x="109523" y="246998"/>
                </a:lnTo>
                <a:lnTo>
                  <a:pt x="148213" y="226730"/>
                </a:lnTo>
                <a:lnTo>
                  <a:pt x="187920" y="207311"/>
                </a:lnTo>
                <a:lnTo>
                  <a:pt x="228602" y="188744"/>
                </a:lnTo>
                <a:lnTo>
                  <a:pt x="270215" y="171032"/>
                </a:lnTo>
                <a:lnTo>
                  <a:pt x="312716" y="154177"/>
                </a:lnTo>
                <a:lnTo>
                  <a:pt x="356060" y="138182"/>
                </a:lnTo>
                <a:lnTo>
                  <a:pt x="400205" y="123049"/>
                </a:lnTo>
                <a:lnTo>
                  <a:pt x="445106" y="108780"/>
                </a:lnTo>
                <a:lnTo>
                  <a:pt x="490720" y="95378"/>
                </a:lnTo>
                <a:lnTo>
                  <a:pt x="537003" y="82846"/>
                </a:lnTo>
                <a:lnTo>
                  <a:pt x="583913" y="71184"/>
                </a:lnTo>
                <a:lnTo>
                  <a:pt x="631404" y="60397"/>
                </a:lnTo>
                <a:lnTo>
                  <a:pt x="679435" y="50486"/>
                </a:lnTo>
                <a:lnTo>
                  <a:pt x="727960" y="41454"/>
                </a:lnTo>
                <a:lnTo>
                  <a:pt x="776937" y="33304"/>
                </a:lnTo>
                <a:lnTo>
                  <a:pt x="826322" y="26037"/>
                </a:lnTo>
                <a:lnTo>
                  <a:pt x="876071" y="19655"/>
                </a:lnTo>
                <a:lnTo>
                  <a:pt x="926141" y="14163"/>
                </a:lnTo>
                <a:lnTo>
                  <a:pt x="976488" y="9561"/>
                </a:lnTo>
                <a:lnTo>
                  <a:pt x="1027068" y="5853"/>
                </a:lnTo>
                <a:lnTo>
                  <a:pt x="1077839" y="3040"/>
                </a:lnTo>
                <a:lnTo>
                  <a:pt x="1128756" y="1125"/>
                </a:lnTo>
                <a:lnTo>
                  <a:pt x="1179775" y="111"/>
                </a:lnTo>
                <a:lnTo>
                  <a:pt x="1230854" y="0"/>
                </a:lnTo>
                <a:lnTo>
                  <a:pt x="1281949" y="793"/>
                </a:lnTo>
                <a:lnTo>
                  <a:pt x="1333015" y="2495"/>
                </a:lnTo>
                <a:lnTo>
                  <a:pt x="1384010" y="5107"/>
                </a:lnTo>
                <a:lnTo>
                  <a:pt x="1434890" y="8631"/>
                </a:lnTo>
                <a:lnTo>
                  <a:pt x="1485611" y="13070"/>
                </a:lnTo>
                <a:lnTo>
                  <a:pt x="1536129" y="18427"/>
                </a:lnTo>
                <a:lnTo>
                  <a:pt x="1586402" y="24703"/>
                </a:lnTo>
                <a:lnTo>
                  <a:pt x="1636385" y="31902"/>
                </a:lnTo>
                <a:lnTo>
                  <a:pt x="1686035" y="40025"/>
                </a:lnTo>
                <a:lnTo>
                  <a:pt x="1735309" y="49075"/>
                </a:lnTo>
                <a:lnTo>
                  <a:pt x="1784162" y="59054"/>
                </a:lnTo>
                <a:lnTo>
                  <a:pt x="1832551" y="69965"/>
                </a:lnTo>
                <a:lnTo>
                  <a:pt x="1880433" y="81811"/>
                </a:lnTo>
                <a:lnTo>
                  <a:pt x="1927763" y="94593"/>
                </a:lnTo>
                <a:lnTo>
                  <a:pt x="1974499" y="108314"/>
                </a:lnTo>
                <a:lnTo>
                  <a:pt x="2020597" y="122976"/>
                </a:lnTo>
                <a:lnTo>
                  <a:pt x="2066013" y="138582"/>
                </a:lnTo>
                <a:lnTo>
                  <a:pt x="2110704" y="155135"/>
                </a:lnTo>
                <a:lnTo>
                  <a:pt x="2154625" y="172636"/>
                </a:lnTo>
                <a:lnTo>
                  <a:pt x="2197735" y="191088"/>
                </a:lnTo>
                <a:lnTo>
                  <a:pt x="2248175" y="214451"/>
                </a:lnTo>
                <a:lnTo>
                  <a:pt x="2296715" y="238929"/>
                </a:lnTo>
                <a:lnTo>
                  <a:pt x="2343292" y="264494"/>
                </a:lnTo>
                <a:lnTo>
                  <a:pt x="2387849" y="291117"/>
                </a:lnTo>
                <a:lnTo>
                  <a:pt x="2430324" y="318770"/>
                </a:lnTo>
                <a:lnTo>
                  <a:pt x="2470658" y="3474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5000" y="1752600"/>
            <a:ext cx="990600" cy="1547495"/>
          </a:xfrm>
          <a:custGeom>
            <a:avLst/>
            <a:gdLst/>
            <a:ahLst/>
            <a:cxnLst/>
            <a:rect l="l" t="t" r="r" b="b"/>
            <a:pathLst>
              <a:path w="990600" h="1547495">
                <a:moveTo>
                  <a:pt x="0" y="0"/>
                </a:moveTo>
                <a:lnTo>
                  <a:pt x="990600" y="154749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05600" y="1752600"/>
            <a:ext cx="838200" cy="1547495"/>
          </a:xfrm>
          <a:custGeom>
            <a:avLst/>
            <a:gdLst/>
            <a:ahLst/>
            <a:cxnLst/>
            <a:rect l="l" t="t" r="r" b="b"/>
            <a:pathLst>
              <a:path w="838200" h="1547495">
                <a:moveTo>
                  <a:pt x="838200" y="0"/>
                </a:moveTo>
                <a:lnTo>
                  <a:pt x="0" y="154749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6040" y="2782823"/>
            <a:ext cx="574547" cy="156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4553" y="2819400"/>
            <a:ext cx="478790" cy="44450"/>
          </a:xfrm>
          <a:custGeom>
            <a:avLst/>
            <a:gdLst/>
            <a:ahLst/>
            <a:cxnLst/>
            <a:rect l="l" t="t" r="r" b="b"/>
            <a:pathLst>
              <a:path w="478790" h="44450">
                <a:moveTo>
                  <a:pt x="0" y="44069"/>
                </a:moveTo>
                <a:lnTo>
                  <a:pt x="45511" y="28314"/>
                </a:lnTo>
                <a:lnTo>
                  <a:pt x="92563" y="16029"/>
                </a:lnTo>
                <a:lnTo>
                  <a:pt x="140775" y="7214"/>
                </a:lnTo>
                <a:lnTo>
                  <a:pt x="189766" y="1870"/>
                </a:lnTo>
                <a:lnTo>
                  <a:pt x="239156" y="0"/>
                </a:lnTo>
                <a:lnTo>
                  <a:pt x="288566" y="1604"/>
                </a:lnTo>
                <a:lnTo>
                  <a:pt x="337614" y="6684"/>
                </a:lnTo>
                <a:lnTo>
                  <a:pt x="385921" y="15243"/>
                </a:lnTo>
                <a:lnTo>
                  <a:pt x="433106" y="27280"/>
                </a:lnTo>
                <a:lnTo>
                  <a:pt x="478790" y="42799"/>
                </a:lnTo>
              </a:path>
            </a:pathLst>
          </a:custGeom>
          <a:ln w="28575">
            <a:solidFill>
              <a:srgbClr val="E68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37301" y="2359914"/>
            <a:ext cx="18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73797" y="2304415"/>
            <a:ext cx="18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32829" y="3306521"/>
            <a:ext cx="216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75628" y="1237234"/>
            <a:ext cx="79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100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feet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57901" y="4331715"/>
            <a:ext cx="2209800" cy="2058035"/>
          </a:xfrm>
          <a:custGeom>
            <a:avLst/>
            <a:gdLst/>
            <a:ahLst/>
            <a:cxnLst/>
            <a:rect l="l" t="t" r="r" b="b"/>
            <a:pathLst>
              <a:path w="2209800" h="2058035">
                <a:moveTo>
                  <a:pt x="1104900" y="0"/>
                </a:moveTo>
                <a:lnTo>
                  <a:pt x="1055682" y="1002"/>
                </a:lnTo>
                <a:lnTo>
                  <a:pt x="1007015" y="3981"/>
                </a:lnTo>
                <a:lnTo>
                  <a:pt x="958945" y="8896"/>
                </a:lnTo>
                <a:lnTo>
                  <a:pt x="911517" y="15704"/>
                </a:lnTo>
                <a:lnTo>
                  <a:pt x="864774" y="24363"/>
                </a:lnTo>
                <a:lnTo>
                  <a:pt x="818762" y="34832"/>
                </a:lnTo>
                <a:lnTo>
                  <a:pt x="773527" y="47069"/>
                </a:lnTo>
                <a:lnTo>
                  <a:pt x="729112" y="61032"/>
                </a:lnTo>
                <a:lnTo>
                  <a:pt x="685563" y="76679"/>
                </a:lnTo>
                <a:lnTo>
                  <a:pt x="642924" y="93968"/>
                </a:lnTo>
                <a:lnTo>
                  <a:pt x="601241" y="112858"/>
                </a:lnTo>
                <a:lnTo>
                  <a:pt x="560559" y="133306"/>
                </a:lnTo>
                <a:lnTo>
                  <a:pt x="520922" y="155271"/>
                </a:lnTo>
                <a:lnTo>
                  <a:pt x="482375" y="178712"/>
                </a:lnTo>
                <a:lnTo>
                  <a:pt x="444964" y="203585"/>
                </a:lnTo>
                <a:lnTo>
                  <a:pt x="408732" y="229849"/>
                </a:lnTo>
                <a:lnTo>
                  <a:pt x="373726" y="257463"/>
                </a:lnTo>
                <a:lnTo>
                  <a:pt x="339989" y="286385"/>
                </a:lnTo>
                <a:lnTo>
                  <a:pt x="307568" y="316572"/>
                </a:lnTo>
                <a:lnTo>
                  <a:pt x="276506" y="347983"/>
                </a:lnTo>
                <a:lnTo>
                  <a:pt x="246848" y="380577"/>
                </a:lnTo>
                <a:lnTo>
                  <a:pt x="218640" y="414311"/>
                </a:lnTo>
                <a:lnTo>
                  <a:pt x="191927" y="449143"/>
                </a:lnTo>
                <a:lnTo>
                  <a:pt x="166753" y="485031"/>
                </a:lnTo>
                <a:lnTo>
                  <a:pt x="143163" y="521935"/>
                </a:lnTo>
                <a:lnTo>
                  <a:pt x="121202" y="559811"/>
                </a:lnTo>
                <a:lnTo>
                  <a:pt x="100915" y="598619"/>
                </a:lnTo>
                <a:lnTo>
                  <a:pt x="82347" y="638315"/>
                </a:lnTo>
                <a:lnTo>
                  <a:pt x="65544" y="678860"/>
                </a:lnTo>
                <a:lnTo>
                  <a:pt x="50548" y="720209"/>
                </a:lnTo>
                <a:lnTo>
                  <a:pt x="37407" y="762323"/>
                </a:lnTo>
                <a:lnTo>
                  <a:pt x="26164" y="805158"/>
                </a:lnTo>
                <a:lnTo>
                  <a:pt x="16865" y="848674"/>
                </a:lnTo>
                <a:lnTo>
                  <a:pt x="9553" y="892827"/>
                </a:lnTo>
                <a:lnTo>
                  <a:pt x="4276" y="937577"/>
                </a:lnTo>
                <a:lnTo>
                  <a:pt x="1076" y="982882"/>
                </a:lnTo>
                <a:lnTo>
                  <a:pt x="0" y="1028699"/>
                </a:lnTo>
                <a:lnTo>
                  <a:pt x="1076" y="1074523"/>
                </a:lnTo>
                <a:lnTo>
                  <a:pt x="4276" y="1119833"/>
                </a:lnTo>
                <a:lnTo>
                  <a:pt x="9553" y="1164588"/>
                </a:lnTo>
                <a:lnTo>
                  <a:pt x="16865" y="1208745"/>
                </a:lnTo>
                <a:lnTo>
                  <a:pt x="26164" y="1252265"/>
                </a:lnTo>
                <a:lnTo>
                  <a:pt x="37407" y="1295103"/>
                </a:lnTo>
                <a:lnTo>
                  <a:pt x="50548" y="1337219"/>
                </a:lnTo>
                <a:lnTo>
                  <a:pt x="65544" y="1378571"/>
                </a:lnTo>
                <a:lnTo>
                  <a:pt x="82347" y="1419117"/>
                </a:lnTo>
                <a:lnTo>
                  <a:pt x="100915" y="1458815"/>
                </a:lnTo>
                <a:lnTo>
                  <a:pt x="121202" y="1497624"/>
                </a:lnTo>
                <a:lnTo>
                  <a:pt x="143163" y="1535501"/>
                </a:lnTo>
                <a:lnTo>
                  <a:pt x="166753" y="1572405"/>
                </a:lnTo>
                <a:lnTo>
                  <a:pt x="191927" y="1608294"/>
                </a:lnTo>
                <a:lnTo>
                  <a:pt x="218640" y="1643126"/>
                </a:lnTo>
                <a:lnTo>
                  <a:pt x="246848" y="1676859"/>
                </a:lnTo>
                <a:lnTo>
                  <a:pt x="276506" y="1709452"/>
                </a:lnTo>
                <a:lnTo>
                  <a:pt x="307568" y="1740862"/>
                </a:lnTo>
                <a:lnTo>
                  <a:pt x="339989" y="1771049"/>
                </a:lnTo>
                <a:lnTo>
                  <a:pt x="373726" y="1799969"/>
                </a:lnTo>
                <a:lnTo>
                  <a:pt x="408732" y="1827582"/>
                </a:lnTo>
                <a:lnTo>
                  <a:pt x="444964" y="1853845"/>
                </a:lnTo>
                <a:lnTo>
                  <a:pt x="482375" y="1878716"/>
                </a:lnTo>
                <a:lnTo>
                  <a:pt x="520922" y="1902155"/>
                </a:lnTo>
                <a:lnTo>
                  <a:pt x="560559" y="1924119"/>
                </a:lnTo>
                <a:lnTo>
                  <a:pt x="601241" y="1944565"/>
                </a:lnTo>
                <a:lnTo>
                  <a:pt x="642924" y="1963453"/>
                </a:lnTo>
                <a:lnTo>
                  <a:pt x="685563" y="1980741"/>
                </a:lnTo>
                <a:lnTo>
                  <a:pt x="729112" y="1996387"/>
                </a:lnTo>
                <a:lnTo>
                  <a:pt x="773527" y="2010348"/>
                </a:lnTo>
                <a:lnTo>
                  <a:pt x="818762" y="2022584"/>
                </a:lnTo>
                <a:lnTo>
                  <a:pt x="864774" y="2033051"/>
                </a:lnTo>
                <a:lnTo>
                  <a:pt x="911517" y="2041710"/>
                </a:lnTo>
                <a:lnTo>
                  <a:pt x="958945" y="2048517"/>
                </a:lnTo>
                <a:lnTo>
                  <a:pt x="1007015" y="2053431"/>
                </a:lnTo>
                <a:lnTo>
                  <a:pt x="1055682" y="2056410"/>
                </a:lnTo>
                <a:lnTo>
                  <a:pt x="1104900" y="2057412"/>
                </a:lnTo>
                <a:lnTo>
                  <a:pt x="1154117" y="2056410"/>
                </a:lnTo>
                <a:lnTo>
                  <a:pt x="1202784" y="2053431"/>
                </a:lnTo>
                <a:lnTo>
                  <a:pt x="1250854" y="2048517"/>
                </a:lnTo>
                <a:lnTo>
                  <a:pt x="1298282" y="2041710"/>
                </a:lnTo>
                <a:lnTo>
                  <a:pt x="1345025" y="2033051"/>
                </a:lnTo>
                <a:lnTo>
                  <a:pt x="1391037" y="2022584"/>
                </a:lnTo>
                <a:lnTo>
                  <a:pt x="1436272" y="2010348"/>
                </a:lnTo>
                <a:lnTo>
                  <a:pt x="1480687" y="1996387"/>
                </a:lnTo>
                <a:lnTo>
                  <a:pt x="1524236" y="1980741"/>
                </a:lnTo>
                <a:lnTo>
                  <a:pt x="1566875" y="1963453"/>
                </a:lnTo>
                <a:lnTo>
                  <a:pt x="1608558" y="1944565"/>
                </a:lnTo>
                <a:lnTo>
                  <a:pt x="1649240" y="1924119"/>
                </a:lnTo>
                <a:lnTo>
                  <a:pt x="1688877" y="1902155"/>
                </a:lnTo>
                <a:lnTo>
                  <a:pt x="1727424" y="1878716"/>
                </a:lnTo>
                <a:lnTo>
                  <a:pt x="1764835" y="1853845"/>
                </a:lnTo>
                <a:lnTo>
                  <a:pt x="1801067" y="1827582"/>
                </a:lnTo>
                <a:lnTo>
                  <a:pt x="1836073" y="1799969"/>
                </a:lnTo>
                <a:lnTo>
                  <a:pt x="1869810" y="1771049"/>
                </a:lnTo>
                <a:lnTo>
                  <a:pt x="1902231" y="1740862"/>
                </a:lnTo>
                <a:lnTo>
                  <a:pt x="1933293" y="1709452"/>
                </a:lnTo>
                <a:lnTo>
                  <a:pt x="1962951" y="1676859"/>
                </a:lnTo>
                <a:lnTo>
                  <a:pt x="1991159" y="1643126"/>
                </a:lnTo>
                <a:lnTo>
                  <a:pt x="2017872" y="1608294"/>
                </a:lnTo>
                <a:lnTo>
                  <a:pt x="2043046" y="1572405"/>
                </a:lnTo>
                <a:lnTo>
                  <a:pt x="2066636" y="1535501"/>
                </a:lnTo>
                <a:lnTo>
                  <a:pt x="2088597" y="1497624"/>
                </a:lnTo>
                <a:lnTo>
                  <a:pt x="2108884" y="1458815"/>
                </a:lnTo>
                <a:lnTo>
                  <a:pt x="2127452" y="1419117"/>
                </a:lnTo>
                <a:lnTo>
                  <a:pt x="2144255" y="1378571"/>
                </a:lnTo>
                <a:lnTo>
                  <a:pt x="2159251" y="1337219"/>
                </a:lnTo>
                <a:lnTo>
                  <a:pt x="2172392" y="1295103"/>
                </a:lnTo>
                <a:lnTo>
                  <a:pt x="2183635" y="1252265"/>
                </a:lnTo>
                <a:lnTo>
                  <a:pt x="2192934" y="1208745"/>
                </a:lnTo>
                <a:lnTo>
                  <a:pt x="2200246" y="1164588"/>
                </a:lnTo>
                <a:lnTo>
                  <a:pt x="2205523" y="1119833"/>
                </a:lnTo>
                <a:lnTo>
                  <a:pt x="2208723" y="1074523"/>
                </a:lnTo>
                <a:lnTo>
                  <a:pt x="2209800" y="1028699"/>
                </a:lnTo>
                <a:lnTo>
                  <a:pt x="2208723" y="982882"/>
                </a:lnTo>
                <a:lnTo>
                  <a:pt x="2205523" y="937577"/>
                </a:lnTo>
                <a:lnTo>
                  <a:pt x="2200246" y="892827"/>
                </a:lnTo>
                <a:lnTo>
                  <a:pt x="2192934" y="848674"/>
                </a:lnTo>
                <a:lnTo>
                  <a:pt x="2183635" y="805158"/>
                </a:lnTo>
                <a:lnTo>
                  <a:pt x="2172392" y="762323"/>
                </a:lnTo>
                <a:lnTo>
                  <a:pt x="2159251" y="720209"/>
                </a:lnTo>
                <a:lnTo>
                  <a:pt x="2144255" y="678860"/>
                </a:lnTo>
                <a:lnTo>
                  <a:pt x="2127452" y="638315"/>
                </a:lnTo>
                <a:lnTo>
                  <a:pt x="2108884" y="598619"/>
                </a:lnTo>
                <a:lnTo>
                  <a:pt x="2088597" y="559811"/>
                </a:lnTo>
                <a:lnTo>
                  <a:pt x="2066636" y="521935"/>
                </a:lnTo>
                <a:lnTo>
                  <a:pt x="2043046" y="485031"/>
                </a:lnTo>
                <a:lnTo>
                  <a:pt x="2017872" y="449143"/>
                </a:lnTo>
                <a:lnTo>
                  <a:pt x="1991159" y="414311"/>
                </a:lnTo>
                <a:lnTo>
                  <a:pt x="1962951" y="380577"/>
                </a:lnTo>
                <a:lnTo>
                  <a:pt x="1933293" y="347983"/>
                </a:lnTo>
                <a:lnTo>
                  <a:pt x="1902231" y="316572"/>
                </a:lnTo>
                <a:lnTo>
                  <a:pt x="1869810" y="286385"/>
                </a:lnTo>
                <a:lnTo>
                  <a:pt x="1836073" y="257463"/>
                </a:lnTo>
                <a:lnTo>
                  <a:pt x="1801067" y="229849"/>
                </a:lnTo>
                <a:lnTo>
                  <a:pt x="1764835" y="203585"/>
                </a:lnTo>
                <a:lnTo>
                  <a:pt x="1727424" y="178712"/>
                </a:lnTo>
                <a:lnTo>
                  <a:pt x="1688877" y="155271"/>
                </a:lnTo>
                <a:lnTo>
                  <a:pt x="1649240" y="133306"/>
                </a:lnTo>
                <a:lnTo>
                  <a:pt x="1608558" y="112858"/>
                </a:lnTo>
                <a:lnTo>
                  <a:pt x="1566875" y="93968"/>
                </a:lnTo>
                <a:lnTo>
                  <a:pt x="1524236" y="76679"/>
                </a:lnTo>
                <a:lnTo>
                  <a:pt x="1480687" y="61032"/>
                </a:lnTo>
                <a:lnTo>
                  <a:pt x="1436272" y="47069"/>
                </a:lnTo>
                <a:lnTo>
                  <a:pt x="1391037" y="34832"/>
                </a:lnTo>
                <a:lnTo>
                  <a:pt x="1345025" y="24363"/>
                </a:lnTo>
                <a:lnTo>
                  <a:pt x="1298282" y="15704"/>
                </a:lnTo>
                <a:lnTo>
                  <a:pt x="1250854" y="8896"/>
                </a:lnTo>
                <a:lnTo>
                  <a:pt x="1202784" y="3981"/>
                </a:lnTo>
                <a:lnTo>
                  <a:pt x="1154117" y="1002"/>
                </a:lnTo>
                <a:lnTo>
                  <a:pt x="1104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57901" y="4331715"/>
            <a:ext cx="2209800" cy="2058035"/>
          </a:xfrm>
          <a:custGeom>
            <a:avLst/>
            <a:gdLst/>
            <a:ahLst/>
            <a:cxnLst/>
            <a:rect l="l" t="t" r="r" b="b"/>
            <a:pathLst>
              <a:path w="2209800" h="2058035">
                <a:moveTo>
                  <a:pt x="0" y="1028699"/>
                </a:moveTo>
                <a:lnTo>
                  <a:pt x="1076" y="982882"/>
                </a:lnTo>
                <a:lnTo>
                  <a:pt x="4276" y="937577"/>
                </a:lnTo>
                <a:lnTo>
                  <a:pt x="9553" y="892827"/>
                </a:lnTo>
                <a:lnTo>
                  <a:pt x="16865" y="848674"/>
                </a:lnTo>
                <a:lnTo>
                  <a:pt x="26164" y="805158"/>
                </a:lnTo>
                <a:lnTo>
                  <a:pt x="37407" y="762323"/>
                </a:lnTo>
                <a:lnTo>
                  <a:pt x="50548" y="720209"/>
                </a:lnTo>
                <a:lnTo>
                  <a:pt x="65544" y="678860"/>
                </a:lnTo>
                <a:lnTo>
                  <a:pt x="82347" y="638315"/>
                </a:lnTo>
                <a:lnTo>
                  <a:pt x="100915" y="598619"/>
                </a:lnTo>
                <a:lnTo>
                  <a:pt x="121202" y="559811"/>
                </a:lnTo>
                <a:lnTo>
                  <a:pt x="143163" y="521935"/>
                </a:lnTo>
                <a:lnTo>
                  <a:pt x="166753" y="485031"/>
                </a:lnTo>
                <a:lnTo>
                  <a:pt x="191927" y="449143"/>
                </a:lnTo>
                <a:lnTo>
                  <a:pt x="218640" y="414311"/>
                </a:lnTo>
                <a:lnTo>
                  <a:pt x="246848" y="380577"/>
                </a:lnTo>
                <a:lnTo>
                  <a:pt x="276506" y="347983"/>
                </a:lnTo>
                <a:lnTo>
                  <a:pt x="307568" y="316572"/>
                </a:lnTo>
                <a:lnTo>
                  <a:pt x="339989" y="286385"/>
                </a:lnTo>
                <a:lnTo>
                  <a:pt x="373726" y="257463"/>
                </a:lnTo>
                <a:lnTo>
                  <a:pt x="408732" y="229849"/>
                </a:lnTo>
                <a:lnTo>
                  <a:pt x="444964" y="203585"/>
                </a:lnTo>
                <a:lnTo>
                  <a:pt x="482375" y="178712"/>
                </a:lnTo>
                <a:lnTo>
                  <a:pt x="520922" y="155271"/>
                </a:lnTo>
                <a:lnTo>
                  <a:pt x="560559" y="133306"/>
                </a:lnTo>
                <a:lnTo>
                  <a:pt x="601241" y="112858"/>
                </a:lnTo>
                <a:lnTo>
                  <a:pt x="642924" y="93968"/>
                </a:lnTo>
                <a:lnTo>
                  <a:pt x="685563" y="76679"/>
                </a:lnTo>
                <a:lnTo>
                  <a:pt x="729112" y="61032"/>
                </a:lnTo>
                <a:lnTo>
                  <a:pt x="773527" y="47069"/>
                </a:lnTo>
                <a:lnTo>
                  <a:pt x="818762" y="34832"/>
                </a:lnTo>
                <a:lnTo>
                  <a:pt x="864774" y="24363"/>
                </a:lnTo>
                <a:lnTo>
                  <a:pt x="911517" y="15704"/>
                </a:lnTo>
                <a:lnTo>
                  <a:pt x="958945" y="8896"/>
                </a:lnTo>
                <a:lnTo>
                  <a:pt x="1007015" y="3981"/>
                </a:lnTo>
                <a:lnTo>
                  <a:pt x="1055682" y="1002"/>
                </a:lnTo>
                <a:lnTo>
                  <a:pt x="1104900" y="0"/>
                </a:lnTo>
                <a:lnTo>
                  <a:pt x="1154117" y="1002"/>
                </a:lnTo>
                <a:lnTo>
                  <a:pt x="1202784" y="3981"/>
                </a:lnTo>
                <a:lnTo>
                  <a:pt x="1250854" y="8896"/>
                </a:lnTo>
                <a:lnTo>
                  <a:pt x="1298282" y="15704"/>
                </a:lnTo>
                <a:lnTo>
                  <a:pt x="1345025" y="24363"/>
                </a:lnTo>
                <a:lnTo>
                  <a:pt x="1391037" y="34832"/>
                </a:lnTo>
                <a:lnTo>
                  <a:pt x="1436272" y="47069"/>
                </a:lnTo>
                <a:lnTo>
                  <a:pt x="1480687" y="61032"/>
                </a:lnTo>
                <a:lnTo>
                  <a:pt x="1524236" y="76679"/>
                </a:lnTo>
                <a:lnTo>
                  <a:pt x="1566875" y="93968"/>
                </a:lnTo>
                <a:lnTo>
                  <a:pt x="1608558" y="112858"/>
                </a:lnTo>
                <a:lnTo>
                  <a:pt x="1649240" y="133306"/>
                </a:lnTo>
                <a:lnTo>
                  <a:pt x="1688877" y="155271"/>
                </a:lnTo>
                <a:lnTo>
                  <a:pt x="1727424" y="178712"/>
                </a:lnTo>
                <a:lnTo>
                  <a:pt x="1764835" y="203585"/>
                </a:lnTo>
                <a:lnTo>
                  <a:pt x="1801067" y="229849"/>
                </a:lnTo>
                <a:lnTo>
                  <a:pt x="1836073" y="257463"/>
                </a:lnTo>
                <a:lnTo>
                  <a:pt x="1869810" y="286385"/>
                </a:lnTo>
                <a:lnTo>
                  <a:pt x="1902231" y="316572"/>
                </a:lnTo>
                <a:lnTo>
                  <a:pt x="1933293" y="347983"/>
                </a:lnTo>
                <a:lnTo>
                  <a:pt x="1962951" y="380577"/>
                </a:lnTo>
                <a:lnTo>
                  <a:pt x="1991159" y="414311"/>
                </a:lnTo>
                <a:lnTo>
                  <a:pt x="2017872" y="449143"/>
                </a:lnTo>
                <a:lnTo>
                  <a:pt x="2043046" y="485031"/>
                </a:lnTo>
                <a:lnTo>
                  <a:pt x="2066636" y="521935"/>
                </a:lnTo>
                <a:lnTo>
                  <a:pt x="2088597" y="559811"/>
                </a:lnTo>
                <a:lnTo>
                  <a:pt x="2108884" y="598619"/>
                </a:lnTo>
                <a:lnTo>
                  <a:pt x="2127452" y="638315"/>
                </a:lnTo>
                <a:lnTo>
                  <a:pt x="2144255" y="678860"/>
                </a:lnTo>
                <a:lnTo>
                  <a:pt x="2159251" y="720209"/>
                </a:lnTo>
                <a:lnTo>
                  <a:pt x="2172392" y="762323"/>
                </a:lnTo>
                <a:lnTo>
                  <a:pt x="2183635" y="805158"/>
                </a:lnTo>
                <a:lnTo>
                  <a:pt x="2192934" y="848674"/>
                </a:lnTo>
                <a:lnTo>
                  <a:pt x="2200246" y="892827"/>
                </a:lnTo>
                <a:lnTo>
                  <a:pt x="2205523" y="937577"/>
                </a:lnTo>
                <a:lnTo>
                  <a:pt x="2208723" y="982882"/>
                </a:lnTo>
                <a:lnTo>
                  <a:pt x="2209800" y="1028699"/>
                </a:lnTo>
                <a:lnTo>
                  <a:pt x="2208723" y="1074523"/>
                </a:lnTo>
                <a:lnTo>
                  <a:pt x="2205523" y="1119833"/>
                </a:lnTo>
                <a:lnTo>
                  <a:pt x="2200246" y="1164588"/>
                </a:lnTo>
                <a:lnTo>
                  <a:pt x="2192934" y="1208745"/>
                </a:lnTo>
                <a:lnTo>
                  <a:pt x="2183635" y="1252265"/>
                </a:lnTo>
                <a:lnTo>
                  <a:pt x="2172392" y="1295103"/>
                </a:lnTo>
                <a:lnTo>
                  <a:pt x="2159251" y="1337219"/>
                </a:lnTo>
                <a:lnTo>
                  <a:pt x="2144255" y="1378571"/>
                </a:lnTo>
                <a:lnTo>
                  <a:pt x="2127452" y="1419117"/>
                </a:lnTo>
                <a:lnTo>
                  <a:pt x="2108884" y="1458815"/>
                </a:lnTo>
                <a:lnTo>
                  <a:pt x="2088597" y="1497624"/>
                </a:lnTo>
                <a:lnTo>
                  <a:pt x="2066636" y="1535501"/>
                </a:lnTo>
                <a:lnTo>
                  <a:pt x="2043046" y="1572405"/>
                </a:lnTo>
                <a:lnTo>
                  <a:pt x="2017872" y="1608294"/>
                </a:lnTo>
                <a:lnTo>
                  <a:pt x="1991159" y="1643126"/>
                </a:lnTo>
                <a:lnTo>
                  <a:pt x="1962951" y="1676859"/>
                </a:lnTo>
                <a:lnTo>
                  <a:pt x="1933293" y="1709452"/>
                </a:lnTo>
                <a:lnTo>
                  <a:pt x="1902231" y="1740862"/>
                </a:lnTo>
                <a:lnTo>
                  <a:pt x="1869810" y="1771049"/>
                </a:lnTo>
                <a:lnTo>
                  <a:pt x="1836073" y="1799969"/>
                </a:lnTo>
                <a:lnTo>
                  <a:pt x="1801067" y="1827582"/>
                </a:lnTo>
                <a:lnTo>
                  <a:pt x="1764835" y="1853845"/>
                </a:lnTo>
                <a:lnTo>
                  <a:pt x="1727424" y="1878716"/>
                </a:lnTo>
                <a:lnTo>
                  <a:pt x="1688877" y="1902155"/>
                </a:lnTo>
                <a:lnTo>
                  <a:pt x="1649240" y="1924119"/>
                </a:lnTo>
                <a:lnTo>
                  <a:pt x="1608558" y="1944565"/>
                </a:lnTo>
                <a:lnTo>
                  <a:pt x="1566875" y="1963453"/>
                </a:lnTo>
                <a:lnTo>
                  <a:pt x="1524236" y="1980741"/>
                </a:lnTo>
                <a:lnTo>
                  <a:pt x="1480687" y="1996387"/>
                </a:lnTo>
                <a:lnTo>
                  <a:pt x="1436272" y="2010348"/>
                </a:lnTo>
                <a:lnTo>
                  <a:pt x="1391037" y="2022584"/>
                </a:lnTo>
                <a:lnTo>
                  <a:pt x="1345025" y="2033051"/>
                </a:lnTo>
                <a:lnTo>
                  <a:pt x="1298282" y="2041710"/>
                </a:lnTo>
                <a:lnTo>
                  <a:pt x="1250854" y="2048517"/>
                </a:lnTo>
                <a:lnTo>
                  <a:pt x="1202784" y="2053431"/>
                </a:lnTo>
                <a:lnTo>
                  <a:pt x="1154117" y="2056410"/>
                </a:lnTo>
                <a:lnTo>
                  <a:pt x="1104900" y="2057412"/>
                </a:lnTo>
                <a:lnTo>
                  <a:pt x="1055682" y="2056410"/>
                </a:lnTo>
                <a:lnTo>
                  <a:pt x="1007015" y="2053431"/>
                </a:lnTo>
                <a:lnTo>
                  <a:pt x="958945" y="2048517"/>
                </a:lnTo>
                <a:lnTo>
                  <a:pt x="911517" y="2041710"/>
                </a:lnTo>
                <a:lnTo>
                  <a:pt x="864774" y="2033051"/>
                </a:lnTo>
                <a:lnTo>
                  <a:pt x="818762" y="2022584"/>
                </a:lnTo>
                <a:lnTo>
                  <a:pt x="773527" y="2010348"/>
                </a:lnTo>
                <a:lnTo>
                  <a:pt x="729112" y="1996387"/>
                </a:lnTo>
                <a:lnTo>
                  <a:pt x="685563" y="1980741"/>
                </a:lnTo>
                <a:lnTo>
                  <a:pt x="642924" y="1963453"/>
                </a:lnTo>
                <a:lnTo>
                  <a:pt x="601241" y="1944565"/>
                </a:lnTo>
                <a:lnTo>
                  <a:pt x="560559" y="1924119"/>
                </a:lnTo>
                <a:lnTo>
                  <a:pt x="520922" y="1902155"/>
                </a:lnTo>
                <a:lnTo>
                  <a:pt x="482375" y="1878716"/>
                </a:lnTo>
                <a:lnTo>
                  <a:pt x="444964" y="1853845"/>
                </a:lnTo>
                <a:lnTo>
                  <a:pt x="408732" y="1827582"/>
                </a:lnTo>
                <a:lnTo>
                  <a:pt x="373726" y="1799969"/>
                </a:lnTo>
                <a:lnTo>
                  <a:pt x="339989" y="1771049"/>
                </a:lnTo>
                <a:lnTo>
                  <a:pt x="307568" y="1740862"/>
                </a:lnTo>
                <a:lnTo>
                  <a:pt x="276506" y="1709452"/>
                </a:lnTo>
                <a:lnTo>
                  <a:pt x="246848" y="1676859"/>
                </a:lnTo>
                <a:lnTo>
                  <a:pt x="218640" y="1643126"/>
                </a:lnTo>
                <a:lnTo>
                  <a:pt x="191927" y="1608294"/>
                </a:lnTo>
                <a:lnTo>
                  <a:pt x="166753" y="1572405"/>
                </a:lnTo>
                <a:lnTo>
                  <a:pt x="143163" y="1535501"/>
                </a:lnTo>
                <a:lnTo>
                  <a:pt x="121202" y="1497624"/>
                </a:lnTo>
                <a:lnTo>
                  <a:pt x="100915" y="1458815"/>
                </a:lnTo>
                <a:lnTo>
                  <a:pt x="82347" y="1419117"/>
                </a:lnTo>
                <a:lnTo>
                  <a:pt x="65544" y="1378571"/>
                </a:lnTo>
                <a:lnTo>
                  <a:pt x="50548" y="1337219"/>
                </a:lnTo>
                <a:lnTo>
                  <a:pt x="37407" y="1295103"/>
                </a:lnTo>
                <a:lnTo>
                  <a:pt x="26164" y="1252265"/>
                </a:lnTo>
                <a:lnTo>
                  <a:pt x="16865" y="1208745"/>
                </a:lnTo>
                <a:lnTo>
                  <a:pt x="9553" y="1164588"/>
                </a:lnTo>
                <a:lnTo>
                  <a:pt x="4276" y="1119833"/>
                </a:lnTo>
                <a:lnTo>
                  <a:pt x="1076" y="1074523"/>
                </a:lnTo>
                <a:lnTo>
                  <a:pt x="0" y="1028699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87591" y="5083936"/>
            <a:ext cx="556260" cy="467359"/>
          </a:xfrm>
          <a:custGeom>
            <a:avLst/>
            <a:gdLst/>
            <a:ahLst/>
            <a:cxnLst/>
            <a:rect l="l" t="t" r="r" b="b"/>
            <a:pathLst>
              <a:path w="556259" h="467360">
                <a:moveTo>
                  <a:pt x="277876" y="0"/>
                </a:moveTo>
                <a:lnTo>
                  <a:pt x="227940" y="3761"/>
                </a:lnTo>
                <a:lnTo>
                  <a:pt x="180936" y="14606"/>
                </a:lnTo>
                <a:lnTo>
                  <a:pt x="137649" y="31876"/>
                </a:lnTo>
                <a:lnTo>
                  <a:pt x="98864" y="54914"/>
                </a:lnTo>
                <a:lnTo>
                  <a:pt x="65369" y="83059"/>
                </a:lnTo>
                <a:lnTo>
                  <a:pt x="37949" y="115654"/>
                </a:lnTo>
                <a:lnTo>
                  <a:pt x="17390" y="152040"/>
                </a:lnTo>
                <a:lnTo>
                  <a:pt x="4478" y="191559"/>
                </a:lnTo>
                <a:lnTo>
                  <a:pt x="0" y="233553"/>
                </a:lnTo>
                <a:lnTo>
                  <a:pt x="4478" y="275508"/>
                </a:lnTo>
                <a:lnTo>
                  <a:pt x="17390" y="314997"/>
                </a:lnTo>
                <a:lnTo>
                  <a:pt x="37949" y="351361"/>
                </a:lnTo>
                <a:lnTo>
                  <a:pt x="65369" y="383941"/>
                </a:lnTo>
                <a:lnTo>
                  <a:pt x="98864" y="412075"/>
                </a:lnTo>
                <a:lnTo>
                  <a:pt x="137649" y="435106"/>
                </a:lnTo>
                <a:lnTo>
                  <a:pt x="180936" y="452373"/>
                </a:lnTo>
                <a:lnTo>
                  <a:pt x="227940" y="463217"/>
                </a:lnTo>
                <a:lnTo>
                  <a:pt x="277876" y="466978"/>
                </a:lnTo>
                <a:lnTo>
                  <a:pt x="327849" y="463217"/>
                </a:lnTo>
                <a:lnTo>
                  <a:pt x="374882" y="452373"/>
                </a:lnTo>
                <a:lnTo>
                  <a:pt x="418192" y="435106"/>
                </a:lnTo>
                <a:lnTo>
                  <a:pt x="456992" y="412075"/>
                </a:lnTo>
                <a:lnTo>
                  <a:pt x="490498" y="383941"/>
                </a:lnTo>
                <a:lnTo>
                  <a:pt x="517924" y="351361"/>
                </a:lnTo>
                <a:lnTo>
                  <a:pt x="538487" y="314997"/>
                </a:lnTo>
                <a:lnTo>
                  <a:pt x="551400" y="275508"/>
                </a:lnTo>
                <a:lnTo>
                  <a:pt x="555879" y="233553"/>
                </a:lnTo>
                <a:lnTo>
                  <a:pt x="551400" y="191559"/>
                </a:lnTo>
                <a:lnTo>
                  <a:pt x="538487" y="152040"/>
                </a:lnTo>
                <a:lnTo>
                  <a:pt x="517924" y="115654"/>
                </a:lnTo>
                <a:lnTo>
                  <a:pt x="490498" y="83059"/>
                </a:lnTo>
                <a:lnTo>
                  <a:pt x="456992" y="54914"/>
                </a:lnTo>
                <a:lnTo>
                  <a:pt x="418192" y="31876"/>
                </a:lnTo>
                <a:lnTo>
                  <a:pt x="374882" y="14606"/>
                </a:lnTo>
                <a:lnTo>
                  <a:pt x="327849" y="3761"/>
                </a:lnTo>
                <a:lnTo>
                  <a:pt x="277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87591" y="5083936"/>
            <a:ext cx="556260" cy="467359"/>
          </a:xfrm>
          <a:custGeom>
            <a:avLst/>
            <a:gdLst/>
            <a:ahLst/>
            <a:cxnLst/>
            <a:rect l="l" t="t" r="r" b="b"/>
            <a:pathLst>
              <a:path w="556259" h="467360">
                <a:moveTo>
                  <a:pt x="0" y="233553"/>
                </a:moveTo>
                <a:lnTo>
                  <a:pt x="4478" y="191559"/>
                </a:lnTo>
                <a:lnTo>
                  <a:pt x="17390" y="152040"/>
                </a:lnTo>
                <a:lnTo>
                  <a:pt x="37949" y="115654"/>
                </a:lnTo>
                <a:lnTo>
                  <a:pt x="65369" y="83059"/>
                </a:lnTo>
                <a:lnTo>
                  <a:pt x="98864" y="54914"/>
                </a:lnTo>
                <a:lnTo>
                  <a:pt x="137649" y="31876"/>
                </a:lnTo>
                <a:lnTo>
                  <a:pt x="180936" y="14606"/>
                </a:lnTo>
                <a:lnTo>
                  <a:pt x="227940" y="3761"/>
                </a:lnTo>
                <a:lnTo>
                  <a:pt x="277876" y="0"/>
                </a:lnTo>
                <a:lnTo>
                  <a:pt x="327849" y="3761"/>
                </a:lnTo>
                <a:lnTo>
                  <a:pt x="374882" y="14606"/>
                </a:lnTo>
                <a:lnTo>
                  <a:pt x="418192" y="31876"/>
                </a:lnTo>
                <a:lnTo>
                  <a:pt x="456992" y="54914"/>
                </a:lnTo>
                <a:lnTo>
                  <a:pt x="490498" y="83059"/>
                </a:lnTo>
                <a:lnTo>
                  <a:pt x="517924" y="115654"/>
                </a:lnTo>
                <a:lnTo>
                  <a:pt x="538487" y="152040"/>
                </a:lnTo>
                <a:lnTo>
                  <a:pt x="551400" y="191559"/>
                </a:lnTo>
                <a:lnTo>
                  <a:pt x="555879" y="233553"/>
                </a:lnTo>
                <a:lnTo>
                  <a:pt x="551400" y="275508"/>
                </a:lnTo>
                <a:lnTo>
                  <a:pt x="538487" y="314997"/>
                </a:lnTo>
                <a:lnTo>
                  <a:pt x="517924" y="351361"/>
                </a:lnTo>
                <a:lnTo>
                  <a:pt x="490498" y="383941"/>
                </a:lnTo>
                <a:lnTo>
                  <a:pt x="456992" y="412075"/>
                </a:lnTo>
                <a:lnTo>
                  <a:pt x="418192" y="435106"/>
                </a:lnTo>
                <a:lnTo>
                  <a:pt x="374882" y="452373"/>
                </a:lnTo>
                <a:lnTo>
                  <a:pt x="327849" y="463217"/>
                </a:lnTo>
                <a:lnTo>
                  <a:pt x="277876" y="466978"/>
                </a:lnTo>
                <a:lnTo>
                  <a:pt x="227940" y="463217"/>
                </a:lnTo>
                <a:lnTo>
                  <a:pt x="180936" y="452373"/>
                </a:lnTo>
                <a:lnTo>
                  <a:pt x="137649" y="435106"/>
                </a:lnTo>
                <a:lnTo>
                  <a:pt x="98864" y="412075"/>
                </a:lnTo>
                <a:lnTo>
                  <a:pt x="65369" y="383941"/>
                </a:lnTo>
                <a:lnTo>
                  <a:pt x="37949" y="351361"/>
                </a:lnTo>
                <a:lnTo>
                  <a:pt x="17390" y="314997"/>
                </a:lnTo>
                <a:lnTo>
                  <a:pt x="4478" y="275508"/>
                </a:lnTo>
                <a:lnTo>
                  <a:pt x="0" y="233553"/>
                </a:lnTo>
                <a:close/>
              </a:path>
            </a:pathLst>
          </a:custGeom>
          <a:ln w="28575">
            <a:solidFill>
              <a:srgbClr val="75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81496" y="4633086"/>
            <a:ext cx="779780" cy="727710"/>
          </a:xfrm>
          <a:custGeom>
            <a:avLst/>
            <a:gdLst/>
            <a:ahLst/>
            <a:cxnLst/>
            <a:rect l="l" t="t" r="r" b="b"/>
            <a:pathLst>
              <a:path w="779779" h="727710">
                <a:moveTo>
                  <a:pt x="0" y="0"/>
                </a:moveTo>
                <a:lnTo>
                  <a:pt x="779399" y="727329"/>
                </a:lnTo>
              </a:path>
            </a:pathLst>
          </a:custGeom>
          <a:ln w="9524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62801" y="4633086"/>
            <a:ext cx="781685" cy="727710"/>
          </a:xfrm>
          <a:custGeom>
            <a:avLst/>
            <a:gdLst/>
            <a:ahLst/>
            <a:cxnLst/>
            <a:rect l="l" t="t" r="r" b="b"/>
            <a:pathLst>
              <a:path w="781684" h="727710">
                <a:moveTo>
                  <a:pt x="0" y="727329"/>
                </a:moveTo>
                <a:lnTo>
                  <a:pt x="781303" y="0"/>
                </a:lnTo>
              </a:path>
            </a:pathLst>
          </a:custGeom>
          <a:ln w="9525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24015" y="4828032"/>
            <a:ext cx="856488" cy="2453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76975" y="4865249"/>
            <a:ext cx="752475" cy="134620"/>
          </a:xfrm>
          <a:custGeom>
            <a:avLst/>
            <a:gdLst/>
            <a:ahLst/>
            <a:cxnLst/>
            <a:rect l="l" t="t" r="r" b="b"/>
            <a:pathLst>
              <a:path w="752475" h="134620">
                <a:moveTo>
                  <a:pt x="0" y="134105"/>
                </a:moveTo>
                <a:lnTo>
                  <a:pt x="35490" y="105398"/>
                </a:lnTo>
                <a:lnTo>
                  <a:pt x="74371" y="80056"/>
                </a:lnTo>
                <a:lnTo>
                  <a:pt x="116216" y="58117"/>
                </a:lnTo>
                <a:lnTo>
                  <a:pt x="160601" y="39617"/>
                </a:lnTo>
                <a:lnTo>
                  <a:pt x="207104" y="24594"/>
                </a:lnTo>
                <a:lnTo>
                  <a:pt x="255298" y="13084"/>
                </a:lnTo>
                <a:lnTo>
                  <a:pt x="304760" y="5123"/>
                </a:lnTo>
                <a:lnTo>
                  <a:pt x="355066" y="750"/>
                </a:lnTo>
                <a:lnTo>
                  <a:pt x="405792" y="0"/>
                </a:lnTo>
                <a:lnTo>
                  <a:pt x="456513" y="2910"/>
                </a:lnTo>
                <a:lnTo>
                  <a:pt x="506805" y="9517"/>
                </a:lnTo>
                <a:lnTo>
                  <a:pt x="556243" y="19858"/>
                </a:lnTo>
                <a:lnTo>
                  <a:pt x="604404" y="33970"/>
                </a:lnTo>
                <a:lnTo>
                  <a:pt x="650864" y="51890"/>
                </a:lnTo>
                <a:lnTo>
                  <a:pt x="695198" y="73653"/>
                </a:lnTo>
                <a:lnTo>
                  <a:pt x="738721" y="100621"/>
                </a:lnTo>
                <a:lnTo>
                  <a:pt x="752221" y="110356"/>
                </a:lnTo>
              </a:path>
            </a:pathLst>
          </a:custGeom>
          <a:ln w="28575">
            <a:solidFill>
              <a:srgbClr val="E68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570980" y="2544571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5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56629" y="4502911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5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28028" y="3981069"/>
            <a:ext cx="79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100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feet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75857" y="5593181"/>
            <a:ext cx="452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360</a:t>
            </a:r>
            <a:r>
              <a:rPr sz="1800" spc="82" baseline="25462" dirty="0">
                <a:latin typeface="Times New Roman"/>
                <a:cs typeface="Times New Roman"/>
              </a:rPr>
              <a:t>o</a:t>
            </a:r>
            <a:endParaRPr sz="1800" baseline="25462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00238" y="5201869"/>
            <a:ext cx="433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2</a:t>
            </a:r>
            <a:r>
              <a:rPr sz="1800" spc="15" dirty="0">
                <a:latin typeface="DejaVu Sans"/>
                <a:cs typeface="DejaVu Sans"/>
              </a:rPr>
              <a:t>𝜋</a:t>
            </a:r>
            <a:r>
              <a:rPr sz="1800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47028" y="4830902"/>
            <a:ext cx="189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70546" y="4830902"/>
            <a:ext cx="189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567298" y="1365503"/>
            <a:ext cx="530860" cy="193675"/>
          </a:xfrm>
          <a:custGeom>
            <a:avLst/>
            <a:gdLst/>
            <a:ahLst/>
            <a:cxnLst/>
            <a:rect l="l" t="t" r="r" b="b"/>
            <a:pathLst>
              <a:path w="530860" h="193675">
                <a:moveTo>
                  <a:pt x="73278" y="94361"/>
                </a:moveTo>
                <a:lnTo>
                  <a:pt x="69214" y="94487"/>
                </a:lnTo>
                <a:lnTo>
                  <a:pt x="66928" y="97155"/>
                </a:lnTo>
                <a:lnTo>
                  <a:pt x="0" y="170180"/>
                </a:lnTo>
                <a:lnTo>
                  <a:pt x="99949" y="193294"/>
                </a:lnTo>
                <a:lnTo>
                  <a:pt x="103377" y="191135"/>
                </a:lnTo>
                <a:lnTo>
                  <a:pt x="104901" y="184276"/>
                </a:lnTo>
                <a:lnTo>
                  <a:pt x="102742" y="180848"/>
                </a:lnTo>
                <a:lnTo>
                  <a:pt x="66294" y="172466"/>
                </a:lnTo>
                <a:lnTo>
                  <a:pt x="13842" y="172466"/>
                </a:lnTo>
                <a:lnTo>
                  <a:pt x="10160" y="160400"/>
                </a:lnTo>
                <a:lnTo>
                  <a:pt x="32426" y="153488"/>
                </a:lnTo>
                <a:lnTo>
                  <a:pt x="76326" y="105663"/>
                </a:lnTo>
                <a:lnTo>
                  <a:pt x="78612" y="103124"/>
                </a:lnTo>
                <a:lnTo>
                  <a:pt x="78486" y="99060"/>
                </a:lnTo>
                <a:lnTo>
                  <a:pt x="75818" y="96774"/>
                </a:lnTo>
                <a:lnTo>
                  <a:pt x="73278" y="94361"/>
                </a:lnTo>
                <a:close/>
              </a:path>
              <a:path w="530860" h="193675">
                <a:moveTo>
                  <a:pt x="32426" y="153488"/>
                </a:moveTo>
                <a:lnTo>
                  <a:pt x="10160" y="160400"/>
                </a:lnTo>
                <a:lnTo>
                  <a:pt x="13842" y="172466"/>
                </a:lnTo>
                <a:lnTo>
                  <a:pt x="19575" y="170687"/>
                </a:lnTo>
                <a:lnTo>
                  <a:pt x="16637" y="170687"/>
                </a:lnTo>
                <a:lnTo>
                  <a:pt x="13462" y="160274"/>
                </a:lnTo>
                <a:lnTo>
                  <a:pt x="26196" y="160274"/>
                </a:lnTo>
                <a:lnTo>
                  <a:pt x="32426" y="153488"/>
                </a:lnTo>
                <a:close/>
              </a:path>
              <a:path w="530860" h="193675">
                <a:moveTo>
                  <a:pt x="36219" y="165525"/>
                </a:moveTo>
                <a:lnTo>
                  <a:pt x="13842" y="172466"/>
                </a:lnTo>
                <a:lnTo>
                  <a:pt x="66294" y="172466"/>
                </a:lnTo>
                <a:lnTo>
                  <a:pt x="36219" y="165525"/>
                </a:lnTo>
                <a:close/>
              </a:path>
              <a:path w="530860" h="193675">
                <a:moveTo>
                  <a:pt x="13462" y="160274"/>
                </a:moveTo>
                <a:lnTo>
                  <a:pt x="16637" y="170687"/>
                </a:lnTo>
                <a:lnTo>
                  <a:pt x="23970" y="162699"/>
                </a:lnTo>
                <a:lnTo>
                  <a:pt x="13462" y="160274"/>
                </a:lnTo>
                <a:close/>
              </a:path>
              <a:path w="530860" h="193675">
                <a:moveTo>
                  <a:pt x="23970" y="162699"/>
                </a:moveTo>
                <a:lnTo>
                  <a:pt x="16637" y="170687"/>
                </a:lnTo>
                <a:lnTo>
                  <a:pt x="19575" y="170687"/>
                </a:lnTo>
                <a:lnTo>
                  <a:pt x="36219" y="165525"/>
                </a:lnTo>
                <a:lnTo>
                  <a:pt x="23970" y="162699"/>
                </a:lnTo>
                <a:close/>
              </a:path>
              <a:path w="530860" h="193675">
                <a:moveTo>
                  <a:pt x="526796" y="0"/>
                </a:moveTo>
                <a:lnTo>
                  <a:pt x="32426" y="153488"/>
                </a:lnTo>
                <a:lnTo>
                  <a:pt x="23970" y="162699"/>
                </a:lnTo>
                <a:lnTo>
                  <a:pt x="36219" y="165525"/>
                </a:lnTo>
                <a:lnTo>
                  <a:pt x="530605" y="12192"/>
                </a:lnTo>
                <a:lnTo>
                  <a:pt x="526796" y="0"/>
                </a:lnTo>
                <a:close/>
              </a:path>
              <a:path w="530860" h="193675">
                <a:moveTo>
                  <a:pt x="26196" y="160274"/>
                </a:moveTo>
                <a:lnTo>
                  <a:pt x="13462" y="160274"/>
                </a:lnTo>
                <a:lnTo>
                  <a:pt x="23970" y="162699"/>
                </a:lnTo>
                <a:lnTo>
                  <a:pt x="26196" y="160274"/>
                </a:lnTo>
                <a:close/>
              </a:path>
            </a:pathLst>
          </a:custGeom>
          <a:solidFill>
            <a:srgbClr val="5C7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8631" y="1365503"/>
            <a:ext cx="531495" cy="193675"/>
          </a:xfrm>
          <a:custGeom>
            <a:avLst/>
            <a:gdLst/>
            <a:ahLst/>
            <a:cxnLst/>
            <a:rect l="l" t="t" r="r" b="b"/>
            <a:pathLst>
              <a:path w="531495" h="193675">
                <a:moveTo>
                  <a:pt x="495175" y="165544"/>
                </a:moveTo>
                <a:lnTo>
                  <a:pt x="428625" y="180975"/>
                </a:lnTo>
                <a:lnTo>
                  <a:pt x="426466" y="184404"/>
                </a:lnTo>
                <a:lnTo>
                  <a:pt x="427227" y="187833"/>
                </a:lnTo>
                <a:lnTo>
                  <a:pt x="427990" y="191135"/>
                </a:lnTo>
                <a:lnTo>
                  <a:pt x="431419" y="193294"/>
                </a:lnTo>
                <a:lnTo>
                  <a:pt x="521496" y="172466"/>
                </a:lnTo>
                <a:lnTo>
                  <a:pt x="517525" y="172466"/>
                </a:lnTo>
                <a:lnTo>
                  <a:pt x="495175" y="165544"/>
                </a:lnTo>
                <a:close/>
              </a:path>
              <a:path w="531495" h="193675">
                <a:moveTo>
                  <a:pt x="507406" y="162708"/>
                </a:moveTo>
                <a:lnTo>
                  <a:pt x="495175" y="165544"/>
                </a:lnTo>
                <a:lnTo>
                  <a:pt x="517525" y="172466"/>
                </a:lnTo>
                <a:lnTo>
                  <a:pt x="518067" y="170687"/>
                </a:lnTo>
                <a:lnTo>
                  <a:pt x="514731" y="170687"/>
                </a:lnTo>
                <a:lnTo>
                  <a:pt x="507406" y="162708"/>
                </a:lnTo>
                <a:close/>
              </a:path>
              <a:path w="531495" h="193675">
                <a:moveTo>
                  <a:pt x="457962" y="94361"/>
                </a:moveTo>
                <a:lnTo>
                  <a:pt x="455422" y="96774"/>
                </a:lnTo>
                <a:lnTo>
                  <a:pt x="452882" y="99060"/>
                </a:lnTo>
                <a:lnTo>
                  <a:pt x="452627" y="103124"/>
                </a:lnTo>
                <a:lnTo>
                  <a:pt x="455041" y="105663"/>
                </a:lnTo>
                <a:lnTo>
                  <a:pt x="498955" y="153502"/>
                </a:lnTo>
                <a:lnTo>
                  <a:pt x="521208" y="160400"/>
                </a:lnTo>
                <a:lnTo>
                  <a:pt x="517525" y="172466"/>
                </a:lnTo>
                <a:lnTo>
                  <a:pt x="521496" y="172466"/>
                </a:lnTo>
                <a:lnTo>
                  <a:pt x="531368" y="170180"/>
                </a:lnTo>
                <a:lnTo>
                  <a:pt x="464439" y="97155"/>
                </a:lnTo>
                <a:lnTo>
                  <a:pt x="462025" y="94487"/>
                </a:lnTo>
                <a:lnTo>
                  <a:pt x="457962" y="94361"/>
                </a:lnTo>
                <a:close/>
              </a:path>
              <a:path w="531495" h="193675">
                <a:moveTo>
                  <a:pt x="517906" y="160274"/>
                </a:moveTo>
                <a:lnTo>
                  <a:pt x="507406" y="162708"/>
                </a:lnTo>
                <a:lnTo>
                  <a:pt x="514731" y="170687"/>
                </a:lnTo>
                <a:lnTo>
                  <a:pt x="517906" y="160274"/>
                </a:lnTo>
                <a:close/>
              </a:path>
              <a:path w="531495" h="193675">
                <a:moveTo>
                  <a:pt x="520798" y="160274"/>
                </a:moveTo>
                <a:lnTo>
                  <a:pt x="517906" y="160274"/>
                </a:lnTo>
                <a:lnTo>
                  <a:pt x="514731" y="170687"/>
                </a:lnTo>
                <a:lnTo>
                  <a:pt x="518067" y="170687"/>
                </a:lnTo>
                <a:lnTo>
                  <a:pt x="521208" y="160400"/>
                </a:lnTo>
                <a:lnTo>
                  <a:pt x="520798" y="160274"/>
                </a:lnTo>
                <a:close/>
              </a:path>
              <a:path w="531495" h="193675">
                <a:moveTo>
                  <a:pt x="3810" y="0"/>
                </a:moveTo>
                <a:lnTo>
                  <a:pt x="0" y="12192"/>
                </a:lnTo>
                <a:lnTo>
                  <a:pt x="495175" y="165544"/>
                </a:lnTo>
                <a:lnTo>
                  <a:pt x="507406" y="162708"/>
                </a:lnTo>
                <a:lnTo>
                  <a:pt x="498955" y="153502"/>
                </a:lnTo>
                <a:lnTo>
                  <a:pt x="3810" y="0"/>
                </a:lnTo>
                <a:close/>
              </a:path>
              <a:path w="531495" h="193675">
                <a:moveTo>
                  <a:pt x="498955" y="153502"/>
                </a:moveTo>
                <a:lnTo>
                  <a:pt x="507406" y="162708"/>
                </a:lnTo>
                <a:lnTo>
                  <a:pt x="517906" y="160274"/>
                </a:lnTo>
                <a:lnTo>
                  <a:pt x="520798" y="160274"/>
                </a:lnTo>
                <a:lnTo>
                  <a:pt x="498955" y="153502"/>
                </a:lnTo>
                <a:close/>
              </a:path>
            </a:pathLst>
          </a:custGeom>
          <a:solidFill>
            <a:srgbClr val="5C7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67701" y="5308727"/>
            <a:ext cx="233299" cy="1033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22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32579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1235963"/>
            <a:ext cx="3264408" cy="701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49167" y="1235963"/>
            <a:ext cx="502919" cy="701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0036" y="3260597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403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5167" y="3260597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140" y="2439136"/>
            <a:ext cx="1781175" cy="95821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From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172C4A"/>
                </a:solidFill>
                <a:latin typeface="DejaVu Sans"/>
                <a:cs typeface="DejaVu Sans"/>
              </a:rPr>
              <a:t>∆</a:t>
            </a:r>
            <a:r>
              <a:rPr sz="2000" b="1" spc="-40" dirty="0">
                <a:solidFill>
                  <a:srgbClr val="172C4A"/>
                </a:solidFill>
                <a:latin typeface="Times New Roman"/>
                <a:cs typeface="Times New Roman"/>
              </a:rPr>
              <a:t>OPM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2000" spc="-15" dirty="0">
                <a:solidFill>
                  <a:srgbClr val="172C4A"/>
                </a:solidFill>
                <a:latin typeface="DejaVu Sans"/>
                <a:cs typeface="DejaVu Sans"/>
              </a:rPr>
              <a:t>sin(</a:t>
            </a:r>
            <a:r>
              <a:rPr sz="3000" spc="-22" baseline="-37500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r>
              <a:rPr sz="2000" spc="-15" dirty="0">
                <a:solidFill>
                  <a:srgbClr val="172C4A"/>
                </a:solidFill>
                <a:latin typeface="DejaVu Sans"/>
                <a:cs typeface="DejaVu Sans"/>
              </a:rPr>
              <a:t>) </a:t>
            </a:r>
            <a:r>
              <a:rPr sz="2000" spc="-180" dirty="0">
                <a:solidFill>
                  <a:srgbClr val="172C4A"/>
                </a:solidFill>
                <a:latin typeface="DejaVu Sans"/>
                <a:cs typeface="DejaVu Sans"/>
              </a:rPr>
              <a:t>= </a:t>
            </a:r>
            <a:r>
              <a:rPr sz="3000" spc="494" baseline="-37500" dirty="0">
                <a:solidFill>
                  <a:srgbClr val="172C4A"/>
                </a:solidFill>
                <a:latin typeface="DejaVu Sans"/>
                <a:cs typeface="DejaVu Sans"/>
              </a:rPr>
              <a:t>𝑂𝑀</a:t>
            </a:r>
            <a:r>
              <a:rPr sz="3000" spc="-179" baseline="-37500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2000" spc="-180" dirty="0">
                <a:solidFill>
                  <a:srgbClr val="172C4A"/>
                </a:solidFill>
                <a:latin typeface="DejaVu Sans"/>
                <a:cs typeface="DejaVu Sans"/>
              </a:rPr>
              <a:t>=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7640" y="2874391"/>
            <a:ext cx="1762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3420" algn="l"/>
                <a:tab pos="1469390" algn="l"/>
              </a:tabLst>
            </a:pPr>
            <a:r>
              <a:rPr sz="2000" spc="310" dirty="0">
                <a:solidFill>
                  <a:srgbClr val="172C4A"/>
                </a:solidFill>
                <a:latin typeface="DejaVu Sans"/>
                <a:cs typeface="DejaVu Sans"/>
              </a:rPr>
              <a:t>𝐷	</a:t>
            </a:r>
            <a:r>
              <a:rPr sz="2000" spc="835" dirty="0">
                <a:solidFill>
                  <a:srgbClr val="172C4A"/>
                </a:solidFill>
                <a:latin typeface="DejaVu Sans"/>
                <a:cs typeface="DejaVu Sans"/>
              </a:rPr>
              <a:t>𝑀</a:t>
            </a:r>
            <a:r>
              <a:rPr sz="2000" spc="70" dirty="0">
                <a:solidFill>
                  <a:srgbClr val="172C4A"/>
                </a:solidFill>
                <a:latin typeface="DejaVu Sans"/>
                <a:cs typeface="DejaVu Sans"/>
              </a:rPr>
              <a:t>𝑃</a:t>
            </a:r>
            <a:r>
              <a:rPr sz="2000" dirty="0">
                <a:solidFill>
                  <a:srgbClr val="172C4A"/>
                </a:solidFill>
                <a:latin typeface="DejaVu Sans"/>
                <a:cs typeface="DejaVu Sans"/>
              </a:rPr>
              <a:t>	</a:t>
            </a:r>
            <a:r>
              <a:rPr sz="2000" spc="-175" dirty="0">
                <a:solidFill>
                  <a:srgbClr val="172C4A"/>
                </a:solidFill>
                <a:latin typeface="DejaVu Sans"/>
                <a:cs typeface="DejaVu Sans"/>
              </a:rPr>
              <a:t>50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0922" y="3237102"/>
            <a:ext cx="187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25" dirty="0">
                <a:solidFill>
                  <a:srgbClr val="172C4A"/>
                </a:solidFill>
                <a:latin typeface="DejaVu Sans"/>
                <a:cs typeface="DejaVu Sans"/>
              </a:rPr>
              <a:t>𝑅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06979" y="3260597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63141" y="3747896"/>
            <a:ext cx="24193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50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1648" y="4060316"/>
            <a:ext cx="56769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10" dirty="0">
                <a:solidFill>
                  <a:srgbClr val="172C4A"/>
                </a:solidFill>
                <a:latin typeface="DejaVu Sans"/>
                <a:cs typeface="DejaVu Sans"/>
              </a:rPr>
              <a:t>sin(</a:t>
            </a:r>
            <a:r>
              <a:rPr sz="1800" u="sng" spc="195" baseline="39351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𝐷</a:t>
            </a:r>
            <a:r>
              <a:rPr sz="1450" spc="130" dirty="0">
                <a:solidFill>
                  <a:srgbClr val="172C4A"/>
                </a:solidFill>
                <a:latin typeface="DejaVu Sans"/>
                <a:cs typeface="DejaVu Sans"/>
              </a:rPr>
              <a:t>)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14044" y="4022597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2140" y="3828669"/>
            <a:ext cx="17322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7765" algn="l"/>
              </a:tabLst>
            </a:pPr>
            <a:r>
              <a:rPr sz="2000" spc="-145" dirty="0">
                <a:solidFill>
                  <a:srgbClr val="172C4A"/>
                </a:solidFill>
                <a:latin typeface="DejaVu Sans"/>
                <a:cs typeface="DejaVu Sans"/>
              </a:rPr>
              <a:t>R</a:t>
            </a:r>
            <a:r>
              <a:rPr sz="2000" spc="-95" dirty="0">
                <a:solidFill>
                  <a:srgbClr val="172C4A"/>
                </a:solidFill>
                <a:latin typeface="DejaVu Sans"/>
                <a:cs typeface="DejaVu Sans"/>
              </a:rPr>
              <a:t> </a:t>
            </a:r>
            <a:r>
              <a:rPr sz="2000" spc="-180" dirty="0">
                <a:solidFill>
                  <a:srgbClr val="172C4A"/>
                </a:solidFill>
                <a:latin typeface="DejaVu Sans"/>
                <a:cs typeface="DejaVu Sans"/>
              </a:rPr>
              <a:t>=</a:t>
            </a:r>
            <a:r>
              <a:rPr sz="2000" dirty="0">
                <a:solidFill>
                  <a:srgbClr val="172C4A"/>
                </a:solidFill>
                <a:latin typeface="DejaVu Sans"/>
                <a:cs typeface="DejaVu Sans"/>
              </a:rPr>
              <a:t>	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(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ee</a:t>
            </a:r>
            <a:r>
              <a:rPr sz="2000" spc="-10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2140" y="4118365"/>
            <a:ext cx="2416810" cy="110934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R="594360" algn="ctr">
              <a:lnSpc>
                <a:spcPct val="100000"/>
              </a:lnSpc>
              <a:spcBef>
                <a:spcPts val="635"/>
              </a:spcBef>
            </a:pPr>
            <a:r>
              <a:rPr sz="1200" spc="-50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00" spc="-245" dirty="0">
                <a:solidFill>
                  <a:srgbClr val="172C4A"/>
                </a:solidFill>
                <a:latin typeface="Verdana"/>
                <a:cs typeface="Verdana"/>
              </a:rPr>
              <a:t>It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000" spc="-20" dirty="0">
                <a:solidFill>
                  <a:srgbClr val="172C4A"/>
                </a:solidFill>
                <a:latin typeface="Verdana"/>
                <a:cs typeface="Verdana"/>
              </a:rPr>
              <a:t>used </a:t>
            </a:r>
            <a:r>
              <a:rPr sz="2000" spc="-100" dirty="0">
                <a:solidFill>
                  <a:srgbClr val="172C4A"/>
                </a:solidFill>
                <a:latin typeface="Verdana"/>
                <a:cs typeface="Verdana"/>
              </a:rPr>
              <a:t>in</a:t>
            </a:r>
            <a:r>
              <a:rPr sz="2000" spc="-24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Railway.</a:t>
            </a:r>
            <a:endParaRPr sz="2000">
              <a:latin typeface="Verdana"/>
              <a:cs typeface="Verdana"/>
            </a:endParaRPr>
          </a:p>
          <a:p>
            <a:pPr marR="629285" algn="ctr">
              <a:lnSpc>
                <a:spcPct val="100000"/>
              </a:lnSpc>
              <a:spcBef>
                <a:spcPts val="1090"/>
              </a:spcBef>
            </a:pPr>
            <a:r>
              <a:rPr sz="1800" b="1" spc="-170" dirty="0">
                <a:solidFill>
                  <a:srgbClr val="172C4A"/>
                </a:solidFill>
                <a:latin typeface="Verdana"/>
                <a:cs typeface="Verdana"/>
              </a:rPr>
              <a:t>Example</a:t>
            </a:r>
            <a:r>
              <a:rPr sz="1800" spc="-170" dirty="0">
                <a:solidFill>
                  <a:srgbClr val="172C4A"/>
                </a:solidFill>
                <a:latin typeface="Verdana"/>
                <a:cs typeface="Verdana"/>
              </a:rPr>
              <a:t>: </a:t>
            </a:r>
            <a:r>
              <a:rPr sz="1800" spc="-50" dirty="0">
                <a:solidFill>
                  <a:srgbClr val="172C4A"/>
                </a:solidFill>
                <a:latin typeface="Verdana"/>
                <a:cs typeface="Verdana"/>
              </a:rPr>
              <a:t>D </a:t>
            </a:r>
            <a:r>
              <a:rPr sz="1800" spc="-385" dirty="0">
                <a:solidFill>
                  <a:srgbClr val="172C4A"/>
                </a:solidFill>
                <a:latin typeface="Verdana"/>
                <a:cs typeface="Verdana"/>
              </a:rPr>
              <a:t>=</a:t>
            </a:r>
            <a:r>
              <a:rPr sz="1800" spc="-2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172C4A"/>
                </a:solidFill>
                <a:latin typeface="Verdana"/>
                <a:cs typeface="Verdana"/>
              </a:rPr>
              <a:t>1</a:t>
            </a:r>
            <a:r>
              <a:rPr sz="1800" spc="-67" baseline="25462" dirty="0">
                <a:solidFill>
                  <a:srgbClr val="172C4A"/>
                </a:solidFill>
                <a:latin typeface="Verdana"/>
                <a:cs typeface="Verdana"/>
              </a:rPr>
              <a:t>o</a:t>
            </a:r>
            <a:endParaRPr sz="1800" baseline="25462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140" y="5337505"/>
            <a:ext cx="12033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solidFill>
                  <a:srgbClr val="172C4A"/>
                </a:solidFill>
                <a:latin typeface="Verdana"/>
                <a:cs typeface="Verdana"/>
              </a:rPr>
              <a:t>1) </a:t>
            </a:r>
            <a:r>
              <a:rPr sz="1800" spc="40" dirty="0">
                <a:solidFill>
                  <a:srgbClr val="172C4A"/>
                </a:solidFill>
                <a:latin typeface="Verdana"/>
                <a:cs typeface="Verdana"/>
              </a:rPr>
              <a:t>Arc</a:t>
            </a:r>
            <a:r>
              <a:rPr sz="1800" spc="-21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172C4A"/>
                </a:solidFill>
                <a:latin typeface="Verdana"/>
                <a:cs typeface="Verdana"/>
              </a:rPr>
              <a:t>Def: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140" y="6160719"/>
            <a:ext cx="151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solidFill>
                  <a:srgbClr val="172C4A"/>
                </a:solidFill>
                <a:latin typeface="Verdana"/>
                <a:cs typeface="Verdana"/>
              </a:rPr>
              <a:t>2) </a:t>
            </a:r>
            <a:r>
              <a:rPr sz="1800" spc="25" dirty="0">
                <a:solidFill>
                  <a:srgbClr val="172C4A"/>
                </a:solidFill>
                <a:latin typeface="Verdana"/>
                <a:cs typeface="Verdana"/>
              </a:rPr>
              <a:t>Chord</a:t>
            </a:r>
            <a:r>
              <a:rPr sz="1800" spc="-19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172C4A"/>
                </a:solidFill>
                <a:latin typeface="Verdana"/>
                <a:cs typeface="Verdana"/>
              </a:rPr>
              <a:t>Def: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41194" y="5201800"/>
            <a:ext cx="1646555" cy="125920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R =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5729.58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/</a:t>
            </a:r>
            <a:r>
              <a:rPr sz="1800" spc="-4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  <a:p>
            <a:pPr marL="12700" marR="5080" indent="228600">
              <a:lnSpc>
                <a:spcPts val="3250"/>
              </a:lnSpc>
              <a:spcBef>
                <a:spcPts val="265"/>
              </a:spcBef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5729.58 feet  R = 50 / </a:t>
            </a:r>
            <a:r>
              <a:rPr sz="1800" spc="-5" dirty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1800" spc="-9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(D/2)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21" name="object 21"/>
          <p:cNvSpPr/>
          <p:nvPr/>
        </p:nvSpPr>
        <p:spPr>
          <a:xfrm>
            <a:off x="2863595" y="687323"/>
            <a:ext cx="3413759" cy="813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3579" y="687323"/>
            <a:ext cx="582168" cy="81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4628" y="2859023"/>
            <a:ext cx="2572512" cy="4587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75682" y="2895646"/>
            <a:ext cx="2470785" cy="347980"/>
          </a:xfrm>
          <a:custGeom>
            <a:avLst/>
            <a:gdLst/>
            <a:ahLst/>
            <a:cxnLst/>
            <a:rect l="l" t="t" r="r" b="b"/>
            <a:pathLst>
              <a:path w="2470784" h="347980">
                <a:moveTo>
                  <a:pt x="0" y="312881"/>
                </a:moveTo>
                <a:lnTo>
                  <a:pt x="35373" y="290076"/>
                </a:lnTo>
                <a:lnTo>
                  <a:pt x="71895" y="268115"/>
                </a:lnTo>
                <a:lnTo>
                  <a:pt x="109523" y="246998"/>
                </a:lnTo>
                <a:lnTo>
                  <a:pt x="148213" y="226730"/>
                </a:lnTo>
                <a:lnTo>
                  <a:pt x="187920" y="207311"/>
                </a:lnTo>
                <a:lnTo>
                  <a:pt x="228602" y="188744"/>
                </a:lnTo>
                <a:lnTo>
                  <a:pt x="270215" y="171032"/>
                </a:lnTo>
                <a:lnTo>
                  <a:pt x="312716" y="154177"/>
                </a:lnTo>
                <a:lnTo>
                  <a:pt x="356060" y="138182"/>
                </a:lnTo>
                <a:lnTo>
                  <a:pt x="400205" y="123049"/>
                </a:lnTo>
                <a:lnTo>
                  <a:pt x="445106" y="108780"/>
                </a:lnTo>
                <a:lnTo>
                  <a:pt x="490720" y="95378"/>
                </a:lnTo>
                <a:lnTo>
                  <a:pt x="537003" y="82846"/>
                </a:lnTo>
                <a:lnTo>
                  <a:pt x="583913" y="71184"/>
                </a:lnTo>
                <a:lnTo>
                  <a:pt x="631404" y="60397"/>
                </a:lnTo>
                <a:lnTo>
                  <a:pt x="679435" y="50486"/>
                </a:lnTo>
                <a:lnTo>
                  <a:pt x="727960" y="41454"/>
                </a:lnTo>
                <a:lnTo>
                  <a:pt x="776937" y="33304"/>
                </a:lnTo>
                <a:lnTo>
                  <a:pt x="826322" y="26037"/>
                </a:lnTo>
                <a:lnTo>
                  <a:pt x="876071" y="19655"/>
                </a:lnTo>
                <a:lnTo>
                  <a:pt x="926141" y="14163"/>
                </a:lnTo>
                <a:lnTo>
                  <a:pt x="976488" y="9561"/>
                </a:lnTo>
                <a:lnTo>
                  <a:pt x="1027068" y="5853"/>
                </a:lnTo>
                <a:lnTo>
                  <a:pt x="1077839" y="3040"/>
                </a:lnTo>
                <a:lnTo>
                  <a:pt x="1128756" y="1125"/>
                </a:lnTo>
                <a:lnTo>
                  <a:pt x="1179775" y="111"/>
                </a:lnTo>
                <a:lnTo>
                  <a:pt x="1230854" y="0"/>
                </a:lnTo>
                <a:lnTo>
                  <a:pt x="1281949" y="793"/>
                </a:lnTo>
                <a:lnTo>
                  <a:pt x="1333015" y="2495"/>
                </a:lnTo>
                <a:lnTo>
                  <a:pt x="1384010" y="5107"/>
                </a:lnTo>
                <a:lnTo>
                  <a:pt x="1434890" y="8631"/>
                </a:lnTo>
                <a:lnTo>
                  <a:pt x="1485611" y="13070"/>
                </a:lnTo>
                <a:lnTo>
                  <a:pt x="1536129" y="18427"/>
                </a:lnTo>
                <a:lnTo>
                  <a:pt x="1586402" y="24703"/>
                </a:lnTo>
                <a:lnTo>
                  <a:pt x="1636385" y="31902"/>
                </a:lnTo>
                <a:lnTo>
                  <a:pt x="1686035" y="40025"/>
                </a:lnTo>
                <a:lnTo>
                  <a:pt x="1735309" y="49075"/>
                </a:lnTo>
                <a:lnTo>
                  <a:pt x="1784162" y="59054"/>
                </a:lnTo>
                <a:lnTo>
                  <a:pt x="1832551" y="69965"/>
                </a:lnTo>
                <a:lnTo>
                  <a:pt x="1880433" y="81811"/>
                </a:lnTo>
                <a:lnTo>
                  <a:pt x="1927763" y="94593"/>
                </a:lnTo>
                <a:lnTo>
                  <a:pt x="1974499" y="108314"/>
                </a:lnTo>
                <a:lnTo>
                  <a:pt x="2020597" y="122976"/>
                </a:lnTo>
                <a:lnTo>
                  <a:pt x="2066013" y="138582"/>
                </a:lnTo>
                <a:lnTo>
                  <a:pt x="2110704" y="155135"/>
                </a:lnTo>
                <a:lnTo>
                  <a:pt x="2154625" y="172636"/>
                </a:lnTo>
                <a:lnTo>
                  <a:pt x="2197735" y="191088"/>
                </a:lnTo>
                <a:lnTo>
                  <a:pt x="2248175" y="214451"/>
                </a:lnTo>
                <a:lnTo>
                  <a:pt x="2296715" y="238929"/>
                </a:lnTo>
                <a:lnTo>
                  <a:pt x="2343292" y="264494"/>
                </a:lnTo>
                <a:lnTo>
                  <a:pt x="2387849" y="291117"/>
                </a:lnTo>
                <a:lnTo>
                  <a:pt x="2430324" y="318770"/>
                </a:lnTo>
                <a:lnTo>
                  <a:pt x="2470658" y="34742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57800" y="3124200"/>
            <a:ext cx="1026794" cy="2133600"/>
          </a:xfrm>
          <a:custGeom>
            <a:avLst/>
            <a:gdLst/>
            <a:ahLst/>
            <a:cxnLst/>
            <a:rect l="l" t="t" r="r" b="b"/>
            <a:pathLst>
              <a:path w="1026795" h="2133600">
                <a:moveTo>
                  <a:pt x="0" y="0"/>
                </a:moveTo>
                <a:lnTo>
                  <a:pt x="1026540" y="2133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86500" y="3124200"/>
            <a:ext cx="1104900" cy="2133600"/>
          </a:xfrm>
          <a:custGeom>
            <a:avLst/>
            <a:gdLst/>
            <a:ahLst/>
            <a:cxnLst/>
            <a:rect l="l" t="t" r="r" b="b"/>
            <a:pathLst>
              <a:path w="1104900" h="2133600">
                <a:moveTo>
                  <a:pt x="1104900" y="0"/>
                </a:moveTo>
                <a:lnTo>
                  <a:pt x="0" y="2133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37428" y="3687826"/>
            <a:ext cx="18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21397" y="3764026"/>
            <a:ext cx="18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75628" y="5288407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5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2140" y="643870"/>
            <a:ext cx="6053455" cy="21132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99360">
              <a:lnSpc>
                <a:spcPct val="100000"/>
              </a:lnSpc>
              <a:spcBef>
                <a:spcPts val="1105"/>
              </a:spcBef>
            </a:pPr>
            <a:r>
              <a:rPr sz="2800" b="1" spc="125" dirty="0">
                <a:solidFill>
                  <a:srgbClr val="2E5796"/>
                </a:solidFill>
                <a:latin typeface="Times New Roman"/>
                <a:cs typeface="Times New Roman"/>
              </a:rPr>
              <a:t>Degree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</a:t>
            </a:r>
            <a:r>
              <a:rPr sz="2800" b="1" spc="-140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400" b="1" dirty="0">
                <a:solidFill>
                  <a:srgbClr val="2E5796"/>
                </a:solidFill>
                <a:latin typeface="Times New Roman"/>
                <a:cs typeface="Times New Roman"/>
              </a:rPr>
              <a:t>2) </a:t>
            </a:r>
            <a:r>
              <a:rPr sz="2400" b="1" spc="45" dirty="0">
                <a:solidFill>
                  <a:srgbClr val="2E5796"/>
                </a:solidFill>
                <a:latin typeface="Times New Roman"/>
                <a:cs typeface="Times New Roman"/>
              </a:rPr>
              <a:t>Chord</a:t>
            </a:r>
            <a:r>
              <a:rPr sz="2400" b="1" spc="-5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400" b="1" spc="95" dirty="0">
                <a:solidFill>
                  <a:srgbClr val="2E5796"/>
                </a:solidFill>
                <a:latin typeface="Times New Roman"/>
                <a:cs typeface="Times New Roman"/>
              </a:rPr>
              <a:t>Definition: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000" spc="85" dirty="0">
                <a:solidFill>
                  <a:srgbClr val="172C4A"/>
                </a:solidFill>
                <a:latin typeface="Verdana"/>
                <a:cs typeface="Verdana"/>
              </a:rPr>
              <a:t>“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172C4A"/>
                </a:solidFill>
                <a:latin typeface="Verdana"/>
                <a:cs typeface="Verdana"/>
              </a:rPr>
              <a:t>degree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central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157855" algn="l"/>
              </a:tabLst>
            </a:pP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angle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subtended</a:t>
            </a:r>
            <a:r>
              <a:rPr sz="2000" spc="-3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by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100	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feet of</a:t>
            </a:r>
            <a:r>
              <a:rPr sz="2000" spc="-3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chord”.</a:t>
            </a:r>
            <a:endParaRPr sz="20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latin typeface="Times New Roman"/>
                <a:cs typeface="Times New Roman"/>
              </a:rPr>
              <a:t>100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feet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79565" y="4362069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5" dirty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96940" y="4599432"/>
            <a:ext cx="603504" cy="167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45453" y="4636452"/>
            <a:ext cx="507365" cy="55244"/>
          </a:xfrm>
          <a:custGeom>
            <a:avLst/>
            <a:gdLst/>
            <a:ahLst/>
            <a:cxnLst/>
            <a:rect l="l" t="t" r="r" b="b"/>
            <a:pathLst>
              <a:path w="507365" h="55245">
                <a:moveTo>
                  <a:pt x="0" y="44005"/>
                </a:moveTo>
                <a:lnTo>
                  <a:pt x="44191" y="28644"/>
                </a:lnTo>
                <a:lnTo>
                  <a:pt x="89806" y="16570"/>
                </a:lnTo>
                <a:lnTo>
                  <a:pt x="136498" y="7776"/>
                </a:lnTo>
                <a:lnTo>
                  <a:pt x="183921" y="2255"/>
                </a:lnTo>
                <a:lnTo>
                  <a:pt x="231727" y="0"/>
                </a:lnTo>
                <a:lnTo>
                  <a:pt x="279572" y="1004"/>
                </a:lnTo>
                <a:lnTo>
                  <a:pt x="327107" y="5260"/>
                </a:lnTo>
                <a:lnTo>
                  <a:pt x="373988" y="12762"/>
                </a:lnTo>
                <a:lnTo>
                  <a:pt x="419868" y="23503"/>
                </a:lnTo>
                <a:lnTo>
                  <a:pt x="464400" y="37475"/>
                </a:lnTo>
                <a:lnTo>
                  <a:pt x="507238" y="54673"/>
                </a:lnTo>
              </a:path>
            </a:pathLst>
          </a:custGeom>
          <a:ln w="28575">
            <a:solidFill>
              <a:srgbClr val="E68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84340" y="2807716"/>
            <a:ext cx="0" cy="2374265"/>
          </a:xfrm>
          <a:custGeom>
            <a:avLst/>
            <a:gdLst/>
            <a:ahLst/>
            <a:cxnLst/>
            <a:rect l="l" t="t" r="r" b="b"/>
            <a:pathLst>
              <a:path h="2374265">
                <a:moveTo>
                  <a:pt x="0" y="2373884"/>
                </a:moveTo>
                <a:lnTo>
                  <a:pt x="0" y="0"/>
                </a:lnTo>
              </a:path>
            </a:pathLst>
          </a:custGeom>
          <a:ln w="9525">
            <a:solidFill>
              <a:srgbClr val="5C71B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57800" y="31242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108828" y="2761615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latin typeface="Times New Roman"/>
                <a:cs typeface="Times New Roman"/>
              </a:rPr>
              <a:t>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19009" y="2761615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95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14491" y="3154171"/>
            <a:ext cx="1288415" cy="97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155" algn="l"/>
                <a:tab pos="926465" algn="l"/>
              </a:tabLst>
            </a:pPr>
            <a:r>
              <a:rPr sz="1800" b="1" dirty="0">
                <a:latin typeface="Times New Roman"/>
                <a:cs typeface="Times New Roman"/>
              </a:rPr>
              <a:t>50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00" dirty="0">
                <a:latin typeface="Times New Roman"/>
                <a:cs typeface="Times New Roman"/>
              </a:rPr>
              <a:t>‘	</a:t>
            </a:r>
            <a:r>
              <a:rPr sz="2700" b="1" spc="-7" baseline="3086" dirty="0">
                <a:latin typeface="Times New Roman"/>
                <a:cs typeface="Times New Roman"/>
              </a:rPr>
              <a:t>P	</a:t>
            </a:r>
            <a:r>
              <a:rPr sz="2700" b="1" baseline="3086" dirty="0">
                <a:latin typeface="Times New Roman"/>
                <a:cs typeface="Times New Roman"/>
              </a:rPr>
              <a:t>50</a:t>
            </a:r>
            <a:r>
              <a:rPr sz="2700" b="1" spc="-135" baseline="3086" dirty="0">
                <a:latin typeface="Times New Roman"/>
                <a:cs typeface="Times New Roman"/>
              </a:rPr>
              <a:t> </a:t>
            </a:r>
            <a:r>
              <a:rPr sz="2700" b="1" spc="-150" baseline="3086" dirty="0">
                <a:latin typeface="Times New Roman"/>
                <a:cs typeface="Times New Roman"/>
              </a:rPr>
              <a:t>‘</a:t>
            </a:r>
            <a:endParaRPr sz="2700" baseline="308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</a:pPr>
            <a:r>
              <a:rPr sz="1800" b="1" spc="70" dirty="0">
                <a:latin typeface="Times New Roman"/>
                <a:cs typeface="Times New Roman"/>
              </a:rPr>
              <a:t>D/2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68340" y="4154423"/>
            <a:ext cx="583691" cy="158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16853" y="4191015"/>
            <a:ext cx="488315" cy="46355"/>
          </a:xfrm>
          <a:custGeom>
            <a:avLst/>
            <a:gdLst/>
            <a:ahLst/>
            <a:cxnLst/>
            <a:rect l="l" t="t" r="r" b="b"/>
            <a:pathLst>
              <a:path w="488314" h="46354">
                <a:moveTo>
                  <a:pt x="0" y="44053"/>
                </a:moveTo>
                <a:lnTo>
                  <a:pt x="46528" y="27997"/>
                </a:lnTo>
                <a:lnTo>
                  <a:pt x="94635" y="15566"/>
                </a:lnTo>
                <a:lnTo>
                  <a:pt x="143915" y="6758"/>
                </a:lnTo>
                <a:lnTo>
                  <a:pt x="193964" y="1570"/>
                </a:lnTo>
                <a:lnTo>
                  <a:pt x="244379" y="0"/>
                </a:lnTo>
                <a:lnTo>
                  <a:pt x="294756" y="2045"/>
                </a:lnTo>
                <a:lnTo>
                  <a:pt x="344691" y="7704"/>
                </a:lnTo>
                <a:lnTo>
                  <a:pt x="393781" y="16974"/>
                </a:lnTo>
                <a:lnTo>
                  <a:pt x="441620" y="29853"/>
                </a:lnTo>
                <a:lnTo>
                  <a:pt x="487807" y="46339"/>
                </a:lnTo>
              </a:path>
            </a:pathLst>
          </a:custGeom>
          <a:ln w="28575">
            <a:solidFill>
              <a:srgbClr val="E684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57800" y="2615310"/>
            <a:ext cx="528955" cy="103505"/>
          </a:xfrm>
          <a:custGeom>
            <a:avLst/>
            <a:gdLst/>
            <a:ahLst/>
            <a:cxnLst/>
            <a:rect l="l" t="t" r="r" b="b"/>
            <a:pathLst>
              <a:path w="528954" h="103505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5" y="102362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2"/>
                </a:lnTo>
                <a:lnTo>
                  <a:pt x="96012" y="7112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528954" h="103505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528954" h="103505">
                <a:moveTo>
                  <a:pt x="528701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528701" y="58038"/>
                </a:lnTo>
                <a:lnTo>
                  <a:pt x="528701" y="45338"/>
                </a:lnTo>
                <a:close/>
              </a:path>
              <a:path w="528954" h="103505">
                <a:moveTo>
                  <a:pt x="15748" y="46227"/>
                </a:moveTo>
                <a:lnTo>
                  <a:pt x="15748" y="57150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528954" h="103505">
                <a:moveTo>
                  <a:pt x="25109" y="51688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09" y="51688"/>
                </a:lnTo>
                <a:close/>
              </a:path>
              <a:path w="528954" h="103505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</a:pathLst>
          </a:custGeom>
          <a:solidFill>
            <a:srgbClr val="5C7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81800" y="2615310"/>
            <a:ext cx="663575" cy="103505"/>
          </a:xfrm>
          <a:custGeom>
            <a:avLst/>
            <a:gdLst/>
            <a:ahLst/>
            <a:cxnLst/>
            <a:rect l="l" t="t" r="r" b="b"/>
            <a:pathLst>
              <a:path w="663575" h="103505">
                <a:moveTo>
                  <a:pt x="638211" y="51688"/>
                </a:moveTo>
                <a:lnTo>
                  <a:pt x="568325" y="92455"/>
                </a:lnTo>
                <a:lnTo>
                  <a:pt x="567308" y="96265"/>
                </a:lnTo>
                <a:lnTo>
                  <a:pt x="570865" y="102362"/>
                </a:lnTo>
                <a:lnTo>
                  <a:pt x="574675" y="103377"/>
                </a:lnTo>
                <a:lnTo>
                  <a:pt x="652430" y="58038"/>
                </a:lnTo>
                <a:lnTo>
                  <a:pt x="650748" y="58038"/>
                </a:lnTo>
                <a:lnTo>
                  <a:pt x="650748" y="57150"/>
                </a:lnTo>
                <a:lnTo>
                  <a:pt x="647573" y="57150"/>
                </a:lnTo>
                <a:lnTo>
                  <a:pt x="638211" y="51688"/>
                </a:lnTo>
                <a:close/>
              </a:path>
              <a:path w="663575" h="103505">
                <a:moveTo>
                  <a:pt x="627325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627325" y="58038"/>
                </a:lnTo>
                <a:lnTo>
                  <a:pt x="638211" y="51688"/>
                </a:lnTo>
                <a:lnTo>
                  <a:pt x="627325" y="45338"/>
                </a:lnTo>
                <a:close/>
              </a:path>
              <a:path w="663575" h="103505">
                <a:moveTo>
                  <a:pt x="652430" y="45338"/>
                </a:moveTo>
                <a:lnTo>
                  <a:pt x="650748" y="45338"/>
                </a:lnTo>
                <a:lnTo>
                  <a:pt x="650748" y="58038"/>
                </a:lnTo>
                <a:lnTo>
                  <a:pt x="652430" y="58038"/>
                </a:lnTo>
                <a:lnTo>
                  <a:pt x="663321" y="51688"/>
                </a:lnTo>
                <a:lnTo>
                  <a:pt x="652430" y="45338"/>
                </a:lnTo>
                <a:close/>
              </a:path>
              <a:path w="663575" h="103505">
                <a:moveTo>
                  <a:pt x="647573" y="46227"/>
                </a:moveTo>
                <a:lnTo>
                  <a:pt x="638211" y="51688"/>
                </a:lnTo>
                <a:lnTo>
                  <a:pt x="647573" y="57150"/>
                </a:lnTo>
                <a:lnTo>
                  <a:pt x="647573" y="46227"/>
                </a:lnTo>
                <a:close/>
              </a:path>
              <a:path w="663575" h="103505">
                <a:moveTo>
                  <a:pt x="650748" y="46227"/>
                </a:moveTo>
                <a:lnTo>
                  <a:pt x="647573" y="46227"/>
                </a:lnTo>
                <a:lnTo>
                  <a:pt x="647573" y="57150"/>
                </a:lnTo>
                <a:lnTo>
                  <a:pt x="650748" y="57150"/>
                </a:lnTo>
                <a:lnTo>
                  <a:pt x="650748" y="46227"/>
                </a:lnTo>
                <a:close/>
              </a:path>
              <a:path w="663575" h="103505">
                <a:moveTo>
                  <a:pt x="574675" y="0"/>
                </a:moveTo>
                <a:lnTo>
                  <a:pt x="570865" y="1015"/>
                </a:lnTo>
                <a:lnTo>
                  <a:pt x="567308" y="7112"/>
                </a:lnTo>
                <a:lnTo>
                  <a:pt x="568325" y="10922"/>
                </a:lnTo>
                <a:lnTo>
                  <a:pt x="638211" y="51688"/>
                </a:lnTo>
                <a:lnTo>
                  <a:pt x="647573" y="46227"/>
                </a:lnTo>
                <a:lnTo>
                  <a:pt x="650748" y="46227"/>
                </a:lnTo>
                <a:lnTo>
                  <a:pt x="650748" y="45338"/>
                </a:lnTo>
                <a:lnTo>
                  <a:pt x="652430" y="45338"/>
                </a:lnTo>
                <a:lnTo>
                  <a:pt x="574675" y="0"/>
                </a:lnTo>
                <a:close/>
              </a:path>
            </a:pathLst>
          </a:custGeom>
          <a:solidFill>
            <a:srgbClr val="5C7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23</a:t>
            </a:fld>
            <a:endParaRPr spc="-100" dirty="0"/>
          </a:p>
        </p:txBody>
      </p:sp>
      <p:sp>
        <p:nvSpPr>
          <p:cNvPr id="44" name="object 44"/>
          <p:cNvSpPr txBox="1"/>
          <p:nvPr/>
        </p:nvSpPr>
        <p:spPr>
          <a:xfrm>
            <a:off x="2499105" y="6595566"/>
            <a:ext cx="135382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= 5729.65</a:t>
            </a:r>
            <a:r>
              <a:rPr sz="1800" spc="-11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72C4A"/>
                </a:solidFill>
                <a:latin typeface="Times New Roman"/>
                <a:cs typeface="Times New Roman"/>
              </a:rPr>
              <a:t>feet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99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65377"/>
            <a:ext cx="8051165" cy="200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7493000" algn="l"/>
              </a:tabLst>
            </a:pPr>
            <a:r>
              <a:rPr sz="2000" b="1" spc="-200" dirty="0">
                <a:solidFill>
                  <a:srgbClr val="172C4A"/>
                </a:solidFill>
                <a:latin typeface="Verdana"/>
                <a:cs typeface="Verdana"/>
              </a:rPr>
              <a:t>Problem</a:t>
            </a:r>
            <a:r>
              <a:rPr sz="2000" b="1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b="1" spc="-285" dirty="0">
                <a:solidFill>
                  <a:srgbClr val="172C4A"/>
                </a:solidFill>
                <a:latin typeface="Verdana"/>
                <a:cs typeface="Verdana"/>
              </a:rPr>
              <a:t>01:</a:t>
            </a:r>
            <a:r>
              <a:rPr sz="2000" b="1" spc="-10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172C4A"/>
                </a:solidFill>
                <a:latin typeface="Verdana"/>
                <a:cs typeface="Verdana"/>
              </a:rPr>
              <a:t>Two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tangents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intersect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at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172C4A"/>
                </a:solidFill>
                <a:latin typeface="Verdana"/>
                <a:cs typeface="Verdana"/>
              </a:rPr>
              <a:t>chainage</a:t>
            </a:r>
            <a:r>
              <a:rPr sz="2000" spc="-14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4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6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04" dirty="0">
                <a:solidFill>
                  <a:srgbClr val="172C4A"/>
                </a:solidFill>
                <a:latin typeface="Verdana"/>
                <a:cs typeface="Verdana"/>
              </a:rPr>
              <a:t>+26.57.	</a:t>
            </a:r>
            <a:r>
              <a:rPr sz="2000" spc="-135" dirty="0">
                <a:solidFill>
                  <a:srgbClr val="172C4A"/>
                </a:solidFill>
                <a:latin typeface="Verdana"/>
                <a:cs typeface="Verdana"/>
              </a:rPr>
              <a:t>it </a:t>
            </a:r>
            <a:r>
              <a:rPr sz="2000" spc="-215" dirty="0">
                <a:solidFill>
                  <a:srgbClr val="172C4A"/>
                </a:solidFill>
                <a:latin typeface="Verdana"/>
                <a:cs typeface="Verdana"/>
              </a:rPr>
              <a:t>is  </a:t>
            </a:r>
            <a:r>
              <a:rPr sz="2000" spc="15" dirty="0">
                <a:solidFill>
                  <a:srgbClr val="172C4A"/>
                </a:solidFill>
                <a:latin typeface="Verdana"/>
                <a:cs typeface="Verdana"/>
              </a:rPr>
              <a:t>proposed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to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25" dirty="0">
                <a:solidFill>
                  <a:srgbClr val="172C4A"/>
                </a:solidFill>
                <a:latin typeface="Verdana"/>
                <a:cs typeface="Verdana"/>
              </a:rPr>
              <a:t>insert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172C4A"/>
                </a:solidFill>
                <a:latin typeface="Verdana"/>
                <a:cs typeface="Verdana"/>
              </a:rPr>
              <a:t>a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circular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</a:t>
            </a:r>
            <a:r>
              <a:rPr sz="2000" spc="-18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172C4A"/>
                </a:solidFill>
                <a:latin typeface="Verdana"/>
                <a:cs typeface="Verdana"/>
              </a:rPr>
              <a:t>radius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45" dirty="0">
                <a:solidFill>
                  <a:srgbClr val="172C4A"/>
                </a:solidFill>
                <a:latin typeface="Verdana"/>
                <a:cs typeface="Verdana"/>
              </a:rPr>
              <a:t>1000ft.</a:t>
            </a:r>
            <a:r>
              <a:rPr sz="2000" spc="-20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172C4A"/>
                </a:solidFill>
                <a:latin typeface="Verdana"/>
                <a:cs typeface="Verdana"/>
              </a:rPr>
              <a:t>deflection 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angle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being</a:t>
            </a:r>
            <a:r>
              <a:rPr sz="2000" spc="-4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16</a:t>
            </a:r>
            <a:r>
              <a:rPr sz="1950" spc="-120" baseline="25641" dirty="0">
                <a:solidFill>
                  <a:srgbClr val="172C4A"/>
                </a:solidFill>
                <a:latin typeface="Verdana"/>
                <a:cs typeface="Verdana"/>
              </a:rPr>
              <a:t>o</a:t>
            </a:r>
            <a:r>
              <a:rPr sz="2000" spc="-80" dirty="0">
                <a:solidFill>
                  <a:srgbClr val="172C4A"/>
                </a:solidFill>
                <a:latin typeface="Verdana"/>
                <a:cs typeface="Verdana"/>
              </a:rPr>
              <a:t>38’. </a:t>
            </a:r>
            <a:r>
              <a:rPr sz="2000" spc="50" dirty="0">
                <a:solidFill>
                  <a:srgbClr val="172C4A"/>
                </a:solidFill>
                <a:latin typeface="Verdana"/>
                <a:cs typeface="Verdana"/>
              </a:rPr>
              <a:t>Calculate</a:t>
            </a:r>
            <a:endParaRPr sz="2000">
              <a:latin typeface="Verdana"/>
              <a:cs typeface="Verdana"/>
            </a:endParaRPr>
          </a:p>
          <a:p>
            <a:pPr marL="349250" indent="-336550">
              <a:lnSpc>
                <a:spcPct val="100000"/>
              </a:lnSpc>
              <a:spcBef>
                <a:spcPts val="480"/>
              </a:spcBef>
              <a:buFont typeface="Verdana"/>
              <a:buAutoNum type="alphaLcParenR"/>
              <a:tabLst>
                <a:tab pos="349885" algn="l"/>
              </a:tabLst>
            </a:pPr>
            <a:r>
              <a:rPr sz="2000" spc="65" dirty="0">
                <a:solidFill>
                  <a:srgbClr val="172C4A"/>
                </a:solidFill>
                <a:latin typeface="Verdana"/>
                <a:cs typeface="Verdana"/>
              </a:rPr>
              <a:t>chainage</a:t>
            </a:r>
            <a:r>
              <a:rPr sz="2000" spc="-50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tangents </a:t>
            </a:r>
            <a:r>
              <a:rPr sz="2000" spc="-60" dirty="0">
                <a:solidFill>
                  <a:srgbClr val="172C4A"/>
                </a:solidFill>
                <a:latin typeface="Verdana"/>
                <a:cs typeface="Verdana"/>
              </a:rPr>
              <a:t>points</a:t>
            </a:r>
            <a:endParaRPr sz="2000">
              <a:latin typeface="Verdana"/>
              <a:cs typeface="Verdana"/>
            </a:endParaRPr>
          </a:p>
          <a:p>
            <a:pPr marL="349250" indent="-336550">
              <a:lnSpc>
                <a:spcPct val="100000"/>
              </a:lnSpc>
              <a:spcBef>
                <a:spcPts val="480"/>
              </a:spcBef>
              <a:buFont typeface="Verdana"/>
              <a:buAutoNum type="alphaLcParenR"/>
              <a:tabLst>
                <a:tab pos="349885" algn="l"/>
                <a:tab pos="3317240" algn="l"/>
              </a:tabLst>
            </a:pPr>
            <a:r>
              <a:rPr sz="2000" spc="-65" dirty="0">
                <a:solidFill>
                  <a:srgbClr val="172C4A"/>
                </a:solidFill>
                <a:latin typeface="Verdana"/>
                <a:cs typeface="Verdana"/>
              </a:rPr>
              <a:t>Lengths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long</a:t>
            </a:r>
            <a:r>
              <a:rPr sz="2000" spc="-40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172C4A"/>
                </a:solidFill>
                <a:latin typeface="Verdana"/>
                <a:cs typeface="Verdana"/>
              </a:rPr>
              <a:t>chord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,	</a:t>
            </a:r>
            <a:r>
              <a:rPr sz="2000" spc="40" dirty="0">
                <a:solidFill>
                  <a:srgbClr val="172C4A"/>
                </a:solidFill>
                <a:latin typeface="Verdana"/>
                <a:cs typeface="Verdana"/>
              </a:rPr>
              <a:t>Mid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72C4A"/>
                </a:solidFill>
                <a:latin typeface="Verdana"/>
                <a:cs typeface="Verdana"/>
              </a:rPr>
              <a:t>ordinate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172C4A"/>
                </a:solidFill>
                <a:latin typeface="Verdana"/>
                <a:cs typeface="Verdana"/>
              </a:rPr>
              <a:t>External</a:t>
            </a:r>
            <a:r>
              <a:rPr sz="2000" spc="-204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distance.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900" b="1" spc="-5" dirty="0">
                <a:solidFill>
                  <a:srgbClr val="172C4A"/>
                </a:solidFill>
                <a:latin typeface="Times New Roman"/>
                <a:cs typeface="Times New Roman"/>
              </a:rPr>
              <a:t>Solution: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5682" y="3077083"/>
            <a:ext cx="75311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9130" algn="l"/>
              </a:tabLst>
            </a:pPr>
            <a:r>
              <a:rPr sz="1250" spc="10" dirty="0">
                <a:solidFill>
                  <a:srgbClr val="172C4A"/>
                </a:solidFill>
                <a:latin typeface="Times New Roman"/>
                <a:cs typeface="Times New Roman"/>
              </a:rPr>
              <a:t>1	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0834" y="3124326"/>
            <a:ext cx="12700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5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8328" y="3122676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50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2938398"/>
            <a:ext cx="383730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3920" algn="l"/>
                <a:tab pos="2800350" algn="l"/>
              </a:tabLst>
            </a:pPr>
            <a:r>
              <a:rPr sz="1900" spc="-25" dirty="0">
                <a:solidFill>
                  <a:srgbClr val="172C4A"/>
                </a:solidFill>
                <a:latin typeface="Times New Roman"/>
                <a:cs typeface="Times New Roman"/>
              </a:rPr>
              <a:t>Tangent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length</a:t>
            </a:r>
            <a:r>
              <a:rPr sz="1900" spc="3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900" spc="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BT	=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BT	= R</a:t>
            </a:r>
            <a:r>
              <a:rPr sz="1900" spc="-6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srgbClr val="172C4A"/>
                </a:solidFill>
                <a:latin typeface="Times New Roman"/>
                <a:cs typeface="Times New Roman"/>
              </a:rPr>
              <a:t>tan</a:t>
            </a:r>
            <a:r>
              <a:rPr sz="1900" spc="-40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2025" spc="-60" baseline="45267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1900" spc="-40" dirty="0">
                <a:solidFill>
                  <a:srgbClr val="172C4A"/>
                </a:solidFill>
                <a:latin typeface="DejaVu Sans"/>
                <a:cs typeface="DejaVu Sans"/>
              </a:rPr>
              <a:t>)</a:t>
            </a:r>
            <a:endParaRPr sz="19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560190"/>
            <a:ext cx="332740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75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1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75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1000 x</a:t>
            </a:r>
            <a:r>
              <a:rPr sz="1900" spc="-28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tan(16</a:t>
            </a:r>
            <a:r>
              <a:rPr sz="1875" spc="-7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38`/2)</a:t>
            </a:r>
            <a:endParaRPr sz="1900">
              <a:latin typeface="Times New Roman"/>
              <a:cs typeface="Times New Roman"/>
            </a:endParaRPr>
          </a:p>
          <a:p>
            <a:pPr marR="33020" algn="ctr">
              <a:lnSpc>
                <a:spcPct val="100000"/>
              </a:lnSpc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146.18 ft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266057"/>
            <a:ext cx="27216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Length of curve = L =</a:t>
            </a:r>
            <a:r>
              <a:rPr sz="2850" u="heavy" spc="-7" baseline="3216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25" u="heavy" spc="150" baseline="45267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𝜋 </a:t>
            </a:r>
            <a:r>
              <a:rPr sz="2850" u="heavy" spc="-7" baseline="3216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850" u="heavy" spc="-330" baseline="3216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25" u="heavy" spc="-390" baseline="45267" dirty="0">
                <a:solidFill>
                  <a:srgbClr val="7E7E7E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∅</a:t>
            </a:r>
            <a:endParaRPr sz="2025" baseline="45267">
              <a:latin typeface="DejaVu Sans"/>
              <a:cs typeface="DejaVu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4880" y="4916423"/>
            <a:ext cx="1706880" cy="0"/>
          </a:xfrm>
          <a:custGeom>
            <a:avLst/>
            <a:gdLst/>
            <a:ahLst/>
            <a:cxnLst/>
            <a:rect l="l" t="t" r="r" b="b"/>
            <a:pathLst>
              <a:path w="1706880">
                <a:moveTo>
                  <a:pt x="0" y="0"/>
                </a:moveTo>
                <a:lnTo>
                  <a:pt x="1706880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4386453"/>
            <a:ext cx="3194685" cy="51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38480" algn="r">
              <a:lnSpc>
                <a:spcPts val="1945"/>
              </a:lnSpc>
              <a:spcBef>
                <a:spcPts val="95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180</a:t>
            </a:r>
            <a:r>
              <a:rPr sz="1875" spc="1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875" baseline="26666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2850" spc="-7" baseline="-32163" dirty="0">
                <a:solidFill>
                  <a:srgbClr val="172C4A"/>
                </a:solidFill>
                <a:latin typeface="Times New Roman"/>
                <a:cs typeface="Times New Roman"/>
              </a:rPr>
              <a:t>L = </a:t>
            </a:r>
            <a:r>
              <a:rPr sz="1350" spc="100" dirty="0">
                <a:solidFill>
                  <a:srgbClr val="172C4A"/>
                </a:solidFill>
                <a:latin typeface="DejaVu Sans"/>
                <a:cs typeface="DejaVu Sans"/>
              </a:rPr>
              <a:t>𝜋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x 1000 x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16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38` </a:t>
            </a:r>
            <a:r>
              <a:rPr sz="2850" spc="-7" baseline="-32163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2850" spc="-405" baseline="-32163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850" spc="-7" baseline="-32163" dirty="0">
                <a:solidFill>
                  <a:srgbClr val="172C4A"/>
                </a:solidFill>
                <a:latin typeface="Times New Roman"/>
                <a:cs typeface="Times New Roman"/>
              </a:rPr>
              <a:t>290.31ft</a:t>
            </a:r>
            <a:endParaRPr sz="2850" baseline="-3216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4852797"/>
            <a:ext cx="3197225" cy="1686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9494">
              <a:lnSpc>
                <a:spcPts val="1980"/>
              </a:lnSpc>
              <a:spcBef>
                <a:spcPts val="95"/>
              </a:spcBef>
            </a:pP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180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875" baseline="26666">
              <a:latin typeface="Times New Roman"/>
              <a:cs typeface="Times New Roman"/>
            </a:endParaRPr>
          </a:p>
          <a:p>
            <a:pPr marL="12700">
              <a:lnSpc>
                <a:spcPts val="1980"/>
              </a:lnSpc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Chainage of point of intersection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172C4A"/>
                </a:solidFill>
                <a:latin typeface="Times New Roman"/>
                <a:cs typeface="Times New Roman"/>
              </a:rPr>
              <a:t>minus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tangent</a:t>
            </a:r>
            <a:r>
              <a:rPr sz="1900" spc="1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length</a:t>
            </a:r>
            <a:endParaRPr sz="1900">
              <a:latin typeface="Times New Roman"/>
              <a:cs typeface="Times New Roman"/>
            </a:endParaRPr>
          </a:p>
          <a:p>
            <a:pPr marL="12700" marR="1722120">
              <a:lnSpc>
                <a:spcPct val="100000"/>
              </a:lnSpc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chainage of </a:t>
            </a:r>
            <a:r>
              <a:rPr sz="1900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75" spc="7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1 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plus L  Chainage of</a:t>
            </a:r>
            <a:r>
              <a:rPr sz="1900" spc="-114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75" spc="7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2</a:t>
            </a:r>
            <a:endParaRPr sz="1875" baseline="-20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4175" y="5066157"/>
            <a:ext cx="1339215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6 +</a:t>
            </a:r>
            <a:r>
              <a:rPr sz="1900" spc="-3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26.56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-1 +</a:t>
            </a:r>
            <a:r>
              <a:rPr sz="1900" spc="-3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46.18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4 +</a:t>
            </a:r>
            <a:r>
              <a:rPr sz="1900" spc="-3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80.39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+ 2 +</a:t>
            </a:r>
            <a:r>
              <a:rPr sz="1900" spc="-5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90.31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7 +</a:t>
            </a:r>
            <a:r>
              <a:rPr sz="1900" spc="-3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70.70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43600" y="2590798"/>
            <a:ext cx="31242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0027" y="0"/>
            <a:ext cx="4122420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37503" y="0"/>
            <a:ext cx="821436" cy="1117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-10478" y="145780"/>
            <a:ext cx="91440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sz="3600" spc="220" dirty="0"/>
              <a:t>Simple</a:t>
            </a:r>
            <a:r>
              <a:rPr sz="3600" spc="-70" dirty="0"/>
              <a:t> </a:t>
            </a:r>
            <a:r>
              <a:rPr sz="3600" spc="105" dirty="0"/>
              <a:t>Curves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559165" y="6432905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585858"/>
                </a:solidFill>
                <a:latin typeface="Verdana"/>
                <a:cs typeface="Verdana"/>
              </a:rPr>
              <a:t>31</a:t>
            </a:r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26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01979"/>
            <a:ext cx="1355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72C4A"/>
                </a:solidFill>
                <a:latin typeface="Times New Roman"/>
                <a:cs typeface="Times New Roman"/>
              </a:rPr>
              <a:t>Problem</a:t>
            </a:r>
            <a:r>
              <a:rPr sz="2000" b="1" spc="-12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172C4A"/>
                </a:solidFill>
                <a:latin typeface="Times New Roman"/>
                <a:cs typeface="Times New Roman"/>
              </a:rPr>
              <a:t>01:  </a:t>
            </a:r>
            <a:r>
              <a:rPr sz="2000" b="1" dirty="0">
                <a:solidFill>
                  <a:srgbClr val="172C4A"/>
                </a:solidFill>
                <a:latin typeface="Times New Roman"/>
                <a:cs typeface="Times New Roman"/>
              </a:rPr>
              <a:t>Solution: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1691" y="188899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94433"/>
            <a:ext cx="33324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Length of chord = </a:t>
            </a:r>
            <a:r>
              <a:rPr sz="2000" b="1" spc="55" dirty="0">
                <a:solidFill>
                  <a:srgbClr val="172C4A"/>
                </a:solidFill>
                <a:latin typeface="Trebuchet MS"/>
                <a:cs typeface="Trebuchet MS"/>
              </a:rPr>
              <a:t>l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2 R</a:t>
            </a:r>
            <a:r>
              <a:rPr sz="2000" spc="-26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172C4A"/>
                </a:solidFill>
                <a:latin typeface="Times New Roman"/>
                <a:cs typeface="Times New Roman"/>
              </a:rPr>
              <a:t>sin</a:t>
            </a:r>
            <a:r>
              <a:rPr sz="2000" spc="-45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2175" spc="-67" baseline="45977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2000" spc="-45" dirty="0">
                <a:solidFill>
                  <a:srgbClr val="172C4A"/>
                </a:solidFill>
                <a:latin typeface="DejaVu Sans"/>
                <a:cs typeface="DejaVu Sans"/>
              </a:rPr>
              <a:t>)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891030"/>
            <a:ext cx="4046220" cy="5695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831215" algn="r">
              <a:lnSpc>
                <a:spcPct val="100000"/>
              </a:lnSpc>
              <a:spcBef>
                <a:spcPts val="110"/>
              </a:spcBef>
            </a:pP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4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55" dirty="0">
                <a:solidFill>
                  <a:srgbClr val="172C4A"/>
                </a:solidFill>
                <a:latin typeface="Trebuchet MS"/>
                <a:cs typeface="Trebuchet MS"/>
              </a:rPr>
              <a:t>l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= 2 x 1000 x sin(36</a:t>
            </a:r>
            <a:r>
              <a:rPr sz="1950" baseline="25641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38`/2) = 289.29</a:t>
            </a:r>
            <a:r>
              <a:rPr sz="2000" spc="-31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ft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45052" y="2788157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2593975"/>
            <a:ext cx="3545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72C4A"/>
                </a:solidFill>
                <a:latin typeface="Times New Roman"/>
                <a:cs typeface="Times New Roman"/>
              </a:rPr>
              <a:t>Mid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ordinate = EF = R (1 –</a:t>
            </a:r>
            <a:r>
              <a:rPr sz="2000" spc="-9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172C4A"/>
                </a:solidFill>
                <a:latin typeface="Times New Roman"/>
                <a:cs typeface="Times New Roman"/>
              </a:rPr>
              <a:t>cos</a:t>
            </a:r>
            <a:r>
              <a:rPr sz="2000" spc="-45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2175" spc="-67" baseline="45977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2000" spc="-45" dirty="0">
                <a:solidFill>
                  <a:srgbClr val="172C4A"/>
                </a:solidFill>
                <a:latin typeface="DejaVu Sans"/>
                <a:cs typeface="DejaVu Sans"/>
              </a:rPr>
              <a:t>)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790570"/>
            <a:ext cx="4345305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916305" algn="r">
              <a:lnSpc>
                <a:spcPct val="100000"/>
              </a:lnSpc>
              <a:spcBef>
                <a:spcPts val="110"/>
              </a:spcBef>
            </a:pP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4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EF= 1000 x ( 1 – cos(36</a:t>
            </a:r>
            <a:r>
              <a:rPr sz="1950" baseline="25641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38`/2)) = 10.52</a:t>
            </a:r>
            <a:r>
              <a:rPr sz="2000" spc="-16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ft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7023" y="3481578"/>
            <a:ext cx="323850" cy="419734"/>
          </a:xfrm>
          <a:custGeom>
            <a:avLst/>
            <a:gdLst/>
            <a:ahLst/>
            <a:cxnLst/>
            <a:rect l="l" t="t" r="r" b="b"/>
            <a:pathLst>
              <a:path w="323850" h="419735">
                <a:moveTo>
                  <a:pt x="232663" y="0"/>
                </a:moveTo>
                <a:lnTo>
                  <a:pt x="228726" y="9906"/>
                </a:lnTo>
                <a:lnTo>
                  <a:pt x="244344" y="22649"/>
                </a:lnTo>
                <a:lnTo>
                  <a:pt x="258222" y="39179"/>
                </a:lnTo>
                <a:lnTo>
                  <a:pt x="280670" y="83693"/>
                </a:lnTo>
                <a:lnTo>
                  <a:pt x="294894" y="141351"/>
                </a:lnTo>
                <a:lnTo>
                  <a:pt x="299592" y="210058"/>
                </a:lnTo>
                <a:lnTo>
                  <a:pt x="298424" y="245183"/>
                </a:lnTo>
                <a:lnTo>
                  <a:pt x="289038" y="307909"/>
                </a:lnTo>
                <a:lnTo>
                  <a:pt x="270464" y="359912"/>
                </a:lnTo>
                <a:lnTo>
                  <a:pt x="244417" y="397095"/>
                </a:lnTo>
                <a:lnTo>
                  <a:pt x="228726" y="409829"/>
                </a:lnTo>
                <a:lnTo>
                  <a:pt x="232663" y="419735"/>
                </a:lnTo>
                <a:lnTo>
                  <a:pt x="269986" y="389921"/>
                </a:lnTo>
                <a:lnTo>
                  <a:pt x="298830" y="342011"/>
                </a:lnTo>
                <a:lnTo>
                  <a:pt x="317230" y="280479"/>
                </a:lnTo>
                <a:lnTo>
                  <a:pt x="323341" y="209804"/>
                </a:lnTo>
                <a:lnTo>
                  <a:pt x="321816" y="173106"/>
                </a:lnTo>
                <a:lnTo>
                  <a:pt x="309572" y="106951"/>
                </a:lnTo>
                <a:lnTo>
                  <a:pt x="285474" y="51488"/>
                </a:lnTo>
                <a:lnTo>
                  <a:pt x="252378" y="12765"/>
                </a:lnTo>
                <a:lnTo>
                  <a:pt x="232663" y="0"/>
                </a:lnTo>
                <a:close/>
              </a:path>
              <a:path w="323850" h="419735">
                <a:moveTo>
                  <a:pt x="90677" y="0"/>
                </a:moveTo>
                <a:lnTo>
                  <a:pt x="53355" y="29924"/>
                </a:lnTo>
                <a:lnTo>
                  <a:pt x="24511" y="77470"/>
                </a:lnTo>
                <a:lnTo>
                  <a:pt x="6159" y="138826"/>
                </a:lnTo>
                <a:lnTo>
                  <a:pt x="0" y="209804"/>
                </a:lnTo>
                <a:lnTo>
                  <a:pt x="1543" y="246284"/>
                </a:lnTo>
                <a:lnTo>
                  <a:pt x="13823" y="312388"/>
                </a:lnTo>
                <a:lnTo>
                  <a:pt x="37867" y="368228"/>
                </a:lnTo>
                <a:lnTo>
                  <a:pt x="70963" y="407090"/>
                </a:lnTo>
                <a:lnTo>
                  <a:pt x="90677" y="419735"/>
                </a:lnTo>
                <a:lnTo>
                  <a:pt x="94741" y="409829"/>
                </a:lnTo>
                <a:lnTo>
                  <a:pt x="78906" y="397095"/>
                </a:lnTo>
                <a:lnTo>
                  <a:pt x="64928" y="380444"/>
                </a:lnTo>
                <a:lnTo>
                  <a:pt x="42545" y="335534"/>
                </a:lnTo>
                <a:lnTo>
                  <a:pt x="28432" y="277796"/>
                </a:lnTo>
                <a:lnTo>
                  <a:pt x="23749" y="210058"/>
                </a:lnTo>
                <a:lnTo>
                  <a:pt x="24937" y="174311"/>
                </a:lnTo>
                <a:lnTo>
                  <a:pt x="34411" y="111152"/>
                </a:lnTo>
                <a:lnTo>
                  <a:pt x="53058" y="59519"/>
                </a:lnTo>
                <a:lnTo>
                  <a:pt x="79069" y="22649"/>
                </a:lnTo>
                <a:lnTo>
                  <a:pt x="94741" y="9906"/>
                </a:lnTo>
                <a:lnTo>
                  <a:pt x="90677" y="0"/>
                </a:lnTo>
                <a:close/>
              </a:path>
            </a:pathLst>
          </a:custGeom>
          <a:solidFill>
            <a:srgbClr val="172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61130" y="3694557"/>
            <a:ext cx="13335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70147" y="369189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3497707"/>
            <a:ext cx="3611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35960" algn="l"/>
              </a:tabLst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Ex. distance = BF = R (</a:t>
            </a:r>
            <a:r>
              <a:rPr sz="2000" spc="-4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sec</a:t>
            </a:r>
            <a:r>
              <a:rPr sz="2000" spc="484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175" spc="-517" baseline="45977" dirty="0">
                <a:solidFill>
                  <a:srgbClr val="172C4A"/>
                </a:solidFill>
                <a:latin typeface="DejaVu Sans"/>
                <a:cs typeface="DejaVu Sans"/>
              </a:rPr>
              <a:t>∅	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-</a:t>
            </a:r>
            <a:r>
              <a:rPr sz="2000" spc="-8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Times New Roman"/>
                <a:cs typeface="Times New Roman"/>
              </a:rPr>
              <a:t>1)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95701" y="4238625"/>
            <a:ext cx="13335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80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05100" y="423595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6763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4042028"/>
            <a:ext cx="39262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BF = 1000 x </a:t>
            </a:r>
            <a:r>
              <a:rPr sz="2000" spc="-25" dirty="0">
                <a:solidFill>
                  <a:srgbClr val="172C4A"/>
                </a:solidFill>
                <a:latin typeface="Times New Roman"/>
                <a:cs typeface="Times New Roman"/>
              </a:rPr>
              <a:t>((1/cos</a:t>
            </a:r>
            <a:r>
              <a:rPr sz="2000" spc="-25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2175" spc="-37" baseline="45977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2000" spc="-25" dirty="0">
                <a:solidFill>
                  <a:srgbClr val="172C4A"/>
                </a:solidFill>
                <a:latin typeface="DejaVu Sans"/>
                <a:cs typeface="DejaVu Sans"/>
              </a:rPr>
              <a:t>)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– 1) = 10.63</a:t>
            </a:r>
            <a:r>
              <a:rPr sz="2000" spc="-27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72C4A"/>
                </a:solidFill>
                <a:latin typeface="Times New Roman"/>
                <a:cs typeface="Times New Roman"/>
              </a:rPr>
              <a:t>ft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53000" y="1066800"/>
            <a:ext cx="4038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0027" y="0"/>
            <a:ext cx="4122420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7503" y="0"/>
            <a:ext cx="821436" cy="1117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-763" y="186522"/>
            <a:ext cx="91440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sz="3600" spc="220" dirty="0"/>
              <a:t>Simple</a:t>
            </a:r>
            <a:r>
              <a:rPr sz="3600" spc="-70" dirty="0"/>
              <a:t> </a:t>
            </a:r>
            <a:r>
              <a:rPr sz="3600" spc="105" dirty="0"/>
              <a:t>Curves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559165" y="6432905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585858"/>
                </a:solidFill>
                <a:latin typeface="Verdana"/>
                <a:cs typeface="Verdana"/>
              </a:rPr>
              <a:t>32</a:t>
            </a:r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204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65377"/>
            <a:ext cx="7512050" cy="206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200" dirty="0">
                <a:solidFill>
                  <a:srgbClr val="172C4A"/>
                </a:solidFill>
                <a:latin typeface="Verdana"/>
                <a:cs typeface="Verdana"/>
              </a:rPr>
              <a:t>Problem</a:t>
            </a:r>
            <a:r>
              <a:rPr sz="2000" b="1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b="1" spc="-285" dirty="0">
                <a:solidFill>
                  <a:srgbClr val="172C4A"/>
                </a:solidFill>
                <a:latin typeface="Verdana"/>
                <a:cs typeface="Verdana"/>
              </a:rPr>
              <a:t>02:</a:t>
            </a:r>
            <a:r>
              <a:rPr sz="2000" b="1" spc="-11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172C4A"/>
                </a:solidFill>
                <a:latin typeface="Verdana"/>
                <a:cs typeface="Verdana"/>
              </a:rPr>
              <a:t>Two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172C4A"/>
                </a:solidFill>
                <a:latin typeface="Verdana"/>
                <a:cs typeface="Verdana"/>
              </a:rPr>
              <a:t>tangents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172C4A"/>
                </a:solidFill>
                <a:latin typeface="Verdana"/>
                <a:cs typeface="Verdana"/>
              </a:rPr>
              <a:t>intersect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172C4A"/>
                </a:solidFill>
                <a:latin typeface="Verdana"/>
                <a:cs typeface="Verdana"/>
              </a:rPr>
              <a:t>at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172C4A"/>
                </a:solidFill>
                <a:latin typeface="Verdana"/>
                <a:cs typeface="Verdana"/>
              </a:rPr>
              <a:t>chainage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4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14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04" dirty="0">
                <a:solidFill>
                  <a:srgbClr val="172C4A"/>
                </a:solidFill>
                <a:latin typeface="Verdana"/>
                <a:cs typeface="Verdana"/>
              </a:rPr>
              <a:t>+87.33,  </a:t>
            </a:r>
            <a:r>
              <a:rPr sz="2000" spc="-70" dirty="0">
                <a:solidFill>
                  <a:srgbClr val="172C4A"/>
                </a:solidFill>
                <a:latin typeface="Verdana"/>
                <a:cs typeface="Verdana"/>
              </a:rPr>
              <a:t>with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172C4A"/>
                </a:solidFill>
                <a:latin typeface="Verdana"/>
                <a:cs typeface="Verdana"/>
              </a:rPr>
              <a:t>a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172C4A"/>
                </a:solidFill>
                <a:latin typeface="Verdana"/>
                <a:cs typeface="Verdana"/>
              </a:rPr>
              <a:t>deflection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172C4A"/>
                </a:solidFill>
                <a:latin typeface="Verdana"/>
                <a:cs typeface="Verdana"/>
              </a:rPr>
              <a:t>angle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45" dirty="0">
                <a:solidFill>
                  <a:srgbClr val="172C4A"/>
                </a:solidFill>
                <a:latin typeface="Verdana"/>
                <a:cs typeface="Verdana"/>
              </a:rPr>
              <a:t>11</a:t>
            </a:r>
            <a:r>
              <a:rPr sz="1950" spc="-367" baseline="25641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r>
              <a:rPr sz="2000" spc="-245" dirty="0">
                <a:solidFill>
                  <a:srgbClr val="172C4A"/>
                </a:solidFill>
                <a:latin typeface="Verdana"/>
                <a:cs typeface="Verdana"/>
              </a:rPr>
              <a:t>21`35``.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172C4A"/>
                </a:solidFill>
                <a:latin typeface="Verdana"/>
                <a:cs typeface="Verdana"/>
              </a:rPr>
              <a:t>Degree</a:t>
            </a:r>
            <a:r>
              <a:rPr sz="20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72C4A"/>
                </a:solidFill>
                <a:latin typeface="Verdana"/>
                <a:cs typeface="Verdana"/>
              </a:rPr>
              <a:t>curve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210" dirty="0">
                <a:solidFill>
                  <a:srgbClr val="172C4A"/>
                </a:solidFill>
                <a:latin typeface="Verdana"/>
                <a:cs typeface="Verdana"/>
              </a:rPr>
              <a:t>is</a:t>
            </a:r>
            <a:r>
              <a:rPr sz="20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172C4A"/>
                </a:solidFill>
                <a:latin typeface="Verdana"/>
                <a:cs typeface="Verdana"/>
              </a:rPr>
              <a:t>6</a:t>
            </a:r>
            <a:r>
              <a:rPr sz="1950" spc="-150" baseline="25641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r>
              <a:rPr sz="2000" spc="-100" dirty="0">
                <a:solidFill>
                  <a:srgbClr val="172C4A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50" dirty="0">
                <a:solidFill>
                  <a:srgbClr val="172C4A"/>
                </a:solidFill>
                <a:latin typeface="Verdana"/>
                <a:cs typeface="Verdana"/>
              </a:rPr>
              <a:t>Calculate</a:t>
            </a:r>
            <a:r>
              <a:rPr sz="20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172C4A"/>
                </a:solidFill>
                <a:latin typeface="Verdana"/>
                <a:cs typeface="Verdana"/>
              </a:rPr>
              <a:t>chainage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72C4A"/>
                </a:solidFill>
                <a:latin typeface="Verdana"/>
                <a:cs typeface="Verdana"/>
              </a:rPr>
              <a:t>beginning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172C4A"/>
                </a:solidFill>
                <a:latin typeface="Verdana"/>
                <a:cs typeface="Verdana"/>
              </a:rPr>
              <a:t>and</a:t>
            </a:r>
            <a:r>
              <a:rPr sz="2000" spc="-15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172C4A"/>
                </a:solidFill>
                <a:latin typeface="Verdana"/>
                <a:cs typeface="Verdana"/>
              </a:rPr>
              <a:t>end</a:t>
            </a:r>
            <a:r>
              <a:rPr sz="20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172C4A"/>
                </a:solidFill>
                <a:latin typeface="Verdana"/>
                <a:cs typeface="Verdana"/>
              </a:rPr>
              <a:t>of</a:t>
            </a:r>
            <a:r>
              <a:rPr sz="2000" spc="-15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000" spc="-18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172C4A"/>
                </a:solidFill>
                <a:latin typeface="Verdana"/>
                <a:cs typeface="Verdana"/>
              </a:rPr>
              <a:t>curve.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1900" b="1" spc="-5" dirty="0">
                <a:solidFill>
                  <a:srgbClr val="172C4A"/>
                </a:solidFill>
                <a:latin typeface="Times New Roman"/>
                <a:cs typeface="Times New Roman"/>
              </a:rPr>
              <a:t>Solution:</a:t>
            </a: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D =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 6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875" baseline="26666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R = 5729.58 / D ft = 954.93</a:t>
            </a:r>
            <a:r>
              <a:rPr sz="1900" spc="2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ft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5682" y="3165475"/>
            <a:ext cx="753110" cy="219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59130" algn="l"/>
              </a:tabLst>
            </a:pPr>
            <a:r>
              <a:rPr sz="1250" spc="10" dirty="0">
                <a:solidFill>
                  <a:srgbClr val="172C4A"/>
                </a:solidFill>
                <a:latin typeface="Times New Roman"/>
                <a:cs typeface="Times New Roman"/>
              </a:rPr>
              <a:t>1	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0834" y="3212718"/>
            <a:ext cx="12700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-65" dirty="0">
                <a:solidFill>
                  <a:srgbClr val="172C4A"/>
                </a:solidFill>
                <a:latin typeface="DejaVu Sans"/>
                <a:cs typeface="DejaVu Sans"/>
              </a:rPr>
              <a:t>2</a:t>
            </a:r>
            <a:endParaRPr sz="135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8328" y="3211067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50" y="0"/>
                </a:lnTo>
              </a:path>
            </a:pathLst>
          </a:custGeom>
          <a:ln w="15239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3026791"/>
            <a:ext cx="383730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3920" algn="l"/>
                <a:tab pos="2800350" algn="l"/>
              </a:tabLst>
            </a:pPr>
            <a:r>
              <a:rPr sz="1900" spc="-25" dirty="0">
                <a:solidFill>
                  <a:srgbClr val="172C4A"/>
                </a:solidFill>
                <a:latin typeface="Times New Roman"/>
                <a:cs typeface="Times New Roman"/>
              </a:rPr>
              <a:t>Tangent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length</a:t>
            </a:r>
            <a:r>
              <a:rPr sz="1900" spc="3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</a:t>
            </a:r>
            <a:r>
              <a:rPr sz="1900" spc="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BT	=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BT	= R</a:t>
            </a:r>
            <a:r>
              <a:rPr sz="1900" spc="-6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srgbClr val="172C4A"/>
                </a:solidFill>
                <a:latin typeface="Times New Roman"/>
                <a:cs typeface="Times New Roman"/>
              </a:rPr>
              <a:t>tan</a:t>
            </a:r>
            <a:r>
              <a:rPr sz="1900" spc="-40" dirty="0">
                <a:solidFill>
                  <a:srgbClr val="172C4A"/>
                </a:solidFill>
                <a:latin typeface="DejaVu Sans"/>
                <a:cs typeface="DejaVu Sans"/>
              </a:rPr>
              <a:t>(</a:t>
            </a:r>
            <a:r>
              <a:rPr sz="2025" spc="-60" baseline="45267" dirty="0">
                <a:solidFill>
                  <a:srgbClr val="172C4A"/>
                </a:solidFill>
                <a:latin typeface="DejaVu Sans"/>
                <a:cs typeface="DejaVu Sans"/>
              </a:rPr>
              <a:t>∅</a:t>
            </a:r>
            <a:r>
              <a:rPr sz="1900" spc="-40" dirty="0">
                <a:solidFill>
                  <a:srgbClr val="172C4A"/>
                </a:solidFill>
                <a:latin typeface="DejaVu Sans"/>
                <a:cs typeface="DejaVu Sans"/>
              </a:rPr>
              <a:t>)</a:t>
            </a:r>
            <a:endParaRPr sz="19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369169"/>
            <a:ext cx="3902075" cy="6629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75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1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75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954.93 x</a:t>
            </a:r>
            <a:r>
              <a:rPr sz="1900" spc="-32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tan(11</a:t>
            </a:r>
            <a:r>
              <a:rPr sz="1875" spc="-7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21`35``/2)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75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1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75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2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94.98</a:t>
            </a:r>
            <a:r>
              <a:rPr sz="1900" spc="16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ft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168521"/>
            <a:ext cx="27216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Length of curve = L =</a:t>
            </a:r>
            <a:r>
              <a:rPr sz="2850" u="heavy" spc="-7" baseline="3216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25" u="heavy" spc="150" baseline="45267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𝜋 </a:t>
            </a:r>
            <a:r>
              <a:rPr sz="2850" u="heavy" spc="-7" baseline="3216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850" u="heavy" spc="-330" baseline="32163" dirty="0">
                <a:solidFill>
                  <a:srgbClr val="172C4A"/>
                </a:solidFill>
                <a:uFill>
                  <a:solidFill>
                    <a:srgbClr val="172C4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25" u="heavy" spc="-390" baseline="45267" dirty="0">
                <a:solidFill>
                  <a:srgbClr val="7E7E7E"/>
                </a:solidFill>
                <a:uFill>
                  <a:solidFill>
                    <a:srgbClr val="172C4A"/>
                  </a:solidFill>
                </a:uFill>
                <a:latin typeface="DejaVu Sans"/>
                <a:cs typeface="DejaVu Sans"/>
              </a:rPr>
              <a:t>∅</a:t>
            </a:r>
            <a:endParaRPr sz="2025" baseline="45267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29229" y="4288916"/>
            <a:ext cx="4679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180</a:t>
            </a:r>
            <a:r>
              <a:rPr sz="1875" spc="1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875" baseline="26666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4880" y="4863084"/>
            <a:ext cx="2310765" cy="0"/>
          </a:xfrm>
          <a:custGeom>
            <a:avLst/>
            <a:gdLst/>
            <a:ahLst/>
            <a:cxnLst/>
            <a:rect l="l" t="t" r="r" b="b"/>
            <a:pathLst>
              <a:path w="2310765">
                <a:moveTo>
                  <a:pt x="0" y="0"/>
                </a:moveTo>
                <a:lnTo>
                  <a:pt x="2310384" y="0"/>
                </a:lnTo>
              </a:path>
            </a:pathLst>
          </a:custGeom>
          <a:ln w="15240">
            <a:solidFill>
              <a:srgbClr val="172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4537328"/>
            <a:ext cx="38614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spc="-7" baseline="-32163" dirty="0">
                <a:solidFill>
                  <a:srgbClr val="172C4A"/>
                </a:solidFill>
                <a:latin typeface="Times New Roman"/>
                <a:cs typeface="Times New Roman"/>
              </a:rPr>
              <a:t>L = </a:t>
            </a:r>
            <a:r>
              <a:rPr sz="1350" spc="100" dirty="0">
                <a:solidFill>
                  <a:srgbClr val="172C4A"/>
                </a:solidFill>
                <a:latin typeface="DejaVu Sans"/>
                <a:cs typeface="DejaVu Sans"/>
              </a:rPr>
              <a:t>𝜋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x 954.93 x 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11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21`35`` </a:t>
            </a:r>
            <a:r>
              <a:rPr sz="2850" spc="-7" baseline="-32163" dirty="0">
                <a:solidFill>
                  <a:srgbClr val="172C4A"/>
                </a:solidFill>
                <a:latin typeface="Times New Roman"/>
                <a:cs typeface="Times New Roman"/>
              </a:rPr>
              <a:t>= 189.33</a:t>
            </a:r>
            <a:r>
              <a:rPr sz="2850" spc="-150" baseline="-32163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2850" spc="-7" baseline="-32163" dirty="0">
                <a:solidFill>
                  <a:srgbClr val="172C4A"/>
                </a:solidFill>
                <a:latin typeface="Times New Roman"/>
                <a:cs typeface="Times New Roman"/>
              </a:rPr>
              <a:t>ft</a:t>
            </a:r>
            <a:endParaRPr sz="2850" baseline="-32163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4799457"/>
            <a:ext cx="3215640" cy="1843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1280" algn="ctr">
              <a:lnSpc>
                <a:spcPts val="2140"/>
              </a:lnSpc>
              <a:spcBef>
                <a:spcPts val="95"/>
              </a:spcBef>
            </a:pP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180</a:t>
            </a:r>
            <a:r>
              <a:rPr sz="1875" baseline="26666" dirty="0">
                <a:solidFill>
                  <a:srgbClr val="172C4A"/>
                </a:solidFill>
                <a:latin typeface="Times New Roman"/>
                <a:cs typeface="Times New Roman"/>
              </a:rPr>
              <a:t>o</a:t>
            </a:r>
            <a:endParaRPr sz="1875" baseline="26666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Chainage of intersection point</a:t>
            </a:r>
            <a:r>
              <a:rPr sz="1900" spc="-2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B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900" spc="-10" dirty="0">
                <a:solidFill>
                  <a:srgbClr val="172C4A"/>
                </a:solidFill>
                <a:latin typeface="Times New Roman"/>
                <a:cs typeface="Times New Roman"/>
              </a:rPr>
              <a:t>minus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tangent length</a:t>
            </a:r>
            <a:r>
              <a:rPr sz="190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172C4A"/>
                </a:solidFill>
                <a:latin typeface="Times New Roman"/>
                <a:cs typeface="Times New Roman"/>
              </a:rPr>
              <a:t>BT</a:t>
            </a:r>
            <a:r>
              <a:rPr sz="1875" spc="7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1</a:t>
            </a:r>
            <a:endParaRPr sz="1875" baseline="-20000">
              <a:latin typeface="Times New Roman"/>
              <a:cs typeface="Times New Roman"/>
            </a:endParaRPr>
          </a:p>
          <a:p>
            <a:pPr marL="12700" marR="1740535">
              <a:lnSpc>
                <a:spcPct val="110000"/>
              </a:lnSpc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Chainage of</a:t>
            </a:r>
            <a:r>
              <a:rPr sz="1900" spc="-114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75" spc="7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1 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plus L  Chainage</a:t>
            </a:r>
            <a:r>
              <a:rPr sz="1900" spc="-5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5" dirty="0">
                <a:solidFill>
                  <a:srgbClr val="172C4A"/>
                </a:solidFill>
                <a:latin typeface="Times New Roman"/>
                <a:cs typeface="Times New Roman"/>
              </a:rPr>
              <a:t>T</a:t>
            </a:r>
            <a:r>
              <a:rPr sz="1875" spc="7" baseline="-20000" dirty="0">
                <a:solidFill>
                  <a:srgbClr val="172C4A"/>
                </a:solidFill>
                <a:latin typeface="Times New Roman"/>
                <a:cs typeface="Times New Roman"/>
              </a:rPr>
              <a:t>2</a:t>
            </a:r>
            <a:endParaRPr sz="1875" baseline="-20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4175" y="5024411"/>
            <a:ext cx="1338580" cy="16186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14 +</a:t>
            </a:r>
            <a:r>
              <a:rPr sz="1900" spc="-6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87.33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- 0 +</a:t>
            </a:r>
            <a:r>
              <a:rPr sz="1900" spc="-4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94.96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13 +</a:t>
            </a:r>
            <a:r>
              <a:rPr sz="1900" spc="-6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92.35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+ 1 +</a:t>
            </a:r>
            <a:r>
              <a:rPr sz="1900" spc="-55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89.33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= 15 +</a:t>
            </a:r>
            <a:r>
              <a:rPr sz="1900" spc="-40" dirty="0">
                <a:solidFill>
                  <a:srgbClr val="172C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172C4A"/>
                </a:solidFill>
                <a:latin typeface="Times New Roman"/>
                <a:cs typeface="Times New Roman"/>
              </a:rPr>
              <a:t>81.68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91200" y="2057398"/>
            <a:ext cx="3276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0027" y="0"/>
            <a:ext cx="4122420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37503" y="0"/>
            <a:ext cx="821436" cy="1117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0" y="198854"/>
            <a:ext cx="91440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sz="3600" spc="220" dirty="0"/>
              <a:t>Simple</a:t>
            </a:r>
            <a:r>
              <a:rPr sz="3600" spc="-70" dirty="0"/>
              <a:t> </a:t>
            </a:r>
            <a:r>
              <a:rPr sz="3600" spc="105" dirty="0"/>
              <a:t>Curves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59165" y="6432905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585858"/>
                </a:solidFill>
                <a:latin typeface="Verdana"/>
                <a:cs typeface="Verdana"/>
              </a:rPr>
              <a:t>33</a:t>
            </a:r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391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562600" cy="78655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Assignment No: 01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5257800"/>
          </a:xfrm>
        </p:spPr>
        <p:txBody>
          <a:bodyPr>
            <a:normAutofit/>
          </a:bodyPr>
          <a:lstStyle/>
          <a:p>
            <a:r>
              <a:rPr lang="en-US" sz="1800" dirty="0"/>
              <a:t>A circular curve has 300 m radius and 60° deflection angle. What</a:t>
            </a:r>
            <a:br>
              <a:rPr lang="en-US" sz="1800" dirty="0"/>
            </a:br>
            <a:r>
              <a:rPr lang="en-US" sz="1800" dirty="0"/>
              <a:t>is its degree by (a) arc definition and (b) chord definition of standard length 30 m.</a:t>
            </a:r>
            <a:br>
              <a:rPr lang="en-US" sz="1800" dirty="0"/>
            </a:br>
            <a:r>
              <a:rPr lang="en-US" sz="1800" dirty="0"/>
              <a:t>Also calculate (</a:t>
            </a:r>
            <a:r>
              <a:rPr lang="en-US" sz="1800" dirty="0" err="1"/>
              <a:t>i</a:t>
            </a:r>
            <a:r>
              <a:rPr lang="en-US" sz="1800" dirty="0"/>
              <a:t>) length of curve, (ii) tangent length, (iii) length of long chord, (iv)</a:t>
            </a:r>
            <a:br>
              <a:rPr lang="en-US" sz="1800" dirty="0"/>
            </a:br>
            <a:r>
              <a:rPr lang="en-US" sz="1800" dirty="0"/>
              <a:t>mid-ordinate and (v) apex distance</a:t>
            </a:r>
          </a:p>
        </p:txBody>
      </p:sp>
    </p:spTree>
    <p:extLst>
      <p:ext uri="{BB962C8B-B14F-4D97-AF65-F5344CB8AC3E}">
        <p14:creationId xmlns:p14="http://schemas.microsoft.com/office/powerpoint/2010/main" val="21480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48D9-BA0F-471C-858F-3FCBEB01AC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093978"/>
            <a:ext cx="80721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35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400" spc="-25" dirty="0">
                <a:solidFill>
                  <a:srgbClr val="172C4A"/>
                </a:solidFill>
                <a:latin typeface="Verdana"/>
                <a:cs typeface="Verdana"/>
              </a:rPr>
              <a:t>purpose </a:t>
            </a:r>
            <a:r>
              <a:rPr sz="24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400" spc="-20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400" spc="-60" dirty="0">
                <a:solidFill>
                  <a:srgbClr val="172C4A"/>
                </a:solidFill>
                <a:latin typeface="Verdana"/>
                <a:cs typeface="Verdana"/>
              </a:rPr>
              <a:t>curves </a:t>
            </a:r>
            <a:r>
              <a:rPr sz="2400" spc="-254" dirty="0">
                <a:solidFill>
                  <a:srgbClr val="172C4A"/>
                </a:solidFill>
                <a:latin typeface="Verdana"/>
                <a:cs typeface="Verdana"/>
              </a:rPr>
              <a:t>is </a:t>
            </a:r>
            <a:r>
              <a:rPr sz="2400" spc="-10" dirty="0">
                <a:solidFill>
                  <a:srgbClr val="172C4A"/>
                </a:solidFill>
                <a:latin typeface="Verdana"/>
                <a:cs typeface="Verdana"/>
              </a:rPr>
              <a:t>to </a:t>
            </a:r>
            <a:r>
              <a:rPr sz="2400" spc="40" dirty="0">
                <a:solidFill>
                  <a:srgbClr val="172C4A"/>
                </a:solidFill>
                <a:latin typeface="Verdana"/>
                <a:cs typeface="Verdana"/>
              </a:rPr>
              <a:t>deflect </a:t>
            </a:r>
            <a:r>
              <a:rPr sz="2400" spc="195" dirty="0">
                <a:solidFill>
                  <a:srgbClr val="172C4A"/>
                </a:solidFill>
                <a:latin typeface="Verdana"/>
                <a:cs typeface="Verdana"/>
              </a:rPr>
              <a:t>a </a:t>
            </a:r>
            <a:r>
              <a:rPr sz="2400" dirty="0">
                <a:solidFill>
                  <a:srgbClr val="172C4A"/>
                </a:solidFill>
                <a:latin typeface="Verdana"/>
                <a:cs typeface="Verdana"/>
              </a:rPr>
              <a:t>vehicle  </a:t>
            </a:r>
            <a:r>
              <a:rPr sz="2400" spc="-75" dirty="0">
                <a:solidFill>
                  <a:srgbClr val="172C4A"/>
                </a:solidFill>
                <a:latin typeface="Verdana"/>
                <a:cs typeface="Verdana"/>
              </a:rPr>
              <a:t>travelling </a:t>
            </a:r>
            <a:r>
              <a:rPr sz="2400" spc="35" dirty="0">
                <a:solidFill>
                  <a:srgbClr val="172C4A"/>
                </a:solidFill>
                <a:latin typeface="Verdana"/>
                <a:cs typeface="Verdana"/>
              </a:rPr>
              <a:t>along </a:t>
            </a:r>
            <a:r>
              <a:rPr sz="2400" spc="60" dirty="0">
                <a:solidFill>
                  <a:srgbClr val="172C4A"/>
                </a:solidFill>
                <a:latin typeface="Verdana"/>
                <a:cs typeface="Verdana"/>
              </a:rPr>
              <a:t>one </a:t>
            </a:r>
            <a:r>
              <a:rPr sz="2400" spc="10" dirty="0">
                <a:solidFill>
                  <a:srgbClr val="172C4A"/>
                </a:solidFill>
                <a:latin typeface="Verdana"/>
                <a:cs typeface="Verdana"/>
              </a:rPr>
              <a:t>of </a:t>
            </a:r>
            <a:r>
              <a:rPr sz="2400" spc="-20" dirty="0">
                <a:solidFill>
                  <a:srgbClr val="172C4A"/>
                </a:solidFill>
                <a:latin typeface="Verdana"/>
                <a:cs typeface="Verdana"/>
              </a:rPr>
              <a:t>the </a:t>
            </a:r>
            <a:r>
              <a:rPr sz="2400" spc="-130" dirty="0">
                <a:solidFill>
                  <a:srgbClr val="172C4A"/>
                </a:solidFill>
                <a:latin typeface="Verdana"/>
                <a:cs typeface="Verdana"/>
              </a:rPr>
              <a:t>straights </a:t>
            </a:r>
            <a:r>
              <a:rPr sz="2400" spc="-70" dirty="0">
                <a:solidFill>
                  <a:srgbClr val="172C4A"/>
                </a:solidFill>
                <a:latin typeface="Verdana"/>
                <a:cs typeface="Verdana"/>
              </a:rPr>
              <a:t>safely </a:t>
            </a:r>
            <a:r>
              <a:rPr sz="2400" spc="90" dirty="0">
                <a:solidFill>
                  <a:srgbClr val="172C4A"/>
                </a:solidFill>
                <a:latin typeface="Verdana"/>
                <a:cs typeface="Verdana"/>
              </a:rPr>
              <a:t>and  </a:t>
            </a:r>
            <a:r>
              <a:rPr sz="2400" spc="-10" dirty="0">
                <a:solidFill>
                  <a:srgbClr val="172C4A"/>
                </a:solidFill>
                <a:latin typeface="Verdana"/>
                <a:cs typeface="Verdana"/>
              </a:rPr>
              <a:t>comfortably</a:t>
            </a:r>
            <a:r>
              <a:rPr sz="2400" spc="-17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172C4A"/>
                </a:solidFill>
                <a:latin typeface="Verdana"/>
                <a:cs typeface="Verdana"/>
              </a:rPr>
              <a:t>through</a:t>
            </a:r>
            <a:r>
              <a:rPr sz="24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195" dirty="0">
                <a:solidFill>
                  <a:srgbClr val="172C4A"/>
                </a:solidFill>
                <a:latin typeface="Verdana"/>
                <a:cs typeface="Verdana"/>
              </a:rPr>
              <a:t>a</a:t>
            </a:r>
            <a:r>
              <a:rPr sz="24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172C4A"/>
                </a:solidFill>
                <a:latin typeface="Verdana"/>
                <a:cs typeface="Verdana"/>
              </a:rPr>
              <a:t>deflection</a:t>
            </a:r>
            <a:r>
              <a:rPr sz="2400" spc="-16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172C4A"/>
                </a:solidFill>
                <a:latin typeface="Verdana"/>
                <a:cs typeface="Verdana"/>
              </a:rPr>
              <a:t>angle</a:t>
            </a:r>
            <a:r>
              <a:rPr sz="24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172C4A"/>
                </a:solidFill>
                <a:latin typeface="Verdana"/>
                <a:cs typeface="Verdana"/>
              </a:rPr>
              <a:t>θ</a:t>
            </a:r>
            <a:r>
              <a:rPr sz="24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72C4A"/>
                </a:solidFill>
                <a:latin typeface="Verdana"/>
                <a:cs typeface="Verdana"/>
              </a:rPr>
              <a:t>to</a:t>
            </a:r>
            <a:r>
              <a:rPr sz="2400" spc="-16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172C4A"/>
                </a:solidFill>
                <a:latin typeface="Verdana"/>
                <a:cs typeface="Verdana"/>
              </a:rPr>
              <a:t>enable  </a:t>
            </a:r>
            <a:r>
              <a:rPr sz="2400" spc="-145" dirty="0">
                <a:solidFill>
                  <a:srgbClr val="172C4A"/>
                </a:solidFill>
                <a:latin typeface="Verdana"/>
                <a:cs typeface="Verdana"/>
              </a:rPr>
              <a:t>it</a:t>
            </a:r>
            <a:r>
              <a:rPr sz="2400" spc="-22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172C4A"/>
                </a:solidFill>
                <a:latin typeface="Verdana"/>
                <a:cs typeface="Verdana"/>
              </a:rPr>
              <a:t>to</a:t>
            </a:r>
            <a:r>
              <a:rPr sz="2400" spc="-17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172C4A"/>
                </a:solidFill>
                <a:latin typeface="Verdana"/>
                <a:cs typeface="Verdana"/>
              </a:rPr>
              <a:t>continue</a:t>
            </a:r>
            <a:r>
              <a:rPr sz="2400" spc="-22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172C4A"/>
                </a:solidFill>
                <a:latin typeface="Verdana"/>
                <a:cs typeface="Verdana"/>
              </a:rPr>
              <a:t>its</a:t>
            </a:r>
            <a:r>
              <a:rPr sz="2400" spc="-20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172C4A"/>
                </a:solidFill>
                <a:latin typeface="Verdana"/>
                <a:cs typeface="Verdana"/>
              </a:rPr>
              <a:t>journey</a:t>
            </a:r>
            <a:r>
              <a:rPr sz="2400" spc="-195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172C4A"/>
                </a:solidFill>
                <a:latin typeface="Verdana"/>
                <a:cs typeface="Verdana"/>
              </a:rPr>
              <a:t>along</a:t>
            </a:r>
            <a:r>
              <a:rPr sz="24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172C4A"/>
                </a:solidFill>
                <a:latin typeface="Verdana"/>
                <a:cs typeface="Verdana"/>
              </a:rPr>
              <a:t>the</a:t>
            </a:r>
            <a:r>
              <a:rPr sz="24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172C4A"/>
                </a:solidFill>
                <a:latin typeface="Verdana"/>
                <a:cs typeface="Verdana"/>
              </a:rPr>
              <a:t>other</a:t>
            </a:r>
            <a:r>
              <a:rPr sz="2400" spc="-190" dirty="0">
                <a:solidFill>
                  <a:srgbClr val="172C4A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172C4A"/>
                </a:solidFill>
                <a:latin typeface="Verdana"/>
                <a:cs typeface="Verdana"/>
              </a:rPr>
              <a:t>straight.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00" y="3481451"/>
            <a:ext cx="3581400" cy="2081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1859" y="3782567"/>
            <a:ext cx="681227" cy="755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4404" y="3932428"/>
            <a:ext cx="467995" cy="542925"/>
          </a:xfrm>
          <a:custGeom>
            <a:avLst/>
            <a:gdLst/>
            <a:ahLst/>
            <a:cxnLst/>
            <a:rect l="l" t="t" r="r" b="b"/>
            <a:pathLst>
              <a:path w="467995" h="542925">
                <a:moveTo>
                  <a:pt x="431103" y="42995"/>
                </a:moveTo>
                <a:lnTo>
                  <a:pt x="404417" y="52288"/>
                </a:lnTo>
                <a:lnTo>
                  <a:pt x="0" y="524129"/>
                </a:lnTo>
                <a:lnTo>
                  <a:pt x="21590" y="542671"/>
                </a:lnTo>
                <a:lnTo>
                  <a:pt x="426048" y="70783"/>
                </a:lnTo>
                <a:lnTo>
                  <a:pt x="431103" y="42995"/>
                </a:lnTo>
                <a:close/>
              </a:path>
              <a:path w="467995" h="542925">
                <a:moveTo>
                  <a:pt x="465767" y="12192"/>
                </a:moveTo>
                <a:lnTo>
                  <a:pt x="438785" y="12192"/>
                </a:lnTo>
                <a:lnTo>
                  <a:pt x="460375" y="30734"/>
                </a:lnTo>
                <a:lnTo>
                  <a:pt x="426048" y="70783"/>
                </a:lnTo>
                <a:lnTo>
                  <a:pt x="416306" y="124333"/>
                </a:lnTo>
                <a:lnTo>
                  <a:pt x="421386" y="131699"/>
                </a:lnTo>
                <a:lnTo>
                  <a:pt x="429133" y="133223"/>
                </a:lnTo>
                <a:lnTo>
                  <a:pt x="437007" y="134620"/>
                </a:lnTo>
                <a:lnTo>
                  <a:pt x="444373" y="129413"/>
                </a:lnTo>
                <a:lnTo>
                  <a:pt x="445770" y="121666"/>
                </a:lnTo>
                <a:lnTo>
                  <a:pt x="465767" y="12192"/>
                </a:lnTo>
                <a:close/>
              </a:path>
              <a:path w="467995" h="542925">
                <a:moveTo>
                  <a:pt x="446622" y="18923"/>
                </a:moveTo>
                <a:lnTo>
                  <a:pt x="435483" y="18923"/>
                </a:lnTo>
                <a:lnTo>
                  <a:pt x="454279" y="34925"/>
                </a:lnTo>
                <a:lnTo>
                  <a:pt x="431103" y="42995"/>
                </a:lnTo>
                <a:lnTo>
                  <a:pt x="426048" y="70783"/>
                </a:lnTo>
                <a:lnTo>
                  <a:pt x="460375" y="30734"/>
                </a:lnTo>
                <a:lnTo>
                  <a:pt x="446622" y="18923"/>
                </a:lnTo>
                <a:close/>
              </a:path>
              <a:path w="467995" h="542925">
                <a:moveTo>
                  <a:pt x="467995" y="0"/>
                </a:moveTo>
                <a:lnTo>
                  <a:pt x="343662" y="43053"/>
                </a:lnTo>
                <a:lnTo>
                  <a:pt x="339725" y="51308"/>
                </a:lnTo>
                <a:lnTo>
                  <a:pt x="342392" y="58674"/>
                </a:lnTo>
                <a:lnTo>
                  <a:pt x="344932" y="66167"/>
                </a:lnTo>
                <a:lnTo>
                  <a:pt x="353060" y="70104"/>
                </a:lnTo>
                <a:lnTo>
                  <a:pt x="404417" y="52288"/>
                </a:lnTo>
                <a:lnTo>
                  <a:pt x="438785" y="12192"/>
                </a:lnTo>
                <a:lnTo>
                  <a:pt x="465767" y="12192"/>
                </a:lnTo>
                <a:lnTo>
                  <a:pt x="467995" y="0"/>
                </a:lnTo>
                <a:close/>
              </a:path>
              <a:path w="467995" h="542925">
                <a:moveTo>
                  <a:pt x="438785" y="12192"/>
                </a:moveTo>
                <a:lnTo>
                  <a:pt x="404417" y="52288"/>
                </a:lnTo>
                <a:lnTo>
                  <a:pt x="431103" y="42995"/>
                </a:lnTo>
                <a:lnTo>
                  <a:pt x="435483" y="18923"/>
                </a:lnTo>
                <a:lnTo>
                  <a:pt x="446622" y="18923"/>
                </a:lnTo>
                <a:lnTo>
                  <a:pt x="438785" y="12192"/>
                </a:lnTo>
                <a:close/>
              </a:path>
              <a:path w="467995" h="542925">
                <a:moveTo>
                  <a:pt x="435483" y="18923"/>
                </a:moveTo>
                <a:lnTo>
                  <a:pt x="431103" y="42995"/>
                </a:lnTo>
                <a:lnTo>
                  <a:pt x="454279" y="34925"/>
                </a:lnTo>
                <a:lnTo>
                  <a:pt x="435483" y="18923"/>
                </a:lnTo>
                <a:close/>
              </a:path>
            </a:pathLst>
          </a:custGeom>
          <a:solidFill>
            <a:srgbClr val="9C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8259" y="3901440"/>
            <a:ext cx="681227" cy="830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0170" y="3923791"/>
            <a:ext cx="468630" cy="618490"/>
          </a:xfrm>
          <a:custGeom>
            <a:avLst/>
            <a:gdLst/>
            <a:ahLst/>
            <a:cxnLst/>
            <a:rect l="l" t="t" r="r" b="b"/>
            <a:pathLst>
              <a:path w="468629" h="618489">
                <a:moveTo>
                  <a:pt x="358520" y="540765"/>
                </a:moveTo>
                <a:lnTo>
                  <a:pt x="350138" y="544194"/>
                </a:lnTo>
                <a:lnTo>
                  <a:pt x="347090" y="551433"/>
                </a:lnTo>
                <a:lnTo>
                  <a:pt x="344042" y="558799"/>
                </a:lnTo>
                <a:lnTo>
                  <a:pt x="347344" y="567181"/>
                </a:lnTo>
                <a:lnTo>
                  <a:pt x="468629" y="618235"/>
                </a:lnTo>
                <a:lnTo>
                  <a:pt x="466997" y="604138"/>
                </a:lnTo>
                <a:lnTo>
                  <a:pt x="440181" y="604138"/>
                </a:lnTo>
                <a:lnTo>
                  <a:pt x="408471" y="561851"/>
                </a:lnTo>
                <a:lnTo>
                  <a:pt x="358520" y="540765"/>
                </a:lnTo>
                <a:close/>
              </a:path>
              <a:path w="468629" h="618489">
                <a:moveTo>
                  <a:pt x="408471" y="561851"/>
                </a:moveTo>
                <a:lnTo>
                  <a:pt x="440181" y="604138"/>
                </a:lnTo>
                <a:lnTo>
                  <a:pt x="449325" y="597280"/>
                </a:lnTo>
                <a:lnTo>
                  <a:pt x="437514" y="597280"/>
                </a:lnTo>
                <a:lnTo>
                  <a:pt x="434693" y="572921"/>
                </a:lnTo>
                <a:lnTo>
                  <a:pt x="408471" y="561851"/>
                </a:lnTo>
                <a:close/>
              </a:path>
              <a:path w="468629" h="618489">
                <a:moveTo>
                  <a:pt x="446404" y="481964"/>
                </a:moveTo>
                <a:lnTo>
                  <a:pt x="430783" y="483742"/>
                </a:lnTo>
                <a:lnTo>
                  <a:pt x="425068" y="490854"/>
                </a:lnTo>
                <a:lnTo>
                  <a:pt x="426084" y="498601"/>
                </a:lnTo>
                <a:lnTo>
                  <a:pt x="431442" y="544855"/>
                </a:lnTo>
                <a:lnTo>
                  <a:pt x="463041" y="586993"/>
                </a:lnTo>
                <a:lnTo>
                  <a:pt x="440181" y="604138"/>
                </a:lnTo>
                <a:lnTo>
                  <a:pt x="466997" y="604138"/>
                </a:lnTo>
                <a:lnTo>
                  <a:pt x="454405" y="495426"/>
                </a:lnTo>
                <a:lnTo>
                  <a:pt x="453516" y="487552"/>
                </a:lnTo>
                <a:lnTo>
                  <a:pt x="446404" y="481964"/>
                </a:lnTo>
                <a:close/>
              </a:path>
              <a:path w="468629" h="618489">
                <a:moveTo>
                  <a:pt x="434693" y="572921"/>
                </a:moveTo>
                <a:lnTo>
                  <a:pt x="437514" y="597280"/>
                </a:lnTo>
                <a:lnTo>
                  <a:pt x="457200" y="582421"/>
                </a:lnTo>
                <a:lnTo>
                  <a:pt x="434693" y="572921"/>
                </a:lnTo>
                <a:close/>
              </a:path>
              <a:path w="468629" h="618489">
                <a:moveTo>
                  <a:pt x="431442" y="544855"/>
                </a:moveTo>
                <a:lnTo>
                  <a:pt x="434693" y="572921"/>
                </a:lnTo>
                <a:lnTo>
                  <a:pt x="457200" y="582421"/>
                </a:lnTo>
                <a:lnTo>
                  <a:pt x="437514" y="597280"/>
                </a:lnTo>
                <a:lnTo>
                  <a:pt x="449325" y="597280"/>
                </a:lnTo>
                <a:lnTo>
                  <a:pt x="463041" y="586993"/>
                </a:lnTo>
                <a:lnTo>
                  <a:pt x="431442" y="544855"/>
                </a:lnTo>
                <a:close/>
              </a:path>
              <a:path w="468629" h="618489">
                <a:moveTo>
                  <a:pt x="22859" y="0"/>
                </a:moveTo>
                <a:lnTo>
                  <a:pt x="0" y="17144"/>
                </a:lnTo>
                <a:lnTo>
                  <a:pt x="408471" y="561851"/>
                </a:lnTo>
                <a:lnTo>
                  <a:pt x="434693" y="572921"/>
                </a:lnTo>
                <a:lnTo>
                  <a:pt x="431442" y="544855"/>
                </a:lnTo>
                <a:lnTo>
                  <a:pt x="22859" y="0"/>
                </a:lnTo>
                <a:close/>
              </a:path>
            </a:pathLst>
          </a:custGeom>
          <a:solidFill>
            <a:srgbClr val="9C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0" y="2743200"/>
            <a:ext cx="647700" cy="914400"/>
          </a:xfrm>
          <a:custGeom>
            <a:avLst/>
            <a:gdLst/>
            <a:ahLst/>
            <a:cxnLst/>
            <a:rect l="l" t="t" r="r" b="b"/>
            <a:pathLst>
              <a:path w="647700" h="914400">
                <a:moveTo>
                  <a:pt x="0" y="914400"/>
                </a:moveTo>
                <a:lnTo>
                  <a:pt x="647700" y="0"/>
                </a:lnTo>
              </a:path>
            </a:pathLst>
          </a:custGeom>
          <a:ln w="9525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3582" y="3355085"/>
            <a:ext cx="93345" cy="614680"/>
          </a:xfrm>
          <a:custGeom>
            <a:avLst/>
            <a:gdLst/>
            <a:ahLst/>
            <a:cxnLst/>
            <a:rect l="l" t="t" r="r" b="b"/>
            <a:pathLst>
              <a:path w="93345" h="614679">
                <a:moveTo>
                  <a:pt x="0" y="0"/>
                </a:moveTo>
                <a:lnTo>
                  <a:pt x="23757" y="35453"/>
                </a:lnTo>
                <a:lnTo>
                  <a:pt x="44128" y="75261"/>
                </a:lnTo>
                <a:lnTo>
                  <a:pt x="61055" y="118750"/>
                </a:lnTo>
                <a:lnTo>
                  <a:pt x="74478" y="165250"/>
                </a:lnTo>
                <a:lnTo>
                  <a:pt x="84340" y="214087"/>
                </a:lnTo>
                <a:lnTo>
                  <a:pt x="90582" y="264588"/>
                </a:lnTo>
                <a:lnTo>
                  <a:pt x="93147" y="316082"/>
                </a:lnTo>
                <a:lnTo>
                  <a:pt x="91976" y="367895"/>
                </a:lnTo>
                <a:lnTo>
                  <a:pt x="87010" y="419355"/>
                </a:lnTo>
                <a:lnTo>
                  <a:pt x="78193" y="469791"/>
                </a:lnTo>
                <a:lnTo>
                  <a:pt x="65464" y="518528"/>
                </a:lnTo>
                <a:lnTo>
                  <a:pt x="48767" y="564895"/>
                </a:lnTo>
                <a:lnTo>
                  <a:pt x="31033" y="602740"/>
                </a:lnTo>
                <a:lnTo>
                  <a:pt x="24510" y="614426"/>
                </a:lnTo>
              </a:path>
            </a:pathLst>
          </a:custGeom>
          <a:ln w="9525">
            <a:solidFill>
              <a:srgbClr val="5C7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79975" y="3447415"/>
            <a:ext cx="168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solidFill>
                  <a:srgbClr val="172C4A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46465" y="6432012"/>
            <a:ext cx="1352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-100" dirty="0">
                <a:solidFill>
                  <a:srgbClr val="585858"/>
                </a:solidFill>
                <a:latin typeface="Verdana"/>
                <a:cs typeface="Verdana"/>
              </a:rPr>
              <a:t>3</a:t>
            </a:fld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667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9075"/>
            <a:ext cx="9144000" cy="641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46465" y="6432012"/>
            <a:ext cx="1352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-100" dirty="0">
                <a:solidFill>
                  <a:srgbClr val="585858"/>
                </a:solidFill>
                <a:latin typeface="Verdana"/>
                <a:cs typeface="Verdana"/>
              </a:rPr>
              <a:t>4</a:t>
            </a:fld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7812"/>
            <a:ext cx="9144000" cy="6302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46465" y="6432012"/>
            <a:ext cx="1352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-100" dirty="0">
                <a:solidFill>
                  <a:srgbClr val="585858"/>
                </a:solidFill>
                <a:latin typeface="Verdana"/>
                <a:cs typeface="Verdana"/>
              </a:rPr>
              <a:t>5</a:t>
            </a:fld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594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0"/>
            <a:ext cx="7772400" cy="685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46465" y="6432012"/>
            <a:ext cx="1352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-100" dirty="0">
                <a:solidFill>
                  <a:srgbClr val="585858"/>
                </a:solidFill>
                <a:latin typeface="Verdana"/>
                <a:cs typeface="Verdana"/>
              </a:rPr>
              <a:t>6</a:t>
            </a:fld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2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"/>
            <a:ext cx="9144000" cy="6857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46465" y="6432012"/>
            <a:ext cx="1352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spc="-100" dirty="0">
                <a:solidFill>
                  <a:srgbClr val="585858"/>
                </a:solidFill>
                <a:latin typeface="Verdana"/>
                <a:cs typeface="Verdana"/>
              </a:rPr>
              <a:t>7</a:t>
            </a:fld>
            <a:endParaRPr sz="12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386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4419536"/>
            <a:ext cx="4495800" cy="947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400" y="1676273"/>
            <a:ext cx="4953000" cy="2167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1905583"/>
            <a:ext cx="6586220" cy="1376680"/>
          </a:xfrm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sz="2800" b="1" spc="-5" dirty="0">
                <a:latin typeface="Times New Roman"/>
                <a:cs typeface="Times New Roman"/>
              </a:rPr>
              <a:t>Horizontal</a:t>
            </a:r>
            <a:r>
              <a:rPr sz="2800" b="1" spc="-1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Alignment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955"/>
              </a:spcBef>
            </a:pPr>
            <a:r>
              <a:rPr sz="2800" u="heavy" spc="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</a:t>
            </a:r>
            <a:r>
              <a:rPr sz="2800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4593716"/>
            <a:ext cx="647319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latin typeface="Times New Roman"/>
                <a:cs typeface="Times New Roman"/>
              </a:rPr>
              <a:t>Vertical</a:t>
            </a:r>
            <a:r>
              <a:rPr sz="2800" b="1" spc="-1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Alignment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Profile</a:t>
            </a:r>
            <a:r>
              <a:rPr sz="2800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</p:spTree>
    <p:extLst>
      <p:ext uri="{BB962C8B-B14F-4D97-AF65-F5344CB8AC3E}">
        <p14:creationId xmlns:p14="http://schemas.microsoft.com/office/powerpoint/2010/main" val="10557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6140" y="0"/>
            <a:ext cx="2330195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1391" y="0"/>
            <a:ext cx="821436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2182" y="88849"/>
            <a:ext cx="1661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Curves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540" y="2455291"/>
            <a:ext cx="2113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5" dirty="0">
                <a:latin typeface="Times New Roman"/>
                <a:cs typeface="Times New Roman"/>
              </a:rPr>
              <a:t>Horizontal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Curves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0698" y="2619248"/>
            <a:ext cx="17519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40" dirty="0">
                <a:latin typeface="Times New Roman"/>
                <a:cs typeface="Times New Roman"/>
              </a:rPr>
              <a:t>Vertical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Curves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4569" y="3293490"/>
            <a:ext cx="16725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75" dirty="0">
                <a:latin typeface="Times New Roman"/>
                <a:cs typeface="Times New Roman"/>
              </a:rPr>
              <a:t>Simple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Curves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4347" y="4055745"/>
            <a:ext cx="21786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5" dirty="0">
                <a:latin typeface="Times New Roman"/>
                <a:cs typeface="Times New Roman"/>
              </a:rPr>
              <a:t>Compound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Curves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6794" y="5427675"/>
            <a:ext cx="1774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latin typeface="Times New Roman"/>
                <a:cs typeface="Times New Roman"/>
              </a:rPr>
              <a:t>Reverse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Curves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1902" y="4741545"/>
            <a:ext cx="2028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latin typeface="Times New Roman"/>
                <a:cs typeface="Times New Roman"/>
              </a:rPr>
              <a:t>Transition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Curves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0411" y="2784348"/>
            <a:ext cx="112775" cy="2840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6800" y="2807716"/>
            <a:ext cx="0" cy="2755265"/>
          </a:xfrm>
          <a:custGeom>
            <a:avLst/>
            <a:gdLst/>
            <a:ahLst/>
            <a:cxnLst/>
            <a:rect l="l" t="t" r="r" b="b"/>
            <a:pathLst>
              <a:path h="2755265">
                <a:moveTo>
                  <a:pt x="0" y="0"/>
                </a:moveTo>
                <a:lnTo>
                  <a:pt x="0" y="2754884"/>
                </a:lnTo>
              </a:path>
            </a:pathLst>
          </a:custGeom>
          <a:ln w="28575">
            <a:solidFill>
              <a:srgbClr val="5F7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4127" y="3439667"/>
            <a:ext cx="443484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6800" y="3476625"/>
            <a:ext cx="359410" cy="0"/>
          </a:xfrm>
          <a:custGeom>
            <a:avLst/>
            <a:gdLst/>
            <a:ahLst/>
            <a:cxnLst/>
            <a:rect l="l" t="t" r="r" b="b"/>
            <a:pathLst>
              <a:path w="359409">
                <a:moveTo>
                  <a:pt x="0" y="0"/>
                </a:moveTo>
                <a:lnTo>
                  <a:pt x="358902" y="0"/>
                </a:lnTo>
              </a:path>
            </a:pathLst>
          </a:custGeom>
          <a:ln w="28575">
            <a:solidFill>
              <a:srgbClr val="5F7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4127" y="4154423"/>
            <a:ext cx="443484" cy="112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6800" y="4191000"/>
            <a:ext cx="359410" cy="0"/>
          </a:xfrm>
          <a:custGeom>
            <a:avLst/>
            <a:gdLst/>
            <a:ahLst/>
            <a:cxnLst/>
            <a:rect l="l" t="t" r="r" b="b"/>
            <a:pathLst>
              <a:path w="359409">
                <a:moveTo>
                  <a:pt x="0" y="0"/>
                </a:moveTo>
                <a:lnTo>
                  <a:pt x="358902" y="0"/>
                </a:lnTo>
              </a:path>
            </a:pathLst>
          </a:custGeom>
          <a:ln w="28575">
            <a:solidFill>
              <a:srgbClr val="5F7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4127" y="4840223"/>
            <a:ext cx="443484" cy="112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6800" y="4876800"/>
            <a:ext cx="359410" cy="0"/>
          </a:xfrm>
          <a:custGeom>
            <a:avLst/>
            <a:gdLst/>
            <a:ahLst/>
            <a:cxnLst/>
            <a:rect l="l" t="t" r="r" b="b"/>
            <a:pathLst>
              <a:path w="359409">
                <a:moveTo>
                  <a:pt x="0" y="0"/>
                </a:moveTo>
                <a:lnTo>
                  <a:pt x="358902" y="0"/>
                </a:lnTo>
              </a:path>
            </a:pathLst>
          </a:custGeom>
          <a:ln w="28575">
            <a:solidFill>
              <a:srgbClr val="5F7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4127" y="5526023"/>
            <a:ext cx="443484" cy="112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6800" y="5562600"/>
            <a:ext cx="359410" cy="0"/>
          </a:xfrm>
          <a:custGeom>
            <a:avLst/>
            <a:gdLst/>
            <a:ahLst/>
            <a:cxnLst/>
            <a:rect l="l" t="t" r="r" b="b"/>
            <a:pathLst>
              <a:path w="359409">
                <a:moveTo>
                  <a:pt x="0" y="0"/>
                </a:moveTo>
                <a:lnTo>
                  <a:pt x="358902" y="0"/>
                </a:lnTo>
              </a:path>
            </a:pathLst>
          </a:custGeom>
          <a:ln w="28575">
            <a:solidFill>
              <a:srgbClr val="5F7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37888" y="1946148"/>
            <a:ext cx="114300" cy="326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5291" y="1969516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284"/>
                </a:lnTo>
              </a:path>
            </a:pathLst>
          </a:custGeom>
          <a:ln w="28575">
            <a:solidFill>
              <a:srgbClr val="5F7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7527" y="2173223"/>
            <a:ext cx="5381244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0200" y="2210180"/>
            <a:ext cx="5296535" cy="38100"/>
          </a:xfrm>
          <a:custGeom>
            <a:avLst/>
            <a:gdLst/>
            <a:ahLst/>
            <a:cxnLst/>
            <a:rect l="l" t="t" r="r" b="b"/>
            <a:pathLst>
              <a:path w="5296534" h="38100">
                <a:moveTo>
                  <a:pt x="0" y="0"/>
                </a:moveTo>
                <a:lnTo>
                  <a:pt x="5296534" y="37973"/>
                </a:lnTo>
              </a:path>
            </a:pathLst>
          </a:custGeom>
          <a:ln w="28575">
            <a:solidFill>
              <a:srgbClr val="5F7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43811" y="2174748"/>
            <a:ext cx="112775" cy="32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0200" y="2198116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284"/>
                </a:lnTo>
              </a:path>
            </a:pathLst>
          </a:custGeom>
          <a:ln w="28575">
            <a:solidFill>
              <a:srgbClr val="5F7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48856" y="2225039"/>
            <a:ext cx="114300" cy="408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05879" y="2248154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072"/>
                </a:lnTo>
              </a:path>
            </a:pathLst>
          </a:custGeom>
          <a:ln w="28575">
            <a:solidFill>
              <a:srgbClr val="5F76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99405" y="4005148"/>
            <a:ext cx="18129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90" dirty="0">
                <a:latin typeface="Times New Roman"/>
                <a:cs typeface="Times New Roman"/>
              </a:rPr>
              <a:t>Circular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Curves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69916" y="5314569"/>
            <a:ext cx="23653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latin typeface="Times New Roman"/>
                <a:cs typeface="Times New Roman"/>
              </a:rPr>
              <a:t>Spiral </a:t>
            </a:r>
            <a:r>
              <a:rPr sz="2000" spc="105" dirty="0">
                <a:latin typeface="Times New Roman"/>
                <a:cs typeface="Times New Roman"/>
              </a:rPr>
              <a:t>Curves  </a:t>
            </a:r>
            <a:r>
              <a:rPr sz="2000" spc="80" dirty="0">
                <a:latin typeface="Times New Roman"/>
                <a:cs typeface="Times New Roman"/>
              </a:rPr>
              <a:t>(non-circular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curves)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48530" y="3276600"/>
            <a:ext cx="64769" cy="1755775"/>
          </a:xfrm>
          <a:custGeom>
            <a:avLst/>
            <a:gdLst/>
            <a:ahLst/>
            <a:cxnLst/>
            <a:rect l="l" t="t" r="r" b="b"/>
            <a:pathLst>
              <a:path w="64770" h="1755775">
                <a:moveTo>
                  <a:pt x="0" y="0"/>
                </a:moveTo>
                <a:lnTo>
                  <a:pt x="12521" y="422"/>
                </a:lnTo>
                <a:lnTo>
                  <a:pt x="22733" y="1571"/>
                </a:lnTo>
                <a:lnTo>
                  <a:pt x="29610" y="3268"/>
                </a:lnTo>
                <a:lnTo>
                  <a:pt x="32131" y="5334"/>
                </a:lnTo>
                <a:lnTo>
                  <a:pt x="32131" y="872363"/>
                </a:lnTo>
                <a:lnTo>
                  <a:pt x="34671" y="874428"/>
                </a:lnTo>
                <a:lnTo>
                  <a:pt x="41592" y="876125"/>
                </a:lnTo>
                <a:lnTo>
                  <a:pt x="51847" y="877274"/>
                </a:lnTo>
                <a:lnTo>
                  <a:pt x="64389" y="877697"/>
                </a:lnTo>
                <a:lnTo>
                  <a:pt x="51847" y="878119"/>
                </a:lnTo>
                <a:lnTo>
                  <a:pt x="41592" y="879268"/>
                </a:lnTo>
                <a:lnTo>
                  <a:pt x="34671" y="880965"/>
                </a:lnTo>
                <a:lnTo>
                  <a:pt x="32131" y="883031"/>
                </a:lnTo>
                <a:lnTo>
                  <a:pt x="32131" y="1750060"/>
                </a:lnTo>
                <a:lnTo>
                  <a:pt x="29610" y="1752125"/>
                </a:lnTo>
                <a:lnTo>
                  <a:pt x="22733" y="1753822"/>
                </a:lnTo>
                <a:lnTo>
                  <a:pt x="12521" y="1754971"/>
                </a:lnTo>
                <a:lnTo>
                  <a:pt x="0" y="175539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67200" y="5269484"/>
            <a:ext cx="45720" cy="521970"/>
          </a:xfrm>
          <a:custGeom>
            <a:avLst/>
            <a:gdLst/>
            <a:ahLst/>
            <a:cxnLst/>
            <a:rect l="l" t="t" r="r" b="b"/>
            <a:pathLst>
              <a:path w="45720" h="521970">
                <a:moveTo>
                  <a:pt x="0" y="0"/>
                </a:moveTo>
                <a:lnTo>
                  <a:pt x="12573" y="0"/>
                </a:lnTo>
                <a:lnTo>
                  <a:pt x="22860" y="1650"/>
                </a:lnTo>
                <a:lnTo>
                  <a:pt x="22860" y="3809"/>
                </a:lnTo>
                <a:lnTo>
                  <a:pt x="22860" y="257047"/>
                </a:lnTo>
                <a:lnTo>
                  <a:pt x="22860" y="259206"/>
                </a:lnTo>
                <a:lnTo>
                  <a:pt x="33147" y="260857"/>
                </a:lnTo>
                <a:lnTo>
                  <a:pt x="45720" y="260857"/>
                </a:lnTo>
                <a:lnTo>
                  <a:pt x="33147" y="260857"/>
                </a:lnTo>
                <a:lnTo>
                  <a:pt x="22860" y="262508"/>
                </a:lnTo>
                <a:lnTo>
                  <a:pt x="22860" y="264667"/>
                </a:lnTo>
                <a:lnTo>
                  <a:pt x="22860" y="517905"/>
                </a:lnTo>
                <a:lnTo>
                  <a:pt x="22860" y="520014"/>
                </a:lnTo>
                <a:lnTo>
                  <a:pt x="12573" y="521715"/>
                </a:lnTo>
                <a:lnTo>
                  <a:pt x="0" y="52171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89120" y="4154296"/>
            <a:ext cx="487680" cy="7620"/>
          </a:xfrm>
          <a:custGeom>
            <a:avLst/>
            <a:gdLst/>
            <a:ahLst/>
            <a:cxnLst/>
            <a:rect l="l" t="t" r="r" b="b"/>
            <a:pathLst>
              <a:path w="487679" h="7620">
                <a:moveTo>
                  <a:pt x="0" y="0"/>
                </a:moveTo>
                <a:lnTo>
                  <a:pt x="487679" y="723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89120" y="5555360"/>
            <a:ext cx="487680" cy="7620"/>
          </a:xfrm>
          <a:custGeom>
            <a:avLst/>
            <a:gdLst/>
            <a:ahLst/>
            <a:cxnLst/>
            <a:rect l="l" t="t" r="r" b="b"/>
            <a:pathLst>
              <a:path w="487679" h="7620">
                <a:moveTo>
                  <a:pt x="0" y="0"/>
                </a:moveTo>
                <a:lnTo>
                  <a:pt x="487679" y="723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55164" y="763523"/>
            <a:ext cx="2816352" cy="8138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77740" y="763523"/>
            <a:ext cx="2061971" cy="8138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45935" y="763523"/>
            <a:ext cx="582167" cy="8138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690241" y="848613"/>
            <a:ext cx="3917950" cy="1022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95" dirty="0">
                <a:solidFill>
                  <a:srgbClr val="2E5796"/>
                </a:solidFill>
                <a:latin typeface="Times New Roman"/>
                <a:cs typeface="Times New Roman"/>
              </a:rPr>
              <a:t>Classification </a:t>
            </a:r>
            <a:r>
              <a:rPr sz="2800" b="1" spc="150" dirty="0">
                <a:solidFill>
                  <a:srgbClr val="2E5796"/>
                </a:solidFill>
                <a:latin typeface="Times New Roman"/>
                <a:cs typeface="Times New Roman"/>
              </a:rPr>
              <a:t>of</a:t>
            </a:r>
            <a:r>
              <a:rPr sz="2800" b="1" spc="-114" dirty="0">
                <a:solidFill>
                  <a:srgbClr val="2E5796"/>
                </a:solidFill>
                <a:latin typeface="Times New Roman"/>
                <a:cs typeface="Times New Roman"/>
              </a:rPr>
              <a:t> </a:t>
            </a:r>
            <a:r>
              <a:rPr sz="2800" b="1" spc="70" dirty="0">
                <a:solidFill>
                  <a:srgbClr val="2E5796"/>
                </a:solidFill>
                <a:latin typeface="Times New Roman"/>
                <a:cs typeface="Times New Roman"/>
              </a:rPr>
              <a:t>Curves</a:t>
            </a:r>
            <a:endParaRPr sz="2800">
              <a:latin typeface="Times New Roman"/>
              <a:cs typeface="Times New Roman"/>
            </a:endParaRPr>
          </a:p>
          <a:p>
            <a:pPr marR="226060" algn="ctr">
              <a:lnSpc>
                <a:spcPct val="100000"/>
              </a:lnSpc>
              <a:spcBef>
                <a:spcPts val="2095"/>
              </a:spcBef>
            </a:pPr>
            <a:r>
              <a:rPr sz="2000" spc="105" dirty="0">
                <a:latin typeface="Times New Roman"/>
                <a:cs typeface="Times New Roman"/>
              </a:rPr>
              <a:t>Curves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4294967295"/>
          </p:nvPr>
        </p:nvSpPr>
        <p:spPr>
          <a:xfrm>
            <a:off x="8546465" y="6432012"/>
            <a:ext cx="218440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100" dirty="0"/>
              <a:t>9</a:t>
            </a:fld>
            <a:endParaRPr spc="-100" dirty="0"/>
          </a:p>
        </p:txBody>
      </p:sp>
    </p:spTree>
    <p:extLst>
      <p:ext uri="{BB962C8B-B14F-4D97-AF65-F5344CB8AC3E}">
        <p14:creationId xmlns:p14="http://schemas.microsoft.com/office/powerpoint/2010/main" val="5387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1535</Words>
  <Application>Microsoft Office PowerPoint</Application>
  <PresentationFormat>On-screen Show (4:3)</PresentationFormat>
  <Paragraphs>329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DejaVu Sans</vt:lpstr>
      <vt:lpstr>Times New Roman</vt:lpstr>
      <vt:lpstr>Trebuchet MS</vt:lpstr>
      <vt:lpstr>Verdana</vt:lpstr>
      <vt:lpstr>Wingdings</vt:lpstr>
      <vt:lpstr>Office Theme</vt:lpstr>
      <vt:lpstr> ADVANCE ENGINEERING SURVEYING LECTURE 3</vt:lpstr>
      <vt:lpstr>TOPICS TO BE COVERED</vt:lpstr>
      <vt:lpstr>Curves</vt:lpstr>
      <vt:lpstr>PowerPoint Presentation</vt:lpstr>
      <vt:lpstr>PowerPoint Presentation</vt:lpstr>
      <vt:lpstr>PowerPoint Presentation</vt:lpstr>
      <vt:lpstr>PowerPoint Presentation</vt:lpstr>
      <vt:lpstr>Curves</vt:lpstr>
      <vt:lpstr>Curves</vt:lpstr>
      <vt:lpstr>Curves</vt:lpstr>
      <vt:lpstr>Curves</vt:lpstr>
      <vt:lpstr>Curves</vt:lpstr>
      <vt:lpstr>Curves</vt:lpstr>
      <vt:lpstr>Curves</vt:lpstr>
      <vt:lpstr>Curves</vt:lpstr>
      <vt:lpstr>Curves</vt:lpstr>
      <vt:lpstr>Curves</vt:lpstr>
      <vt:lpstr>Curves</vt:lpstr>
      <vt:lpstr>Curves</vt:lpstr>
      <vt:lpstr>Curves</vt:lpstr>
      <vt:lpstr>Curves</vt:lpstr>
      <vt:lpstr>Curves Degree Of Curves</vt:lpstr>
      <vt:lpstr>Curves</vt:lpstr>
      <vt:lpstr>Simple Curves</vt:lpstr>
      <vt:lpstr>Simple Curves</vt:lpstr>
      <vt:lpstr>Simple Curves</vt:lpstr>
      <vt:lpstr>Assignment No: 01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Injury Severity Analysis of Motorcycle Accidents in Pakistan</dc:title>
  <dc:creator>Waseem</dc:creator>
  <cp:lastModifiedBy>Farhan Khattak</cp:lastModifiedBy>
  <cp:revision>334</cp:revision>
  <dcterms:created xsi:type="dcterms:W3CDTF">2017-09-11T05:40:14Z</dcterms:created>
  <dcterms:modified xsi:type="dcterms:W3CDTF">2020-03-17T16:54:56Z</dcterms:modified>
</cp:coreProperties>
</file>