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257" r:id="rId3"/>
    <p:sldId id="285" r:id="rId4"/>
    <p:sldId id="286" r:id="rId5"/>
    <p:sldId id="287" r:id="rId6"/>
    <p:sldId id="266" r:id="rId7"/>
    <p:sldId id="275" r:id="rId8"/>
    <p:sldId id="276" r:id="rId9"/>
    <p:sldId id="277" r:id="rId10"/>
    <p:sldId id="278" r:id="rId11"/>
    <p:sldId id="279" r:id="rId12"/>
    <p:sldId id="280" r:id="rId13"/>
    <p:sldId id="318" r:id="rId14"/>
    <p:sldId id="282" r:id="rId15"/>
    <p:sldId id="284" r:id="rId16"/>
    <p:sldId id="319" r:id="rId17"/>
    <p:sldId id="320" r:id="rId18"/>
    <p:sldId id="321" r:id="rId19"/>
    <p:sldId id="288" r:id="rId20"/>
    <p:sldId id="289" r:id="rId21"/>
    <p:sldId id="291" r:id="rId22"/>
    <p:sldId id="292" r:id="rId23"/>
    <p:sldId id="293" r:id="rId24"/>
    <p:sldId id="299" r:id="rId25"/>
    <p:sldId id="325" r:id="rId26"/>
    <p:sldId id="326" r:id="rId27"/>
    <p:sldId id="300" r:id="rId28"/>
    <p:sldId id="323" r:id="rId29"/>
    <p:sldId id="32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508" autoAdjust="0"/>
  </p:normalViewPr>
  <p:slideViewPr>
    <p:cSldViewPr snapToGrid="0">
      <p:cViewPr varScale="1">
        <p:scale>
          <a:sx n="50" d="100"/>
          <a:sy n="50" d="100"/>
        </p:scale>
        <p:origin x="14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11B38-D823-4018-A4AD-0DF0E53F6D2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D463C-4668-44A1-B9AC-4F50304D7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9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Structed:</a:t>
            </a:r>
            <a:br>
              <a:rPr lang="en-GB" dirty="0"/>
            </a:br>
            <a:r>
              <a:rPr lang="en-GB" dirty="0"/>
              <a:t>Flow:</a:t>
            </a:r>
          </a:p>
          <a:p>
            <a:r>
              <a:rPr lang="en-GB" dirty="0"/>
              <a:t>Model the flow of data through the system… Input in HR system is attendance, leave, salary. Output&gt;&gt; Late, Leave, salary calculation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1Data structure diagram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diagram of the conceptual data model which documents the entities and their relationships, as well as the constraints that connect to them</a:t>
            </a:r>
          </a:p>
          <a:p>
            <a:r>
              <a:rPr lang="en-GB" dirty="0"/>
              <a:t>2DFD  model data inside the system</a:t>
            </a:r>
          </a:p>
          <a:p>
            <a:r>
              <a:rPr lang="en-GB" dirty="0"/>
              <a:t>Scenario 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B45-95A7-486C-8CD7-87EECAFE16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5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can comment for better </a:t>
            </a:r>
            <a:r>
              <a:rPr lang="en-GB" dirty="0" err="1"/>
              <a:t>understandibility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Object of </a:t>
            </a:r>
            <a:r>
              <a:rPr lang="en-GB" dirty="0" err="1"/>
              <a:t>staffmember</a:t>
            </a:r>
            <a:r>
              <a:rPr lang="en-GB" dirty="0"/>
              <a:t> is not allowed because of abstract. You can have object of </a:t>
            </a:r>
            <a:r>
              <a:rPr lang="en-GB" dirty="0" err="1"/>
              <a:t>adminstaff</a:t>
            </a:r>
            <a:r>
              <a:rPr lang="en-GB" dirty="0"/>
              <a:t> or </a:t>
            </a:r>
            <a:r>
              <a:rPr lang="en-GB" dirty="0" err="1"/>
              <a:t>creativestaff</a:t>
            </a:r>
            <a:r>
              <a:rPr lang="en-GB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8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Aggregation: </a:t>
            </a:r>
            <a:r>
              <a:rPr lang="en-GB" dirty="0" err="1"/>
              <a:t>idependant</a:t>
            </a:r>
            <a:endParaRPr lang="en-GB" dirty="0"/>
          </a:p>
          <a:p>
            <a:r>
              <a:rPr lang="en-GB" dirty="0"/>
              <a:t>Composition: </a:t>
            </a:r>
            <a:r>
              <a:rPr lang="en-GB" dirty="0" err="1"/>
              <a:t>Dependantss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42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1: Focus on data and how they are transforming as separate   entities. Concern with flow of data…Must do structure analysis as every system have input data and output data</a:t>
            </a:r>
          </a:p>
          <a:p>
            <a:r>
              <a:rPr lang="en-GB" dirty="0"/>
              <a:t>2: division into classes and how they are collaborating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B45-95A7-486C-8CD7-87EECAFE16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8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Describe system through user point of view… what action will be performed by whom.</a:t>
            </a:r>
          </a:p>
          <a:p>
            <a:endParaRPr lang="en-GB" dirty="0"/>
          </a:p>
          <a:p>
            <a:r>
              <a:rPr lang="en-GB" dirty="0"/>
              <a:t>Class, attributes Object, attributes identification… and interaction within classes.</a:t>
            </a:r>
          </a:p>
          <a:p>
            <a:endParaRPr lang="en-GB" dirty="0"/>
          </a:p>
          <a:p>
            <a:r>
              <a:rPr lang="en-GB" dirty="0"/>
              <a:t>Used states diagram for showing stated (idle…active, waiting working)</a:t>
            </a:r>
          </a:p>
          <a:p>
            <a:endParaRPr lang="en-GB" dirty="0"/>
          </a:p>
          <a:p>
            <a:r>
              <a:rPr lang="en-GB" dirty="0"/>
              <a:t>Flow Oriented: Used DFD to show in out of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B45-95A7-486C-8CD7-87EECAFE16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8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Classes identification and their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2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75E61B-6F36-495E-9FF8-2CADDF90B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668DD-4136-48A8-ADBE-38E883E3C29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42C149B2-6958-4C4F-8A27-A1B0BBC6F3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6ED51387-869C-4138-B8BD-1DE3EBE50C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36" tIns="45718" rIns="91436" bIns="45718"/>
          <a:lstStyle/>
          <a:p>
            <a:r>
              <a:rPr lang="en-GB" altLang="en-US" dirty="0"/>
              <a:t>+ public: everywhere</a:t>
            </a:r>
          </a:p>
          <a:p>
            <a:pPr marL="171450" indent="-171450">
              <a:buFontTx/>
              <a:buChar char="-"/>
            </a:pPr>
            <a:r>
              <a:rPr lang="en-GB" altLang="en-US" dirty="0"/>
              <a:t>private: within the class</a:t>
            </a:r>
          </a:p>
          <a:p>
            <a:pPr marL="0" indent="0">
              <a:buFontTx/>
              <a:buNone/>
            </a:pPr>
            <a:r>
              <a:rPr lang="en-GB" altLang="en-US" dirty="0"/>
              <a:t># protected: accessible to child class</a:t>
            </a:r>
            <a:endParaRPr lang="en-US" altLang="en-US" dirty="0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88595156-E25A-4CCC-93F7-BE6ABEA62D14}"/>
              </a:ext>
            </a:extLst>
          </p:cNvPr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b"/>
          <a:lstStyle>
            <a:lvl1pPr defTabSz="903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3425" indent="-280988" defTabSz="903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00" indent="-227013" defTabSz="903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1150" indent="-225425" defTabSz="903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3588" indent="-227013" defTabSz="9032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788" indent="-227013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7988" indent="-227013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5188" indent="-227013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2388" indent="-227013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fld id="{9A0AA7B8-A5AD-4175-ABB1-747EB0105ABB}" type="slidenum">
              <a:rPr lang="fa-IR" altLang="en-US" sz="1200"/>
              <a:pPr rtl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7801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Car: Honda, Toyota</a:t>
            </a:r>
          </a:p>
          <a:p>
            <a:r>
              <a:rPr lang="en-GB" dirty="0"/>
              <a:t>Class specification like </a:t>
            </a:r>
            <a:r>
              <a:rPr lang="en-GB" dirty="0" err="1"/>
              <a:t>color</a:t>
            </a:r>
            <a:br>
              <a:rPr lang="en-GB" dirty="0"/>
            </a:br>
            <a:r>
              <a:rPr lang="en-GB" dirty="0"/>
              <a:t>object has value for </a:t>
            </a:r>
            <a:r>
              <a:rPr lang="en-GB" dirty="0" err="1"/>
              <a:t>color</a:t>
            </a:r>
            <a:r>
              <a:rPr lang="en-GB" dirty="0"/>
              <a:t> like </a:t>
            </a:r>
            <a:r>
              <a:rPr lang="en-GB" dirty="0" err="1"/>
              <a:t>whitep</a:t>
            </a: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3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Student: no interaction then </a:t>
            </a:r>
            <a:r>
              <a:rPr lang="en-GB" dirty="0" err="1"/>
              <a:t>faida</a:t>
            </a:r>
            <a:r>
              <a:rPr lang="en-GB" dirty="0"/>
              <a:t> </a:t>
            </a:r>
            <a:r>
              <a:rPr lang="en-GB" dirty="0" err="1"/>
              <a:t>kiaaa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Reference is shared on both sides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7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Bike: Yamaha Bike, Honda Bike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D463C-4668-44A1-B9AC-4F50304D76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5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9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6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7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3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5188-2677-4264-BB4E-DD776B89F29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FC5C-8708-4653-8AF1-6CED4B0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developerworks/rational/library/769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Software Requirement and Specification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40760" cy="1270992"/>
          </a:xfrm>
        </p:spPr>
        <p:txBody>
          <a:bodyPr>
            <a:normAutofit lnSpcReduction="1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Muhammad Waqas</a:t>
            </a:r>
          </a:p>
          <a:p>
            <a:r>
              <a:rPr lang="en-GB" dirty="0"/>
              <a:t>14 May</a:t>
            </a:r>
            <a:r>
              <a:rPr lang="en-GB" dirty="0">
                <a:solidFill>
                  <a:schemeClr val="tx1"/>
                </a:solidFill>
              </a:rPr>
              <a:t> 2018</a:t>
            </a:r>
          </a:p>
          <a:p>
            <a:r>
              <a:rPr lang="en-GB" dirty="0">
                <a:solidFill>
                  <a:schemeClr val="tx1"/>
                </a:solidFill>
              </a:rPr>
              <a:t>1400-1700Hrs</a:t>
            </a:r>
          </a:p>
        </p:txBody>
      </p:sp>
      <p:pic>
        <p:nvPicPr>
          <p:cNvPr id="1026" name="Picture 2" descr="Image result for iqra national university pesha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188641"/>
            <a:ext cx="1933453" cy="193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04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BCE-C91B-4018-AA8E-3DDF8A889DD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Relationships</a:t>
            </a:r>
          </a:p>
        </p:txBody>
      </p:sp>
      <p:sp>
        <p:nvSpPr>
          <p:cNvPr id="77827" name="Slide Number Placeholder 2">
            <a:extLst>
              <a:ext uri="{FF2B5EF4-FFF2-40B4-BE49-F238E27FC236}">
                <a16:creationId xmlns:a16="http://schemas.microsoft.com/office/drawing/2014/main" id="{DB14A2E2-052B-417E-A55A-F5B5B5423D4F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B190FE3E-C1A4-40CD-8482-71EEA389FEE5}" type="slidenum">
              <a:rPr lang="en-US" altLang="en-US" sz="1200">
                <a:solidFill>
                  <a:srgbClr val="3F3F3F"/>
                </a:solidFill>
              </a:rPr>
              <a:pPr algn="r" rtl="1"/>
              <a:t>10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523A6A-F6E6-4166-8556-A35E43581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25600"/>
            <a:ext cx="8534400" cy="417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r>
              <a:rPr lang="en-US" sz="2400" b="1" kern="0" dirty="0">
                <a:solidFill>
                  <a:srgbClr val="000000"/>
                </a:solidFill>
                <a:latin typeface="Helvetica"/>
              </a:rPr>
              <a:t>Objects do not exist in isolation from one another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A relationship represents a connection among things.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E.g. </a:t>
            </a:r>
            <a:r>
              <a:rPr lang="en-US" sz="1600" b="1" kern="0" dirty="0" err="1">
                <a:solidFill>
                  <a:srgbClr val="003399"/>
                </a:solidFill>
                <a:latin typeface="Helvetica"/>
                <a:cs typeface="Arial" charset="0"/>
              </a:rPr>
              <a:t>Fred_Bloggs:employee</a:t>
            </a: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 is associated with the </a:t>
            </a:r>
            <a:r>
              <a:rPr lang="en-US" sz="1600" b="1" kern="0" dirty="0" err="1">
                <a:solidFill>
                  <a:srgbClr val="003399"/>
                </a:solidFill>
                <a:latin typeface="Helvetica"/>
                <a:cs typeface="Arial" charset="0"/>
              </a:rPr>
              <a:t>KillerApp:project</a:t>
            </a: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 object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400" b="1" kern="0" dirty="0">
              <a:solidFill>
                <a:srgbClr val="408000"/>
              </a:solidFill>
              <a:latin typeface="Helvetica"/>
              <a:cs typeface="Arial" charset="0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r>
              <a:rPr lang="en-US" sz="2400" b="1" kern="0" dirty="0">
                <a:solidFill>
                  <a:srgbClr val="000000"/>
                </a:solidFill>
                <a:latin typeface="Helvetica"/>
              </a:rPr>
              <a:t>Class diagrams show classes and their relationships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In UML, there are different types of relationships: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Association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Aggregation and Composition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Generalization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Realization</a:t>
            </a:r>
            <a:endParaRPr lang="en-US" sz="2400" b="1" kern="0" dirty="0">
              <a:solidFill>
                <a:srgbClr val="00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1638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99FA0-005C-4756-ACAC-1CEC7291AA2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Association </a:t>
            </a:r>
          </a:p>
        </p:txBody>
      </p:sp>
      <p:sp>
        <p:nvSpPr>
          <p:cNvPr id="78851" name="Slide Number Placeholder 2">
            <a:extLst>
              <a:ext uri="{FF2B5EF4-FFF2-40B4-BE49-F238E27FC236}">
                <a16:creationId xmlns:a16="http://schemas.microsoft.com/office/drawing/2014/main" id="{2121DF54-9684-4CD0-98F4-5E0D0390CC40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AB6A71FA-42E6-4579-8420-28BC7E5BB639}" type="slidenum">
              <a:rPr lang="en-US" altLang="en-US" sz="1200">
                <a:solidFill>
                  <a:srgbClr val="3F3F3F"/>
                </a:solidFill>
              </a:rPr>
              <a:pPr algn="r" rtl="1"/>
              <a:t>11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2D783B7-F356-4D5B-85EB-34207E85E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Associations are semantic connections between classes.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If there is a link between two objects, there must be an association between the classes of those objects.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en-US" sz="28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8853" name="Picture 4">
            <a:extLst>
              <a:ext uri="{FF2B5EF4-FFF2-40B4-BE49-F238E27FC236}">
                <a16:creationId xmlns:a16="http://schemas.microsoft.com/office/drawing/2014/main" id="{BE55FA3B-68B3-4C48-B72E-58362C52D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38564"/>
            <a:ext cx="53340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>
            <a:extLst>
              <a:ext uri="{FF2B5EF4-FFF2-40B4-BE49-F238E27FC236}">
                <a16:creationId xmlns:a16="http://schemas.microsoft.com/office/drawing/2014/main" id="{89D80F6F-5611-45FB-BEB7-8BE52E2E3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33801"/>
            <a:ext cx="137160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  <a:defRPr/>
            </a:pPr>
            <a:r>
              <a:rPr lang="en-US" kern="0" dirty="0">
                <a:solidFill>
                  <a:srgbClr val="CC0000"/>
                </a:solidFill>
                <a:latin typeface="Arial" charset="0"/>
                <a:cs typeface="Arial" charset="0"/>
              </a:rPr>
              <a:t>Association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131329EF-3CF8-4687-8238-30EE59AFB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1"/>
            <a:ext cx="137160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  <a:defRPr/>
            </a:pPr>
            <a:r>
              <a:rPr lang="en-US" kern="0" dirty="0">
                <a:solidFill>
                  <a:srgbClr val="CC0000"/>
                </a:solidFill>
                <a:latin typeface="Arial" charset="0"/>
                <a:cs typeface="Arial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3232202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D303-65FB-4677-BE48-72DC1D378B7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Association </a:t>
            </a:r>
          </a:p>
        </p:txBody>
      </p:sp>
      <p:sp>
        <p:nvSpPr>
          <p:cNvPr id="79875" name="Slide Number Placeholder 2">
            <a:extLst>
              <a:ext uri="{FF2B5EF4-FFF2-40B4-BE49-F238E27FC236}">
                <a16:creationId xmlns:a16="http://schemas.microsoft.com/office/drawing/2014/main" id="{F168F26C-7B1E-429C-883F-203F6CC3A82E}"/>
              </a:ext>
            </a:extLst>
          </p:cNvPr>
          <p:cNvSpPr txBox="1">
            <a:spLocks noGrp="1"/>
          </p:cNvSpPr>
          <p:nvPr/>
        </p:nvSpPr>
        <p:spPr bwMode="auto">
          <a:xfrm>
            <a:off x="9826626" y="6467475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C3261F01-1D8E-4DF8-B26B-0259E1BEA399}" type="slidenum">
              <a:rPr lang="en-US" altLang="en-US" sz="1200">
                <a:solidFill>
                  <a:srgbClr val="3F3F3F"/>
                </a:solidFill>
              </a:rPr>
              <a:pPr algn="r" rtl="1"/>
              <a:t>12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3A782-EBB9-4E00-8B83-9D133F38A30D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143000"/>
            <a:ext cx="8458200" cy="3533774"/>
          </a:xfrm>
          <a:prstGeom prst="rect">
            <a:avLst/>
          </a:prstGeom>
        </p:spPr>
        <p:txBody>
          <a:bodyPr/>
          <a:lstStyle/>
          <a:p>
            <a:pPr marL="438049" indent="-319014" eaLnBrk="0" hangingPunct="0"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US" sz="2400" dirty="0"/>
              <a:t>Associations may optionally have the following:</a:t>
            </a:r>
          </a:p>
          <a:p>
            <a:pPr marL="730081" lvl="1" indent="-272988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/>
              <a:t>Association name</a:t>
            </a:r>
          </a:p>
          <a:p>
            <a:pPr marL="1200097" lvl="2" indent="-285750">
              <a:lnSpc>
                <a:spcPct val="90000"/>
              </a:lnSpc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may be prefixed or </a:t>
            </a:r>
            <a:r>
              <a:rPr lang="en-US" sz="1200" kern="0" dirty="0" err="1">
                <a:solidFill>
                  <a:srgbClr val="000000"/>
                </a:solidFill>
                <a:latin typeface="Arial"/>
                <a:cs typeface="Arial"/>
              </a:rPr>
              <a:t>postfixed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 with a small black arrowhead to indicate the direction in which the name should be read;</a:t>
            </a:r>
          </a:p>
          <a:p>
            <a:pPr marL="1200097" lvl="2" indent="-285750">
              <a:lnSpc>
                <a:spcPct val="90000"/>
              </a:lnSpc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should be a verb or verb phrase;</a:t>
            </a:r>
          </a:p>
          <a:p>
            <a:pPr marL="730081" lvl="1" indent="-272988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/>
              <a:t>Role names</a:t>
            </a:r>
          </a:p>
          <a:p>
            <a:pPr marL="1200097" lvl="2" indent="-285750">
              <a:lnSpc>
                <a:spcPct val="90000"/>
              </a:lnSpc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on one or both association ends;</a:t>
            </a:r>
          </a:p>
          <a:p>
            <a:pPr marL="1200097" lvl="2" indent="-285750">
              <a:lnSpc>
                <a:spcPct val="90000"/>
              </a:lnSpc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should be a noun or noun phrase describing the semantics of the role;</a:t>
            </a:r>
          </a:p>
          <a:p>
            <a:pPr marL="730081" lvl="1" indent="-272988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/>
              <a:t>Multiplicity</a:t>
            </a:r>
          </a:p>
          <a:p>
            <a:pPr marL="1187228" lvl="2" indent="-272988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</a:rPr>
              <a:t>The number of objects that can participate in an instantiated relation</a:t>
            </a:r>
          </a:p>
          <a:p>
            <a:pPr marL="730081" lvl="1" indent="-272988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/>
              <a:t>Navigability</a:t>
            </a:r>
          </a:p>
        </p:txBody>
      </p:sp>
      <p:pic>
        <p:nvPicPr>
          <p:cNvPr id="79877" name="Picture 4">
            <a:extLst>
              <a:ext uri="{FF2B5EF4-FFF2-40B4-BE49-F238E27FC236}">
                <a16:creationId xmlns:a16="http://schemas.microsoft.com/office/drawing/2014/main" id="{40D6E659-F132-409A-9B7D-3C78C3C06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4773614"/>
            <a:ext cx="88392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5">
            <a:extLst>
              <a:ext uri="{FF2B5EF4-FFF2-40B4-BE49-F238E27FC236}">
                <a16:creationId xmlns:a16="http://schemas.microsoft.com/office/drawing/2014/main" id="{CCD4C17A-E5CA-43AD-A552-DACA18E6D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4697413"/>
            <a:ext cx="2133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Association name</a:t>
            </a:r>
          </a:p>
        </p:txBody>
      </p:sp>
      <p:sp>
        <p:nvSpPr>
          <p:cNvPr id="79879" name="Text Box 6">
            <a:extLst>
              <a:ext uri="{FF2B5EF4-FFF2-40B4-BE49-F238E27FC236}">
                <a16:creationId xmlns:a16="http://schemas.microsoft.com/office/drawing/2014/main" id="{0C04CB9F-BC72-4BAF-9DBB-494C6908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4697413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navigability</a:t>
            </a:r>
          </a:p>
        </p:txBody>
      </p:sp>
      <p:sp>
        <p:nvSpPr>
          <p:cNvPr id="79880" name="Text Box 7">
            <a:extLst>
              <a:ext uri="{FF2B5EF4-FFF2-40B4-BE49-F238E27FC236}">
                <a16:creationId xmlns:a16="http://schemas.microsoft.com/office/drawing/2014/main" id="{93BEA905-F4C5-4AE9-895C-536479BEA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6145213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multiplicity</a:t>
            </a:r>
          </a:p>
        </p:txBody>
      </p:sp>
      <p:sp>
        <p:nvSpPr>
          <p:cNvPr id="79881" name="Text Box 8">
            <a:extLst>
              <a:ext uri="{FF2B5EF4-FFF2-40B4-BE49-F238E27FC236}">
                <a16:creationId xmlns:a16="http://schemas.microsoft.com/office/drawing/2014/main" id="{444025E0-6577-48E8-8172-1BF0E9A86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225" y="4711701"/>
            <a:ext cx="2133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role name</a:t>
            </a:r>
          </a:p>
        </p:txBody>
      </p:sp>
      <p:sp>
        <p:nvSpPr>
          <p:cNvPr id="79882" name="Text Box 9">
            <a:extLst>
              <a:ext uri="{FF2B5EF4-FFF2-40B4-BE49-F238E27FC236}">
                <a16:creationId xmlns:a16="http://schemas.microsoft.com/office/drawing/2014/main" id="{1A46FFF5-5FBC-4F62-831A-3DDB43C9D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1425" y="4754563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navigability</a:t>
            </a:r>
          </a:p>
        </p:txBody>
      </p:sp>
      <p:sp>
        <p:nvSpPr>
          <p:cNvPr id="79883" name="Text Box 10">
            <a:extLst>
              <a:ext uri="{FF2B5EF4-FFF2-40B4-BE49-F238E27FC236}">
                <a16:creationId xmlns:a16="http://schemas.microsoft.com/office/drawing/2014/main" id="{DB8AC36E-E429-4EBB-BCF0-521493EC3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6116638"/>
            <a:ext cx="1371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</a:rPr>
              <a:t>multiplicity</a:t>
            </a:r>
          </a:p>
        </p:txBody>
      </p:sp>
      <p:sp>
        <p:nvSpPr>
          <p:cNvPr id="79884" name="Text Box 10">
            <a:extLst>
              <a:ext uri="{FF2B5EF4-FFF2-40B4-BE49-F238E27FC236}">
                <a16:creationId xmlns:a16="http://schemas.microsoft.com/office/drawing/2014/main" id="{17CFDD45-B333-4822-B049-F1AF2AAD0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5651500"/>
            <a:ext cx="142875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 sz="3200"/>
              <a:t>*</a:t>
            </a:r>
          </a:p>
        </p:txBody>
      </p:sp>
      <p:sp>
        <p:nvSpPr>
          <p:cNvPr id="79885" name="Text Box 10">
            <a:extLst>
              <a:ext uri="{FF2B5EF4-FFF2-40B4-BE49-F238E27FC236}">
                <a16:creationId xmlns:a16="http://schemas.microsoft.com/office/drawing/2014/main" id="{2EBA8E9A-3C38-445C-B144-93450C5AA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6" y="5589588"/>
            <a:ext cx="7302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 sz="32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8477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6E7F-703F-4E4C-9448-CD0BE76FCD9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Association Multiplicity</a:t>
            </a:r>
          </a:p>
        </p:txBody>
      </p:sp>
      <p:sp>
        <p:nvSpPr>
          <p:cNvPr id="80899" name="Slide Number Placeholder 2">
            <a:extLst>
              <a:ext uri="{FF2B5EF4-FFF2-40B4-BE49-F238E27FC236}">
                <a16:creationId xmlns:a16="http://schemas.microsoft.com/office/drawing/2014/main" id="{E845635E-0AB6-47B3-9697-BD33D7B94632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944F3DCB-DDBA-4FED-8B51-ECAD8414EF97}" type="slidenum">
              <a:rPr lang="en-US" altLang="en-US" sz="1200">
                <a:solidFill>
                  <a:srgbClr val="3F3F3F"/>
                </a:solidFill>
              </a:rPr>
              <a:pPr algn="r" rtl="1"/>
              <a:t>13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B46ED8-D930-4F31-B047-8097C5CD5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628775"/>
            <a:ext cx="8534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r>
              <a:rPr lang="en-US" sz="2400" b="1" kern="0" dirty="0">
                <a:solidFill>
                  <a:srgbClr val="000000"/>
                </a:solidFill>
                <a:latin typeface="Helvetica"/>
                <a:cs typeface="Arial" charset="0"/>
              </a:rPr>
              <a:t>Ask questions about the associations: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Can a company exist without any employee?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If yes, then the association is optional at the Employee end - zero or more (0..*)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If no, then it is not optional - one or more (1..*)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If it must have only one employee - exactly one (1)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What about the other end of the association?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Can an employee work for more than one company?</a:t>
            </a:r>
          </a:p>
          <a:p>
            <a:pPr marL="1143000" lvl="2" indent="-228600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400" b="1" kern="0" dirty="0">
                <a:solidFill>
                  <a:srgbClr val="408000"/>
                </a:solidFill>
                <a:latin typeface="Helvetica"/>
                <a:cs typeface="Arial" charset="0"/>
              </a:rPr>
              <a:t>No. So the correct multiplicity is one. </a:t>
            </a:r>
          </a:p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endParaRPr lang="en-US" sz="1400" b="1" kern="0" dirty="0">
              <a:solidFill>
                <a:srgbClr val="408000"/>
              </a:solidFill>
              <a:latin typeface="Helvetica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endParaRPr lang="en-US" sz="1400" b="1" kern="0" dirty="0">
              <a:solidFill>
                <a:srgbClr val="408000"/>
              </a:solidFill>
              <a:latin typeface="Helvetica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endParaRPr lang="en-US" sz="2400" b="1" kern="0" dirty="0">
              <a:solidFill>
                <a:srgbClr val="000000"/>
              </a:solidFill>
              <a:latin typeface="Helvetica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r>
              <a:rPr lang="en-US" b="1" kern="0" dirty="0">
                <a:solidFill>
                  <a:srgbClr val="000000"/>
                </a:solidFill>
                <a:latin typeface="Helvetica"/>
              </a:rPr>
              <a:t>Some examples of specifying multiplicity:</a:t>
            </a:r>
          </a:p>
          <a:p>
            <a:pPr marL="685800" lvl="1" indent="-228600" eaLnBrk="0" hangingPunct="0">
              <a:spcBef>
                <a:spcPct val="5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200" b="1" kern="0" dirty="0">
                <a:solidFill>
                  <a:srgbClr val="003399"/>
                </a:solidFill>
                <a:latin typeface="Helvetica"/>
                <a:cs typeface="Arial" charset="0"/>
              </a:rPr>
              <a:t>Optional (0 or 1)		0..1</a:t>
            </a:r>
          </a:p>
          <a:p>
            <a:pPr marL="685800" lvl="1" indent="-228600" eaLnBrk="0" hangingPunct="0">
              <a:spcBef>
                <a:spcPct val="5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200" b="1" kern="0" dirty="0">
                <a:solidFill>
                  <a:srgbClr val="003399"/>
                </a:solidFill>
                <a:latin typeface="Helvetica"/>
                <a:cs typeface="Arial" charset="0"/>
              </a:rPr>
              <a:t>Exactly one			1 	= 1..1</a:t>
            </a:r>
          </a:p>
          <a:p>
            <a:pPr marL="685800" lvl="1" indent="-228600" eaLnBrk="0" hangingPunct="0">
              <a:spcBef>
                <a:spcPct val="5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200" b="1" kern="0" dirty="0">
                <a:solidFill>
                  <a:srgbClr val="003399"/>
                </a:solidFill>
                <a:latin typeface="Helvetica"/>
                <a:cs typeface="Arial" charset="0"/>
              </a:rPr>
              <a:t>Zero or more			0..*	= *</a:t>
            </a:r>
          </a:p>
          <a:p>
            <a:pPr marL="685800" lvl="1" indent="-228600" eaLnBrk="0" hangingPunct="0">
              <a:spcBef>
                <a:spcPct val="5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200" b="1" kern="0" dirty="0">
                <a:solidFill>
                  <a:srgbClr val="003399"/>
                </a:solidFill>
                <a:latin typeface="Helvetica"/>
                <a:cs typeface="Arial" charset="0"/>
              </a:rPr>
              <a:t>One or more			1..*</a:t>
            </a:r>
          </a:p>
          <a:p>
            <a:pPr marL="685800" lvl="1" indent="-228600" eaLnBrk="0" hangingPunct="0">
              <a:spcBef>
                <a:spcPct val="5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200" b="1" kern="0" dirty="0">
                <a:solidFill>
                  <a:srgbClr val="003399"/>
                </a:solidFill>
                <a:latin typeface="Helvetica"/>
                <a:cs typeface="Arial" charset="0"/>
              </a:rPr>
              <a:t>A range of values		2..6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FA4F6-ED9A-49AF-A897-8035D7032B4A}"/>
              </a:ext>
            </a:extLst>
          </p:cNvPr>
          <p:cNvSpPr/>
          <p:nvPr/>
        </p:nvSpPr>
        <p:spPr>
          <a:xfrm>
            <a:off x="2279651" y="4221163"/>
            <a:ext cx="1800225" cy="576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Company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5D059B-81B0-4DD9-A93E-E3E57945B653}"/>
              </a:ext>
            </a:extLst>
          </p:cNvPr>
          <p:cNvSpPr/>
          <p:nvPr/>
        </p:nvSpPr>
        <p:spPr>
          <a:xfrm>
            <a:off x="6888164" y="4221163"/>
            <a:ext cx="1800225" cy="576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Employee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C0EA74-11B7-4154-8853-002B807E327C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079875" y="4508500"/>
            <a:ext cx="2808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47F180F-87B9-4182-8548-B42AFDD9231E}"/>
              </a:ext>
            </a:extLst>
          </p:cNvPr>
          <p:cNvSpPr/>
          <p:nvPr/>
        </p:nvSpPr>
        <p:spPr>
          <a:xfrm>
            <a:off x="6167439" y="4149725"/>
            <a:ext cx="649287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.. *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B9ABA6-11BA-4F51-9622-F880607D6DC2}"/>
              </a:ext>
            </a:extLst>
          </p:cNvPr>
          <p:cNvSpPr/>
          <p:nvPr/>
        </p:nvSpPr>
        <p:spPr>
          <a:xfrm>
            <a:off x="4224338" y="4149725"/>
            <a:ext cx="647700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649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C7BF-E7A1-458C-B275-FE84035431C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Class associations</a:t>
            </a:r>
          </a:p>
        </p:txBody>
      </p:sp>
      <p:sp>
        <p:nvSpPr>
          <p:cNvPr id="81923" name="Slide Number Placeholder 2">
            <a:extLst>
              <a:ext uri="{FF2B5EF4-FFF2-40B4-BE49-F238E27FC236}">
                <a16:creationId xmlns:a16="http://schemas.microsoft.com/office/drawing/2014/main" id="{B53B7E83-C572-4F6C-BC6C-0ED776E99004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34311C63-9811-4141-B667-AD9AFF8E4CE0}" type="slidenum">
              <a:rPr lang="en-US" altLang="en-US" sz="1200">
                <a:solidFill>
                  <a:srgbClr val="3F3F3F"/>
                </a:solidFill>
              </a:rPr>
              <a:pPr algn="r" rtl="1"/>
              <a:t>14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grpSp>
        <p:nvGrpSpPr>
          <p:cNvPr id="81924" name="Group 3">
            <a:extLst>
              <a:ext uri="{FF2B5EF4-FFF2-40B4-BE49-F238E27FC236}">
                <a16:creationId xmlns:a16="http://schemas.microsoft.com/office/drawing/2014/main" id="{3A011813-EF01-4849-B6B2-243ABC6D2D8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157538"/>
            <a:ext cx="1676400" cy="1371600"/>
            <a:chOff x="192" y="624"/>
            <a:chExt cx="1056" cy="8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2464287-B640-41CC-A054-1FDD06AC1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624"/>
              <a:ext cx="1056" cy="864"/>
            </a:xfrm>
            <a:prstGeom prst="rect">
              <a:avLst/>
            </a:prstGeom>
            <a:solidFill>
              <a:srgbClr val="FE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:</a:t>
              </a:r>
              <a:r>
                <a:rPr lang="en-US" dirty="0" err="1">
                  <a:solidFill>
                    <a:srgbClr val="000000"/>
                  </a:solidFill>
                  <a:latin typeface="Helvetica" pitchFamily="-128" charset="0"/>
                </a:rPr>
                <a:t>StaffMember</a:t>
              </a:r>
              <a:endParaRPr lang="en-US" dirty="0">
                <a:solidFill>
                  <a:srgbClr val="000000"/>
                </a:solidFill>
                <a:latin typeface="Helvetica" pitchFamily="-12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2FF40C9-8CCF-4E76-A0A7-02CEECAEC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864"/>
              <a:ext cx="1056" cy="480"/>
            </a:xfrm>
            <a:prstGeom prst="rect">
              <a:avLst/>
            </a:prstGeom>
            <a:solidFill>
              <a:srgbClr val="FE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 dirty="0" err="1">
                  <a:solidFill>
                    <a:srgbClr val="000000"/>
                  </a:solidFill>
                  <a:latin typeface="Helvetica" pitchFamily="-128" charset="0"/>
                </a:rPr>
                <a:t>staffName</a:t>
              </a:r>
              <a:endParaRPr lang="en-US" sz="1600" dirty="0">
                <a:solidFill>
                  <a:srgbClr val="000000"/>
                </a:solidFill>
                <a:latin typeface="Helvetica" pitchFamily="-128" charset="0"/>
              </a:endParaRP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 dirty="0">
                  <a:solidFill>
                    <a:srgbClr val="000000"/>
                  </a:solidFill>
                  <a:latin typeface="Helvetica" pitchFamily="-128" charset="0"/>
                </a:rPr>
                <a:t>staff#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 dirty="0" err="1">
                  <a:solidFill>
                    <a:srgbClr val="000000"/>
                  </a:solidFill>
                  <a:latin typeface="Helvetica" pitchFamily="-128" charset="0"/>
                </a:rPr>
                <a:t>staffStartDate</a:t>
              </a:r>
              <a:endParaRPr lang="en-US" sz="1600" dirty="0">
                <a:solidFill>
                  <a:srgbClr val="000000"/>
                </a:solidFill>
                <a:latin typeface="Helvetica" pitchFamily="-128" charset="0"/>
              </a:endParaRPr>
            </a:p>
          </p:txBody>
        </p:sp>
      </p:grpSp>
      <p:grpSp>
        <p:nvGrpSpPr>
          <p:cNvPr id="81927" name="Group 6">
            <a:extLst>
              <a:ext uri="{FF2B5EF4-FFF2-40B4-BE49-F238E27FC236}">
                <a16:creationId xmlns:a16="http://schemas.microsoft.com/office/drawing/2014/main" id="{EBDA0615-F41F-4681-8E39-C0D28662D38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2928938"/>
            <a:ext cx="1981200" cy="1828800"/>
            <a:chOff x="3648" y="1536"/>
            <a:chExt cx="1248" cy="11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EC8CEE8-0DAB-44D8-92DE-257BA81B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536"/>
              <a:ext cx="1248" cy="1152"/>
            </a:xfrm>
            <a:prstGeom prst="rect">
              <a:avLst/>
            </a:prstGeom>
            <a:solidFill>
              <a:srgbClr val="FE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000000"/>
                  </a:solidFill>
                  <a:latin typeface="Helvetica" pitchFamily="-128" charset="0"/>
                </a:rPr>
                <a:t>:Client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606B46-88B1-4451-B64B-48308052E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786"/>
              <a:ext cx="1248" cy="747"/>
            </a:xfrm>
            <a:prstGeom prst="rect">
              <a:avLst/>
            </a:prstGeom>
            <a:solidFill>
              <a:srgbClr val="FE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>
                  <a:solidFill>
                    <a:srgbClr val="000000"/>
                  </a:solidFill>
                  <a:latin typeface="Helvetica" pitchFamily="-128" charset="0"/>
                </a:rPr>
                <a:t>companyAddress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>
                  <a:solidFill>
                    <a:srgbClr val="000000"/>
                  </a:solidFill>
                  <a:latin typeface="Helvetica" pitchFamily="-128" charset="0"/>
                </a:rPr>
                <a:t>companyEmail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>
                  <a:solidFill>
                    <a:srgbClr val="000000"/>
                  </a:solidFill>
                  <a:latin typeface="Helvetica" pitchFamily="-128" charset="0"/>
                </a:rPr>
                <a:t>companyFax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>
                  <a:solidFill>
                    <a:srgbClr val="000000"/>
                  </a:solidFill>
                  <a:latin typeface="Helvetica" pitchFamily="-128" charset="0"/>
                </a:rPr>
                <a:t>companyName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0">
                  <a:solidFill>
                    <a:srgbClr val="000000"/>
                  </a:solidFill>
                  <a:latin typeface="Helvetica" pitchFamily="-128" charset="0"/>
                </a:rPr>
                <a:t>companyTelephone</a:t>
              </a:r>
            </a:p>
          </p:txBody>
        </p:sp>
      </p:grpSp>
      <p:cxnSp>
        <p:nvCxnSpPr>
          <p:cNvPr id="81930" name="AutoShape 9">
            <a:extLst>
              <a:ext uri="{FF2B5EF4-FFF2-40B4-BE49-F238E27FC236}">
                <a16:creationId xmlns:a16="http://schemas.microsoft.com/office/drawing/2014/main" id="{F20DF071-DAA6-462D-8762-3C071B5A34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9525" y="3919538"/>
            <a:ext cx="42481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0">
            <a:extLst>
              <a:ext uri="{FF2B5EF4-FFF2-40B4-BE49-F238E27FC236}">
                <a16:creationId xmlns:a16="http://schemas.microsoft.com/office/drawing/2014/main" id="{44049E36-847A-428A-BCAD-647D7A0DD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38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C50B5529-34F3-41A2-973C-39271D5F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53853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  <a:latin typeface="Helvetica" pitchFamily="-128" charset="0"/>
              </a:rPr>
              <a:t>0..*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C922FE7-8DED-429A-A446-B00D8A7E5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6147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Helvetica" pitchFamily="-128" charset="0"/>
              </a:rPr>
              <a:t>liaises with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9FD0A6F2-EC05-42E2-8D1B-235B3EC37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07193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454D7AE-EB8A-4989-A1FF-C467E30CC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41764"/>
            <a:ext cx="839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contact</a:t>
            </a:r>
          </a:p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person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17FD234-239F-4D54-89CE-B8D76E455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1" y="3919538"/>
            <a:ext cx="1019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 err="1">
                <a:solidFill>
                  <a:srgbClr val="000000"/>
                </a:solidFill>
                <a:latin typeface="Helvetica" pitchFamily="-128" charset="0"/>
              </a:rPr>
              <a:t>ClientList</a:t>
            </a:r>
            <a:endParaRPr lang="en-US" sz="1600" dirty="0">
              <a:solidFill>
                <a:srgbClr val="000000"/>
              </a:solidFill>
              <a:latin typeface="Helvetica" pitchFamily="-128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48EB65CB-6710-4895-9A82-3F7B6F257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2341563"/>
            <a:ext cx="1223963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Name</a:t>
            </a: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 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of the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association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1131238A-CEDC-4688-A700-402372D8C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013" y="1557339"/>
            <a:ext cx="23733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Multiplicity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A staff member has 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zero or more clients on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His/her clientList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EA692575-AE59-47C7-AABE-1F3726B35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1579564"/>
            <a:ext cx="25892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Multiplicity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A client has 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exactly one staffmember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as a contact person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E21DC85D-C133-414E-8E0A-F5F15CD1A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57739"/>
            <a:ext cx="21859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Direction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The “liaises with”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association should be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read in this direction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F983DB2-A5EA-4D6B-8167-E16A0A87D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5900739"/>
            <a:ext cx="18780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Role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The clients’ role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in this association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is as a clientList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050A7F3E-A754-45FA-BF6C-3AA433FF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5595939"/>
            <a:ext cx="23098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600" u="sng">
                <a:solidFill>
                  <a:srgbClr val="800000"/>
                </a:solidFill>
                <a:latin typeface="Comic Sans MS" pitchFamily="-128" charset="0"/>
              </a:rPr>
              <a:t>Role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The staffmember’s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role in this association</a:t>
            </a:r>
            <a:br>
              <a:rPr lang="en-US" sz="1600">
                <a:solidFill>
                  <a:srgbClr val="800000"/>
                </a:solidFill>
                <a:latin typeface="Comic Sans MS" pitchFamily="-128" charset="0"/>
              </a:rPr>
            </a:br>
            <a:r>
              <a:rPr lang="en-US" sz="1600">
                <a:solidFill>
                  <a:srgbClr val="800000"/>
                </a:solidFill>
                <a:latin typeface="Comic Sans MS" pitchFamily="-128" charset="0"/>
              </a:rPr>
              <a:t>is as a contact person</a:t>
            </a:r>
          </a:p>
        </p:txBody>
      </p:sp>
      <p:cxnSp>
        <p:nvCxnSpPr>
          <p:cNvPr id="81943" name="AutoShape 22">
            <a:extLst>
              <a:ext uri="{FF2B5EF4-FFF2-40B4-BE49-F238E27FC236}">
                <a16:creationId xmlns:a16="http://schemas.microsoft.com/office/drawing/2014/main" id="{CA9E58FA-DEA0-4B58-A975-D4CE4E59FE76}"/>
              </a:ext>
            </a:extLst>
          </p:cNvPr>
          <p:cNvCxnSpPr>
            <a:cxnSpLocks noChangeShapeType="1"/>
            <a:stCxn id="19" idx="2"/>
            <a:endCxn id="11" idx="0"/>
          </p:cNvCxnSpPr>
          <p:nvPr/>
        </p:nvCxnSpPr>
        <p:spPr bwMode="auto">
          <a:xfrm rot="16200000" flipH="1">
            <a:off x="3395663" y="2968626"/>
            <a:ext cx="984250" cy="1555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4" name="AutoShape 23">
            <a:extLst>
              <a:ext uri="{FF2B5EF4-FFF2-40B4-BE49-F238E27FC236}">
                <a16:creationId xmlns:a16="http://schemas.microsoft.com/office/drawing/2014/main" id="{41FC786F-7836-431E-9B89-CABA229C3FD9}"/>
              </a:ext>
            </a:extLst>
          </p:cNvPr>
          <p:cNvCxnSpPr>
            <a:cxnSpLocks noChangeShapeType="1"/>
            <a:stCxn id="17" idx="2"/>
            <a:endCxn id="13" idx="0"/>
          </p:cNvCxnSpPr>
          <p:nvPr/>
        </p:nvCxnSpPr>
        <p:spPr bwMode="auto">
          <a:xfrm rot="5400000">
            <a:off x="5579269" y="3323432"/>
            <a:ext cx="519113" cy="63500"/>
          </a:xfrm>
          <a:prstGeom prst="curvedConnector3">
            <a:avLst>
              <a:gd name="adj1" fmla="val 49847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5" name="AutoShape 24">
            <a:extLst>
              <a:ext uri="{FF2B5EF4-FFF2-40B4-BE49-F238E27FC236}">
                <a16:creationId xmlns:a16="http://schemas.microsoft.com/office/drawing/2014/main" id="{5AFA14FB-DA3C-4D19-B365-117908C858FD}"/>
              </a:ext>
            </a:extLst>
          </p:cNvPr>
          <p:cNvCxnSpPr>
            <a:cxnSpLocks noChangeShapeType="1"/>
            <a:stCxn id="18" idx="2"/>
            <a:endCxn id="12" idx="0"/>
          </p:cNvCxnSpPr>
          <p:nvPr/>
        </p:nvCxnSpPr>
        <p:spPr bwMode="auto">
          <a:xfrm rot="16200000" flipH="1">
            <a:off x="7155657" y="2886870"/>
            <a:ext cx="1006475" cy="2968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6" name="AutoShape 25">
            <a:extLst>
              <a:ext uri="{FF2B5EF4-FFF2-40B4-BE49-F238E27FC236}">
                <a16:creationId xmlns:a16="http://schemas.microsoft.com/office/drawing/2014/main" id="{9312A3C1-F9F1-4A5F-8A8F-AFC6699C83A8}"/>
              </a:ext>
            </a:extLst>
          </p:cNvPr>
          <p:cNvCxnSpPr>
            <a:cxnSpLocks noChangeShapeType="1"/>
            <a:stCxn id="22" idx="0"/>
            <a:endCxn id="15" idx="2"/>
          </p:cNvCxnSpPr>
          <p:nvPr/>
        </p:nvCxnSpPr>
        <p:spPr bwMode="auto">
          <a:xfrm rot="-5400000">
            <a:off x="3375819" y="4741069"/>
            <a:ext cx="1073150" cy="636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7" name="AutoShape 26">
            <a:extLst>
              <a:ext uri="{FF2B5EF4-FFF2-40B4-BE49-F238E27FC236}">
                <a16:creationId xmlns:a16="http://schemas.microsoft.com/office/drawing/2014/main" id="{3DCD9E0C-E0B2-4941-AD4E-CE61E47339DC}"/>
              </a:ext>
            </a:extLst>
          </p:cNvPr>
          <p:cNvCxnSpPr>
            <a:cxnSpLocks noChangeShapeType="1"/>
            <a:stCxn id="20" idx="0"/>
          </p:cNvCxnSpPr>
          <p:nvPr/>
        </p:nvCxnSpPr>
        <p:spPr bwMode="auto">
          <a:xfrm rot="-5400000">
            <a:off x="5385594" y="4428332"/>
            <a:ext cx="533400" cy="1254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48" name="AutoShape 27">
            <a:extLst>
              <a:ext uri="{FF2B5EF4-FFF2-40B4-BE49-F238E27FC236}">
                <a16:creationId xmlns:a16="http://schemas.microsoft.com/office/drawing/2014/main" id="{ECA5891F-05CC-4927-80DF-A48BE9E547E7}"/>
              </a:ext>
            </a:extLst>
          </p:cNvPr>
          <p:cNvCxnSpPr>
            <a:cxnSpLocks noChangeShapeType="1"/>
            <a:stCxn id="21" idx="0"/>
            <a:endCxn id="16" idx="2"/>
          </p:cNvCxnSpPr>
          <p:nvPr/>
        </p:nvCxnSpPr>
        <p:spPr bwMode="auto">
          <a:xfrm rot="-5400000">
            <a:off x="6379369" y="4683919"/>
            <a:ext cx="1644650" cy="7889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007896E-AF59-4C38-8815-6A09D0982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605338"/>
            <a:ext cx="152400" cy="76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78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B98-66E1-4A59-8B56-E850D95FF71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Navigability / Visibility</a:t>
            </a:r>
          </a:p>
        </p:txBody>
      </p:sp>
      <p:sp>
        <p:nvSpPr>
          <p:cNvPr id="83971" name="Slide Number Placeholder 2">
            <a:extLst>
              <a:ext uri="{FF2B5EF4-FFF2-40B4-BE49-F238E27FC236}">
                <a16:creationId xmlns:a16="http://schemas.microsoft.com/office/drawing/2014/main" id="{E3D06469-F5D1-411E-A8D4-6BD07F79AB35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9646A51C-4523-48F8-8FDA-8CC28031A875}" type="slidenum">
              <a:rPr lang="en-US" altLang="en-US" sz="1200">
                <a:solidFill>
                  <a:srgbClr val="3F3F3F"/>
                </a:solidFill>
              </a:rPr>
              <a:pPr algn="r" rtl="1"/>
              <a:t>15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68C298BC-F54A-4934-9236-64BC4994D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1693863"/>
            <a:ext cx="3429000" cy="1447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                       Order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+ </a:t>
            </a:r>
            <a:r>
              <a:rPr lang="en-US" sz="1600" kern="0" dirty="0" err="1">
                <a:solidFill>
                  <a:srgbClr val="000000"/>
                </a:solidFill>
                <a:latin typeface="Helvetica" pitchFamily="-128" charset="0"/>
              </a:rPr>
              <a:t>dateReceived</a:t>
            </a: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: Date [0..1] </a:t>
            </a:r>
          </a:p>
          <a:p>
            <a:pPr eaLnBrk="0" hangingPunct="0"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+ </a:t>
            </a:r>
            <a:r>
              <a:rPr lang="en-US" sz="1600" kern="0" dirty="0" err="1">
                <a:solidFill>
                  <a:srgbClr val="000000"/>
                </a:solidFill>
                <a:latin typeface="Helvetica" pitchFamily="-128" charset="0"/>
              </a:rPr>
              <a:t>isPrepaid</a:t>
            </a: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: Boolean [1]</a:t>
            </a:r>
          </a:p>
          <a:p>
            <a:pPr eaLnBrk="0" hangingPunct="0"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+ </a:t>
            </a:r>
            <a:r>
              <a:rPr lang="en-US" sz="1600" kern="0" dirty="0" err="1">
                <a:solidFill>
                  <a:srgbClr val="000000"/>
                </a:solidFill>
                <a:latin typeface="Helvetica" pitchFamily="-128" charset="0"/>
              </a:rPr>
              <a:t>lineItems</a:t>
            </a: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: </a:t>
            </a:r>
            <a:r>
              <a:rPr lang="en-US" sz="1600" kern="0" dirty="0" err="1">
                <a:solidFill>
                  <a:srgbClr val="000000"/>
                </a:solidFill>
                <a:latin typeface="Helvetica" pitchFamily="-128" charset="0"/>
              </a:rPr>
              <a:t>OrderLine</a:t>
            </a:r>
            <a:r>
              <a:rPr lang="en-US" sz="1600" kern="0" dirty="0">
                <a:solidFill>
                  <a:srgbClr val="000000"/>
                </a:solidFill>
                <a:latin typeface="Helvetica" pitchFamily="-128" charset="0"/>
              </a:rPr>
              <a:t> [*] {ordered}</a:t>
            </a:r>
          </a:p>
        </p:txBody>
      </p:sp>
      <p:sp>
        <p:nvSpPr>
          <p:cNvPr id="41" name="Line 4">
            <a:extLst>
              <a:ext uri="{FF2B5EF4-FFF2-40B4-BE49-F238E27FC236}">
                <a16:creationId xmlns:a16="http://schemas.microsoft.com/office/drawing/2014/main" id="{EA200525-B54A-4038-8C00-E2B0905CE5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2151063"/>
            <a:ext cx="3429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2" name="Line 5">
            <a:extLst>
              <a:ext uri="{FF2B5EF4-FFF2-40B4-BE49-F238E27FC236}">
                <a16:creationId xmlns:a16="http://schemas.microsoft.com/office/drawing/2014/main" id="{56698413-A6E0-4876-A35A-BCD28B42BD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3065463"/>
            <a:ext cx="3429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A9FF405D-B038-4586-85C9-F2D03371F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0386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Order</a:t>
            </a:r>
          </a:p>
        </p:txBody>
      </p:sp>
      <p:sp>
        <p:nvSpPr>
          <p:cNvPr id="44" name="Rectangle 7">
            <a:extLst>
              <a:ext uri="{FF2B5EF4-FFF2-40B4-BE49-F238E27FC236}">
                <a16:creationId xmlns:a16="http://schemas.microsoft.com/office/drawing/2014/main" id="{0E9B5844-91F8-4A33-A45F-798006BA8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Date</a:t>
            </a:r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1A5B3D1F-0E69-40E2-9CCD-AEC8CBBF9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0386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Boolean</a:t>
            </a:r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6E6AB6D8-4CD6-46E8-81BF-0EA4D498E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7912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OrderLine</a:t>
            </a:r>
          </a:p>
        </p:txBody>
      </p:sp>
      <p:cxnSp>
        <p:nvCxnSpPr>
          <p:cNvPr id="83979" name="AutoShape 10">
            <a:extLst>
              <a:ext uri="{FF2B5EF4-FFF2-40B4-BE49-F238E27FC236}">
                <a16:creationId xmlns:a16="http://schemas.microsoft.com/office/drawing/2014/main" id="{AEA6A938-CDF8-41BC-BF58-61CF6436D02C}"/>
              </a:ext>
            </a:extLst>
          </p:cNvPr>
          <p:cNvCxnSpPr>
            <a:cxnSpLocks noChangeShapeType="1"/>
            <a:stCxn id="43" idx="1"/>
            <a:endCxn id="44" idx="3"/>
          </p:cNvCxnSpPr>
          <p:nvPr/>
        </p:nvCxnSpPr>
        <p:spPr bwMode="auto">
          <a:xfrm flipH="1">
            <a:off x="3352800" y="4343400"/>
            <a:ext cx="1828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0" name="AutoShape 11">
            <a:extLst>
              <a:ext uri="{FF2B5EF4-FFF2-40B4-BE49-F238E27FC236}">
                <a16:creationId xmlns:a16="http://schemas.microsoft.com/office/drawing/2014/main" id="{EBCEF92A-FF9D-4F9F-BEB7-46D4A220ECEF}"/>
              </a:ext>
            </a:extLst>
          </p:cNvPr>
          <p:cNvCxnSpPr>
            <a:cxnSpLocks noChangeShapeType="1"/>
            <a:stCxn id="43" idx="2"/>
            <a:endCxn id="46" idx="0"/>
          </p:cNvCxnSpPr>
          <p:nvPr/>
        </p:nvCxnSpPr>
        <p:spPr bwMode="auto">
          <a:xfrm>
            <a:off x="5943600" y="4648200"/>
            <a:ext cx="0" cy="1143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1" name="AutoShape 12">
            <a:extLst>
              <a:ext uri="{FF2B5EF4-FFF2-40B4-BE49-F238E27FC236}">
                <a16:creationId xmlns:a16="http://schemas.microsoft.com/office/drawing/2014/main" id="{0B82079F-EEA0-44AF-891F-196A57441C27}"/>
              </a:ext>
            </a:extLst>
          </p:cNvPr>
          <p:cNvCxnSpPr>
            <a:cxnSpLocks noChangeShapeType="1"/>
            <a:stCxn id="43" idx="3"/>
            <a:endCxn id="45" idx="1"/>
          </p:cNvCxnSpPr>
          <p:nvPr/>
        </p:nvCxnSpPr>
        <p:spPr bwMode="auto">
          <a:xfrm>
            <a:off x="6705600" y="4343400"/>
            <a:ext cx="190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 Box 13">
            <a:extLst>
              <a:ext uri="{FF2B5EF4-FFF2-40B4-BE49-F238E27FC236}">
                <a16:creationId xmlns:a16="http://schemas.microsoft.com/office/drawing/2014/main" id="{F49715FE-DB1C-4CD1-9174-93001A1C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450" y="4343400"/>
            <a:ext cx="114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+isPrepaid</a:t>
            </a:r>
          </a:p>
        </p:txBody>
      </p:sp>
      <p:sp>
        <p:nvSpPr>
          <p:cNvPr id="51" name="Text Box 14">
            <a:extLst>
              <a:ext uri="{FF2B5EF4-FFF2-40B4-BE49-F238E27FC236}">
                <a16:creationId xmlns:a16="http://schemas.microsoft.com/office/drawing/2014/main" id="{22E53090-DD45-4B1B-896E-8000200CA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4343400"/>
            <a:ext cx="154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+dateReceived</a:t>
            </a:r>
          </a:p>
        </p:txBody>
      </p:sp>
      <p:sp>
        <p:nvSpPr>
          <p:cNvPr id="52" name="Text Box 15">
            <a:extLst>
              <a:ext uri="{FF2B5EF4-FFF2-40B4-BE49-F238E27FC236}">
                <a16:creationId xmlns:a16="http://schemas.microsoft.com/office/drawing/2014/main" id="{FE8C54D6-36B0-4479-816E-094658EB5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5454650"/>
            <a:ext cx="20281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+lineItems {ordered}</a:t>
            </a:r>
          </a:p>
        </p:txBody>
      </p:sp>
      <p:sp>
        <p:nvSpPr>
          <p:cNvPr id="53" name="Text Box 16">
            <a:extLst>
              <a:ext uri="{FF2B5EF4-FFF2-40B4-BE49-F238E27FC236}">
                <a16:creationId xmlns:a16="http://schemas.microsoft.com/office/drawing/2014/main" id="{FBE17760-4CA6-4312-B0BC-E1304DF9C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1" y="3962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54" name="Text Box 17">
            <a:extLst>
              <a:ext uri="{FF2B5EF4-FFF2-40B4-BE49-F238E27FC236}">
                <a16:creationId xmlns:a16="http://schemas.microsoft.com/office/drawing/2014/main" id="{E607488B-D4FE-4DF9-B78D-2CEFE4893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1" y="5440364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Helvetica" pitchFamily="-128" charset="0"/>
              </a:rPr>
              <a:t>*</a:t>
            </a:r>
          </a:p>
        </p:txBody>
      </p:sp>
      <p:sp>
        <p:nvSpPr>
          <p:cNvPr id="55" name="Text Box 18">
            <a:extLst>
              <a:ext uri="{FF2B5EF4-FFF2-40B4-BE49-F238E27FC236}">
                <a16:creationId xmlns:a16="http://schemas.microsoft.com/office/drawing/2014/main" id="{03C96982-1A13-4A21-BB20-FAC8F3F19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3962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sp>
        <p:nvSpPr>
          <p:cNvPr id="56" name="Text Box 19">
            <a:extLst>
              <a:ext uri="{FF2B5EF4-FFF2-40B4-BE49-F238E27FC236}">
                <a16:creationId xmlns:a16="http://schemas.microsoft.com/office/drawing/2014/main" id="{A19BBC83-532B-47C9-BCAE-0DC95D84B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396240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*</a:t>
            </a:r>
          </a:p>
        </p:txBody>
      </p:sp>
      <p:sp>
        <p:nvSpPr>
          <p:cNvPr id="57" name="Text Box 20">
            <a:extLst>
              <a:ext uri="{FF2B5EF4-FFF2-40B4-BE49-F238E27FC236}">
                <a16:creationId xmlns:a16="http://schemas.microsoft.com/office/drawing/2014/main" id="{BA835B9B-F490-4144-82BD-144EF09F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1" y="4648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81081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DA44-EBCA-483F-8D2B-EA64EDC36C1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Bidirectional Associations</a:t>
            </a:r>
          </a:p>
        </p:txBody>
      </p:sp>
      <p:sp>
        <p:nvSpPr>
          <p:cNvPr id="84995" name="Slide Number Placeholder 2">
            <a:extLst>
              <a:ext uri="{FF2B5EF4-FFF2-40B4-BE49-F238E27FC236}">
                <a16:creationId xmlns:a16="http://schemas.microsoft.com/office/drawing/2014/main" id="{47BB948E-9DE5-440B-AC72-AFF0253CF5DF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ED79D6B6-DD03-48ED-AFDA-7C5CE13B3CDB}" type="slidenum">
              <a:rPr lang="en-US" altLang="en-US" sz="1200">
                <a:solidFill>
                  <a:srgbClr val="3F3F3F"/>
                </a:solidFill>
              </a:rPr>
              <a:pPr algn="r" rtl="1"/>
              <a:t>16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9BE5637F-9D6A-4874-BBD8-D7C73F4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Person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A28E4B9A-1E49-40B6-B129-1A562F3C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752600"/>
            <a:ext cx="1524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Car</a:t>
            </a:r>
          </a:p>
        </p:txBody>
      </p:sp>
      <p:cxnSp>
        <p:nvCxnSpPr>
          <p:cNvPr id="84998" name="AutoShape 5">
            <a:extLst>
              <a:ext uri="{FF2B5EF4-FFF2-40B4-BE49-F238E27FC236}">
                <a16:creationId xmlns:a16="http://schemas.microsoft.com/office/drawing/2014/main" id="{B8CE7521-603E-4EDE-911B-CA748900A62D}"/>
              </a:ext>
            </a:extLst>
          </p:cNvPr>
          <p:cNvCxnSpPr>
            <a:cxnSpLocks noChangeShapeType="1"/>
            <a:stCxn id="16" idx="3"/>
            <a:endCxn id="17" idx="1"/>
          </p:cNvCxnSpPr>
          <p:nvPr/>
        </p:nvCxnSpPr>
        <p:spPr bwMode="auto">
          <a:xfrm>
            <a:off x="5029200" y="2057400"/>
            <a:ext cx="190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arrow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6">
            <a:extLst>
              <a:ext uri="{FF2B5EF4-FFF2-40B4-BE49-F238E27FC236}">
                <a16:creationId xmlns:a16="http://schemas.microsoft.com/office/drawing/2014/main" id="{28587C14-356A-41F2-8B8F-8D19F1AA3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6" y="179705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*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66A21348-DB83-4309-9830-0E9A328F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1" y="172085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grpSp>
        <p:nvGrpSpPr>
          <p:cNvPr id="85009" name="Group 17">
            <a:extLst>
              <a:ext uri="{FF2B5EF4-FFF2-40B4-BE49-F238E27FC236}">
                <a16:creationId xmlns:a16="http://schemas.microsoft.com/office/drawing/2014/main" id="{FDFF3523-AD0F-48EF-B4AA-567AC8BE12E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962400"/>
            <a:ext cx="2209800" cy="990600"/>
            <a:chOff x="720" y="2496"/>
            <a:chExt cx="1392" cy="624"/>
          </a:xfrm>
        </p:grpSpPr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1B5DAE15-4F5A-4C76-A641-3E8D6E2E4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496"/>
              <a:ext cx="1392" cy="6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600" kern="0">
                  <a:solidFill>
                    <a:srgbClr val="000000"/>
                  </a:solidFill>
                  <a:latin typeface="Helvetica" pitchFamily="-128" charset="0"/>
                </a:rPr>
                <a:t>            Person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kern="0">
                  <a:solidFill>
                    <a:srgbClr val="000000"/>
                  </a:solidFill>
                  <a:latin typeface="Helvetica" pitchFamily="-128" charset="0"/>
                </a:rPr>
                <a:t>+ carsOwned: Car [*] </a:t>
              </a:r>
            </a:p>
          </p:txBody>
        </p:sp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1FD08244-1536-422E-A437-5EA6C988F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784"/>
              <a:ext cx="13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kern="0">
                <a:solidFill>
                  <a:srgbClr val="000000"/>
                </a:solidFill>
                <a:latin typeface="Times" pitchFamily="-128" charset="0"/>
              </a:endParaRPr>
            </a:p>
          </p:txBody>
        </p:sp>
        <p:sp>
          <p:nvSpPr>
            <p:cNvPr id="23" name="Line 10">
              <a:extLst>
                <a:ext uri="{FF2B5EF4-FFF2-40B4-BE49-F238E27FC236}">
                  <a16:creationId xmlns:a16="http://schemas.microsoft.com/office/drawing/2014/main" id="{1FCD0D49-30FA-4B8C-8833-3FFF1DDD0D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3072"/>
              <a:ext cx="13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kern="0">
                <a:solidFill>
                  <a:srgbClr val="000000"/>
                </a:solidFill>
                <a:latin typeface="Times" pitchFamily="-128" charset="0"/>
              </a:endParaRPr>
            </a:p>
          </p:txBody>
        </p:sp>
      </p:grpSp>
      <p:grpSp>
        <p:nvGrpSpPr>
          <p:cNvPr id="85010" name="Group 18">
            <a:extLst>
              <a:ext uri="{FF2B5EF4-FFF2-40B4-BE49-F238E27FC236}">
                <a16:creationId xmlns:a16="http://schemas.microsoft.com/office/drawing/2014/main" id="{B7AD081A-0E75-4E31-8CEE-FAEDA117EFF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962400"/>
            <a:ext cx="2209800" cy="990600"/>
            <a:chOff x="3648" y="2496"/>
            <a:chExt cx="1392" cy="624"/>
          </a:xfrm>
        </p:grpSpPr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BFF6427B-1EE7-444F-B369-89EB63963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496"/>
              <a:ext cx="1392" cy="62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600" kern="0">
                  <a:solidFill>
                    <a:srgbClr val="000000"/>
                  </a:solidFill>
                  <a:latin typeface="Helvetica" pitchFamily="-128" charset="0"/>
                </a:rPr>
                <a:t>              Car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kern="0">
                  <a:solidFill>
                    <a:srgbClr val="000000"/>
                  </a:solidFill>
                  <a:latin typeface="Helvetica" pitchFamily="-128" charset="0"/>
                </a:rPr>
                <a:t>+ Owner: Person [0..1] </a:t>
              </a:r>
            </a:p>
          </p:txBody>
        </p:sp>
        <p:sp>
          <p:nvSpPr>
            <p:cNvPr id="25" name="Line 12">
              <a:extLst>
                <a:ext uri="{FF2B5EF4-FFF2-40B4-BE49-F238E27FC236}">
                  <a16:creationId xmlns:a16="http://schemas.microsoft.com/office/drawing/2014/main" id="{54556DF8-7A49-46EC-9996-204E5E41D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2784"/>
              <a:ext cx="13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kern="0">
                <a:solidFill>
                  <a:srgbClr val="000000"/>
                </a:solidFill>
                <a:latin typeface="Times" pitchFamily="-128" charset="0"/>
              </a:endParaRPr>
            </a:p>
          </p:txBody>
        </p:sp>
        <p:sp>
          <p:nvSpPr>
            <p:cNvPr id="26" name="Line 13">
              <a:extLst>
                <a:ext uri="{FF2B5EF4-FFF2-40B4-BE49-F238E27FC236}">
                  <a16:creationId xmlns:a16="http://schemas.microsoft.com/office/drawing/2014/main" id="{05CDE2E7-C8C3-4745-A332-C15B443088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3072"/>
              <a:ext cx="13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kern="0">
                <a:solidFill>
                  <a:srgbClr val="000000"/>
                </a:solidFill>
                <a:latin typeface="Times" pitchFamily="-128" charset="0"/>
              </a:endParaRPr>
            </a:p>
          </p:txBody>
        </p:sp>
      </p:grpSp>
      <p:sp>
        <p:nvSpPr>
          <p:cNvPr id="27" name="Text Box 14">
            <a:extLst>
              <a:ext uri="{FF2B5EF4-FFF2-40B4-BE49-F238E27FC236}">
                <a16:creationId xmlns:a16="http://schemas.microsoft.com/office/drawing/2014/main" id="{9A50F41B-B4A3-40CF-9A11-26EA88B85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791201"/>
            <a:ext cx="4023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Implementation Complexities !</a:t>
            </a: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21400EF5-01BC-4156-84ED-2E36D40B4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971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rgbClr val="000000"/>
                </a:solidFill>
                <a:latin typeface="Times" panose="02020603050405020304" pitchFamily="18" charset="0"/>
              </a:rPr>
              <a:t>How implement it?</a:t>
            </a:r>
          </a:p>
        </p:txBody>
      </p:sp>
    </p:spTree>
    <p:extLst>
      <p:ext uri="{BB962C8B-B14F-4D97-AF65-F5344CB8AC3E}">
        <p14:creationId xmlns:p14="http://schemas.microsoft.com/office/powerpoint/2010/main" val="14086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FFFCA63-4883-4FA7-8346-E873A7A268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55448"/>
            <a:ext cx="8229600" cy="1252728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Generalization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06E2CA2-8C42-4BDD-8B4C-8542B4A6AD2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Generalization is a relationship between a more general thing and a more specific thing: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the more specific thing is consistent in every way with the more general thing.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>
                <a:solidFill>
                  <a:srgbClr val="CC0000"/>
                </a:solidFill>
              </a:rPr>
              <a:t>substitutability principle</a:t>
            </a:r>
            <a:r>
              <a:rPr lang="en-US" altLang="en-US"/>
              <a:t> states that you can substitute the more specific thing anywhere the more general thing is expected. </a:t>
            </a:r>
          </a:p>
        </p:txBody>
      </p:sp>
    </p:spTree>
    <p:extLst>
      <p:ext uri="{BB962C8B-B14F-4D97-AF65-F5344CB8AC3E}">
        <p14:creationId xmlns:p14="http://schemas.microsoft.com/office/powerpoint/2010/main" val="123214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78A1DC0D-B389-4D6D-9482-26FAAD8F9C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55448"/>
            <a:ext cx="8229600" cy="1252728"/>
          </a:xfrm>
        </p:spPr>
        <p:txBody>
          <a:bodyPr/>
          <a:lstStyle/>
          <a:p>
            <a:pPr>
              <a:defRPr/>
            </a:pPr>
            <a:r>
              <a:rPr lang="en-US">
                <a:latin typeface="+mj-lt"/>
                <a:cs typeface="+mj-cs"/>
              </a:rPr>
              <a:t>Generalization/Specialization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49DA669-2E46-4517-BEBF-735DEB0628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447800"/>
            <a:ext cx="84582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Generalization hierarchies may be created by generalizing from specific things or by specializing from general things.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EF98DEC6-B8ED-470C-9B97-125D2DE09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47976"/>
            <a:ext cx="71628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Text Box 5">
            <a:extLst>
              <a:ext uri="{FF2B5EF4-FFF2-40B4-BE49-F238E27FC236}">
                <a16:creationId xmlns:a16="http://schemas.microsoft.com/office/drawing/2014/main" id="{B099795D-C476-46E0-B280-4392C211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743201"/>
            <a:ext cx="1600200" cy="127727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008000"/>
                </a:solidFill>
              </a:rPr>
              <a:t>Parent</a:t>
            </a:r>
          </a:p>
          <a:p>
            <a:pPr rtl="1">
              <a:spcBef>
                <a:spcPct val="50000"/>
              </a:spcBef>
            </a:pPr>
            <a:r>
              <a:rPr lang="en-US" altLang="en-US" sz="1400" b="1">
                <a:solidFill>
                  <a:srgbClr val="008000"/>
                </a:solidFill>
              </a:rPr>
              <a:t>Superclass</a:t>
            </a:r>
          </a:p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008000"/>
                </a:solidFill>
              </a:rPr>
              <a:t>Ancestor</a:t>
            </a:r>
          </a:p>
          <a:p>
            <a:pPr>
              <a:spcBef>
                <a:spcPct val="50000"/>
              </a:spcBef>
            </a:pPr>
            <a:r>
              <a:rPr lang="en-US" altLang="en-US" sz="1400" b="1" u="sng">
                <a:solidFill>
                  <a:srgbClr val="008000"/>
                </a:solidFill>
              </a:rPr>
              <a:t>Base Class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4BEB2B87-B34C-4207-AB50-8B0D2A796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06900"/>
            <a:ext cx="1600200" cy="1277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spcBef>
                <a:spcPct val="50000"/>
              </a:spcBef>
            </a:pPr>
            <a:r>
              <a:rPr lang="en-US" altLang="en-US" sz="1400" b="1">
                <a:solidFill>
                  <a:srgbClr val="2D1DA3"/>
                </a:solidFill>
              </a:rPr>
              <a:t>Child</a:t>
            </a:r>
          </a:p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2D1DA3"/>
                </a:solidFill>
              </a:rPr>
              <a:t>Subclass</a:t>
            </a:r>
          </a:p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2D1DA3"/>
                </a:solidFill>
              </a:rPr>
              <a:t>Descendant</a:t>
            </a:r>
          </a:p>
          <a:p>
            <a:pPr>
              <a:spcBef>
                <a:spcPct val="50000"/>
              </a:spcBef>
            </a:pPr>
            <a:r>
              <a:rPr lang="en-US" altLang="en-US" sz="1400" b="1" u="sng">
                <a:solidFill>
                  <a:srgbClr val="2D1DA3"/>
                </a:solidFill>
              </a:rPr>
              <a:t>Leaf</a:t>
            </a:r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21127538-7A0B-4130-BAEB-E7F5B0A4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44800"/>
            <a:ext cx="2895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US" sz="1600" b="1">
                <a:solidFill>
                  <a:srgbClr val="008000"/>
                </a:solidFill>
              </a:rPr>
              <a:t>      More general element</a:t>
            </a:r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792B670F-6F1A-4E9C-AB2E-67C40FE87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81600"/>
            <a:ext cx="2743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2D1DA3"/>
                </a:solidFill>
              </a:rPr>
              <a:t>    More specific element   </a:t>
            </a:r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B11261A0-D4B9-4B93-8D63-F5BF545E4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0" y="38100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CC0000"/>
                </a:solidFill>
              </a:rPr>
              <a:t>“is a kind of”</a:t>
            </a:r>
          </a:p>
        </p:txBody>
      </p:sp>
    </p:spTree>
    <p:extLst>
      <p:ext uri="{BB962C8B-B14F-4D97-AF65-F5344CB8AC3E}">
        <p14:creationId xmlns:p14="http://schemas.microsoft.com/office/powerpoint/2010/main" val="122349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6AEF4C5-0C7B-4473-9457-67266607B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Inheritance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734A01-F047-48AF-AC46-15885A16B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628775"/>
            <a:ext cx="8534400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Class inheritance is implicit in a generalization relationship between classes.</a:t>
            </a: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Subclasses inherit </a:t>
            </a:r>
            <a:r>
              <a:rPr lang="en-US" altLang="en-US" sz="1600" b="1">
                <a:solidFill>
                  <a:srgbClr val="FF0000"/>
                </a:solidFill>
                <a:latin typeface="Helvetica" panose="020B0604020202020204" pitchFamily="34" charset="0"/>
              </a:rPr>
              <a:t>attributes</a:t>
            </a: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, </a:t>
            </a:r>
            <a:r>
              <a:rPr lang="en-US" altLang="en-US" sz="1600" b="1">
                <a:solidFill>
                  <a:srgbClr val="FF0000"/>
                </a:solidFill>
                <a:latin typeface="Helvetica" panose="020B0604020202020204" pitchFamily="34" charset="0"/>
              </a:rPr>
              <a:t>associations</a:t>
            </a: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, &amp; </a:t>
            </a:r>
            <a:r>
              <a:rPr lang="en-US" altLang="en-US" sz="1600" b="1">
                <a:solidFill>
                  <a:srgbClr val="FF0000"/>
                </a:solidFill>
                <a:latin typeface="Helvetica" panose="020B0604020202020204" pitchFamily="34" charset="0"/>
              </a:rPr>
              <a:t>operations</a:t>
            </a: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 from the superclass</a:t>
            </a:r>
          </a:p>
        </p:txBody>
      </p:sp>
      <p:pic>
        <p:nvPicPr>
          <p:cNvPr id="89092" name="Picture 4">
            <a:extLst>
              <a:ext uri="{FF2B5EF4-FFF2-40B4-BE49-F238E27FC236}">
                <a16:creationId xmlns:a16="http://schemas.microsoft.com/office/drawing/2014/main" id="{1290EEE0-F12F-44A3-9CE1-D2E21137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565400"/>
            <a:ext cx="3816350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77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Analysis Modeling</a:t>
            </a:r>
          </a:p>
          <a:p>
            <a:pPr lvl="1" eaLnBrk="1" hangingPunct="1"/>
            <a:r>
              <a:rPr lang="en-US"/>
              <a:t>Structured analysis</a:t>
            </a:r>
          </a:p>
          <a:p>
            <a:pPr lvl="1" eaLnBrk="1" hangingPunct="1"/>
            <a:r>
              <a:rPr lang="en-US"/>
              <a:t>Object oriented analysis</a:t>
            </a:r>
          </a:p>
          <a:p>
            <a:pPr eaLnBrk="1" hangingPunct="1"/>
            <a:r>
              <a:rPr lang="en-US"/>
              <a:t>Object Oriented Analysis</a:t>
            </a:r>
          </a:p>
          <a:p>
            <a:pPr lvl="1" eaLnBrk="1" hangingPunct="1"/>
            <a:r>
              <a:rPr lang="en-US"/>
              <a:t>Scenario Based Modeling (Use Cases, Swim lane Diagrams, Activity Diagrams)</a:t>
            </a:r>
          </a:p>
        </p:txBody>
      </p:sp>
    </p:spTree>
    <p:extLst>
      <p:ext uri="{BB962C8B-B14F-4D97-AF65-F5344CB8AC3E}">
        <p14:creationId xmlns:p14="http://schemas.microsoft.com/office/powerpoint/2010/main" val="488573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799CF55-EC30-4FC8-9864-3D34E7CF8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58925" y="152400"/>
            <a:ext cx="8229600" cy="125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500"/>
              <a:t>Inheritance</a:t>
            </a:r>
          </a:p>
        </p:txBody>
      </p:sp>
      <p:pic>
        <p:nvPicPr>
          <p:cNvPr id="90115" name="Picture 2">
            <a:extLst>
              <a:ext uri="{FF2B5EF4-FFF2-40B4-BE49-F238E27FC236}">
                <a16:creationId xmlns:a16="http://schemas.microsoft.com/office/drawing/2014/main" id="{09AEE404-F3A0-42C1-8142-018D874A0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4" y="1"/>
            <a:ext cx="7380287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39DA94E8-E542-45BF-AB30-935891720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288" y="4437063"/>
            <a:ext cx="85344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Helvetica" panose="020B0604020202020204" pitchFamily="34" charset="0"/>
              </a:rPr>
              <a:t>Notes: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A subclass may 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</a:rPr>
              <a:t>override</a:t>
            </a: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 an inherited aspect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e.g. </a:t>
            </a:r>
            <a:r>
              <a:rPr lang="en-US" altLang="en-US" sz="1400" b="1" dirty="0" err="1">
                <a:solidFill>
                  <a:srgbClr val="408000"/>
                </a:solidFill>
                <a:latin typeface="Helvetica" panose="020B0604020202020204" pitchFamily="34" charset="0"/>
              </a:rPr>
              <a:t>AdminStaff</a:t>
            </a: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 &amp; </a:t>
            </a:r>
            <a:r>
              <a:rPr lang="en-US" altLang="en-US" sz="1400" b="1" dirty="0" err="1">
                <a:solidFill>
                  <a:srgbClr val="408000"/>
                </a:solidFill>
                <a:latin typeface="Helvetica" panose="020B0604020202020204" pitchFamily="34" charset="0"/>
              </a:rPr>
              <a:t>CreativeStaff</a:t>
            </a: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 have different methods for calculating bonuses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A Subclass may 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</a:rPr>
              <a:t>add</a:t>
            </a: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 new features</a:t>
            </a:r>
          </a:p>
          <a:p>
            <a:pPr lvl="2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qualification is a new attribute in </a:t>
            </a:r>
            <a:r>
              <a:rPr lang="en-US" altLang="en-US" sz="1400" b="1" dirty="0" err="1">
                <a:solidFill>
                  <a:srgbClr val="408000"/>
                </a:solidFill>
                <a:latin typeface="Helvetica" panose="020B0604020202020204" pitchFamily="34" charset="0"/>
              </a:rPr>
              <a:t>CreativeStaff</a:t>
            </a:r>
            <a:endParaRPr lang="en-US" altLang="en-US" sz="1400" b="1" dirty="0">
              <a:solidFill>
                <a:srgbClr val="408000"/>
              </a:solidFill>
              <a:latin typeface="Helvetica" panose="020B0604020202020204" pitchFamily="34" charset="0"/>
            </a:endParaRP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 dirty="0" err="1">
                <a:solidFill>
                  <a:srgbClr val="003399"/>
                </a:solidFill>
                <a:latin typeface="Helvetica" panose="020B0604020202020204" pitchFamily="34" charset="0"/>
              </a:rPr>
              <a:t>Superclasses</a:t>
            </a: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 may be declared </a:t>
            </a:r>
            <a:r>
              <a:rPr lang="en-US" altLang="en-US" sz="1600" b="1" dirty="0">
                <a:solidFill>
                  <a:srgbClr val="800000"/>
                </a:solidFill>
                <a:latin typeface="Helvetica" panose="020B0604020202020204" pitchFamily="34" charset="0"/>
              </a:rPr>
              <a:t>{abstract}</a:t>
            </a:r>
            <a:r>
              <a:rPr lang="en-US" altLang="en-US" sz="1600" b="1" dirty="0">
                <a:solidFill>
                  <a:srgbClr val="003399"/>
                </a:solidFill>
                <a:latin typeface="Helvetica" panose="020B0604020202020204" pitchFamily="34" charset="0"/>
              </a:rPr>
              <a:t>, meaning they have no instances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Implies that the subclasses cover all possibilities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e.g. there are no other staff than </a:t>
            </a:r>
            <a:r>
              <a:rPr lang="en-US" altLang="en-US" sz="1400" b="1" dirty="0" err="1">
                <a:solidFill>
                  <a:srgbClr val="408000"/>
                </a:solidFill>
                <a:latin typeface="Helvetica" panose="020B0604020202020204" pitchFamily="34" charset="0"/>
              </a:rPr>
              <a:t>AdminStaff</a:t>
            </a:r>
            <a:r>
              <a:rPr lang="en-US" altLang="en-US" sz="1400" b="1" dirty="0">
                <a:solidFill>
                  <a:srgbClr val="408000"/>
                </a:solidFill>
                <a:latin typeface="Helvetica" panose="020B0604020202020204" pitchFamily="34" charset="0"/>
              </a:rPr>
              <a:t> and </a:t>
            </a:r>
            <a:r>
              <a:rPr lang="en-US" altLang="en-US" sz="1400" b="1" dirty="0" err="1">
                <a:solidFill>
                  <a:srgbClr val="408000"/>
                </a:solidFill>
                <a:latin typeface="Helvetica" panose="020B0604020202020204" pitchFamily="34" charset="0"/>
              </a:rPr>
              <a:t>CreativeStaff</a:t>
            </a:r>
            <a:endParaRPr lang="en-US" altLang="en-US" sz="1400" b="1" dirty="0">
              <a:solidFill>
                <a:srgbClr val="408000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1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51BD-789F-4B95-806E-CD813E44313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Aggregation and Composition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35B547-FC4B-4787-B2C8-DB761214D00D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FAAF4897-4870-4127-9532-25AC80554ACD}" type="slidenum">
              <a:rPr lang="en-US" altLang="en-US" sz="1200">
                <a:solidFill>
                  <a:srgbClr val="3F3F3F"/>
                </a:solidFill>
              </a:rPr>
              <a:pPr algn="r" rtl="1"/>
              <a:t>21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3FD7B4EE-BDAF-4F3F-87F2-B6F7189C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57338"/>
            <a:ext cx="8534400" cy="4919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Helvetica" panose="020B0604020202020204" pitchFamily="34" charset="0"/>
              </a:rPr>
              <a:t>Aggregation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pt-BR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This is the “</a:t>
            </a:r>
            <a:r>
              <a:rPr lang="en-CA" altLang="en-US" sz="1600" b="1">
                <a:solidFill>
                  <a:srgbClr val="800000"/>
                </a:solidFill>
                <a:latin typeface="Helvetica" panose="020B0604020202020204" pitchFamily="34" charset="0"/>
              </a:rPr>
              <a:t>Has-a</a:t>
            </a:r>
            <a:r>
              <a:rPr lang="en-CA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”</a:t>
            </a:r>
            <a:r>
              <a:rPr lang="pt-BR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 or “</a:t>
            </a:r>
            <a:r>
              <a:rPr lang="pt-BR" altLang="en-US" sz="1600" b="1">
                <a:solidFill>
                  <a:srgbClr val="800000"/>
                </a:solidFill>
                <a:latin typeface="Helvetica" panose="020B0604020202020204" pitchFamily="34" charset="0"/>
              </a:rPr>
              <a:t>W</a:t>
            </a:r>
            <a:r>
              <a:rPr lang="en-CA" altLang="en-US" sz="1600" b="1">
                <a:solidFill>
                  <a:srgbClr val="800000"/>
                </a:solidFill>
                <a:latin typeface="Helvetica" panose="020B0604020202020204" pitchFamily="34" charset="0"/>
              </a:rPr>
              <a:t>hole/part</a:t>
            </a:r>
            <a:r>
              <a:rPr lang="en-CA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” relationship</a:t>
            </a:r>
            <a:endParaRPr lang="en-US" altLang="en-US" sz="1600" b="1">
              <a:solidFill>
                <a:srgbClr val="003399"/>
              </a:solidFill>
              <a:latin typeface="Helvetica" panose="020B0604020202020204" pitchFamily="34" charset="0"/>
            </a:endParaRPr>
          </a:p>
        </p:txBody>
      </p:sp>
      <p:sp>
        <p:nvSpPr>
          <p:cNvPr id="39" name="Rectangle 5">
            <a:extLst>
              <a:ext uri="{FF2B5EF4-FFF2-40B4-BE49-F238E27FC236}">
                <a16:creationId xmlns:a16="http://schemas.microsoft.com/office/drawing/2014/main" id="{6DF9F34C-14FD-4AC7-B7EE-7381D3A94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1" y="57150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kern="0">
                <a:solidFill>
                  <a:srgbClr val="000000"/>
                </a:solidFill>
                <a:latin typeface="Helvetica" pitchFamily="-128" charset="0"/>
              </a:rPr>
              <a:t>:Person</a:t>
            </a: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4D1176CD-8321-4C64-9C92-BED0DE62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1054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:Car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5E54F911-E5BD-48E6-9A91-412574F1D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1" y="51816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:Train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cxnSp>
        <p:nvCxnSpPr>
          <p:cNvPr id="42" name="AutoShape 8">
            <a:extLst>
              <a:ext uri="{FF2B5EF4-FFF2-40B4-BE49-F238E27FC236}">
                <a16:creationId xmlns:a16="http://schemas.microsoft.com/office/drawing/2014/main" id="{CEB4E055-DCE0-42F7-B72F-B29D8649C374}"/>
              </a:ext>
            </a:extLst>
          </p:cNvPr>
          <p:cNvCxnSpPr>
            <a:cxnSpLocks noChangeShapeType="1"/>
            <a:stCxn id="45" idx="3"/>
            <a:endCxn id="39" idx="1"/>
          </p:cNvCxnSpPr>
          <p:nvPr/>
        </p:nvCxnSpPr>
        <p:spPr bwMode="auto">
          <a:xfrm>
            <a:off x="4121151" y="5653088"/>
            <a:ext cx="1355725" cy="3984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AutoShape 11">
            <a:extLst>
              <a:ext uri="{FF2B5EF4-FFF2-40B4-BE49-F238E27FC236}">
                <a16:creationId xmlns:a16="http://schemas.microsoft.com/office/drawing/2014/main" id="{6154336F-F11E-4E43-8A88-390E798D1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5" y="5532438"/>
            <a:ext cx="381000" cy="241300"/>
          </a:xfrm>
          <a:prstGeom prst="diamond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7430D061-140F-41E5-9186-97C7D5DCF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5638800"/>
            <a:ext cx="481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cxnSp>
        <p:nvCxnSpPr>
          <p:cNvPr id="49" name="AutoShape 15">
            <a:extLst>
              <a:ext uri="{FF2B5EF4-FFF2-40B4-BE49-F238E27FC236}">
                <a16:creationId xmlns:a16="http://schemas.microsoft.com/office/drawing/2014/main" id="{16712B00-AE36-4438-9247-0515F3FE00C4}"/>
              </a:ext>
            </a:extLst>
          </p:cNvPr>
          <p:cNvCxnSpPr>
            <a:cxnSpLocks noChangeShapeType="1"/>
            <a:stCxn id="39" idx="3"/>
            <a:endCxn id="51" idx="1"/>
          </p:cNvCxnSpPr>
          <p:nvPr/>
        </p:nvCxnSpPr>
        <p:spPr bwMode="auto">
          <a:xfrm flipV="1">
            <a:off x="6616701" y="5765800"/>
            <a:ext cx="1450975" cy="2857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AutoShape 17">
            <a:extLst>
              <a:ext uri="{FF2B5EF4-FFF2-40B4-BE49-F238E27FC236}">
                <a16:creationId xmlns:a16="http://schemas.microsoft.com/office/drawing/2014/main" id="{209B4734-F802-4586-B5E6-39562B93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638800"/>
            <a:ext cx="381000" cy="254000"/>
          </a:xfrm>
          <a:prstGeom prst="diamond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1E7E732F-F3A1-4970-A26C-69CC6ACDF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715000"/>
            <a:ext cx="481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sp>
        <p:nvSpPr>
          <p:cNvPr id="54" name="Text Box 20">
            <a:extLst>
              <a:ext uri="{FF2B5EF4-FFF2-40B4-BE49-F238E27FC236}">
                <a16:creationId xmlns:a16="http://schemas.microsoft.com/office/drawing/2014/main" id="{D881428B-723B-41F2-84A9-C3B44C60D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1" y="6019800"/>
            <a:ext cx="11033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passengers</a:t>
            </a:r>
          </a:p>
        </p:txBody>
      </p:sp>
      <p:sp>
        <p:nvSpPr>
          <p:cNvPr id="55" name="Text Box 21">
            <a:extLst>
              <a:ext uri="{FF2B5EF4-FFF2-40B4-BE49-F238E27FC236}">
                <a16:creationId xmlns:a16="http://schemas.microsoft.com/office/drawing/2014/main" id="{847C7821-8D38-4F2E-91EA-1B36856F9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019800"/>
            <a:ext cx="6286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driver</a:t>
            </a:r>
          </a:p>
        </p:txBody>
      </p:sp>
      <p:sp>
        <p:nvSpPr>
          <p:cNvPr id="56" name="Text Box 22">
            <a:extLst>
              <a:ext uri="{FF2B5EF4-FFF2-40B4-BE49-F238E27FC236}">
                <a16:creationId xmlns:a16="http://schemas.microsoft.com/office/drawing/2014/main" id="{9E6A0569-4A31-4CCC-BAA8-3A704198C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60198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59" name="Text Box 25">
            <a:extLst>
              <a:ext uri="{FF2B5EF4-FFF2-40B4-BE49-F238E27FC236}">
                <a16:creationId xmlns:a16="http://schemas.microsoft.com/office/drawing/2014/main" id="{5113CC44-5425-466C-BCC3-4477E276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791200"/>
            <a:ext cx="4508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0..*</a:t>
            </a:r>
          </a:p>
        </p:txBody>
      </p:sp>
      <p:sp>
        <p:nvSpPr>
          <p:cNvPr id="62" name="Text Box 28">
            <a:extLst>
              <a:ext uri="{FF2B5EF4-FFF2-40B4-BE49-F238E27FC236}">
                <a16:creationId xmlns:a16="http://schemas.microsoft.com/office/drawing/2014/main" id="{656057A7-89FC-4460-8E93-DF0921237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17220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FC0128"/>
                </a:solidFill>
                <a:latin typeface="Comic Sans MS" pitchFamily="-128" charset="0"/>
              </a:rPr>
              <a:t>aggregation</a:t>
            </a:r>
          </a:p>
        </p:txBody>
      </p:sp>
      <p:sp>
        <p:nvSpPr>
          <p:cNvPr id="63" name="Line 29">
            <a:extLst>
              <a:ext uri="{FF2B5EF4-FFF2-40B4-BE49-F238E27FC236}">
                <a16:creationId xmlns:a16="http://schemas.microsoft.com/office/drawing/2014/main" id="{F084201B-8C02-41C4-8AB1-518E4E62F2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638800"/>
            <a:ext cx="127000" cy="609600"/>
          </a:xfrm>
          <a:prstGeom prst="line">
            <a:avLst/>
          </a:prstGeom>
          <a:noFill/>
          <a:ln w="3175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4" name="Rectangle 30">
            <a:extLst>
              <a:ext uri="{FF2B5EF4-FFF2-40B4-BE49-F238E27FC236}">
                <a16:creationId xmlns:a16="http://schemas.microsoft.com/office/drawing/2014/main" id="{329DC8D0-85A0-4E0F-83AC-AE8A795C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4864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6" name="Rectangle 32">
            <a:extLst>
              <a:ext uri="{FF2B5EF4-FFF2-40B4-BE49-F238E27FC236}">
                <a16:creationId xmlns:a16="http://schemas.microsoft.com/office/drawing/2014/main" id="{FA87AC04-DC25-44D1-9AF0-2E9C1624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1" y="60960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7" name="Rectangle 33">
            <a:extLst>
              <a:ext uri="{FF2B5EF4-FFF2-40B4-BE49-F238E27FC236}">
                <a16:creationId xmlns:a16="http://schemas.microsoft.com/office/drawing/2014/main" id="{1981C3F1-B7C6-469B-9FFC-6D7053FD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1" y="55626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cxnSp>
        <p:nvCxnSpPr>
          <p:cNvPr id="92183" name="AutoShape 3">
            <a:extLst>
              <a:ext uri="{FF2B5EF4-FFF2-40B4-BE49-F238E27FC236}">
                <a16:creationId xmlns:a16="http://schemas.microsoft.com/office/drawing/2014/main" id="{4FC1A30F-5009-4D95-B261-DDE4A817C25D}"/>
              </a:ext>
            </a:extLst>
          </p:cNvPr>
          <p:cNvCxnSpPr>
            <a:cxnSpLocks noChangeShapeType="1"/>
            <a:stCxn id="71" idx="3"/>
          </p:cNvCxnSpPr>
          <p:nvPr/>
        </p:nvCxnSpPr>
        <p:spPr bwMode="auto">
          <a:xfrm>
            <a:off x="4943475" y="3284538"/>
            <a:ext cx="1600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AutoShape 5">
            <a:extLst>
              <a:ext uri="{FF2B5EF4-FFF2-40B4-BE49-F238E27FC236}">
                <a16:creationId xmlns:a16="http://schemas.microsoft.com/office/drawing/2014/main" id="{574A35B8-968A-44FB-AFD7-82A54E3DD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3163888"/>
            <a:ext cx="381000" cy="2413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72" name="Text Box 13">
            <a:extLst>
              <a:ext uri="{FF2B5EF4-FFF2-40B4-BE49-F238E27FC236}">
                <a16:creationId xmlns:a16="http://schemas.microsoft.com/office/drawing/2014/main" id="{D4250848-4683-4AA3-A65C-4031390EA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75" y="3328988"/>
            <a:ext cx="25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*</a:t>
            </a:r>
          </a:p>
        </p:txBody>
      </p:sp>
      <p:sp>
        <p:nvSpPr>
          <p:cNvPr id="73" name="Text Box 16">
            <a:extLst>
              <a:ext uri="{FF2B5EF4-FFF2-40B4-BE49-F238E27FC236}">
                <a16:creationId xmlns:a16="http://schemas.microsoft.com/office/drawing/2014/main" id="{284DA781-78FD-4CC3-B18C-DAF30B3AF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2490788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FC0128"/>
                </a:solidFill>
                <a:latin typeface="Comic Sans MS" pitchFamily="-128" charset="0"/>
              </a:rPr>
              <a:t>aggregation</a:t>
            </a:r>
          </a:p>
        </p:txBody>
      </p:sp>
      <p:sp>
        <p:nvSpPr>
          <p:cNvPr id="74" name="Line 17">
            <a:extLst>
              <a:ext uri="{FF2B5EF4-FFF2-40B4-BE49-F238E27FC236}">
                <a16:creationId xmlns:a16="http://schemas.microsoft.com/office/drawing/2014/main" id="{EBE2A6F6-2FF7-4FC1-8ACD-CCB4C852A7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7275" y="2795588"/>
            <a:ext cx="304800" cy="38100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grpSp>
        <p:nvGrpSpPr>
          <p:cNvPr id="92188" name="Group 74">
            <a:extLst>
              <a:ext uri="{FF2B5EF4-FFF2-40B4-BE49-F238E27FC236}">
                <a16:creationId xmlns:a16="http://schemas.microsoft.com/office/drawing/2014/main" id="{C2EDD9C3-95AD-4709-B896-7C251DC5A720}"/>
              </a:ext>
            </a:extLst>
          </p:cNvPr>
          <p:cNvGrpSpPr>
            <a:grpSpLocks/>
          </p:cNvGrpSpPr>
          <p:nvPr/>
        </p:nvGrpSpPr>
        <p:grpSpPr bwMode="auto">
          <a:xfrm>
            <a:off x="6543676" y="2947988"/>
            <a:ext cx="1120775" cy="671512"/>
            <a:chOff x="2976" y="1152"/>
            <a:chExt cx="706" cy="423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FE45BE1-FF44-421D-9A5E-2DC58915A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152"/>
              <a:ext cx="706" cy="4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  <a:latin typeface="Helvetica" pitchFamily="-128" charset="0"/>
                </a:rPr>
                <a:t>Member</a:t>
              </a:r>
            </a:p>
            <a:p>
              <a:pPr algn="ctr"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5F33A9F-C379-49FD-A311-DDF592E13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392"/>
              <a:ext cx="706" cy="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rgbClr val="000000"/>
                </a:solidFill>
                <a:latin typeface="Helvetica" pitchFamily="-128" charset="0"/>
              </a:endParaRPr>
            </a:p>
            <a:p>
              <a:pPr algn="ctr"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</p:grpSp>
      <p:grpSp>
        <p:nvGrpSpPr>
          <p:cNvPr id="92191" name="Group 77">
            <a:extLst>
              <a:ext uri="{FF2B5EF4-FFF2-40B4-BE49-F238E27FC236}">
                <a16:creationId xmlns:a16="http://schemas.microsoft.com/office/drawing/2014/main" id="{A35429E9-F2E9-4A91-A555-1E3C0EDFF6D6}"/>
              </a:ext>
            </a:extLst>
          </p:cNvPr>
          <p:cNvGrpSpPr>
            <a:grpSpLocks/>
          </p:cNvGrpSpPr>
          <p:nvPr/>
        </p:nvGrpSpPr>
        <p:grpSpPr bwMode="auto">
          <a:xfrm>
            <a:off x="3419476" y="2947988"/>
            <a:ext cx="1120775" cy="671512"/>
            <a:chOff x="1008" y="1152"/>
            <a:chExt cx="706" cy="423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74CEC0-589F-43A3-AA5B-E6A18EE0B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152"/>
              <a:ext cx="706" cy="4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  <a:latin typeface="Helvetica" pitchFamily="-128" charset="0"/>
                </a:rPr>
                <a:t>Club</a:t>
              </a:r>
            </a:p>
            <a:p>
              <a:pPr algn="ctr"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2CC84FC-43A7-4466-B185-B5F3B15CD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392"/>
              <a:ext cx="706" cy="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rgbClr val="000000"/>
                </a:solidFill>
                <a:latin typeface="Helvetica" pitchFamily="-128" charset="0"/>
              </a:endParaRPr>
            </a:p>
            <a:p>
              <a:pPr algn="ctr"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</p:grpSp>
      <p:sp>
        <p:nvSpPr>
          <p:cNvPr id="81" name="Text Box 33">
            <a:extLst>
              <a:ext uri="{FF2B5EF4-FFF2-40B4-BE49-F238E27FC236}">
                <a16:creationId xmlns:a16="http://schemas.microsoft.com/office/drawing/2014/main" id="{6B086EDE-CA00-45AF-A606-8663AC2C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3405188"/>
            <a:ext cx="25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463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 animBg="1"/>
      <p:bldP spid="40" grpId="0" animBg="1"/>
      <p:bldP spid="41" grpId="0" animBg="1"/>
      <p:bldP spid="45" grpId="0" animBg="1"/>
      <p:bldP spid="47" grpId="0"/>
      <p:bldP spid="51" grpId="0" animBg="1"/>
      <p:bldP spid="52" grpId="0"/>
      <p:bldP spid="54" grpId="0"/>
      <p:bldP spid="55" grpId="0"/>
      <p:bldP spid="56" grpId="0"/>
      <p:bldP spid="59" grpId="0"/>
      <p:bldP spid="62" grpId="0"/>
      <p:bldP spid="64" grpId="0" animBg="1"/>
      <p:bldP spid="66" grpId="0" animBg="1"/>
      <p:bldP spid="6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442A-18ED-4A7C-8D70-9ECAAC3463F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Aggregation and Composition</a:t>
            </a: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0750F550-467B-4268-B14F-046BA9DF9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57338"/>
            <a:ext cx="8534400" cy="4919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Char char="Ü"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Aggregation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pt-BR" altLang="en-US" sz="1300" b="1" dirty="0">
                <a:solidFill>
                  <a:srgbClr val="003399"/>
                </a:solidFill>
                <a:latin typeface="Helvetica" panose="020B0604020202020204" pitchFamily="34" charset="0"/>
              </a:rPr>
              <a:t>This is the “</a:t>
            </a:r>
            <a:r>
              <a:rPr lang="en-CA" altLang="en-US" sz="1300" b="1" dirty="0">
                <a:solidFill>
                  <a:srgbClr val="800000"/>
                </a:solidFill>
                <a:latin typeface="Helvetica" panose="020B0604020202020204" pitchFamily="34" charset="0"/>
              </a:rPr>
              <a:t>Has-a</a:t>
            </a:r>
            <a:r>
              <a:rPr lang="en-CA" altLang="en-US" sz="1300" b="1" dirty="0">
                <a:solidFill>
                  <a:srgbClr val="003399"/>
                </a:solidFill>
                <a:latin typeface="Helvetica" panose="020B0604020202020204" pitchFamily="34" charset="0"/>
              </a:rPr>
              <a:t>”</a:t>
            </a:r>
            <a:r>
              <a:rPr lang="pt-BR" altLang="en-US" sz="1300" b="1" dirty="0">
                <a:solidFill>
                  <a:srgbClr val="003399"/>
                </a:solidFill>
                <a:latin typeface="Helvetica" panose="020B0604020202020204" pitchFamily="34" charset="0"/>
              </a:rPr>
              <a:t> or “</a:t>
            </a:r>
            <a:r>
              <a:rPr lang="pt-BR" altLang="en-US" sz="1300" b="1" dirty="0">
                <a:solidFill>
                  <a:srgbClr val="800000"/>
                </a:solidFill>
                <a:latin typeface="Helvetica" panose="020B0604020202020204" pitchFamily="34" charset="0"/>
              </a:rPr>
              <a:t>W</a:t>
            </a:r>
            <a:r>
              <a:rPr lang="en-CA" altLang="en-US" sz="1300" b="1" dirty="0">
                <a:solidFill>
                  <a:srgbClr val="800000"/>
                </a:solidFill>
                <a:latin typeface="Helvetica" panose="020B0604020202020204" pitchFamily="34" charset="0"/>
              </a:rPr>
              <a:t>hole/part</a:t>
            </a:r>
            <a:r>
              <a:rPr lang="en-CA" altLang="en-US" sz="1300" b="1" dirty="0">
                <a:solidFill>
                  <a:srgbClr val="003399"/>
                </a:solidFill>
                <a:latin typeface="Helvetica" panose="020B0604020202020204" pitchFamily="34" charset="0"/>
              </a:rPr>
              <a:t>” relationship</a:t>
            </a:r>
            <a:endParaRPr lang="en-US" altLang="en-US" sz="1300" b="1" dirty="0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Char char="Ü"/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Composition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CA" altLang="en-US" sz="1200" b="1" dirty="0">
                <a:solidFill>
                  <a:srgbClr val="003399"/>
                </a:solidFill>
                <a:latin typeface="Helvetica" panose="020B0604020202020204" pitchFamily="34" charset="0"/>
              </a:rPr>
              <a:t>Strong form of aggregation that implies ownership: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CA" altLang="en-US" sz="1200" b="1" dirty="0">
                <a:solidFill>
                  <a:srgbClr val="408000"/>
                </a:solidFill>
                <a:latin typeface="Helvetica" panose="020B0604020202020204" pitchFamily="34" charset="0"/>
              </a:rPr>
              <a:t>if the whole is removed from the model, so is the part.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CA" altLang="en-US" sz="1200" b="1" dirty="0">
                <a:solidFill>
                  <a:srgbClr val="408000"/>
                </a:solidFill>
                <a:latin typeface="Helvetica" panose="020B0604020202020204" pitchFamily="34" charset="0"/>
              </a:rPr>
              <a:t>the whole is responsible for the disposition of its parts</a:t>
            </a:r>
          </a:p>
          <a:p>
            <a:pPr lvl="2" eaLnBrk="0" hangingPunct="0">
              <a:spcBef>
                <a:spcPct val="15000"/>
              </a:spcBef>
              <a:buClr>
                <a:srgbClr val="408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CA" altLang="en-US" sz="1200" b="1" dirty="0">
                <a:solidFill>
                  <a:srgbClr val="408000"/>
                </a:solidFill>
                <a:latin typeface="Helvetica" panose="020B0604020202020204" pitchFamily="34" charset="0"/>
              </a:rPr>
              <a:t>Note: Parts can be removed from the composite (where allowed) before the composite is deleted</a:t>
            </a:r>
            <a:endParaRPr lang="en-US" altLang="en-US" sz="1200" b="1" dirty="0">
              <a:solidFill>
                <a:srgbClr val="408000"/>
              </a:solidFill>
              <a:latin typeface="Helvetica" panose="020B0604020202020204" pitchFamily="34" charset="0"/>
            </a:endParaRPr>
          </a:p>
        </p:txBody>
      </p:sp>
      <p:pic>
        <p:nvPicPr>
          <p:cNvPr id="93188" name="Picture 2" descr="Composition">
            <a:extLst>
              <a:ext uri="{FF2B5EF4-FFF2-40B4-BE49-F238E27FC236}">
                <a16:creationId xmlns:a16="http://schemas.microsoft.com/office/drawing/2014/main" id="{D3229DC0-2D1A-4FEA-946F-54D59EF93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2" y="4231481"/>
            <a:ext cx="66833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AutoShape 8">
            <a:extLst>
              <a:ext uri="{FF2B5EF4-FFF2-40B4-BE49-F238E27FC236}">
                <a16:creationId xmlns:a16="http://schemas.microsoft.com/office/drawing/2014/main" id="{3A704839-2913-4863-877A-1261496C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3990975"/>
            <a:ext cx="252412" cy="230188"/>
          </a:xfrm>
          <a:prstGeom prst="diamond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93190" name="Slide Number Placeholder 2">
            <a:extLst>
              <a:ext uri="{FF2B5EF4-FFF2-40B4-BE49-F238E27FC236}">
                <a16:creationId xmlns:a16="http://schemas.microsoft.com/office/drawing/2014/main" id="{DAF63DDF-20A6-4173-9FD2-C5F867CE66EE}"/>
              </a:ext>
            </a:extLst>
          </p:cNvPr>
          <p:cNvSpPr txBox="1">
            <a:spLocks/>
          </p:cNvSpPr>
          <p:nvPr/>
        </p:nvSpPr>
        <p:spPr bwMode="auto">
          <a:xfrm>
            <a:off x="9551989" y="6538914"/>
            <a:ext cx="733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A70A21C9-9AF4-491F-9997-1A8041A047AE}" type="slidenum">
              <a:rPr lang="en-US" altLang="en-US" sz="1200">
                <a:solidFill>
                  <a:srgbClr val="3F3F3F"/>
                </a:solidFill>
              </a:rPr>
              <a:pPr algn="r" rtl="1"/>
              <a:t>22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93191" name="Slide Number Placeholder 2">
            <a:extLst>
              <a:ext uri="{FF2B5EF4-FFF2-40B4-BE49-F238E27FC236}">
                <a16:creationId xmlns:a16="http://schemas.microsoft.com/office/drawing/2014/main" id="{7214D81D-D80E-4A5A-BAE2-596ECCB416F4}"/>
              </a:ext>
            </a:extLst>
          </p:cNvPr>
          <p:cNvSpPr txBox="1">
            <a:spLocks/>
          </p:cNvSpPr>
          <p:nvPr/>
        </p:nvSpPr>
        <p:spPr bwMode="auto">
          <a:xfrm>
            <a:off x="9551989" y="6538914"/>
            <a:ext cx="733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148A9C40-9479-42AE-9A07-96E329ED2397}" type="slidenum">
              <a:rPr lang="en-US" altLang="en-US" sz="1200">
                <a:solidFill>
                  <a:srgbClr val="3F3F3F"/>
                </a:solidFill>
              </a:rPr>
              <a:pPr algn="r" rtl="1"/>
              <a:t>22</a:t>
            </a:fld>
            <a:endParaRPr lang="en-US" alt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64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A094-AA70-44BB-B229-B20D05B52F2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Aggregation and Composition</a:t>
            </a:r>
          </a:p>
        </p:txBody>
      </p:sp>
      <p:sp>
        <p:nvSpPr>
          <p:cNvPr id="94211" name="Slide Number Placeholder 2">
            <a:extLst>
              <a:ext uri="{FF2B5EF4-FFF2-40B4-BE49-F238E27FC236}">
                <a16:creationId xmlns:a16="http://schemas.microsoft.com/office/drawing/2014/main" id="{7EF51BDB-3B60-4856-97F4-7E867E751904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3A5F38D5-D855-4F9D-87A8-0473DE29BC05}" type="slidenum">
              <a:rPr lang="en-US" altLang="en-US" sz="1200">
                <a:solidFill>
                  <a:srgbClr val="3F3F3F"/>
                </a:solidFill>
              </a:rPr>
              <a:pPr algn="r" rtl="1"/>
              <a:t>23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FFFC7166-379A-4F22-BA6A-973E81F96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4" y="24892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:Engine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39" name="Rectangle 5">
            <a:extLst>
              <a:ext uri="{FF2B5EF4-FFF2-40B4-BE49-F238E27FC236}">
                <a16:creationId xmlns:a16="http://schemas.microsoft.com/office/drawing/2014/main" id="{3C6EFDF8-C2ED-4D68-8D8F-2C831A748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4" y="43942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kern="0">
                <a:solidFill>
                  <a:srgbClr val="000000"/>
                </a:solidFill>
                <a:latin typeface="Helvetica" pitchFamily="-128" charset="0"/>
              </a:rPr>
              <a:t>:Person</a:t>
            </a: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159CF214-33AF-4F48-B626-F44725E82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4" y="37846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:Car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438B5703-A1DF-4DD2-B242-0912F9FAF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564" y="3860801"/>
            <a:ext cx="1120775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:Train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cxnSp>
        <p:nvCxnSpPr>
          <p:cNvPr id="94216" name="AutoShape 8">
            <a:extLst>
              <a:ext uri="{FF2B5EF4-FFF2-40B4-BE49-F238E27FC236}">
                <a16:creationId xmlns:a16="http://schemas.microsoft.com/office/drawing/2014/main" id="{6E0073FF-F875-4AC6-9030-3A80B78BFAD6}"/>
              </a:ext>
            </a:extLst>
          </p:cNvPr>
          <p:cNvCxnSpPr>
            <a:cxnSpLocks noChangeShapeType="1"/>
            <a:stCxn id="45" idx="3"/>
            <a:endCxn id="39" idx="1"/>
          </p:cNvCxnSpPr>
          <p:nvPr/>
        </p:nvCxnSpPr>
        <p:spPr bwMode="auto">
          <a:xfrm>
            <a:off x="4227514" y="4332288"/>
            <a:ext cx="1355725" cy="3984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7" name="AutoShape 9">
            <a:extLst>
              <a:ext uri="{FF2B5EF4-FFF2-40B4-BE49-F238E27FC236}">
                <a16:creationId xmlns:a16="http://schemas.microsoft.com/office/drawing/2014/main" id="{E01A94E1-BF9C-4F29-A2E9-3C185114E817}"/>
              </a:ext>
            </a:extLst>
          </p:cNvPr>
          <p:cNvCxnSpPr>
            <a:cxnSpLocks noChangeShapeType="1"/>
            <a:stCxn id="44" idx="3"/>
            <a:endCxn id="38" idx="1"/>
          </p:cNvCxnSpPr>
          <p:nvPr/>
        </p:nvCxnSpPr>
        <p:spPr bwMode="auto">
          <a:xfrm flipV="1">
            <a:off x="4235450" y="2825750"/>
            <a:ext cx="966788" cy="1092200"/>
          </a:xfrm>
          <a:prstGeom prst="bentConnector3">
            <a:avLst>
              <a:gd name="adj1" fmla="val 49755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AutoShape 10">
            <a:extLst>
              <a:ext uri="{FF2B5EF4-FFF2-40B4-BE49-F238E27FC236}">
                <a16:creationId xmlns:a16="http://schemas.microsoft.com/office/drawing/2014/main" id="{1E25DE68-88E4-45C1-A63E-767011E34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3784600"/>
            <a:ext cx="381000" cy="266700"/>
          </a:xfrm>
          <a:prstGeom prst="diamond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5" name="AutoShape 11">
            <a:extLst>
              <a:ext uri="{FF2B5EF4-FFF2-40B4-BE49-F238E27FC236}">
                <a16:creationId xmlns:a16="http://schemas.microsoft.com/office/drawing/2014/main" id="{EE8318F0-03F9-4D19-A116-B1B2A7B9F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8" y="4211638"/>
            <a:ext cx="381000" cy="241300"/>
          </a:xfrm>
          <a:prstGeom prst="diamond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D6CEA6C3-642E-4A9C-99CC-939C2B4EF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4" y="3632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1570BB76-D03E-4D80-82DE-42C25D1A2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4318000"/>
            <a:ext cx="4810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cxnSp>
        <p:nvCxnSpPr>
          <p:cNvPr id="94222" name="AutoShape 14">
            <a:extLst>
              <a:ext uri="{FF2B5EF4-FFF2-40B4-BE49-F238E27FC236}">
                <a16:creationId xmlns:a16="http://schemas.microsoft.com/office/drawing/2014/main" id="{FE6F81F0-1385-4A85-99B7-A2A3F0B1B902}"/>
              </a:ext>
            </a:extLst>
          </p:cNvPr>
          <p:cNvCxnSpPr>
            <a:cxnSpLocks noChangeShapeType="1"/>
            <a:stCxn id="68" idx="3"/>
            <a:endCxn id="50" idx="1"/>
          </p:cNvCxnSpPr>
          <p:nvPr/>
        </p:nvCxnSpPr>
        <p:spPr bwMode="auto">
          <a:xfrm>
            <a:off x="7126289" y="3663950"/>
            <a:ext cx="1042987" cy="342900"/>
          </a:xfrm>
          <a:prstGeom prst="bentConnector3">
            <a:avLst>
              <a:gd name="adj1" fmla="val 50227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23" name="AutoShape 15">
            <a:extLst>
              <a:ext uri="{FF2B5EF4-FFF2-40B4-BE49-F238E27FC236}">
                <a16:creationId xmlns:a16="http://schemas.microsoft.com/office/drawing/2014/main" id="{2F748666-6E26-459B-9099-61D80407E890}"/>
              </a:ext>
            </a:extLst>
          </p:cNvPr>
          <p:cNvCxnSpPr>
            <a:cxnSpLocks noChangeShapeType="1"/>
            <a:stCxn id="39" idx="3"/>
            <a:endCxn id="51" idx="1"/>
          </p:cNvCxnSpPr>
          <p:nvPr/>
        </p:nvCxnSpPr>
        <p:spPr bwMode="auto">
          <a:xfrm flipV="1">
            <a:off x="6723064" y="4445000"/>
            <a:ext cx="1450975" cy="2857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AutoShape 16">
            <a:extLst>
              <a:ext uri="{FF2B5EF4-FFF2-40B4-BE49-F238E27FC236}">
                <a16:creationId xmlns:a16="http://schemas.microsoft.com/office/drawing/2014/main" id="{17553439-D0CA-427C-89D8-3C5D196C2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3860800"/>
            <a:ext cx="381000" cy="292100"/>
          </a:xfrm>
          <a:prstGeom prst="diamond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51" name="AutoShape 17">
            <a:extLst>
              <a:ext uri="{FF2B5EF4-FFF2-40B4-BE49-F238E27FC236}">
                <a16:creationId xmlns:a16="http://schemas.microsoft.com/office/drawing/2014/main" id="{540F836F-E69E-4397-B4C5-7C155455F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318000"/>
            <a:ext cx="381000" cy="254000"/>
          </a:xfrm>
          <a:prstGeom prst="diamond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F556843E-1B95-4582-87E0-266E18EF5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4394200"/>
            <a:ext cx="4810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sp>
        <p:nvSpPr>
          <p:cNvPr id="53" name="Text Box 19">
            <a:extLst>
              <a:ext uri="{FF2B5EF4-FFF2-40B4-BE49-F238E27FC236}">
                <a16:creationId xmlns:a16="http://schemas.microsoft.com/office/drawing/2014/main" id="{7FDC0628-2D32-4F7D-9B9C-B299102A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3" y="3403600"/>
            <a:ext cx="4508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1..*</a:t>
            </a:r>
          </a:p>
        </p:txBody>
      </p:sp>
      <p:sp>
        <p:nvSpPr>
          <p:cNvPr id="54" name="Text Box 20">
            <a:extLst>
              <a:ext uri="{FF2B5EF4-FFF2-40B4-BE49-F238E27FC236}">
                <a16:creationId xmlns:a16="http://schemas.microsoft.com/office/drawing/2014/main" id="{C3321D55-4B28-4C79-B820-EC9169638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699000"/>
            <a:ext cx="11033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passengers</a:t>
            </a:r>
          </a:p>
        </p:txBody>
      </p:sp>
      <p:sp>
        <p:nvSpPr>
          <p:cNvPr id="55" name="Text Box 21">
            <a:extLst>
              <a:ext uri="{FF2B5EF4-FFF2-40B4-BE49-F238E27FC236}">
                <a16:creationId xmlns:a16="http://schemas.microsoft.com/office/drawing/2014/main" id="{5925AD23-F5CF-46F2-B29B-9BD73FEA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4699000"/>
            <a:ext cx="6286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driver</a:t>
            </a:r>
          </a:p>
        </p:txBody>
      </p:sp>
      <p:sp>
        <p:nvSpPr>
          <p:cNvPr id="56" name="Text Box 22">
            <a:extLst>
              <a:ext uri="{FF2B5EF4-FFF2-40B4-BE49-F238E27FC236}">
                <a16:creationId xmlns:a16="http://schemas.microsoft.com/office/drawing/2014/main" id="{7046F15D-121E-4A1B-9D74-BEFDA3B97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964" y="46990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32495FD1-7FCF-4AAF-9613-2E73E064C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964" y="2565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1</a:t>
            </a:r>
          </a:p>
        </p:txBody>
      </p:sp>
      <p:sp>
        <p:nvSpPr>
          <p:cNvPr id="58" name="Text Box 24">
            <a:extLst>
              <a:ext uri="{FF2B5EF4-FFF2-40B4-BE49-F238E27FC236}">
                <a16:creationId xmlns:a16="http://schemas.microsoft.com/office/drawing/2014/main" id="{1CEEC01B-032F-430D-A308-3275150A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3708400"/>
            <a:ext cx="4810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0..1</a:t>
            </a:r>
          </a:p>
        </p:txBody>
      </p:sp>
      <p:sp>
        <p:nvSpPr>
          <p:cNvPr id="59" name="Text Box 25">
            <a:extLst>
              <a:ext uri="{FF2B5EF4-FFF2-40B4-BE49-F238E27FC236}">
                <a16:creationId xmlns:a16="http://schemas.microsoft.com/office/drawing/2014/main" id="{AD517BD6-AB00-4809-8415-2C7F6D75E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470400"/>
            <a:ext cx="4508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 pitchFamily="-128" charset="0"/>
              </a:rPr>
              <a:t>0..*</a:t>
            </a: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A1C4894A-0622-4EB4-9CD3-AD9054C4C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4" y="3175001"/>
            <a:ext cx="11641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FC0128"/>
                </a:solidFill>
                <a:latin typeface="Comic Sans MS" pitchFamily="-128" charset="0"/>
              </a:rPr>
              <a:t>composition</a:t>
            </a:r>
          </a:p>
        </p:txBody>
      </p:sp>
      <p:sp>
        <p:nvSpPr>
          <p:cNvPr id="61" name="Line 27">
            <a:extLst>
              <a:ext uri="{FF2B5EF4-FFF2-40B4-BE49-F238E27FC236}">
                <a16:creationId xmlns:a16="http://schemas.microsoft.com/office/drawing/2014/main" id="{1BBB3673-7525-4F18-B5E7-B64B4D26A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7764" y="3479800"/>
            <a:ext cx="282575" cy="420688"/>
          </a:xfrm>
          <a:prstGeom prst="line">
            <a:avLst/>
          </a:prstGeom>
          <a:noFill/>
          <a:ln w="3175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2" name="Text Box 28">
            <a:extLst>
              <a:ext uri="{FF2B5EF4-FFF2-40B4-BE49-F238E27FC236}">
                <a16:creationId xmlns:a16="http://schemas.microsoft.com/office/drawing/2014/main" id="{4B8F8048-7044-4F35-A5CB-650E3E7A1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364" y="4851400"/>
            <a:ext cx="1169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FC0128"/>
                </a:solidFill>
                <a:latin typeface="Comic Sans MS" pitchFamily="-128" charset="0"/>
              </a:rPr>
              <a:t>aggregation</a:t>
            </a:r>
          </a:p>
        </p:txBody>
      </p:sp>
      <p:sp>
        <p:nvSpPr>
          <p:cNvPr id="63" name="Line 29">
            <a:extLst>
              <a:ext uri="{FF2B5EF4-FFF2-40B4-BE49-F238E27FC236}">
                <a16:creationId xmlns:a16="http://schemas.microsoft.com/office/drawing/2014/main" id="{35751E89-0C73-42A7-A4B0-66EC1A8E7A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0163" y="4318000"/>
            <a:ext cx="127000" cy="609600"/>
          </a:xfrm>
          <a:prstGeom prst="line">
            <a:avLst/>
          </a:prstGeom>
          <a:noFill/>
          <a:ln w="3175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4" name="Rectangle 30">
            <a:extLst>
              <a:ext uri="{FF2B5EF4-FFF2-40B4-BE49-F238E27FC236}">
                <a16:creationId xmlns:a16="http://schemas.microsoft.com/office/drawing/2014/main" id="{4E0D6932-231B-4F8E-958B-F9A08BF74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4" y="41656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5" name="Rectangle 31">
            <a:extLst>
              <a:ext uri="{FF2B5EF4-FFF2-40B4-BE49-F238E27FC236}">
                <a16:creationId xmlns:a16="http://schemas.microsoft.com/office/drawing/2014/main" id="{2E763BBD-7CA6-4DD2-B5DC-EC886B9C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4" y="28702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6" name="Rectangle 32">
            <a:extLst>
              <a:ext uri="{FF2B5EF4-FFF2-40B4-BE49-F238E27FC236}">
                <a16:creationId xmlns:a16="http://schemas.microsoft.com/office/drawing/2014/main" id="{32680888-6344-424A-86CB-1E4A8032D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4" y="47752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7" name="Rectangle 33">
            <a:extLst>
              <a:ext uri="{FF2B5EF4-FFF2-40B4-BE49-F238E27FC236}">
                <a16:creationId xmlns:a16="http://schemas.microsoft.com/office/drawing/2014/main" id="{6C9D87C0-8688-4243-9234-9E7BEF196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564" y="4241801"/>
            <a:ext cx="1120775" cy="138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8" name="Rectangle 34">
            <a:extLst>
              <a:ext uri="{FF2B5EF4-FFF2-40B4-BE49-F238E27FC236}">
                <a16:creationId xmlns:a16="http://schemas.microsoft.com/office/drawing/2014/main" id="{77486D4D-DDC7-4A2F-81D2-59C185F84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963" y="3327401"/>
            <a:ext cx="1447800" cy="6715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kern="0">
                <a:solidFill>
                  <a:srgbClr val="000000"/>
                </a:solidFill>
                <a:latin typeface="Helvetica" pitchFamily="-128" charset="0"/>
              </a:rPr>
              <a:t>:Locomotive</a:t>
            </a: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9" name="Rectangle 35">
            <a:extLst>
              <a:ext uri="{FF2B5EF4-FFF2-40B4-BE49-F238E27FC236}">
                <a16:creationId xmlns:a16="http://schemas.microsoft.com/office/drawing/2014/main" id="{68313531-E3CC-4435-A75C-5351BC12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963" y="3708400"/>
            <a:ext cx="1447800" cy="1524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 kern="0">
              <a:solidFill>
                <a:srgbClr val="000000"/>
              </a:solidFill>
              <a:latin typeface="Helvetica" pitchFamily="-128" charset="0"/>
            </a:endParaRPr>
          </a:p>
          <a:p>
            <a:pPr algn="ctr"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71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A0C60-3E55-48B8-8EB6-0E57923F228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Annotation </a:t>
            </a:r>
          </a:p>
        </p:txBody>
      </p:sp>
      <p:sp>
        <p:nvSpPr>
          <p:cNvPr id="102403" name="Slide Number Placeholder 2">
            <a:extLst>
              <a:ext uri="{FF2B5EF4-FFF2-40B4-BE49-F238E27FC236}">
                <a16:creationId xmlns:a16="http://schemas.microsoft.com/office/drawing/2014/main" id="{6A4C0F77-FFD2-4466-A78F-D39FE3E2BEC9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A7D1441B-6555-4C81-BD82-E1EFA5C0258D}" type="slidenum">
              <a:rPr lang="en-US" altLang="en-US" sz="1200">
                <a:solidFill>
                  <a:srgbClr val="3F3F3F"/>
                </a:solidFill>
              </a:rPr>
              <a:pPr algn="r" rtl="1"/>
              <a:t>24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3DF2310-938B-49F3-9B52-B4B97F016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31950"/>
            <a:ext cx="8534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Helvetica" panose="020B0604020202020204" pitchFamily="34" charset="0"/>
              </a:rPr>
              <a:t>Comments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>
                <a:solidFill>
                  <a:srgbClr val="003399"/>
                </a:solidFill>
                <a:latin typeface="Courier" charset="0"/>
              </a:rPr>
              <a:t>--</a:t>
            </a: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 can be used to add comments within a class description</a:t>
            </a: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Char char="Ü"/>
            </a:pPr>
            <a:endParaRPr lang="en-US" altLang="en-US" sz="2400" b="1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Helvetica" panose="020B0604020202020204" pitchFamily="34" charset="0"/>
              </a:rPr>
              <a:t>Notes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6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Char char="Ü"/>
            </a:pPr>
            <a:endParaRPr lang="en-US" altLang="en-US" sz="2400" b="1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Char char="Ü"/>
            </a:pPr>
            <a:endParaRPr lang="en-US" altLang="en-US" sz="2400" b="1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Helvetica" panose="020B0604020202020204" pitchFamily="34" charset="0"/>
              </a:rPr>
              <a:t>Constraint Rules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Any further constraints {in curly braces}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600" b="1">
                <a:solidFill>
                  <a:srgbClr val="003399"/>
                </a:solidFill>
                <a:latin typeface="Helvetica" panose="020B0604020202020204" pitchFamily="34" charset="0"/>
              </a:rPr>
              <a:t>e.g. {time limit: length must not be more than three months}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D422D567-635B-44FE-AA41-EA33743FC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3460750"/>
            <a:ext cx="2151063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{length = start - end}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788924B-3E23-4CD1-9BB4-9F98502C8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32150"/>
            <a:ext cx="1676400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   Date Range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Start: Date</a:t>
            </a:r>
          </a:p>
          <a:p>
            <a:pPr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End: Date</a:t>
            </a:r>
          </a:p>
          <a:p>
            <a:pPr eaLnBrk="0" hangingPunct="0">
              <a:defRPr/>
            </a:pPr>
            <a:r>
              <a:rPr lang="en-US" sz="1600" kern="0">
                <a:solidFill>
                  <a:srgbClr val="000000"/>
                </a:solidFill>
                <a:latin typeface="Helvetica" pitchFamily="-128" charset="0"/>
              </a:rPr>
              <a:t>/length: integer</a:t>
            </a:r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A75D0702-DE14-4E6E-B529-93339CD737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3613150"/>
            <a:ext cx="1676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DD8205CD-2054-4629-AEA9-3D12E0281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51350"/>
            <a:ext cx="1676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cxnSp>
        <p:nvCxnSpPr>
          <p:cNvPr id="102409" name="AutoShape 8">
            <a:extLst>
              <a:ext uri="{FF2B5EF4-FFF2-40B4-BE49-F238E27FC236}">
                <a16:creationId xmlns:a16="http://schemas.microsoft.com/office/drawing/2014/main" id="{E4E406CB-3B06-4AB2-8420-441EA51E7A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7800" y="3841750"/>
            <a:ext cx="1354138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 type="non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>
            <a:extLst>
              <a:ext uri="{FF2B5EF4-FFF2-40B4-BE49-F238E27FC236}">
                <a16:creationId xmlns:a16="http://schemas.microsoft.com/office/drawing/2014/main" id="{AEED2FC6-080E-496A-8EA8-54DA55F80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3460750"/>
            <a:ext cx="228600" cy="2286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21B38EB0-8BBD-4546-9F00-D25952B02DCC}"/>
              </a:ext>
            </a:extLst>
          </p:cNvPr>
          <p:cNvSpPr>
            <a:spLocks noChangeArrowheads="1"/>
          </p:cNvSpPr>
          <p:nvPr/>
        </p:nvSpPr>
        <p:spPr bwMode="auto">
          <a:xfrm rot="-2727476">
            <a:off x="5103813" y="3244850"/>
            <a:ext cx="381000" cy="374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3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34AFD0-29D0-4498-A282-C554D3025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1" y="323850"/>
            <a:ext cx="8705806" cy="609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91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61ADE5-A8F8-4C29-9C09-2BA26EEA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12" y="434481"/>
            <a:ext cx="8248376" cy="598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74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9380-9D1E-49C1-8890-80834E15F8B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What UML class diagrams can show</a:t>
            </a:r>
          </a:p>
        </p:txBody>
      </p:sp>
      <p:sp>
        <p:nvSpPr>
          <p:cNvPr id="103427" name="Slide Number Placeholder 2">
            <a:extLst>
              <a:ext uri="{FF2B5EF4-FFF2-40B4-BE49-F238E27FC236}">
                <a16:creationId xmlns:a16="http://schemas.microsoft.com/office/drawing/2014/main" id="{F2B90B14-41F0-4915-9719-371CEAEB251E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C1010B1E-C06D-4859-9230-D5157649F709}" type="slidenum">
              <a:rPr lang="en-US" altLang="en-US" sz="1200">
                <a:solidFill>
                  <a:srgbClr val="3F3F3F"/>
                </a:solidFill>
              </a:rPr>
              <a:pPr algn="r" rtl="1"/>
              <a:t>27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110405-821F-41AA-81DC-78D4AD4BE387}"/>
              </a:ext>
            </a:extLst>
          </p:cNvPr>
          <p:cNvSpPr/>
          <p:nvPr/>
        </p:nvSpPr>
        <p:spPr>
          <a:xfrm>
            <a:off x="1847850" y="1557339"/>
            <a:ext cx="8280400" cy="5349157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Division of Responsibility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Operations that objects are responsible for providing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Subclassing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Inheritance, generalization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Navigability / Visibility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When objects need to know about other objects to call their operations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Aggregation / Composition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When objects are part of other objects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Dependencies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When changing the design of a class will affect other classes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Interfaces</a:t>
            </a:r>
          </a:p>
          <a:p>
            <a:pPr lvl="1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r>
              <a:rPr lang="en-US" altLang="en-US" sz="1400" b="1">
                <a:solidFill>
                  <a:srgbClr val="003399"/>
                </a:solidFill>
                <a:latin typeface="Helvetica" panose="020B0604020202020204" pitchFamily="34" charset="0"/>
              </a:rPr>
              <a:t>Used to reduce coupling between objects</a:t>
            </a:r>
          </a:p>
          <a:p>
            <a:pPr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anose="05000000000000000000" pitchFamily="2" charset="2"/>
              <a:buChar char="Ä"/>
            </a:pPr>
            <a:endParaRPr lang="en-US" altLang="en-US" sz="1400" b="1">
              <a:solidFill>
                <a:srgbClr val="003399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93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4F1E-6C13-466B-8F4E-0D6B63D0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(Individual)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40697-E028-483C-B2EB-0586527E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Prepare written assignment about UML in your own words from the link given below.</a:t>
            </a:r>
          </a:p>
          <a:p>
            <a:pPr lvl="1"/>
            <a:r>
              <a:rPr lang="en-US" dirty="0">
                <a:hlinkClick r:id="rId2"/>
              </a:rPr>
              <a:t>https://www.ibm.com/developerworks/rational/library/769.html</a:t>
            </a:r>
            <a:endParaRPr lang="en-US" dirty="0"/>
          </a:p>
          <a:p>
            <a:pPr lvl="1"/>
            <a:endParaRPr lang="en-GB" dirty="0"/>
          </a:p>
          <a:p>
            <a:r>
              <a:rPr lang="en-GB" dirty="0"/>
              <a:t>D</a:t>
            </a:r>
            <a:r>
              <a:rPr lang="en-US" dirty="0" err="1"/>
              <a:t>ead</a:t>
            </a:r>
            <a:r>
              <a:rPr lang="en-US" dirty="0"/>
              <a:t> line: 21/05/2018</a:t>
            </a:r>
          </a:p>
        </p:txBody>
      </p:sp>
    </p:spTree>
    <p:extLst>
      <p:ext uri="{BB962C8B-B14F-4D97-AF65-F5344CB8AC3E}">
        <p14:creationId xmlns:p14="http://schemas.microsoft.com/office/powerpoint/2010/main" val="1057170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26983-0FC9-46DB-A7C2-E42B8490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(Group)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44184-ACD9-449D-946C-92563CD7F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Prepare class diagram of your proposed project in STARUML.</a:t>
            </a:r>
          </a:p>
          <a:p>
            <a:r>
              <a:rPr lang="en-GB" dirty="0"/>
              <a:t>Dead line: 21/05/2018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Elements of the Analysis Model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352800" y="2209800"/>
            <a:ext cx="2057400" cy="1676400"/>
            <a:chOff x="624" y="1344"/>
            <a:chExt cx="1296" cy="1056"/>
          </a:xfrm>
        </p:grpSpPr>
        <p:sp>
          <p:nvSpPr>
            <p:cNvPr id="13334" name="Rectangle 4"/>
            <p:cNvSpPr>
              <a:spLocks noChangeArrowheads="1"/>
            </p:cNvSpPr>
            <p:nvPr/>
          </p:nvSpPr>
          <p:spPr bwMode="auto">
            <a:xfrm>
              <a:off x="624" y="1728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latin typeface="Times New Roman" panose="02020603050405020304" pitchFamily="18" charset="0"/>
                </a:rPr>
                <a:t>Use case text</a:t>
              </a:r>
            </a:p>
            <a:p>
              <a:pPr eaLnBrk="1" hangingPunct="1"/>
              <a:r>
                <a:rPr lang="en-US" altLang="en-US" sz="1600" i="1">
                  <a:latin typeface="Times New Roman" panose="02020603050405020304" pitchFamily="18" charset="0"/>
                </a:rPr>
                <a:t>Use case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Activity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Swim lane diagrams</a:t>
              </a:r>
            </a:p>
          </p:txBody>
        </p:sp>
        <p:sp>
          <p:nvSpPr>
            <p:cNvPr id="13335" name="Rectangle 5"/>
            <p:cNvSpPr>
              <a:spLocks noChangeArrowheads="1"/>
            </p:cNvSpPr>
            <p:nvPr/>
          </p:nvSpPr>
          <p:spPr bwMode="auto">
            <a:xfrm>
              <a:off x="624" y="1344"/>
              <a:ext cx="1296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Scenario-based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modeling</a:t>
              </a:r>
            </a:p>
          </p:txBody>
        </p:sp>
      </p:grp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3352800" y="4572000"/>
            <a:ext cx="2057400" cy="1676400"/>
            <a:chOff x="576" y="3072"/>
            <a:chExt cx="1296" cy="1056"/>
          </a:xfrm>
        </p:grpSpPr>
        <p:sp>
          <p:nvSpPr>
            <p:cNvPr id="13332" name="Rectangle 7"/>
            <p:cNvSpPr>
              <a:spLocks noChangeArrowheads="1"/>
            </p:cNvSpPr>
            <p:nvPr/>
          </p:nvSpPr>
          <p:spPr bwMode="auto">
            <a:xfrm>
              <a:off x="576" y="3456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latin typeface="Times New Roman" panose="02020603050405020304" pitchFamily="18" charset="0"/>
                </a:rPr>
                <a:t>Class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Analysis packages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CRC models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Collaboration diagrams</a:t>
              </a:r>
            </a:p>
          </p:txBody>
        </p:sp>
        <p:sp>
          <p:nvSpPr>
            <p:cNvPr id="13333" name="Rectangle 8"/>
            <p:cNvSpPr>
              <a:spLocks noChangeArrowheads="1"/>
            </p:cNvSpPr>
            <p:nvPr/>
          </p:nvSpPr>
          <p:spPr bwMode="auto">
            <a:xfrm>
              <a:off x="576" y="3072"/>
              <a:ext cx="1296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Class-based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modeling</a:t>
              </a:r>
            </a:p>
          </p:txBody>
        </p:sp>
      </p:grp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6667500" y="2209800"/>
            <a:ext cx="2057400" cy="1676400"/>
            <a:chOff x="3264" y="1344"/>
            <a:chExt cx="1296" cy="1056"/>
          </a:xfrm>
        </p:grpSpPr>
        <p:sp>
          <p:nvSpPr>
            <p:cNvPr id="13330" name="Rectangle 10"/>
            <p:cNvSpPr>
              <a:spLocks noChangeArrowheads="1"/>
            </p:cNvSpPr>
            <p:nvPr/>
          </p:nvSpPr>
          <p:spPr bwMode="auto">
            <a:xfrm>
              <a:off x="3264" y="1728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Data structure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Data flow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Control-flow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Processing narratives</a:t>
              </a:r>
            </a:p>
          </p:txBody>
        </p:sp>
        <p:sp>
          <p:nvSpPr>
            <p:cNvPr id="13331" name="Rectangle 11"/>
            <p:cNvSpPr>
              <a:spLocks noChangeArrowheads="1"/>
            </p:cNvSpPr>
            <p:nvPr/>
          </p:nvSpPr>
          <p:spPr bwMode="auto">
            <a:xfrm>
              <a:off x="3264" y="1344"/>
              <a:ext cx="1296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Flow-oriented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modeling</a:t>
              </a:r>
            </a:p>
          </p:txBody>
        </p:sp>
      </p:grp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6667500" y="4572000"/>
            <a:ext cx="2057400" cy="1676400"/>
            <a:chOff x="3408" y="2880"/>
            <a:chExt cx="1296" cy="1056"/>
          </a:xfrm>
        </p:grpSpPr>
        <p:sp>
          <p:nvSpPr>
            <p:cNvPr id="13328" name="Rectangle 13"/>
            <p:cNvSpPr>
              <a:spLocks noChangeArrowheads="1"/>
            </p:cNvSpPr>
            <p:nvPr/>
          </p:nvSpPr>
          <p:spPr bwMode="auto">
            <a:xfrm>
              <a:off x="3408" y="3264"/>
              <a:ext cx="1296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i="1">
                  <a:latin typeface="Times New Roman" panose="02020603050405020304" pitchFamily="18" charset="0"/>
                </a:rPr>
                <a:t>State diagrams</a:t>
              </a:r>
            </a:p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Sequence diagrams</a:t>
              </a:r>
            </a:p>
            <a:p>
              <a:pPr eaLnBrk="1" hangingPunct="1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13329" name="Rectangle 14"/>
            <p:cNvSpPr>
              <a:spLocks noChangeArrowheads="1"/>
            </p:cNvSpPr>
            <p:nvPr/>
          </p:nvSpPr>
          <p:spPr bwMode="auto">
            <a:xfrm>
              <a:off x="3408" y="2880"/>
              <a:ext cx="1296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Behavioral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modeling</a:t>
              </a:r>
            </a:p>
          </p:txBody>
        </p:sp>
      </p:grpSp>
      <p:sp>
        <p:nvSpPr>
          <p:cNvPr id="13319" name="Rectangle 15"/>
          <p:cNvSpPr>
            <a:spLocks noChangeArrowheads="1"/>
          </p:cNvSpPr>
          <p:nvPr/>
        </p:nvSpPr>
        <p:spPr bwMode="auto">
          <a:xfrm>
            <a:off x="6400800" y="2057400"/>
            <a:ext cx="2590800" cy="1981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6705600" y="1600201"/>
            <a:ext cx="1993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</a:rPr>
              <a:t>Structured Analysis</a:t>
            </a:r>
          </a:p>
        </p:txBody>
      </p:sp>
      <p:sp>
        <p:nvSpPr>
          <p:cNvPr id="13321" name="Line 17"/>
          <p:cNvSpPr>
            <a:spLocks noChangeShapeType="1"/>
          </p:cNvSpPr>
          <p:nvPr/>
        </p:nvSpPr>
        <p:spPr bwMode="auto">
          <a:xfrm>
            <a:off x="3048000" y="64770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8"/>
          <p:cNvSpPr>
            <a:spLocks noChangeShapeType="1"/>
          </p:cNvSpPr>
          <p:nvPr/>
        </p:nvSpPr>
        <p:spPr bwMode="auto">
          <a:xfrm>
            <a:off x="5715000" y="4343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9"/>
          <p:cNvSpPr>
            <a:spLocks noChangeShapeType="1"/>
          </p:cNvSpPr>
          <p:nvPr/>
        </p:nvSpPr>
        <p:spPr bwMode="auto">
          <a:xfrm>
            <a:off x="8991600" y="4343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0"/>
          <p:cNvSpPr>
            <a:spLocks noChangeShapeType="1"/>
          </p:cNvSpPr>
          <p:nvPr/>
        </p:nvSpPr>
        <p:spPr bwMode="auto">
          <a:xfrm>
            <a:off x="3048000" y="2057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>
            <a:off x="3048000" y="20574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>
            <a:off x="57150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086100" y="1600201"/>
            <a:ext cx="247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</a:rPr>
              <a:t>Object-oriented Analysis</a:t>
            </a:r>
          </a:p>
        </p:txBody>
      </p:sp>
    </p:spTree>
    <p:extLst>
      <p:ext uri="{BB962C8B-B14F-4D97-AF65-F5344CB8AC3E}">
        <p14:creationId xmlns:p14="http://schemas.microsoft.com/office/powerpoint/2010/main" val="402405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Modeling Approaches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Structured analysis</a:t>
            </a:r>
          </a:p>
          <a:p>
            <a:pPr lvl="1" eaLnBrk="1" hangingPunct="1"/>
            <a:r>
              <a:rPr lang="en-US" altLang="en-US" sz="1800"/>
              <a:t>Considers data and the processes that transform the data as separate entities</a:t>
            </a:r>
          </a:p>
          <a:p>
            <a:pPr lvl="1" eaLnBrk="1" hangingPunct="1"/>
            <a:r>
              <a:rPr lang="en-US" altLang="en-US" sz="1800"/>
              <a:t>Data is modeled in terms of only attributes and relationships (but no operations)</a:t>
            </a:r>
          </a:p>
          <a:p>
            <a:pPr lvl="1" eaLnBrk="1" hangingPunct="1"/>
            <a:r>
              <a:rPr lang="en-US" altLang="en-US" sz="1800"/>
              <a:t>Processes  are modeled to show the 1) input data, 2) the transformation that occurs on that data, and 3) the resulting output data</a:t>
            </a:r>
          </a:p>
          <a:p>
            <a:pPr eaLnBrk="1" hangingPunct="1"/>
            <a:r>
              <a:rPr lang="en-US" altLang="en-US" sz="2000"/>
              <a:t>Object-oriented analysis</a:t>
            </a:r>
          </a:p>
          <a:p>
            <a:pPr lvl="1" eaLnBrk="1" hangingPunct="1"/>
            <a:r>
              <a:rPr lang="en-US" altLang="en-US" sz="1800"/>
              <a:t>Focuses on the definition of classes and the manner in which they collaborate with one another to fulfill customer requirements</a:t>
            </a:r>
          </a:p>
        </p:txBody>
      </p:sp>
    </p:spTree>
    <p:extLst>
      <p:ext uri="{BB962C8B-B14F-4D97-AF65-F5344CB8AC3E}">
        <p14:creationId xmlns:p14="http://schemas.microsoft.com/office/powerpoint/2010/main" val="8689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/>
              <a:t>Elements of the Analysis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Scenario-based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Describe the system from the user's point of view using scenarios that are depicted in use cases and activity diagrams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Class-based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Identify the domain classes for the objects manipulated by the actors, the attributes of these classes, and how they interact with one another; they utilize class diagrams to do this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Behavioral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Use state diagrams to represent the state of the system, the events that cause the system to change state, and the actions that are taken as a result of a particular event; can also be applied to each class in the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Flow-oriented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Use data flow diagrams to show the input data that comes into a system, what functions are applied to that data to do transformations, and what resulting output data are produced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6526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Class-based Modeling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2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B3D2-96B8-4AB6-B336-5991CE6A5B6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What are classes?</a:t>
            </a:r>
          </a:p>
        </p:txBody>
      </p:sp>
      <p:sp>
        <p:nvSpPr>
          <p:cNvPr id="73731" name="Slide Number Placeholder 2">
            <a:extLst>
              <a:ext uri="{FF2B5EF4-FFF2-40B4-BE49-F238E27FC236}">
                <a16:creationId xmlns:a16="http://schemas.microsoft.com/office/drawing/2014/main" id="{B5A1F4E3-894D-450F-B9DE-7D3B66E7EF3B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67452B06-E4CF-4D87-B3F4-24873134D7BE}" type="slidenum">
              <a:rPr lang="en-US" altLang="en-US" sz="1200">
                <a:solidFill>
                  <a:srgbClr val="3F3F3F"/>
                </a:solidFill>
              </a:rPr>
              <a:pPr algn="r" rtl="1"/>
              <a:t>7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5666B-7984-4B6B-B10A-F2F69284444E}"/>
              </a:ext>
            </a:extLst>
          </p:cNvPr>
          <p:cNvSpPr txBox="1">
            <a:spLocks noChangeArrowheads="1"/>
          </p:cNvSpPr>
          <p:nvPr/>
        </p:nvSpPr>
        <p:spPr>
          <a:xfrm>
            <a:off x="1774825" y="1671638"/>
            <a:ext cx="8534400" cy="2514600"/>
          </a:xfrm>
          <a:prstGeom prst="rect">
            <a:avLst/>
          </a:prstGeom>
        </p:spPr>
        <p:txBody>
          <a:bodyPr/>
          <a:lstStyle>
            <a:lvl1pPr marL="436563" indent="-317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663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en-US" altLang="en-US" sz="2000" dirty="0">
                <a:latin typeface="Corbel" panose="020B0503020204020204" pitchFamily="34" charset="0"/>
              </a:rPr>
              <a:t>A class describes a group of objects with</a:t>
            </a:r>
          </a:p>
          <a:p>
            <a:pPr lvl="1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</a:pPr>
            <a:r>
              <a:rPr lang="en-US" altLang="en-US" sz="1400" dirty="0">
                <a:latin typeface="Corbel" panose="020B0503020204020204" pitchFamily="34" charset="0"/>
              </a:rPr>
              <a:t>similar properties (attributes), </a:t>
            </a:r>
          </a:p>
          <a:p>
            <a:pPr lvl="1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</a:pPr>
            <a:r>
              <a:rPr lang="en-US" altLang="en-US" sz="1400" dirty="0">
                <a:latin typeface="Corbel" panose="020B0503020204020204" pitchFamily="34" charset="0"/>
              </a:rPr>
              <a:t>common behavior (operations), </a:t>
            </a:r>
          </a:p>
          <a:p>
            <a:pPr lvl="1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</a:pPr>
            <a:r>
              <a:rPr lang="en-US" altLang="en-US" sz="1400" dirty="0">
                <a:latin typeface="Corbel" panose="020B0503020204020204" pitchFamily="34" charset="0"/>
              </a:rPr>
              <a:t>common relationships to other objects, </a:t>
            </a:r>
          </a:p>
          <a:p>
            <a:pPr lvl="1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</a:pPr>
            <a:r>
              <a:rPr lang="en-US" altLang="en-US" sz="1400" dirty="0">
                <a:latin typeface="Corbel" panose="020B0503020204020204" pitchFamily="34" charset="0"/>
              </a:rPr>
              <a:t>and common meaning (“semantics”).</a:t>
            </a:r>
          </a:p>
          <a:p>
            <a:pPr eaLnBrk="0" hangingPunct="0"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en-US" altLang="en-US" sz="2000" dirty="0">
                <a:latin typeface="Corbel" panose="020B0503020204020204" pitchFamily="34" charset="0"/>
              </a:rPr>
              <a:t>Examples</a:t>
            </a:r>
          </a:p>
          <a:p>
            <a:pPr lvl="1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</a:pPr>
            <a:r>
              <a:rPr lang="en-US" altLang="en-US" sz="1400" dirty="0">
                <a:solidFill>
                  <a:srgbClr val="000080"/>
                </a:solidFill>
                <a:latin typeface="Corbel" panose="020B0503020204020204" pitchFamily="34" charset="0"/>
              </a:rPr>
              <a:t>Employee</a:t>
            </a:r>
            <a:r>
              <a:rPr lang="en-US" altLang="en-US" sz="1400" dirty="0">
                <a:latin typeface="Corbel" panose="020B0503020204020204" pitchFamily="34" charset="0"/>
              </a:rPr>
              <a:t>: has a name, employee# and department; an employee is hired, and fired; an employee works in one or more projects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D2B63-D4AC-47FA-8E67-64C37AA7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6" y="4338638"/>
            <a:ext cx="2500313" cy="2519362"/>
          </a:xfrm>
          <a:prstGeom prst="rect">
            <a:avLst/>
          </a:prstGeom>
          <a:solidFill>
            <a:srgbClr val="FFFFCC"/>
          </a:solidFill>
          <a:ln w="1905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1ECF4-566F-491A-A061-5DECB4BBC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4338639"/>
            <a:ext cx="1211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Employee</a:t>
            </a:r>
            <a:endParaRPr lang="pt-BR" altLang="en-US" sz="20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C5863-E272-458A-9936-1160E3884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6" y="4719638"/>
            <a:ext cx="2500313" cy="2138362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90C610-A99E-4BAC-82ED-101A7391C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6" y="5557838"/>
            <a:ext cx="2500313" cy="1300162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052BDB-49A1-4FF2-B95D-80AA9AD6A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4719638"/>
            <a:ext cx="12842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name</a:t>
            </a:r>
          </a:p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employee#</a:t>
            </a:r>
          </a:p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department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A718FA-B190-4087-AE16-E114BB12F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5" y="5634038"/>
            <a:ext cx="16652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hire()</a:t>
            </a:r>
          </a:p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fire()</a:t>
            </a:r>
          </a:p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rgbClr val="000000"/>
                </a:solidFill>
                <a:latin typeface="Helvetica" pitchFamily="-128" charset="0"/>
              </a:rPr>
              <a:t>assignproject()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FD049E53-C83B-4485-A65F-EC54324CC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26" y="4567239"/>
            <a:ext cx="230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>
                <a:solidFill>
                  <a:srgbClr val="FC0128"/>
                </a:solidFill>
                <a:latin typeface="Arial" charset="0"/>
              </a:rPr>
              <a:t>Name (mandatory)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293EF681-C936-44ED-93DC-8D03BC3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6" y="4719639"/>
            <a:ext cx="1312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>
                <a:solidFill>
                  <a:srgbClr val="FC0128"/>
                </a:solidFill>
                <a:latin typeface="Arial" charset="0"/>
              </a:rPr>
              <a:t>Attributes</a:t>
            </a:r>
          </a:p>
          <a:p>
            <a:pPr algn="ctr">
              <a:defRPr/>
            </a:pPr>
            <a:r>
              <a:rPr lang="pt-BR" sz="2000">
                <a:solidFill>
                  <a:srgbClr val="FC0128"/>
                </a:solidFill>
                <a:latin typeface="Arial" charset="0"/>
              </a:rPr>
              <a:t> (optional)</a:t>
            </a: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7BC7B9B6-E15F-4CA5-81FA-DE875CB94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1625" y="4491038"/>
            <a:ext cx="1219200" cy="304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7F50CCBA-D7C6-4AD6-8921-DAE1978A3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1225" y="4872038"/>
            <a:ext cx="1295400" cy="2286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DBDA0085-11A5-4FF8-8B84-F6462D5B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6" y="5745164"/>
            <a:ext cx="142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>
                <a:solidFill>
                  <a:srgbClr val="FC0128"/>
                </a:solidFill>
                <a:latin typeface="Arial" charset="0"/>
              </a:rPr>
              <a:t>Operations</a:t>
            </a:r>
          </a:p>
          <a:p>
            <a:pPr>
              <a:defRPr/>
            </a:pPr>
            <a:r>
              <a:rPr lang="pt-BR" sz="2000">
                <a:solidFill>
                  <a:srgbClr val="FC0128"/>
                </a:solidFill>
                <a:latin typeface="Arial" charset="0"/>
              </a:rPr>
              <a:t> (optional)</a:t>
            </a: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965E3B74-80D8-416F-AC5D-651A0C16E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7225" y="5786438"/>
            <a:ext cx="2286000" cy="1397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2147937B-0518-4E00-AB69-49CFAD250A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7225" y="5926138"/>
            <a:ext cx="2286000" cy="1651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6F813A3A-600B-47B4-95D9-73E39FA9D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1225" y="5100638"/>
            <a:ext cx="12954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41524FBE-835D-4955-9DA7-63D3630F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1225" y="5100638"/>
            <a:ext cx="1295400" cy="304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EC4B8EF9-1373-4FC1-8BBA-BCF38D519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2625" y="5938838"/>
            <a:ext cx="990600" cy="3810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C1BF-A77C-4DBE-9E08-98909976073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The full notation…</a:t>
            </a:r>
          </a:p>
        </p:txBody>
      </p:sp>
      <p:sp>
        <p:nvSpPr>
          <p:cNvPr id="74755" name="Slide Number Placeholder 2">
            <a:extLst>
              <a:ext uri="{FF2B5EF4-FFF2-40B4-BE49-F238E27FC236}">
                <a16:creationId xmlns:a16="http://schemas.microsoft.com/office/drawing/2014/main" id="{1C1D8D3D-08F2-47BA-9F5C-B60E5C28B142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410E5BF7-BA43-4FB6-B39A-E5996DF43F2D}" type="slidenum">
              <a:rPr lang="en-US" altLang="en-US" sz="1200">
                <a:solidFill>
                  <a:srgbClr val="3F3F3F"/>
                </a:solidFill>
              </a:rPr>
              <a:pPr algn="r" rtl="1"/>
              <a:t>8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grpSp>
        <p:nvGrpSpPr>
          <p:cNvPr id="74756" name="Group 3">
            <a:extLst>
              <a:ext uri="{FF2B5EF4-FFF2-40B4-BE49-F238E27FC236}">
                <a16:creationId xmlns:a16="http://schemas.microsoft.com/office/drawing/2014/main" id="{599390B5-DCA1-4DEC-AC0E-77D78D4BF7E3}"/>
              </a:ext>
            </a:extLst>
          </p:cNvPr>
          <p:cNvGrpSpPr>
            <a:grpSpLocks/>
          </p:cNvGrpSpPr>
          <p:nvPr/>
        </p:nvGrpSpPr>
        <p:grpSpPr bwMode="auto">
          <a:xfrm>
            <a:off x="3914775" y="2709863"/>
            <a:ext cx="4038600" cy="2743200"/>
            <a:chOff x="240" y="1344"/>
            <a:chExt cx="2544" cy="17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4BF50C9-753F-4CF3-B7EA-884340F28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2544" cy="1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                       Student</a:t>
              </a:r>
            </a:p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Helvetica" pitchFamily="-128" charset="0"/>
              </a:endParaRPr>
            </a:p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Helvetica" pitchFamily="-128" charset="0"/>
              </a:endParaRPr>
            </a:p>
            <a:p>
              <a:pPr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+ name: string [1] = “Anon” {</a:t>
              </a:r>
              <a:r>
                <a:rPr lang="en-US" dirty="0" err="1">
                  <a:solidFill>
                    <a:srgbClr val="000000"/>
                  </a:solidFill>
                  <a:latin typeface="Helvetica" pitchFamily="-128" charset="0"/>
                </a:rPr>
                <a:t>readOnly</a:t>
              </a: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}</a:t>
              </a:r>
            </a:p>
            <a:p>
              <a:pPr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+ </a:t>
              </a:r>
              <a:r>
                <a:rPr lang="en-US" dirty="0" err="1">
                  <a:solidFill>
                    <a:srgbClr val="000000"/>
                  </a:solidFill>
                  <a:latin typeface="Helvetica" pitchFamily="-128" charset="0"/>
                </a:rPr>
                <a:t>registeredIn</a:t>
              </a: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: Course [*]</a:t>
              </a:r>
            </a:p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Helvetica" pitchFamily="-128" charset="0"/>
              </a:endParaRPr>
            </a:p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Helvetica" pitchFamily="-128" charset="0"/>
              </a:endParaRPr>
            </a:p>
            <a:p>
              <a:pPr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+ register (c: Course)</a:t>
              </a:r>
            </a:p>
            <a:p>
              <a:pPr eaLnBrk="0" hangingPunct="0">
                <a:defRPr/>
              </a:pP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+ </a:t>
              </a:r>
              <a:r>
                <a:rPr lang="en-US" dirty="0" err="1">
                  <a:solidFill>
                    <a:srgbClr val="000000"/>
                  </a:solidFill>
                  <a:latin typeface="Helvetica" pitchFamily="-128" charset="0"/>
                </a:rPr>
                <a:t>isRegistered</a:t>
              </a:r>
              <a:r>
                <a:rPr lang="en-US" dirty="0">
                  <a:solidFill>
                    <a:srgbClr val="000000"/>
                  </a:solidFill>
                  <a:latin typeface="Helvetica" pitchFamily="-128" charset="0"/>
                </a:rPr>
                <a:t> (c: Course) : Boolean</a:t>
              </a: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2F5E0157-C089-4790-A283-172C77938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776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8B35CDC4-1A8D-4D28-8F08-D27568F650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496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00"/>
                </a:solidFill>
                <a:latin typeface="Times" pitchFamily="-128" charset="0"/>
              </a:endParaRPr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D9F9AADA-5432-4404-98E7-5F11295B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1" y="2008188"/>
            <a:ext cx="235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Name of the class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E040C9E0-D24A-4C96-8F11-1009AB6127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24575" y="2405063"/>
            <a:ext cx="4572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4425BCF-326A-40C0-855A-1349B4EDA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6" y="4081463"/>
            <a:ext cx="1412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C0128"/>
                </a:solidFill>
                <a:latin typeface="Times" pitchFamily="-128" charset="0"/>
              </a:rPr>
              <a:t>Visibility: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rgbClr val="FC0128"/>
                </a:solidFill>
                <a:latin typeface="Times" pitchFamily="-128" charset="0"/>
              </a:rPr>
              <a:t>+, -, #</a:t>
            </a: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6756BF96-1C1E-4061-845C-5202D4481F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6575" y="3852863"/>
            <a:ext cx="9144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7C0B1BA-ED07-4C21-BC75-4D10E743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147" y="2481264"/>
            <a:ext cx="1293944" cy="64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Attribute</a:t>
            </a:r>
          </a:p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name</a:t>
            </a: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17F58988-4B6B-4DAF-BB7F-0B4F01A9F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2775" y="2862263"/>
            <a:ext cx="12954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3DA44929-8E2B-4741-9531-E7CFF40F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676" y="5834064"/>
            <a:ext cx="2592377" cy="64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 dirty="0">
                <a:solidFill>
                  <a:srgbClr val="FC0128"/>
                </a:solidFill>
                <a:latin typeface="Times" pitchFamily="-128" charset="0"/>
              </a:rPr>
              <a:t>Function/Operation</a:t>
            </a:r>
          </a:p>
          <a:p>
            <a:pPr algn="ctr" eaLnBrk="0" hangingPunct="0">
              <a:lnSpc>
                <a:spcPct val="75000"/>
              </a:lnSpc>
              <a:defRPr/>
            </a:pPr>
            <a:r>
              <a:rPr lang="en-US" sz="2400" dirty="0">
                <a:solidFill>
                  <a:srgbClr val="FC0128"/>
                </a:solidFill>
                <a:latin typeface="Times" pitchFamily="-128" charset="0"/>
              </a:rPr>
              <a:t>name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36D2CC0F-C6B2-4150-948D-5828CFE58A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9975" y="5300663"/>
            <a:ext cx="8382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8846C811-A026-4E1F-A0A0-BC1916FF6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395" y="6291263"/>
            <a:ext cx="1550424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Parameters</a:t>
            </a: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4C5BA0EB-BCAC-4FDC-803A-DCE7A447C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1175" y="5300663"/>
            <a:ext cx="22860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C2987824-E7E8-4BD2-A250-AF36407D1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639" y="6062663"/>
            <a:ext cx="1763624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 dirty="0">
                <a:solidFill>
                  <a:srgbClr val="FC0128"/>
                </a:solidFill>
                <a:latin typeface="Times" pitchFamily="-128" charset="0"/>
              </a:rPr>
              <a:t>Return value</a:t>
            </a: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E0A91256-0505-4409-924D-F3D6EE452B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15175" y="5300663"/>
            <a:ext cx="6858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A6CA6F76-F7C6-4786-A312-1F90B0034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547" y="1871664"/>
            <a:ext cx="1293944" cy="64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Attribute</a:t>
            </a:r>
          </a:p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type</a:t>
            </a: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FDE4F68C-AEE4-4A3C-A5F7-FB749071E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6775" y="2481263"/>
            <a:ext cx="457200" cy="1219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E1BCECA5-3AAB-4AA9-BBDF-1A6BAFAF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614" y="4843463"/>
            <a:ext cx="1651413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Multiplicity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E37DE5A5-362E-4CEB-ABA3-60730DF5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9560" y="4233863"/>
            <a:ext cx="1848583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Default value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8716A532-8F63-41F8-8A37-380456DB5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8922" y="2938463"/>
            <a:ext cx="2209259" cy="3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2400">
                <a:solidFill>
                  <a:srgbClr val="FC0128"/>
                </a:solidFill>
                <a:latin typeface="Times" pitchFamily="-128" charset="0"/>
              </a:rPr>
              <a:t>Other Properties</a:t>
            </a:r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1BCA7277-D842-416A-ADDB-E825AD290E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81775" y="4157663"/>
            <a:ext cx="17526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028F229B-5BC9-476F-A9C1-B55895E917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57975" y="3929063"/>
            <a:ext cx="167640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AB58EC1F-EFD0-4633-935E-CA30354E2D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96175" y="3167063"/>
            <a:ext cx="838200" cy="533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74780" name="Rectangle 1">
            <a:extLst>
              <a:ext uri="{FF2B5EF4-FFF2-40B4-BE49-F238E27FC236}">
                <a16:creationId xmlns:a16="http://schemas.microsoft.com/office/drawing/2014/main" id="{3F78B2FA-0A57-495A-B765-78D3929F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66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E727-E9B0-4D3E-8E42-FC1FDF8D0AC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  <a:cs typeface="+mj-cs"/>
              </a:rPr>
              <a:t>Objects vs. Classes</a:t>
            </a:r>
          </a:p>
        </p:txBody>
      </p:sp>
      <p:sp>
        <p:nvSpPr>
          <p:cNvPr id="76803" name="Slide Number Placeholder 2">
            <a:extLst>
              <a:ext uri="{FF2B5EF4-FFF2-40B4-BE49-F238E27FC236}">
                <a16:creationId xmlns:a16="http://schemas.microsoft.com/office/drawing/2014/main" id="{B7A24D5D-2A08-46BC-97A3-ADE323704AD9}"/>
              </a:ext>
            </a:extLst>
          </p:cNvPr>
          <p:cNvSpPr txBox="1">
            <a:spLocks noGrp="1"/>
          </p:cNvSpPr>
          <p:nvPr/>
        </p:nvSpPr>
        <p:spPr bwMode="auto">
          <a:xfrm>
            <a:off x="9728201" y="6477000"/>
            <a:ext cx="733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3672760A-98B0-44D3-A695-46437A7F2127}" type="slidenum">
              <a:rPr lang="en-US" altLang="en-US" sz="1200">
                <a:solidFill>
                  <a:srgbClr val="3F3F3F"/>
                </a:solidFill>
              </a:rPr>
              <a:pPr algn="r" rtl="1"/>
              <a:t>9</a:t>
            </a:fld>
            <a:endParaRPr lang="en-US" altLang="en-US" sz="1200">
              <a:solidFill>
                <a:srgbClr val="3F3F3F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7FDA069-D965-49EF-993E-90F5EB5E4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398714"/>
            <a:ext cx="3522663" cy="1779587"/>
          </a:xfrm>
          <a:prstGeom prst="rect">
            <a:avLst/>
          </a:prstGeom>
          <a:solidFill>
            <a:srgbClr val="FFFFCC"/>
          </a:solidFill>
          <a:ln w="28575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F5509B5-202D-4A55-9014-6805ED498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74914"/>
            <a:ext cx="2376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  <a:latin typeface="Helvetica" pitchFamily="-128" charset="0"/>
              </a:rPr>
              <a:t>Fred_Bloggs:Employee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728A7DF-530B-4C4E-9D9B-1CC8BB4B5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2855913"/>
            <a:ext cx="3522663" cy="1066800"/>
          </a:xfrm>
          <a:prstGeom prst="rect">
            <a:avLst/>
          </a:prstGeom>
          <a:noFill/>
          <a:ln w="28575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 kern="0">
              <a:solidFill>
                <a:srgbClr val="000000"/>
              </a:solidFill>
              <a:latin typeface="Times" pitchFamily="-128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11895739-F077-43FA-8837-53CD9AF9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32114"/>
            <a:ext cx="1931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  <a:latin typeface="Helvetica" pitchFamily="-128" charset="0"/>
              </a:rPr>
              <a:t>name: Fred Bloggs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428B2B8F-57EE-4A57-9FF8-9B5C65DA2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36914"/>
            <a:ext cx="322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  <a:latin typeface="Helvetica" pitchFamily="-128" charset="0"/>
              </a:rPr>
              <a:t>Employee #: 234609234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0D4C3139-DC8E-487E-BBC6-C9E083EDA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41714"/>
            <a:ext cx="322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pt-BR">
                <a:solidFill>
                  <a:srgbClr val="000000"/>
                </a:solidFill>
                <a:latin typeface="Helvetica" pitchFamily="-128" charset="0"/>
              </a:rPr>
              <a:t>Department: Marketing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73DCD88-0C7A-4AB6-8118-75B043261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60513"/>
            <a:ext cx="85344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 eaLnBrk="0" hangingPunct="0">
              <a:spcBef>
                <a:spcPct val="50000"/>
              </a:spcBef>
              <a:buClr>
                <a:srgbClr val="000000"/>
              </a:buClr>
              <a:buSzPct val="75000"/>
              <a:buFont typeface="Monotype Sorts" pitchFamily="-128" charset="2"/>
              <a:buChar char="Ü"/>
              <a:defRPr/>
            </a:pPr>
            <a:r>
              <a:rPr lang="en-US" sz="2400" b="1" kern="0" dirty="0">
                <a:solidFill>
                  <a:srgbClr val="000000"/>
                </a:solidFill>
                <a:latin typeface="Helvetica"/>
              </a:rPr>
              <a:t>The instances of a class are called objects.</a:t>
            </a: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Objects are represented as:</a:t>
            </a: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endParaRPr lang="en-US" sz="1600" b="1" kern="0" dirty="0">
              <a:solidFill>
                <a:srgbClr val="003399"/>
              </a:solidFill>
              <a:latin typeface="Helvetica"/>
              <a:cs typeface="Arial" charset="0"/>
            </a:endParaRP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The relation between an Object and its Class is called “</a:t>
            </a:r>
            <a:r>
              <a:rPr lang="en-US" sz="1600" b="1" i="1" kern="0" dirty="0">
                <a:solidFill>
                  <a:srgbClr val="003399"/>
                </a:solidFill>
                <a:latin typeface="Helvetica"/>
                <a:cs typeface="Arial" charset="0"/>
              </a:rPr>
              <a:t>Instantiation”</a:t>
            </a: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 </a:t>
            </a: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Two different objects may have identical attribute values (like two people with identical name and address)</a:t>
            </a:r>
          </a:p>
          <a:p>
            <a:pPr marL="628650" lvl="1" indent="-228600" eaLnBrk="0" hangingPunct="0">
              <a:spcBef>
                <a:spcPct val="20000"/>
              </a:spcBef>
              <a:buClr>
                <a:srgbClr val="003399"/>
              </a:buClr>
              <a:buSzPct val="100000"/>
              <a:buFont typeface="Wingdings" pitchFamily="2" charset="2"/>
              <a:buChar char="Ä"/>
              <a:defRPr/>
            </a:pPr>
            <a:r>
              <a:rPr lang="en-US" sz="1600" b="1" kern="0" dirty="0">
                <a:solidFill>
                  <a:srgbClr val="003399"/>
                </a:solidFill>
                <a:latin typeface="Helvetica"/>
                <a:cs typeface="Arial" charset="0"/>
              </a:rPr>
              <a:t>Note: Make sure attributes are associated with the right class</a:t>
            </a:r>
          </a:p>
        </p:txBody>
      </p:sp>
    </p:spTree>
    <p:extLst>
      <p:ext uri="{BB962C8B-B14F-4D97-AF65-F5344CB8AC3E}">
        <p14:creationId xmlns:p14="http://schemas.microsoft.com/office/powerpoint/2010/main" val="15794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1688</Words>
  <Application>Microsoft Office PowerPoint</Application>
  <PresentationFormat>Widescreen</PresentationFormat>
  <Paragraphs>408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Corbel</vt:lpstr>
      <vt:lpstr>Courier</vt:lpstr>
      <vt:lpstr>Helvetica</vt:lpstr>
      <vt:lpstr>Monotype Sorts</vt:lpstr>
      <vt:lpstr>Times</vt:lpstr>
      <vt:lpstr>Times New Roman</vt:lpstr>
      <vt:lpstr>Wingdings</vt:lpstr>
      <vt:lpstr>Wingdings 2</vt:lpstr>
      <vt:lpstr>Office Theme</vt:lpstr>
      <vt:lpstr>Software Requirement and Specification</vt:lpstr>
      <vt:lpstr>Review</vt:lpstr>
      <vt:lpstr>Elements of the Analysis Model</vt:lpstr>
      <vt:lpstr>Analysis Modeling Approaches</vt:lpstr>
      <vt:lpstr>Elements of the Analysis Model</vt:lpstr>
      <vt:lpstr>Class-based Modeling</vt:lpstr>
      <vt:lpstr>What are classes?</vt:lpstr>
      <vt:lpstr>The full notation…</vt:lpstr>
      <vt:lpstr>Objects vs. Classes</vt:lpstr>
      <vt:lpstr>Relationships</vt:lpstr>
      <vt:lpstr>Association </vt:lpstr>
      <vt:lpstr>Association </vt:lpstr>
      <vt:lpstr>Association Multiplicity</vt:lpstr>
      <vt:lpstr>Class associations</vt:lpstr>
      <vt:lpstr>Navigability / Visibility</vt:lpstr>
      <vt:lpstr>Bidirectional Associations</vt:lpstr>
      <vt:lpstr>Generalization</vt:lpstr>
      <vt:lpstr>Generalization/Specialization</vt:lpstr>
      <vt:lpstr>Inheritance </vt:lpstr>
      <vt:lpstr>Inheritance</vt:lpstr>
      <vt:lpstr>Aggregation and Composition</vt:lpstr>
      <vt:lpstr>Aggregation and Composition</vt:lpstr>
      <vt:lpstr>Aggregation and Composition</vt:lpstr>
      <vt:lpstr>Annotation </vt:lpstr>
      <vt:lpstr>PowerPoint Presentation</vt:lpstr>
      <vt:lpstr>PowerPoint Presentation</vt:lpstr>
      <vt:lpstr>What UML class diagrams can show</vt:lpstr>
      <vt:lpstr>Assignment (Individual)</vt:lpstr>
      <vt:lpstr>Assignment (Group)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Rahmat Ullah</dc:creator>
  <cp:lastModifiedBy>waqas swati</cp:lastModifiedBy>
  <cp:revision>66</cp:revision>
  <dcterms:created xsi:type="dcterms:W3CDTF">2017-12-25T07:58:01Z</dcterms:created>
  <dcterms:modified xsi:type="dcterms:W3CDTF">2018-05-14T06:39:04Z</dcterms:modified>
</cp:coreProperties>
</file>