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handoutMasterIdLst>
    <p:handoutMasterId r:id="rId29"/>
  </p:handoutMasterIdLst>
  <p:sldIdLst>
    <p:sldId id="256" r:id="rId2"/>
    <p:sldId id="365" r:id="rId3"/>
    <p:sldId id="366" r:id="rId4"/>
    <p:sldId id="369" r:id="rId5"/>
    <p:sldId id="396" r:id="rId6"/>
    <p:sldId id="397" r:id="rId7"/>
    <p:sldId id="398" r:id="rId8"/>
    <p:sldId id="399" r:id="rId9"/>
    <p:sldId id="400" r:id="rId10"/>
    <p:sldId id="280" r:id="rId11"/>
    <p:sldId id="401" r:id="rId12"/>
    <p:sldId id="402" r:id="rId13"/>
    <p:sldId id="403" r:id="rId14"/>
    <p:sldId id="404" r:id="rId15"/>
    <p:sldId id="405" r:id="rId16"/>
    <p:sldId id="296" r:id="rId17"/>
    <p:sldId id="302" r:id="rId18"/>
    <p:sldId id="482" r:id="rId19"/>
    <p:sldId id="484" r:id="rId20"/>
    <p:sldId id="485" r:id="rId21"/>
    <p:sldId id="487" r:id="rId22"/>
    <p:sldId id="488" r:id="rId23"/>
    <p:sldId id="490" r:id="rId24"/>
    <p:sldId id="395" r:id="rId25"/>
    <p:sldId id="483" r:id="rId26"/>
    <p:sldId id="41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7863" autoAdjust="0"/>
  </p:normalViewPr>
  <p:slideViewPr>
    <p:cSldViewPr snapToGrid="0" snapToObjects="1">
      <p:cViewPr varScale="1">
        <p:scale>
          <a:sx n="80" d="100"/>
          <a:sy n="8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614054-B225-D148-9671-A3ACC9FD786A}" type="datetimeFigureOut">
              <a:rPr lang="en-US" smtClean="0"/>
              <a:t>3/20/2020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54D1FD-4982-584A-9308-C3F6FE6F1E66}" type="slidenum">
              <a:rPr lang="en-US" smtClean="0"/>
              <a:t>‹#›</a:t>
            </a:fld>
            <a:endParaRPr lang="en-US"/>
          </a:p>
        </p:txBody>
      </p:sp>
    </p:spTree>
    <p:extLst>
      <p:ext uri="{BB962C8B-B14F-4D97-AF65-F5344CB8AC3E}">
        <p14:creationId xmlns:p14="http://schemas.microsoft.com/office/powerpoint/2010/main" val="3811701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D32EAE-3C08-0D43-9E07-E80D1C92A2F2}" type="datetimeFigureOut">
              <a:rPr lang="en-US" smtClean="0"/>
              <a:t>3/20/2020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E556A-40F9-084D-98C3-3BF4B5142D2C}" type="slidenum">
              <a:rPr lang="en-US" smtClean="0"/>
              <a:t>‹#›</a:t>
            </a:fld>
            <a:endParaRPr lang="en-US"/>
          </a:p>
        </p:txBody>
      </p:sp>
    </p:spTree>
    <p:extLst>
      <p:ext uri="{BB962C8B-B14F-4D97-AF65-F5344CB8AC3E}">
        <p14:creationId xmlns:p14="http://schemas.microsoft.com/office/powerpoint/2010/main" val="32404215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E556A-40F9-084D-98C3-3BF4B5142D2C}" type="slidenum">
              <a:rPr lang="en-US" smtClean="0"/>
              <a:t>2</a:t>
            </a:fld>
            <a:endParaRPr lang="en-US"/>
          </a:p>
        </p:txBody>
      </p:sp>
    </p:spTree>
    <p:extLst>
      <p:ext uri="{BB962C8B-B14F-4D97-AF65-F5344CB8AC3E}">
        <p14:creationId xmlns:p14="http://schemas.microsoft.com/office/powerpoint/2010/main" val="362148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E556A-40F9-084D-98C3-3BF4B5142D2C}" type="slidenum">
              <a:rPr lang="en-US" smtClean="0"/>
              <a:t>3</a:t>
            </a:fld>
            <a:endParaRPr lang="en-US"/>
          </a:p>
        </p:txBody>
      </p:sp>
    </p:spTree>
    <p:extLst>
      <p:ext uri="{BB962C8B-B14F-4D97-AF65-F5344CB8AC3E}">
        <p14:creationId xmlns:p14="http://schemas.microsoft.com/office/powerpoint/2010/main" val="36589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E556A-40F9-084D-98C3-3BF4B5142D2C}" type="slidenum">
              <a:rPr lang="en-US" smtClean="0"/>
              <a:t>6</a:t>
            </a:fld>
            <a:endParaRPr lang="en-US"/>
          </a:p>
        </p:txBody>
      </p:sp>
    </p:spTree>
    <p:extLst>
      <p:ext uri="{BB962C8B-B14F-4D97-AF65-F5344CB8AC3E}">
        <p14:creationId xmlns:p14="http://schemas.microsoft.com/office/powerpoint/2010/main" val="394718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E556A-40F9-084D-98C3-3BF4B5142D2C}" type="slidenum">
              <a:rPr lang="en-US" smtClean="0"/>
              <a:t>8</a:t>
            </a:fld>
            <a:endParaRPr lang="en-US"/>
          </a:p>
        </p:txBody>
      </p:sp>
    </p:spTree>
    <p:extLst>
      <p:ext uri="{BB962C8B-B14F-4D97-AF65-F5344CB8AC3E}">
        <p14:creationId xmlns:p14="http://schemas.microsoft.com/office/powerpoint/2010/main" val="2466568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E556A-40F9-084D-98C3-3BF4B5142D2C}" type="slidenum">
              <a:rPr lang="en-US" smtClean="0"/>
              <a:t>22</a:t>
            </a:fld>
            <a:endParaRPr lang="en-US"/>
          </a:p>
        </p:txBody>
      </p:sp>
    </p:spTree>
    <p:extLst>
      <p:ext uri="{BB962C8B-B14F-4D97-AF65-F5344CB8AC3E}">
        <p14:creationId xmlns:p14="http://schemas.microsoft.com/office/powerpoint/2010/main" val="348854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March 20,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March 20,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March 20,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March 20,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March 20,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March 20,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March 20, 2020</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March 20,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March 20,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March 20,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March 20,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dirty="0" smtClean="0"/>
              <a:t>CSE 40814/60814</a:t>
            </a:r>
            <a:endParaRPr lang="en-US" dirty="0"/>
          </a:p>
        </p:txBody>
      </p:sp>
      <p:sp>
        <p:nvSpPr>
          <p:cNvPr id="5" name="Footer Placeholder 4"/>
          <p:cNvSpPr>
            <a:spLocks noGrp="1"/>
          </p:cNvSpPr>
          <p:nvPr>
            <p:ph type="ftr" sz="quarter" idx="3"/>
          </p:nvPr>
        </p:nvSpPr>
        <p:spPr>
          <a:xfrm>
            <a:off x="3429000" y="18288"/>
            <a:ext cx="5257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dirty="0" smtClean="0"/>
              <a:t>Computer Science &amp; Engineering, University of Notre Dame</a:t>
            </a:r>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gif"/><Relationship Id="rId1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firebase.google.com/docs/?authuser=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github.com/relatedcode/ParseAlternativ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Computing</a:t>
            </a:r>
            <a:endParaRPr lang="en-US" dirty="0"/>
          </a:p>
        </p:txBody>
      </p:sp>
      <p:sp>
        <p:nvSpPr>
          <p:cNvPr id="3" name="Subtitle 2"/>
          <p:cNvSpPr>
            <a:spLocks noGrp="1"/>
          </p:cNvSpPr>
          <p:nvPr>
            <p:ph type="subTitle" idx="1"/>
          </p:nvPr>
        </p:nvSpPr>
        <p:spPr/>
        <p:txBody>
          <a:bodyPr/>
          <a:lstStyle/>
          <a:p>
            <a:r>
              <a:rPr lang="en-US" dirty="0" smtClean="0"/>
              <a:t>Cloud Computing </a:t>
            </a:r>
            <a:endParaRPr lang="en-US" dirty="0"/>
          </a:p>
        </p:txBody>
      </p:sp>
    </p:spTree>
    <p:extLst>
      <p:ext uri="{BB962C8B-B14F-4D97-AF65-F5344CB8AC3E}">
        <p14:creationId xmlns:p14="http://schemas.microsoft.com/office/powerpoint/2010/main" val="3793384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“Backend”</a:t>
            </a:r>
            <a:endParaRPr lang="en-US" dirty="0"/>
          </a:p>
        </p:txBody>
      </p:sp>
      <p:sp>
        <p:nvSpPr>
          <p:cNvPr id="3" name="Content Placeholder 2"/>
          <p:cNvSpPr>
            <a:spLocks noGrp="1"/>
          </p:cNvSpPr>
          <p:nvPr>
            <p:ph idx="1"/>
          </p:nvPr>
        </p:nvSpPr>
        <p:spPr/>
        <p:txBody>
          <a:bodyPr/>
          <a:lstStyle/>
          <a:p>
            <a:r>
              <a:rPr lang="en-US" dirty="0" smtClean="0"/>
              <a:t>No clear definition of backend</a:t>
            </a:r>
          </a:p>
          <a:p>
            <a:r>
              <a:rPr lang="en-US" dirty="0" smtClean="0"/>
              <a:t>Frontend </a:t>
            </a:r>
            <a:r>
              <a:rPr lang="mr-IN" dirty="0" smtClean="0"/>
              <a:t>–</a:t>
            </a:r>
            <a:r>
              <a:rPr lang="en-US" dirty="0" smtClean="0"/>
              <a:t> mobile device user interface</a:t>
            </a:r>
          </a:p>
          <a:p>
            <a:r>
              <a:rPr lang="en-US" dirty="0"/>
              <a:t>B</a:t>
            </a:r>
            <a:r>
              <a:rPr lang="en-US" dirty="0" smtClean="0"/>
              <a:t>ackend - data, server, programs the user does not interact with directly</a:t>
            </a:r>
          </a:p>
          <a:p>
            <a:r>
              <a:rPr lang="en-US" b="1" dirty="0" smtClean="0"/>
              <a:t>Backend as a Service (Baas)</a:t>
            </a:r>
          </a:p>
          <a:p>
            <a:r>
              <a:rPr lang="en-US" dirty="0" smtClean="0"/>
              <a:t>Sometimes </a:t>
            </a:r>
            <a:r>
              <a:rPr lang="en-US" dirty="0" err="1" smtClean="0"/>
              <a:t>MBaaS</a:t>
            </a:r>
            <a:r>
              <a:rPr lang="en-US" dirty="0"/>
              <a:t> </a:t>
            </a:r>
            <a:r>
              <a:rPr lang="en-US" dirty="0" smtClean="0"/>
              <a:t>(M for mobile)</a:t>
            </a:r>
          </a:p>
          <a:p>
            <a:endParaRPr lang="en-US" dirty="0" smtClean="0"/>
          </a:p>
          <a:p>
            <a:endParaRPr lang="en-US" dirty="0"/>
          </a:p>
        </p:txBody>
      </p:sp>
    </p:spTree>
    <p:extLst>
      <p:ext uri="{BB962C8B-B14F-4D97-AF65-F5344CB8AC3E}">
        <p14:creationId xmlns:p14="http://schemas.microsoft.com/office/powerpoint/2010/main" val="563297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t>MBaaS</a:t>
            </a:r>
            <a:endParaRPr lang="en-US" dirty="0"/>
          </a:p>
        </p:txBody>
      </p:sp>
      <p:sp>
        <p:nvSpPr>
          <p:cNvPr id="3" name="Content Placeholder 2"/>
          <p:cNvSpPr>
            <a:spLocks noGrp="1"/>
          </p:cNvSpPr>
          <p:nvPr>
            <p:ph idx="1"/>
          </p:nvPr>
        </p:nvSpPr>
        <p:spPr/>
        <p:txBody>
          <a:bodyPr/>
          <a:lstStyle/>
          <a:p>
            <a:r>
              <a:rPr lang="en-US" sz="2000" dirty="0" smtClean="0"/>
              <a:t>Provide </a:t>
            </a:r>
            <a:r>
              <a:rPr lang="en-US" sz="2000" b="1" dirty="0" smtClean="0"/>
              <a:t>web </a:t>
            </a:r>
            <a:r>
              <a:rPr lang="en-US" sz="2000" b="1" dirty="0"/>
              <a:t>and mobile app </a:t>
            </a:r>
            <a:r>
              <a:rPr lang="en-US" sz="2000" dirty="0"/>
              <a:t>developers with a way to </a:t>
            </a:r>
            <a:r>
              <a:rPr lang="en-US" sz="2000" b="1" dirty="0"/>
              <a:t>connec</a:t>
            </a:r>
            <a:r>
              <a:rPr lang="en-US" sz="2000" dirty="0"/>
              <a:t>t their applications to </a:t>
            </a:r>
            <a:r>
              <a:rPr lang="en-US" sz="2000" b="1" dirty="0"/>
              <a:t>backend cloud storage and processing </a:t>
            </a:r>
            <a:r>
              <a:rPr lang="en-US" sz="2000" dirty="0"/>
              <a:t>while also providing </a:t>
            </a:r>
            <a:r>
              <a:rPr lang="en-US" sz="2000" b="1" dirty="0"/>
              <a:t>common features </a:t>
            </a:r>
            <a:r>
              <a:rPr lang="en-US" sz="2000" dirty="0"/>
              <a:t>such as user management, push notifications, social networking integration, and other features that </a:t>
            </a:r>
            <a:r>
              <a:rPr lang="en-US" sz="2000" b="1" dirty="0"/>
              <a:t>mobile users demand </a:t>
            </a:r>
            <a:r>
              <a:rPr lang="en-US" sz="2000" dirty="0"/>
              <a:t>from their apps these </a:t>
            </a:r>
            <a:r>
              <a:rPr lang="en-US" sz="2000" dirty="0" smtClean="0"/>
              <a:t>days</a:t>
            </a:r>
            <a:endParaRPr lang="en-GB" sz="2000" dirty="0"/>
          </a:p>
          <a:p>
            <a:endParaRPr lang="en-US" dirty="0"/>
          </a:p>
        </p:txBody>
      </p:sp>
      <p:grpSp>
        <p:nvGrpSpPr>
          <p:cNvPr id="4" name="Group 3"/>
          <p:cNvGrpSpPr/>
          <p:nvPr/>
        </p:nvGrpSpPr>
        <p:grpSpPr>
          <a:xfrm>
            <a:off x="1090526" y="3276528"/>
            <a:ext cx="6894427" cy="3327758"/>
            <a:chOff x="303684" y="1423518"/>
            <a:chExt cx="8668820" cy="4184211"/>
          </a:xfrm>
        </p:grpSpPr>
        <p:sp>
          <p:nvSpPr>
            <p:cNvPr id="5" name="TextBox 4"/>
            <p:cNvSpPr txBox="1"/>
            <p:nvPr/>
          </p:nvSpPr>
          <p:spPr>
            <a:xfrm>
              <a:off x="6445102" y="3932809"/>
              <a:ext cx="2438400" cy="680469"/>
            </a:xfrm>
            <a:prstGeom prst="rect">
              <a:avLst/>
            </a:prstGeom>
            <a:noFill/>
          </p:spPr>
          <p:txBody>
            <a:bodyPr wrap="square" lIns="64288" tIns="32144" rIns="64288" bIns="32144" rtlCol="0">
              <a:spAutoFit/>
            </a:bodyPr>
            <a:lstStyle/>
            <a:p>
              <a:pPr defTabSz="642915">
                <a:defRPr/>
              </a:pPr>
              <a:r>
                <a:rPr lang="en-US" sz="1000" kern="0" dirty="0" smtClean="0">
                  <a:solidFill>
                    <a:prstClr val="black">
                      <a:lumMod val="75000"/>
                      <a:lumOff val="25000"/>
                    </a:prstClr>
                  </a:solidFill>
                  <a:latin typeface="Calibiri"/>
                  <a:sym typeface="Gill Sans" charset="0"/>
                </a:rPr>
                <a:t>mBaaS provides </a:t>
              </a:r>
              <a:r>
                <a:rPr lang="en-US" sz="1000" b="1" kern="0" dirty="0" smtClean="0">
                  <a:solidFill>
                    <a:prstClr val="black">
                      <a:lumMod val="75000"/>
                      <a:lumOff val="25000"/>
                    </a:prstClr>
                  </a:solidFill>
                  <a:latin typeface="Calibiri"/>
                  <a:sym typeface="Gill Sans" charset="0"/>
                </a:rPr>
                <a:t>End – to – End  data sync framewor</a:t>
              </a:r>
              <a:r>
                <a:rPr lang="en-US" sz="1000" kern="0" dirty="0" smtClean="0">
                  <a:solidFill>
                    <a:prstClr val="black">
                      <a:lumMod val="75000"/>
                      <a:lumOff val="25000"/>
                    </a:prstClr>
                  </a:solidFill>
                  <a:latin typeface="Calibiri"/>
                  <a:sym typeface="Gill Sans" charset="0"/>
                </a:rPr>
                <a:t>k, this ensures user  always has latest data available on mobile Application </a:t>
              </a:r>
              <a:endParaRPr lang="en-US" sz="1000" kern="0" dirty="0">
                <a:solidFill>
                  <a:prstClr val="black">
                    <a:lumMod val="75000"/>
                    <a:lumOff val="25000"/>
                  </a:prstClr>
                </a:solidFill>
                <a:latin typeface="Calibiri"/>
                <a:sym typeface="Gill Sans" charset="0"/>
              </a:endParaRPr>
            </a:p>
          </p:txBody>
        </p:sp>
        <p:sp>
          <p:nvSpPr>
            <p:cNvPr id="6" name="TextBox 5"/>
            <p:cNvSpPr txBox="1"/>
            <p:nvPr/>
          </p:nvSpPr>
          <p:spPr>
            <a:xfrm>
              <a:off x="5640735" y="1631039"/>
              <a:ext cx="2837285" cy="372692"/>
            </a:xfrm>
            <a:prstGeom prst="rect">
              <a:avLst/>
            </a:prstGeom>
            <a:noFill/>
          </p:spPr>
          <p:txBody>
            <a:bodyPr wrap="square" lIns="64288" tIns="32144" rIns="64288" bIns="32144" rtlCol="0">
              <a:spAutoFit/>
            </a:bodyPr>
            <a:lstStyle/>
            <a:p>
              <a:pPr defTabSz="642915">
                <a:defRPr/>
              </a:pPr>
              <a:r>
                <a:rPr lang="en-US" sz="1000" kern="0" dirty="0" smtClean="0">
                  <a:solidFill>
                    <a:prstClr val="black">
                      <a:lumMod val="75000"/>
                      <a:lumOff val="25000"/>
                    </a:prstClr>
                  </a:solidFill>
                  <a:latin typeface="Calibiri"/>
                  <a:sym typeface="Gill Sans" charset="0"/>
                </a:rPr>
                <a:t>BaaS helps </a:t>
              </a:r>
              <a:r>
                <a:rPr lang="en-US" sz="1000" b="1" kern="0" dirty="0" smtClean="0">
                  <a:solidFill>
                    <a:prstClr val="black">
                      <a:lumMod val="75000"/>
                      <a:lumOff val="25000"/>
                    </a:prstClr>
                  </a:solidFill>
                  <a:latin typeface="Calibiri"/>
                  <a:sym typeface="Gill Sans" charset="0"/>
                </a:rPr>
                <a:t>reduce time-to-market</a:t>
              </a:r>
              <a:r>
                <a:rPr lang="en-US" sz="1000" kern="0" dirty="0">
                  <a:solidFill>
                    <a:prstClr val="black">
                      <a:lumMod val="75000"/>
                      <a:lumOff val="25000"/>
                    </a:prstClr>
                  </a:solidFill>
                  <a:latin typeface="Calibiri"/>
                  <a:sym typeface="Gill Sans" charset="0"/>
                </a:rPr>
                <a:t>. Implement with 50% less effort</a:t>
              </a:r>
            </a:p>
          </p:txBody>
        </p:sp>
        <p:sp>
          <p:nvSpPr>
            <p:cNvPr id="7" name="TextBox 6"/>
            <p:cNvSpPr txBox="1"/>
            <p:nvPr/>
          </p:nvSpPr>
          <p:spPr>
            <a:xfrm>
              <a:off x="5626398" y="5055671"/>
              <a:ext cx="2357591" cy="372692"/>
            </a:xfrm>
            <a:prstGeom prst="rect">
              <a:avLst/>
            </a:prstGeom>
            <a:noFill/>
          </p:spPr>
          <p:txBody>
            <a:bodyPr wrap="square" lIns="64288" tIns="32144" rIns="64288" bIns="32144" rtlCol="0">
              <a:spAutoFit/>
            </a:bodyPr>
            <a:lstStyle/>
            <a:p>
              <a:pPr defTabSz="642915">
                <a:defRPr/>
              </a:pPr>
              <a:r>
                <a:rPr lang="en-US" sz="1000" kern="0" dirty="0">
                  <a:solidFill>
                    <a:prstClr val="black">
                      <a:lumMod val="75000"/>
                      <a:lumOff val="25000"/>
                    </a:prstClr>
                  </a:solidFill>
                  <a:latin typeface="Calibiri"/>
                  <a:sym typeface="Gill Sans" charset="0"/>
                </a:rPr>
                <a:t>Kick start your customer mobility journey using </a:t>
              </a:r>
              <a:r>
                <a:rPr lang="en-US" sz="1000" b="1" kern="0" dirty="0">
                  <a:solidFill>
                    <a:prstClr val="black">
                      <a:lumMod val="75000"/>
                      <a:lumOff val="25000"/>
                    </a:prstClr>
                  </a:solidFill>
                  <a:latin typeface="Calibiri"/>
                  <a:sym typeface="Gill Sans" charset="0"/>
                </a:rPr>
                <a:t>ready made </a:t>
              </a:r>
              <a:r>
                <a:rPr lang="en-US" sz="1000" b="1" kern="0" dirty="0" smtClean="0">
                  <a:solidFill>
                    <a:prstClr val="black">
                      <a:lumMod val="75000"/>
                      <a:lumOff val="25000"/>
                    </a:prstClr>
                  </a:solidFill>
                  <a:latin typeface="Calibiri"/>
                  <a:sym typeface="Gill Sans" charset="0"/>
                </a:rPr>
                <a:t>apps</a:t>
              </a:r>
              <a:r>
                <a:rPr lang="en-US" sz="1000" kern="0" dirty="0" smtClean="0">
                  <a:solidFill>
                    <a:prstClr val="black">
                      <a:lumMod val="75000"/>
                      <a:lumOff val="25000"/>
                    </a:prstClr>
                  </a:solidFill>
                  <a:latin typeface="Calibiri"/>
                  <a:sym typeface="Gill Sans" charset="0"/>
                </a:rPr>
                <a:t>.</a:t>
              </a:r>
              <a:endParaRPr lang="en-US" sz="1000" kern="0" dirty="0">
                <a:solidFill>
                  <a:prstClr val="black">
                    <a:lumMod val="75000"/>
                    <a:lumOff val="25000"/>
                  </a:prstClr>
                </a:solidFill>
                <a:latin typeface="Calibiri"/>
                <a:sym typeface="Gill Sans" charset="0"/>
              </a:endParaRPr>
            </a:p>
          </p:txBody>
        </p:sp>
        <p:sp>
          <p:nvSpPr>
            <p:cNvPr id="8" name="TextBox 7"/>
            <p:cNvSpPr txBox="1"/>
            <p:nvPr/>
          </p:nvSpPr>
          <p:spPr>
            <a:xfrm>
              <a:off x="6477000" y="2566518"/>
              <a:ext cx="2495504" cy="372692"/>
            </a:xfrm>
            <a:prstGeom prst="rect">
              <a:avLst/>
            </a:prstGeom>
            <a:noFill/>
          </p:spPr>
          <p:txBody>
            <a:bodyPr wrap="square" lIns="64288" tIns="32144" rIns="64288" bIns="32144" rtlCol="0">
              <a:spAutoFit/>
            </a:bodyPr>
            <a:lstStyle/>
            <a:p>
              <a:pPr defTabSz="642915">
                <a:defRPr/>
              </a:pPr>
              <a:r>
                <a:rPr lang="en-US" sz="1000" kern="0" dirty="0" smtClean="0">
                  <a:solidFill>
                    <a:prstClr val="black">
                      <a:lumMod val="75000"/>
                      <a:lumOff val="25000"/>
                    </a:prstClr>
                  </a:solidFill>
                  <a:latin typeface="Calibiri"/>
                  <a:sym typeface="Gill Sans" charset="0"/>
                </a:rPr>
                <a:t>mBaaS features, ensures </a:t>
              </a:r>
              <a:r>
                <a:rPr lang="en-US" sz="1000" b="1" kern="0" dirty="0" smtClean="0">
                  <a:solidFill>
                    <a:prstClr val="black">
                      <a:lumMod val="75000"/>
                      <a:lumOff val="25000"/>
                    </a:prstClr>
                  </a:solidFill>
                  <a:latin typeface="Calibiri"/>
                  <a:sym typeface="Gill Sans" charset="0"/>
                </a:rPr>
                <a:t>application and data security</a:t>
              </a:r>
              <a:endParaRPr lang="en-US" sz="1000" b="1" kern="0" dirty="0">
                <a:solidFill>
                  <a:prstClr val="black">
                    <a:lumMod val="75000"/>
                    <a:lumOff val="25000"/>
                  </a:prstClr>
                </a:solidFill>
                <a:latin typeface="Calibiri"/>
                <a:sym typeface="Gill Sans" charset="0"/>
              </a:endParaRPr>
            </a:p>
          </p:txBody>
        </p:sp>
        <p:sp>
          <p:nvSpPr>
            <p:cNvPr id="9" name="TextBox 8"/>
            <p:cNvSpPr txBox="1"/>
            <p:nvPr/>
          </p:nvSpPr>
          <p:spPr>
            <a:xfrm>
              <a:off x="6452502" y="3730789"/>
              <a:ext cx="1611007" cy="234193"/>
            </a:xfrm>
            <a:prstGeom prst="rect">
              <a:avLst/>
            </a:prstGeom>
            <a:noFill/>
          </p:spPr>
          <p:txBody>
            <a:bodyPr wrap="none" lIns="64288" tIns="32144" rIns="64288" bIns="32144" rtlCol="0">
              <a:spAutoFit/>
            </a:bodyPr>
            <a:lstStyle/>
            <a:p>
              <a:pPr algn="ctr" defTabSz="642915">
                <a:defRPr/>
              </a:pPr>
              <a:r>
                <a:rPr lang="en-US" sz="1100" b="1" kern="0" dirty="0" smtClean="0">
                  <a:solidFill>
                    <a:srgbClr val="50C808"/>
                  </a:solidFill>
                  <a:latin typeface="Calibiri"/>
                  <a:sym typeface="Gill Sans" charset="0"/>
                </a:rPr>
                <a:t>Data Synchronization </a:t>
              </a:r>
              <a:endParaRPr lang="en-US" sz="1100" b="1" kern="0" dirty="0">
                <a:solidFill>
                  <a:srgbClr val="50C808"/>
                </a:solidFill>
                <a:latin typeface="Calibiri"/>
                <a:sym typeface="Gill Sans" charset="0"/>
              </a:endParaRPr>
            </a:p>
          </p:txBody>
        </p:sp>
        <p:sp>
          <p:nvSpPr>
            <p:cNvPr id="10" name="TextBox 9"/>
            <p:cNvSpPr txBox="1"/>
            <p:nvPr/>
          </p:nvSpPr>
          <p:spPr>
            <a:xfrm>
              <a:off x="5627737" y="1423518"/>
              <a:ext cx="1546886" cy="234193"/>
            </a:xfrm>
            <a:prstGeom prst="rect">
              <a:avLst/>
            </a:prstGeom>
            <a:noFill/>
          </p:spPr>
          <p:txBody>
            <a:bodyPr wrap="none" lIns="64288" tIns="32144" rIns="64288" bIns="32144" rtlCol="0">
              <a:spAutoFit/>
            </a:bodyPr>
            <a:lstStyle/>
            <a:p>
              <a:pPr algn="ctr" defTabSz="642915">
                <a:defRPr/>
              </a:pPr>
              <a:r>
                <a:rPr lang="en-US" sz="1100" b="1" kern="0" dirty="0" smtClean="0">
                  <a:solidFill>
                    <a:srgbClr val="50C808"/>
                  </a:solidFill>
                  <a:latin typeface="Calibiri"/>
                  <a:sym typeface="Gill Sans" charset="0"/>
                </a:rPr>
                <a:t>Seamless </a:t>
              </a:r>
              <a:r>
                <a:rPr lang="en-US" sz="1100" b="1" kern="0" dirty="0">
                  <a:solidFill>
                    <a:srgbClr val="50C808"/>
                  </a:solidFill>
                  <a:latin typeface="Calibiri"/>
                  <a:sym typeface="Gill Sans" charset="0"/>
                </a:rPr>
                <a:t>Integration</a:t>
              </a:r>
            </a:p>
          </p:txBody>
        </p:sp>
        <p:sp>
          <p:nvSpPr>
            <p:cNvPr id="11" name="TextBox 10"/>
            <p:cNvSpPr txBox="1"/>
            <p:nvPr/>
          </p:nvSpPr>
          <p:spPr>
            <a:xfrm>
              <a:off x="5621449" y="4865520"/>
              <a:ext cx="1346511"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Ready Made Apps</a:t>
              </a:r>
            </a:p>
          </p:txBody>
        </p:sp>
        <p:sp>
          <p:nvSpPr>
            <p:cNvPr id="12" name="TextBox 11"/>
            <p:cNvSpPr txBox="1"/>
            <p:nvPr/>
          </p:nvSpPr>
          <p:spPr>
            <a:xfrm>
              <a:off x="6484374" y="2369817"/>
              <a:ext cx="1000262"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App Security</a:t>
              </a:r>
            </a:p>
          </p:txBody>
        </p:sp>
        <p:grpSp>
          <p:nvGrpSpPr>
            <p:cNvPr id="13" name="Group 12"/>
            <p:cNvGrpSpPr/>
            <p:nvPr/>
          </p:nvGrpSpPr>
          <p:grpSpPr>
            <a:xfrm>
              <a:off x="3077267" y="1999035"/>
              <a:ext cx="3123178" cy="3077224"/>
              <a:chOff x="2763423" y="921468"/>
              <a:chExt cx="3585083" cy="3532332"/>
            </a:xfrm>
            <a:effectLst>
              <a:outerShdw blurRad="50800" dist="38100" dir="2700000" algn="tl" rotWithShape="0">
                <a:schemeClr val="tx2">
                  <a:lumMod val="60000"/>
                  <a:lumOff val="40000"/>
                  <a:alpha val="18000"/>
                </a:schemeClr>
              </a:outerShdw>
              <a:reflection blurRad="6350" stA="58000" endPos="9000" dir="5400000" sy="-100000" algn="bl" rotWithShape="0"/>
            </a:effectLst>
          </p:grpSpPr>
          <p:grpSp>
            <p:nvGrpSpPr>
              <p:cNvPr id="22" name="Group 21"/>
              <p:cNvGrpSpPr/>
              <p:nvPr/>
            </p:nvGrpSpPr>
            <p:grpSpPr>
              <a:xfrm>
                <a:off x="5093115" y="1168215"/>
                <a:ext cx="611790" cy="610248"/>
                <a:chOff x="2466838" y="1201971"/>
                <a:chExt cx="1524000" cy="1524000"/>
              </a:xfrm>
            </p:grpSpPr>
            <p:sp>
              <p:nvSpPr>
                <p:cNvPr id="126" name="Oval 125"/>
                <p:cNvSpPr/>
                <p:nvPr/>
              </p:nvSpPr>
              <p:spPr>
                <a:xfrm>
                  <a:off x="2466838" y="1201971"/>
                  <a:ext cx="1524000" cy="1524000"/>
                </a:xfrm>
                <a:prstGeom prst="ellipse">
                  <a:avLst/>
                </a:prstGeom>
                <a:solidFill>
                  <a:sysClr val="windowText" lastClr="000000">
                    <a:lumMod val="65000"/>
                    <a:lumOff val="35000"/>
                  </a:sysClr>
                </a:solidFill>
                <a:ln w="38100" cap="flat" cmpd="sng" algn="ctr">
                  <a:solidFill>
                    <a:srgbClr val="92D050"/>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grpSp>
              <p:nvGrpSpPr>
                <p:cNvPr id="127" name="Group 126"/>
                <p:cNvGrpSpPr/>
                <p:nvPr/>
              </p:nvGrpSpPr>
              <p:grpSpPr>
                <a:xfrm>
                  <a:off x="2880907" y="1555577"/>
                  <a:ext cx="700824" cy="833159"/>
                  <a:chOff x="6062682" y="3067880"/>
                  <a:chExt cx="544124" cy="646870"/>
                </a:xfrm>
                <a:solidFill>
                  <a:sysClr val="windowText" lastClr="000000">
                    <a:lumMod val="65000"/>
                    <a:lumOff val="35000"/>
                  </a:sysClr>
                </a:solidFill>
              </p:grpSpPr>
              <p:grpSp>
                <p:nvGrpSpPr>
                  <p:cNvPr id="131" name="Group 130"/>
                  <p:cNvGrpSpPr/>
                  <p:nvPr/>
                </p:nvGrpSpPr>
                <p:grpSpPr>
                  <a:xfrm>
                    <a:off x="6172200" y="3146194"/>
                    <a:ext cx="434606" cy="568556"/>
                    <a:chOff x="6367482" y="3067880"/>
                    <a:chExt cx="434606" cy="568556"/>
                  </a:xfrm>
                  <a:grpFill/>
                </p:grpSpPr>
                <p:sp>
                  <p:nvSpPr>
                    <p:cNvPr id="138" name="Folded Corner 137"/>
                    <p:cNvSpPr/>
                    <p:nvPr/>
                  </p:nvSpPr>
                  <p:spPr>
                    <a:xfrm>
                      <a:off x="6367482" y="3067880"/>
                      <a:ext cx="434606" cy="568556"/>
                    </a:xfrm>
                    <a:prstGeom prst="foldedCorner">
                      <a:avLst>
                        <a:gd name="adj" fmla="val 33974"/>
                      </a:avLst>
                    </a:prstGeom>
                    <a:grpFill/>
                    <a:ln w="9525" cap="flat" cmpd="sng" algn="ctr">
                      <a:solidFill>
                        <a:srgbClr val="92D050"/>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cxnSp>
                  <p:nvCxnSpPr>
                    <p:cNvPr id="139" name="Straight Connector 138"/>
                    <p:cNvCxnSpPr/>
                    <p:nvPr/>
                  </p:nvCxnSpPr>
                  <p:spPr>
                    <a:xfrm>
                      <a:off x="6469849" y="3181350"/>
                      <a:ext cx="228600" cy="0"/>
                    </a:xfrm>
                    <a:prstGeom prst="line">
                      <a:avLst/>
                    </a:prstGeom>
                    <a:grpFill/>
                    <a:ln w="9525" cap="flat" cmpd="sng" algn="ctr">
                      <a:solidFill>
                        <a:srgbClr val="92D050"/>
                      </a:solidFill>
                      <a:prstDash val="solid"/>
                    </a:ln>
                    <a:effectLst/>
                  </p:spPr>
                </p:cxnSp>
                <p:cxnSp>
                  <p:nvCxnSpPr>
                    <p:cNvPr id="140" name="Straight Connector 139"/>
                    <p:cNvCxnSpPr/>
                    <p:nvPr/>
                  </p:nvCxnSpPr>
                  <p:spPr>
                    <a:xfrm>
                      <a:off x="6470485" y="3257550"/>
                      <a:ext cx="228600" cy="0"/>
                    </a:xfrm>
                    <a:prstGeom prst="line">
                      <a:avLst/>
                    </a:prstGeom>
                    <a:grpFill/>
                    <a:ln w="9525" cap="flat" cmpd="sng" algn="ctr">
                      <a:solidFill>
                        <a:srgbClr val="92D050"/>
                      </a:solidFill>
                      <a:prstDash val="solid"/>
                    </a:ln>
                    <a:effectLst/>
                  </p:spPr>
                </p:cxnSp>
                <p:cxnSp>
                  <p:nvCxnSpPr>
                    <p:cNvPr id="141" name="Straight Connector 140"/>
                    <p:cNvCxnSpPr/>
                    <p:nvPr/>
                  </p:nvCxnSpPr>
                  <p:spPr>
                    <a:xfrm>
                      <a:off x="6471121" y="3333750"/>
                      <a:ext cx="228600" cy="0"/>
                    </a:xfrm>
                    <a:prstGeom prst="line">
                      <a:avLst/>
                    </a:prstGeom>
                    <a:grpFill/>
                    <a:ln w="9525" cap="flat" cmpd="sng" algn="ctr">
                      <a:solidFill>
                        <a:srgbClr val="92D050"/>
                      </a:solidFill>
                      <a:prstDash val="solid"/>
                    </a:ln>
                    <a:effectLst/>
                  </p:spPr>
                </p:cxnSp>
                <p:cxnSp>
                  <p:nvCxnSpPr>
                    <p:cNvPr id="142" name="Straight Connector 141"/>
                    <p:cNvCxnSpPr/>
                    <p:nvPr/>
                  </p:nvCxnSpPr>
                  <p:spPr>
                    <a:xfrm>
                      <a:off x="6471757" y="3409950"/>
                      <a:ext cx="228600" cy="0"/>
                    </a:xfrm>
                    <a:prstGeom prst="line">
                      <a:avLst/>
                    </a:prstGeom>
                    <a:grpFill/>
                    <a:ln w="9525" cap="flat" cmpd="sng" algn="ctr">
                      <a:solidFill>
                        <a:srgbClr val="92D050"/>
                      </a:solidFill>
                      <a:prstDash val="solid"/>
                    </a:ln>
                    <a:effectLst/>
                  </p:spPr>
                </p:cxnSp>
              </p:grpSp>
              <p:grpSp>
                <p:nvGrpSpPr>
                  <p:cNvPr id="132" name="Group 131"/>
                  <p:cNvGrpSpPr/>
                  <p:nvPr/>
                </p:nvGrpSpPr>
                <p:grpSpPr>
                  <a:xfrm>
                    <a:off x="6062682" y="3067880"/>
                    <a:ext cx="434606" cy="568556"/>
                    <a:chOff x="6367482" y="3067880"/>
                    <a:chExt cx="434606" cy="568556"/>
                  </a:xfrm>
                  <a:grpFill/>
                </p:grpSpPr>
                <p:sp>
                  <p:nvSpPr>
                    <p:cNvPr id="133" name="Folded Corner 132"/>
                    <p:cNvSpPr/>
                    <p:nvPr/>
                  </p:nvSpPr>
                  <p:spPr>
                    <a:xfrm>
                      <a:off x="6367482" y="3067880"/>
                      <a:ext cx="434606" cy="568556"/>
                    </a:xfrm>
                    <a:prstGeom prst="foldedCorner">
                      <a:avLst>
                        <a:gd name="adj" fmla="val 33974"/>
                      </a:avLst>
                    </a:prstGeom>
                    <a:grpFill/>
                    <a:ln w="9525" cap="flat" cmpd="sng" algn="ctr">
                      <a:solidFill>
                        <a:srgbClr val="92D050"/>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cxnSp>
                  <p:nvCxnSpPr>
                    <p:cNvPr id="134" name="Straight Connector 133"/>
                    <p:cNvCxnSpPr/>
                    <p:nvPr/>
                  </p:nvCxnSpPr>
                  <p:spPr>
                    <a:xfrm>
                      <a:off x="6469849" y="3181350"/>
                      <a:ext cx="228600" cy="0"/>
                    </a:xfrm>
                    <a:prstGeom prst="line">
                      <a:avLst/>
                    </a:prstGeom>
                    <a:grpFill/>
                    <a:ln w="9525" cap="flat" cmpd="sng" algn="ctr">
                      <a:solidFill>
                        <a:srgbClr val="92D050"/>
                      </a:solidFill>
                      <a:prstDash val="solid"/>
                    </a:ln>
                    <a:effectLst/>
                  </p:spPr>
                </p:cxnSp>
                <p:cxnSp>
                  <p:nvCxnSpPr>
                    <p:cNvPr id="135" name="Straight Connector 134"/>
                    <p:cNvCxnSpPr/>
                    <p:nvPr/>
                  </p:nvCxnSpPr>
                  <p:spPr>
                    <a:xfrm>
                      <a:off x="6470485" y="3257550"/>
                      <a:ext cx="228600" cy="0"/>
                    </a:xfrm>
                    <a:prstGeom prst="line">
                      <a:avLst/>
                    </a:prstGeom>
                    <a:grpFill/>
                    <a:ln w="9525" cap="flat" cmpd="sng" algn="ctr">
                      <a:solidFill>
                        <a:srgbClr val="92D050"/>
                      </a:solidFill>
                      <a:prstDash val="solid"/>
                    </a:ln>
                    <a:effectLst/>
                  </p:spPr>
                </p:cxnSp>
                <p:cxnSp>
                  <p:nvCxnSpPr>
                    <p:cNvPr id="136" name="Straight Connector 135"/>
                    <p:cNvCxnSpPr/>
                    <p:nvPr/>
                  </p:nvCxnSpPr>
                  <p:spPr>
                    <a:xfrm>
                      <a:off x="6471121" y="3333750"/>
                      <a:ext cx="228600" cy="0"/>
                    </a:xfrm>
                    <a:prstGeom prst="line">
                      <a:avLst/>
                    </a:prstGeom>
                    <a:grpFill/>
                    <a:ln w="9525" cap="flat" cmpd="sng" algn="ctr">
                      <a:solidFill>
                        <a:srgbClr val="92D050"/>
                      </a:solidFill>
                      <a:prstDash val="solid"/>
                    </a:ln>
                    <a:effectLst/>
                  </p:spPr>
                </p:cxnSp>
                <p:cxnSp>
                  <p:nvCxnSpPr>
                    <p:cNvPr id="137" name="Straight Connector 136"/>
                    <p:cNvCxnSpPr/>
                    <p:nvPr/>
                  </p:nvCxnSpPr>
                  <p:spPr>
                    <a:xfrm>
                      <a:off x="6471757" y="3409950"/>
                      <a:ext cx="228600" cy="0"/>
                    </a:xfrm>
                    <a:prstGeom prst="line">
                      <a:avLst/>
                    </a:prstGeom>
                    <a:grpFill/>
                    <a:ln w="9525" cap="flat" cmpd="sng" algn="ctr">
                      <a:solidFill>
                        <a:srgbClr val="92D050"/>
                      </a:solidFill>
                      <a:prstDash val="solid"/>
                    </a:ln>
                    <a:effectLst/>
                  </p:spPr>
                </p:cxnSp>
              </p:grpSp>
            </p:grpSp>
            <p:grpSp>
              <p:nvGrpSpPr>
                <p:cNvPr id="128" name="Group 127"/>
                <p:cNvGrpSpPr/>
                <p:nvPr/>
              </p:nvGrpSpPr>
              <p:grpSpPr>
                <a:xfrm rot="2424936">
                  <a:off x="3223491" y="1493612"/>
                  <a:ext cx="209095" cy="814241"/>
                  <a:chOff x="3668470" y="1604960"/>
                  <a:chExt cx="170080" cy="662311"/>
                </a:xfrm>
              </p:grpSpPr>
              <p:sp>
                <p:nvSpPr>
                  <p:cNvPr id="129" name="Pentagon 128"/>
                  <p:cNvSpPr/>
                  <p:nvPr/>
                </p:nvSpPr>
                <p:spPr>
                  <a:xfrm rot="5400000">
                    <a:off x="3508830" y="1937551"/>
                    <a:ext cx="489360" cy="170079"/>
                  </a:xfrm>
                  <a:prstGeom prst="homePlate">
                    <a:avLst>
                      <a:gd name="adj" fmla="val 78001"/>
                    </a:avLst>
                  </a:prstGeom>
                  <a:solidFill>
                    <a:sysClr val="window" lastClr="FFFFFF">
                      <a:lumMod val="95000"/>
                    </a:sysClr>
                  </a:solidFill>
                  <a:ln w="25400" cap="flat" cmpd="sng" algn="ctr">
                    <a:solidFill>
                      <a:srgbClr val="92D050"/>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sp>
                <p:nvSpPr>
                  <p:cNvPr id="130" name="Rounded Rectangle 129"/>
                  <p:cNvSpPr/>
                  <p:nvPr/>
                </p:nvSpPr>
                <p:spPr>
                  <a:xfrm>
                    <a:off x="3668471" y="1604960"/>
                    <a:ext cx="170079" cy="152400"/>
                  </a:xfrm>
                  <a:prstGeom prst="roundRect">
                    <a:avLst/>
                  </a:prstGeom>
                  <a:solidFill>
                    <a:sysClr val="window" lastClr="FFFFFF">
                      <a:lumMod val="95000"/>
                    </a:sysClr>
                  </a:solidFill>
                  <a:ln w="25400" cap="flat" cmpd="sng" algn="ctr">
                    <a:solidFill>
                      <a:srgbClr val="92D050"/>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grpSp>
          </p:grpSp>
          <p:grpSp>
            <p:nvGrpSpPr>
              <p:cNvPr id="23" name="Group 22"/>
              <p:cNvGrpSpPr/>
              <p:nvPr/>
            </p:nvGrpSpPr>
            <p:grpSpPr>
              <a:xfrm>
                <a:off x="5669160" y="1987530"/>
                <a:ext cx="647253" cy="647159"/>
                <a:chOff x="6769320" y="1872667"/>
                <a:chExt cx="792281" cy="792281"/>
              </a:xfrm>
            </p:grpSpPr>
            <p:sp>
              <p:nvSpPr>
                <p:cNvPr id="116" name="Oval 115"/>
                <p:cNvSpPr/>
                <p:nvPr/>
              </p:nvSpPr>
              <p:spPr>
                <a:xfrm>
                  <a:off x="6769320" y="1872667"/>
                  <a:ext cx="792281" cy="792281"/>
                </a:xfrm>
                <a:prstGeom prst="ellipse">
                  <a:avLst/>
                </a:prstGeom>
                <a:solidFill>
                  <a:sysClr val="windowText" lastClr="000000">
                    <a:lumMod val="65000"/>
                    <a:lumOff val="35000"/>
                  </a:sysClr>
                </a:solidFill>
                <a:ln w="38100"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17" name="Folded Corner 116"/>
                <p:cNvSpPr/>
                <p:nvPr/>
              </p:nvSpPr>
              <p:spPr>
                <a:xfrm>
                  <a:off x="6972677" y="2010974"/>
                  <a:ext cx="406818" cy="532204"/>
                </a:xfrm>
                <a:prstGeom prst="foldedCorner">
                  <a:avLst>
                    <a:gd name="adj" fmla="val 33974"/>
                  </a:avLst>
                </a:prstGeom>
                <a:solidFill>
                  <a:sysClr val="windowText" lastClr="000000">
                    <a:lumMod val="65000"/>
                    <a:lumOff val="35000"/>
                  </a:sysClr>
                </a:solidFill>
                <a:ln w="9525" cap="flat" cmpd="sng" algn="ctr">
                  <a:solidFill>
                    <a:sysClr val="window" lastClr="FFFFFF"/>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18" name="Oval 74"/>
                <p:cNvSpPr/>
                <p:nvPr/>
              </p:nvSpPr>
              <p:spPr>
                <a:xfrm>
                  <a:off x="7054056" y="2070117"/>
                  <a:ext cx="221620" cy="359829"/>
                </a:xfrm>
                <a:custGeom>
                  <a:avLst/>
                  <a:gdLst>
                    <a:gd name="connsiteX0" fmla="*/ 0 w 323241"/>
                    <a:gd name="connsiteY0" fmla="*/ 161621 h 323241"/>
                    <a:gd name="connsiteX1" fmla="*/ 161621 w 323241"/>
                    <a:gd name="connsiteY1" fmla="*/ 0 h 323241"/>
                    <a:gd name="connsiteX2" fmla="*/ 323242 w 323241"/>
                    <a:gd name="connsiteY2" fmla="*/ 161621 h 323241"/>
                    <a:gd name="connsiteX3" fmla="*/ 161621 w 323241"/>
                    <a:gd name="connsiteY3" fmla="*/ 323242 h 323241"/>
                    <a:gd name="connsiteX4" fmla="*/ 0 w 323241"/>
                    <a:gd name="connsiteY4" fmla="*/ 161621 h 323241"/>
                    <a:gd name="connsiteX0" fmla="*/ 0 w 208942"/>
                    <a:gd name="connsiteY0" fmla="*/ 161622 h 323244"/>
                    <a:gd name="connsiteX1" fmla="*/ 161621 w 208942"/>
                    <a:gd name="connsiteY1" fmla="*/ 1 h 323244"/>
                    <a:gd name="connsiteX2" fmla="*/ 208942 w 208942"/>
                    <a:gd name="connsiteY2" fmla="*/ 164003 h 323244"/>
                    <a:gd name="connsiteX3" fmla="*/ 161621 w 208942"/>
                    <a:gd name="connsiteY3" fmla="*/ 323243 h 323244"/>
                    <a:gd name="connsiteX4" fmla="*/ 0 w 208942"/>
                    <a:gd name="connsiteY4" fmla="*/ 161622 h 323244"/>
                    <a:gd name="connsiteX0" fmla="*/ 0 w 245234"/>
                    <a:gd name="connsiteY0" fmla="*/ 161622 h 323244"/>
                    <a:gd name="connsiteX1" fmla="*/ 161621 w 245234"/>
                    <a:gd name="connsiteY1" fmla="*/ 1 h 323244"/>
                    <a:gd name="connsiteX2" fmla="*/ 208942 w 245234"/>
                    <a:gd name="connsiteY2" fmla="*/ 164003 h 323244"/>
                    <a:gd name="connsiteX3" fmla="*/ 161621 w 245234"/>
                    <a:gd name="connsiteY3" fmla="*/ 323243 h 323244"/>
                    <a:gd name="connsiteX4" fmla="*/ 0 w 245234"/>
                    <a:gd name="connsiteY4" fmla="*/ 161622 h 323244"/>
                    <a:gd name="connsiteX0" fmla="*/ 0 w 248372"/>
                    <a:gd name="connsiteY0" fmla="*/ 161622 h 323246"/>
                    <a:gd name="connsiteX1" fmla="*/ 161621 w 248372"/>
                    <a:gd name="connsiteY1" fmla="*/ 1 h 323246"/>
                    <a:gd name="connsiteX2" fmla="*/ 208942 w 248372"/>
                    <a:gd name="connsiteY2" fmla="*/ 164003 h 323246"/>
                    <a:gd name="connsiteX3" fmla="*/ 161621 w 248372"/>
                    <a:gd name="connsiteY3" fmla="*/ 323243 h 323246"/>
                    <a:gd name="connsiteX4" fmla="*/ 0 w 248372"/>
                    <a:gd name="connsiteY4" fmla="*/ 161622 h 323246"/>
                    <a:gd name="connsiteX0" fmla="*/ 32 w 248404"/>
                    <a:gd name="connsiteY0" fmla="*/ 161870 h 323529"/>
                    <a:gd name="connsiteX1" fmla="*/ 161653 w 248404"/>
                    <a:gd name="connsiteY1" fmla="*/ 249 h 323529"/>
                    <a:gd name="connsiteX2" fmla="*/ 208974 w 248404"/>
                    <a:gd name="connsiteY2" fmla="*/ 164251 h 323529"/>
                    <a:gd name="connsiteX3" fmla="*/ 161653 w 248404"/>
                    <a:gd name="connsiteY3" fmla="*/ 323491 h 323529"/>
                    <a:gd name="connsiteX4" fmla="*/ 32 w 248404"/>
                    <a:gd name="connsiteY4" fmla="*/ 161870 h 323529"/>
                    <a:gd name="connsiteX0" fmla="*/ 32 w 222000"/>
                    <a:gd name="connsiteY0" fmla="*/ 161984 h 323619"/>
                    <a:gd name="connsiteX1" fmla="*/ 161653 w 222000"/>
                    <a:gd name="connsiteY1" fmla="*/ 363 h 323619"/>
                    <a:gd name="connsiteX2" fmla="*/ 175637 w 222000"/>
                    <a:gd name="connsiteY2" fmla="*/ 166746 h 323619"/>
                    <a:gd name="connsiteX3" fmla="*/ 161653 w 222000"/>
                    <a:gd name="connsiteY3" fmla="*/ 323605 h 323619"/>
                    <a:gd name="connsiteX4" fmla="*/ 32 w 222000"/>
                    <a:gd name="connsiteY4" fmla="*/ 161984 h 323619"/>
                    <a:gd name="connsiteX0" fmla="*/ 32 w 222000"/>
                    <a:gd name="connsiteY0" fmla="*/ 161984 h 323619"/>
                    <a:gd name="connsiteX1" fmla="*/ 161653 w 222000"/>
                    <a:gd name="connsiteY1" fmla="*/ 363 h 323619"/>
                    <a:gd name="connsiteX2" fmla="*/ 175637 w 222000"/>
                    <a:gd name="connsiteY2" fmla="*/ 166746 h 323619"/>
                    <a:gd name="connsiteX3" fmla="*/ 161653 w 222000"/>
                    <a:gd name="connsiteY3" fmla="*/ 323605 h 323619"/>
                    <a:gd name="connsiteX4" fmla="*/ 32 w 222000"/>
                    <a:gd name="connsiteY4" fmla="*/ 161984 h 323619"/>
                    <a:gd name="connsiteX0" fmla="*/ 32 w 210391"/>
                    <a:gd name="connsiteY0" fmla="*/ 161984 h 323612"/>
                    <a:gd name="connsiteX1" fmla="*/ 161653 w 210391"/>
                    <a:gd name="connsiteY1" fmla="*/ 363 h 323612"/>
                    <a:gd name="connsiteX2" fmla="*/ 175637 w 210391"/>
                    <a:gd name="connsiteY2" fmla="*/ 166746 h 323612"/>
                    <a:gd name="connsiteX3" fmla="*/ 161653 w 210391"/>
                    <a:gd name="connsiteY3" fmla="*/ 323605 h 323612"/>
                    <a:gd name="connsiteX4" fmla="*/ 32 w 210391"/>
                    <a:gd name="connsiteY4" fmla="*/ 161984 h 323612"/>
                    <a:gd name="connsiteX0" fmla="*/ 32 w 210391"/>
                    <a:gd name="connsiteY0" fmla="*/ 161984 h 342415"/>
                    <a:gd name="connsiteX1" fmla="*/ 161653 w 210391"/>
                    <a:gd name="connsiteY1" fmla="*/ 363 h 342415"/>
                    <a:gd name="connsiteX2" fmla="*/ 175637 w 210391"/>
                    <a:gd name="connsiteY2" fmla="*/ 166746 h 342415"/>
                    <a:gd name="connsiteX3" fmla="*/ 161653 w 210391"/>
                    <a:gd name="connsiteY3" fmla="*/ 323605 h 342415"/>
                    <a:gd name="connsiteX4" fmla="*/ 32 w 210391"/>
                    <a:gd name="connsiteY4" fmla="*/ 161984 h 342415"/>
                    <a:gd name="connsiteX0" fmla="*/ 26 w 237674"/>
                    <a:gd name="connsiteY0" fmla="*/ 166412 h 323645"/>
                    <a:gd name="connsiteX1" fmla="*/ 187841 w 237674"/>
                    <a:gd name="connsiteY1" fmla="*/ 29 h 323645"/>
                    <a:gd name="connsiteX2" fmla="*/ 201825 w 237674"/>
                    <a:gd name="connsiteY2" fmla="*/ 166412 h 323645"/>
                    <a:gd name="connsiteX3" fmla="*/ 187841 w 237674"/>
                    <a:gd name="connsiteY3" fmla="*/ 323271 h 323645"/>
                    <a:gd name="connsiteX4" fmla="*/ 26 w 237674"/>
                    <a:gd name="connsiteY4" fmla="*/ 166412 h 323645"/>
                    <a:gd name="connsiteX0" fmla="*/ 26 w 237674"/>
                    <a:gd name="connsiteY0" fmla="*/ 166412 h 341200"/>
                    <a:gd name="connsiteX1" fmla="*/ 187841 w 237674"/>
                    <a:gd name="connsiteY1" fmla="*/ 29 h 341200"/>
                    <a:gd name="connsiteX2" fmla="*/ 201825 w 237674"/>
                    <a:gd name="connsiteY2" fmla="*/ 166412 h 341200"/>
                    <a:gd name="connsiteX3" fmla="*/ 187841 w 237674"/>
                    <a:gd name="connsiteY3" fmla="*/ 323271 h 341200"/>
                    <a:gd name="connsiteX4" fmla="*/ 26 w 237674"/>
                    <a:gd name="connsiteY4" fmla="*/ 166412 h 341200"/>
                    <a:gd name="connsiteX0" fmla="*/ 26 w 222799"/>
                    <a:gd name="connsiteY0" fmla="*/ 166578 h 323556"/>
                    <a:gd name="connsiteX1" fmla="*/ 187841 w 222799"/>
                    <a:gd name="connsiteY1" fmla="*/ 195 h 323556"/>
                    <a:gd name="connsiteX2" fmla="*/ 180394 w 222799"/>
                    <a:gd name="connsiteY2" fmla="*/ 171341 h 323556"/>
                    <a:gd name="connsiteX3" fmla="*/ 187841 w 222799"/>
                    <a:gd name="connsiteY3" fmla="*/ 323437 h 323556"/>
                    <a:gd name="connsiteX4" fmla="*/ 26 w 222799"/>
                    <a:gd name="connsiteY4" fmla="*/ 166578 h 323556"/>
                    <a:gd name="connsiteX0" fmla="*/ 26 w 222799"/>
                    <a:gd name="connsiteY0" fmla="*/ 166578 h 349274"/>
                    <a:gd name="connsiteX1" fmla="*/ 187841 w 222799"/>
                    <a:gd name="connsiteY1" fmla="*/ 195 h 349274"/>
                    <a:gd name="connsiteX2" fmla="*/ 180394 w 222799"/>
                    <a:gd name="connsiteY2" fmla="*/ 171341 h 349274"/>
                    <a:gd name="connsiteX3" fmla="*/ 187841 w 222799"/>
                    <a:gd name="connsiteY3" fmla="*/ 323437 h 349274"/>
                    <a:gd name="connsiteX4" fmla="*/ 26 w 222799"/>
                    <a:gd name="connsiteY4" fmla="*/ 166578 h 349274"/>
                    <a:gd name="connsiteX0" fmla="*/ 30 w 230239"/>
                    <a:gd name="connsiteY0" fmla="*/ 177133 h 359829"/>
                    <a:gd name="connsiteX1" fmla="*/ 187845 w 230239"/>
                    <a:gd name="connsiteY1" fmla="*/ 10750 h 359829"/>
                    <a:gd name="connsiteX2" fmla="*/ 180398 w 230239"/>
                    <a:gd name="connsiteY2" fmla="*/ 181896 h 359829"/>
                    <a:gd name="connsiteX3" fmla="*/ 187845 w 230239"/>
                    <a:gd name="connsiteY3" fmla="*/ 333992 h 359829"/>
                    <a:gd name="connsiteX4" fmla="*/ 30 w 230239"/>
                    <a:gd name="connsiteY4" fmla="*/ 177133 h 359829"/>
                    <a:gd name="connsiteX0" fmla="*/ 30 w 221620"/>
                    <a:gd name="connsiteY0" fmla="*/ 177133 h 359829"/>
                    <a:gd name="connsiteX1" fmla="*/ 187845 w 221620"/>
                    <a:gd name="connsiteY1" fmla="*/ 10750 h 359829"/>
                    <a:gd name="connsiteX2" fmla="*/ 180398 w 221620"/>
                    <a:gd name="connsiteY2" fmla="*/ 181896 h 359829"/>
                    <a:gd name="connsiteX3" fmla="*/ 187845 w 221620"/>
                    <a:gd name="connsiteY3" fmla="*/ 333992 h 359829"/>
                    <a:gd name="connsiteX4" fmla="*/ 30 w 221620"/>
                    <a:gd name="connsiteY4" fmla="*/ 177133 h 359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620" h="359829">
                      <a:moveTo>
                        <a:pt x="30" y="177133"/>
                      </a:moveTo>
                      <a:cubicBezTo>
                        <a:pt x="-2351" y="4528"/>
                        <a:pt x="136353" y="-18619"/>
                        <a:pt x="187845" y="10750"/>
                      </a:cubicBezTo>
                      <a:cubicBezTo>
                        <a:pt x="239337" y="40119"/>
                        <a:pt x="228024" y="106922"/>
                        <a:pt x="180398" y="181896"/>
                      </a:cubicBezTo>
                      <a:cubicBezTo>
                        <a:pt x="132772" y="256870"/>
                        <a:pt x="256006" y="272873"/>
                        <a:pt x="187845" y="333992"/>
                      </a:cubicBezTo>
                      <a:cubicBezTo>
                        <a:pt x="119684" y="395111"/>
                        <a:pt x="2411" y="349738"/>
                        <a:pt x="30" y="177133"/>
                      </a:cubicBezTo>
                      <a:close/>
                    </a:path>
                  </a:pathLst>
                </a:custGeom>
                <a:noFill/>
                <a:ln w="12700" cap="flat" cmpd="sng" algn="ctr">
                  <a:solidFill>
                    <a:sysClr val="window" lastClr="FFFFFF"/>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19" name="Oval 118"/>
                <p:cNvSpPr/>
                <p:nvPr/>
              </p:nvSpPr>
              <p:spPr>
                <a:xfrm>
                  <a:off x="7158755" y="2104215"/>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20" name="Oval 119"/>
                <p:cNvSpPr/>
                <p:nvPr/>
              </p:nvSpPr>
              <p:spPr>
                <a:xfrm>
                  <a:off x="7100646" y="2175194"/>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21" name="Oval 120"/>
                <p:cNvSpPr/>
                <p:nvPr/>
              </p:nvSpPr>
              <p:spPr>
                <a:xfrm>
                  <a:off x="7097073" y="2271231"/>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22" name="Oval 121"/>
                <p:cNvSpPr/>
                <p:nvPr/>
              </p:nvSpPr>
              <p:spPr>
                <a:xfrm>
                  <a:off x="7147105" y="2343222"/>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nvGrpSpPr>
                <p:cNvPr id="123" name="Group 122"/>
                <p:cNvGrpSpPr/>
                <p:nvPr/>
              </p:nvGrpSpPr>
              <p:grpSpPr>
                <a:xfrm rot="1800000">
                  <a:off x="7163764" y="1934097"/>
                  <a:ext cx="45719" cy="629263"/>
                  <a:chOff x="7333776" y="1872667"/>
                  <a:chExt cx="45720" cy="629277"/>
                </a:xfrm>
              </p:grpSpPr>
              <p:sp>
                <p:nvSpPr>
                  <p:cNvPr id="124" name="Oval 123"/>
                  <p:cNvSpPr/>
                  <p:nvPr/>
                </p:nvSpPr>
                <p:spPr>
                  <a:xfrm>
                    <a:off x="7333776" y="1872667"/>
                    <a:ext cx="45719" cy="488116"/>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25" name="Oval 237"/>
                  <p:cNvSpPr/>
                  <p:nvPr/>
                </p:nvSpPr>
                <p:spPr>
                  <a:xfrm>
                    <a:off x="7335958" y="2361024"/>
                    <a:ext cx="43538" cy="140920"/>
                  </a:xfrm>
                  <a:custGeom>
                    <a:avLst/>
                    <a:gdLst>
                      <a:gd name="connsiteX0" fmla="*/ 0 w 45719"/>
                      <a:gd name="connsiteY0" fmla="*/ 50189 h 100377"/>
                      <a:gd name="connsiteX1" fmla="*/ 22860 w 45719"/>
                      <a:gd name="connsiteY1" fmla="*/ 0 h 100377"/>
                      <a:gd name="connsiteX2" fmla="*/ 45720 w 45719"/>
                      <a:gd name="connsiteY2" fmla="*/ 50189 h 100377"/>
                      <a:gd name="connsiteX3" fmla="*/ 22860 w 45719"/>
                      <a:gd name="connsiteY3" fmla="*/ 100378 h 100377"/>
                      <a:gd name="connsiteX4" fmla="*/ 0 w 45719"/>
                      <a:gd name="connsiteY4" fmla="*/ 50189 h 100377"/>
                      <a:gd name="connsiteX0" fmla="*/ 4039 w 49759"/>
                      <a:gd name="connsiteY0" fmla="*/ 50189 h 140860"/>
                      <a:gd name="connsiteX1" fmla="*/ 26899 w 49759"/>
                      <a:gd name="connsiteY1" fmla="*/ 0 h 140860"/>
                      <a:gd name="connsiteX2" fmla="*/ 49759 w 49759"/>
                      <a:gd name="connsiteY2" fmla="*/ 50189 h 140860"/>
                      <a:gd name="connsiteX3" fmla="*/ 7849 w 49759"/>
                      <a:gd name="connsiteY3" fmla="*/ 140860 h 140860"/>
                      <a:gd name="connsiteX4" fmla="*/ 4039 w 49759"/>
                      <a:gd name="connsiteY4" fmla="*/ 50189 h 140860"/>
                      <a:gd name="connsiteX0" fmla="*/ 9724 w 43538"/>
                      <a:gd name="connsiteY0" fmla="*/ 57375 h 140920"/>
                      <a:gd name="connsiteX1" fmla="*/ 20678 w 43538"/>
                      <a:gd name="connsiteY1" fmla="*/ 43 h 140920"/>
                      <a:gd name="connsiteX2" fmla="*/ 43538 w 43538"/>
                      <a:gd name="connsiteY2" fmla="*/ 50232 h 140920"/>
                      <a:gd name="connsiteX3" fmla="*/ 1628 w 43538"/>
                      <a:gd name="connsiteY3" fmla="*/ 140903 h 140920"/>
                      <a:gd name="connsiteX4" fmla="*/ 9724 w 43538"/>
                      <a:gd name="connsiteY4" fmla="*/ 57375 h 14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8" h="140920">
                        <a:moveTo>
                          <a:pt x="9724" y="57375"/>
                        </a:moveTo>
                        <a:cubicBezTo>
                          <a:pt x="12899" y="33898"/>
                          <a:pt x="15042" y="1234"/>
                          <a:pt x="20678" y="43"/>
                        </a:cubicBezTo>
                        <a:cubicBezTo>
                          <a:pt x="26314" y="-1148"/>
                          <a:pt x="43538" y="22513"/>
                          <a:pt x="43538" y="50232"/>
                        </a:cubicBezTo>
                        <a:cubicBezTo>
                          <a:pt x="43538" y="77951"/>
                          <a:pt x="7264" y="139713"/>
                          <a:pt x="1628" y="140903"/>
                        </a:cubicBezTo>
                        <a:cubicBezTo>
                          <a:pt x="-4008" y="142094"/>
                          <a:pt x="6549" y="80852"/>
                          <a:pt x="9724" y="57375"/>
                        </a:cubicBezTo>
                        <a:close/>
                      </a:path>
                    </a:pathLst>
                  </a:cu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grpSp>
          <p:grpSp>
            <p:nvGrpSpPr>
              <p:cNvPr id="24" name="Group 23"/>
              <p:cNvGrpSpPr/>
              <p:nvPr/>
            </p:nvGrpSpPr>
            <p:grpSpPr>
              <a:xfrm>
                <a:off x="5315964" y="3135862"/>
                <a:ext cx="647253" cy="647159"/>
                <a:chOff x="3722339" y="3549113"/>
                <a:chExt cx="792281" cy="792281"/>
              </a:xfrm>
            </p:grpSpPr>
            <p:sp>
              <p:nvSpPr>
                <p:cNvPr id="108" name="Oval 107"/>
                <p:cNvSpPr/>
                <p:nvPr/>
              </p:nvSpPr>
              <p:spPr>
                <a:xfrm>
                  <a:off x="3722339" y="3549113"/>
                  <a:ext cx="792281" cy="792281"/>
                </a:xfrm>
                <a:prstGeom prst="ellipse">
                  <a:avLst/>
                </a:prstGeom>
                <a:solidFill>
                  <a:sysClr val="windowText" lastClr="000000">
                    <a:lumMod val="65000"/>
                    <a:lumOff val="35000"/>
                  </a:sysClr>
                </a:solidFill>
                <a:ln w="38100" cap="flat" cmpd="sng" algn="ctr">
                  <a:solidFill>
                    <a:srgbClr val="92D050"/>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09" name="Folded Corner 108"/>
                <p:cNvSpPr/>
                <p:nvPr/>
              </p:nvSpPr>
              <p:spPr>
                <a:xfrm>
                  <a:off x="3925696" y="3687420"/>
                  <a:ext cx="406818" cy="532204"/>
                </a:xfrm>
                <a:prstGeom prst="foldedCorner">
                  <a:avLst>
                    <a:gd name="adj" fmla="val 33974"/>
                  </a:avLst>
                </a:prstGeom>
                <a:solidFill>
                  <a:sysClr val="windowText" lastClr="000000">
                    <a:lumMod val="65000"/>
                    <a:lumOff val="35000"/>
                  </a:sysClr>
                </a:solidFill>
                <a:ln w="9525" cap="flat" cmpd="sng" algn="ctr">
                  <a:solidFill>
                    <a:srgbClr val="92D050"/>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10" name="Rounded Rectangle 109"/>
                <p:cNvSpPr/>
                <p:nvPr/>
              </p:nvSpPr>
              <p:spPr>
                <a:xfrm>
                  <a:off x="3948519" y="3714750"/>
                  <a:ext cx="166281" cy="152400"/>
                </a:xfrm>
                <a:prstGeom prst="roundRect">
                  <a:avLst/>
                </a:prstGeom>
                <a:solidFill>
                  <a:sysClr val="window" lastClr="FFFFFF">
                    <a:lumMod val="85000"/>
                  </a:sysClr>
                </a:solidFill>
                <a:ln w="25400" cap="flat" cmpd="sng" algn="ctr">
                  <a:solidFill>
                    <a:srgbClr val="92D050"/>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111" name="Pie 110"/>
                <p:cNvSpPr/>
                <p:nvPr/>
              </p:nvSpPr>
              <p:spPr>
                <a:xfrm>
                  <a:off x="4016883" y="3908864"/>
                  <a:ext cx="236031" cy="236031"/>
                </a:xfrm>
                <a:prstGeom prst="pie">
                  <a:avLst/>
                </a:prstGeom>
                <a:solidFill>
                  <a:sysClr val="window" lastClr="FFFFFF">
                    <a:lumMod val="95000"/>
                  </a:sysClr>
                </a:solidFill>
                <a:ln w="25400" cap="flat" cmpd="sng" algn="ctr">
                  <a:solidFill>
                    <a:srgbClr val="92D050"/>
                  </a:solidFill>
                  <a:prstDash val="solid"/>
                </a:ln>
                <a:effectLst/>
              </p:spPr>
              <p:txBody>
                <a:bodyPr rtlCol="0" anchor="ctr"/>
                <a:lstStyle/>
                <a:p>
                  <a:pPr algn="ctr" defTabSz="642849">
                    <a:defRPr/>
                  </a:pPr>
                  <a:endParaRPr lang="en-US" sz="900" kern="0" dirty="0">
                    <a:solidFill>
                      <a:sysClr val="windowText" lastClr="000000"/>
                    </a:solidFill>
                    <a:latin typeface="Calibiri"/>
                    <a:sym typeface="Gill Sans" charset="0"/>
                  </a:endParaRPr>
                </a:p>
              </p:txBody>
            </p:sp>
            <p:cxnSp>
              <p:nvCxnSpPr>
                <p:cNvPr id="112" name="Straight Connector 111"/>
                <p:cNvCxnSpPr/>
                <p:nvPr/>
              </p:nvCxnSpPr>
              <p:spPr>
                <a:xfrm>
                  <a:off x="4148134" y="3790950"/>
                  <a:ext cx="138095" cy="0"/>
                </a:xfrm>
                <a:prstGeom prst="line">
                  <a:avLst/>
                </a:prstGeom>
                <a:noFill/>
                <a:ln w="9525" cap="flat" cmpd="sng" algn="ctr">
                  <a:solidFill>
                    <a:srgbClr val="92D050"/>
                  </a:solidFill>
                  <a:prstDash val="solid"/>
                </a:ln>
                <a:effectLst/>
              </p:spPr>
            </p:cxnSp>
            <p:cxnSp>
              <p:nvCxnSpPr>
                <p:cNvPr id="113" name="Straight Connector 112"/>
                <p:cNvCxnSpPr/>
                <p:nvPr/>
              </p:nvCxnSpPr>
              <p:spPr>
                <a:xfrm>
                  <a:off x="4148134" y="3821911"/>
                  <a:ext cx="138095" cy="0"/>
                </a:xfrm>
                <a:prstGeom prst="line">
                  <a:avLst/>
                </a:prstGeom>
                <a:noFill/>
                <a:ln w="9525" cap="flat" cmpd="sng" algn="ctr">
                  <a:solidFill>
                    <a:srgbClr val="92D050"/>
                  </a:solidFill>
                  <a:prstDash val="solid"/>
                </a:ln>
                <a:effectLst/>
              </p:spPr>
            </p:cxnSp>
            <p:cxnSp>
              <p:nvCxnSpPr>
                <p:cNvPr id="114" name="Straight Connector 113"/>
                <p:cNvCxnSpPr/>
                <p:nvPr/>
              </p:nvCxnSpPr>
              <p:spPr>
                <a:xfrm>
                  <a:off x="4148134" y="3852872"/>
                  <a:ext cx="138095" cy="0"/>
                </a:xfrm>
                <a:prstGeom prst="line">
                  <a:avLst/>
                </a:prstGeom>
                <a:noFill/>
                <a:ln w="9525" cap="flat" cmpd="sng" algn="ctr">
                  <a:solidFill>
                    <a:srgbClr val="92D050"/>
                  </a:solidFill>
                  <a:prstDash val="solid"/>
                </a:ln>
                <a:effectLst/>
              </p:spPr>
            </p:cxnSp>
            <p:cxnSp>
              <p:nvCxnSpPr>
                <p:cNvPr id="115" name="Straight Connector 114"/>
                <p:cNvCxnSpPr/>
                <p:nvPr/>
              </p:nvCxnSpPr>
              <p:spPr>
                <a:xfrm>
                  <a:off x="4148133" y="3755235"/>
                  <a:ext cx="138095" cy="0"/>
                </a:xfrm>
                <a:prstGeom prst="line">
                  <a:avLst/>
                </a:prstGeom>
                <a:noFill/>
                <a:ln w="9525" cap="flat" cmpd="sng" algn="ctr">
                  <a:solidFill>
                    <a:srgbClr val="92D050"/>
                  </a:solidFill>
                  <a:prstDash val="solid"/>
                </a:ln>
                <a:effectLst/>
              </p:spPr>
            </p:cxnSp>
          </p:grpSp>
          <p:sp>
            <p:nvSpPr>
              <p:cNvPr id="25" name="Right Triangle 24"/>
              <p:cNvSpPr/>
              <p:nvPr/>
            </p:nvSpPr>
            <p:spPr>
              <a:xfrm rot="20210988">
                <a:off x="4111226" y="2756402"/>
                <a:ext cx="1616455" cy="1645920"/>
              </a:xfrm>
              <a:prstGeom prst="rtTriangle">
                <a:avLst/>
              </a:prstGeom>
              <a:gradFill>
                <a:gsLst>
                  <a:gs pos="0">
                    <a:schemeClr val="accent3">
                      <a:lumMod val="20000"/>
                      <a:lumOff val="80000"/>
                    </a:schemeClr>
                  </a:gs>
                  <a:gs pos="79000">
                    <a:srgbClr val="F5FAFC"/>
                  </a:gs>
                  <a:gs pos="42000">
                    <a:schemeClr val="bg1"/>
                  </a:gs>
                  <a:gs pos="100000">
                    <a:schemeClr val="accent3">
                      <a:lumMod val="40000"/>
                      <a:lumOff val="60000"/>
                    </a:schemeClr>
                  </a:gs>
                </a:gsLst>
                <a:lin ang="5400000" scaled="0"/>
              </a:gradFill>
              <a:ln w="9525">
                <a:noFill/>
                <a:miter lim="800000"/>
                <a:headEnd/>
                <a:tailEnd/>
              </a:ln>
              <a:effectLst>
                <a:outerShdw blurRad="50800" dist="38100" dir="16200000" rotWithShape="0">
                  <a:prstClr val="black">
                    <a:alpha val="10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26" name="Oval 25"/>
              <p:cNvSpPr/>
              <p:nvPr/>
            </p:nvSpPr>
            <p:spPr>
              <a:xfrm>
                <a:off x="4585413" y="3718813"/>
                <a:ext cx="647253" cy="647159"/>
              </a:xfrm>
              <a:prstGeom prst="ellipse">
                <a:avLst/>
              </a:prstGeom>
              <a:solidFill>
                <a:sysClr val="windowText" lastClr="000000">
                  <a:lumMod val="65000"/>
                  <a:lumOff val="35000"/>
                </a:sysClr>
              </a:solidFill>
              <a:ln w="38100" cap="flat" cmpd="sng" algn="ctr">
                <a:solidFill>
                  <a:schemeClr val="accent1">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nvGrpSpPr>
              <p:cNvPr id="27" name="Group 26"/>
              <p:cNvGrpSpPr/>
              <p:nvPr/>
            </p:nvGrpSpPr>
            <p:grpSpPr>
              <a:xfrm>
                <a:off x="4761286" y="3868959"/>
                <a:ext cx="297645" cy="353797"/>
                <a:chOff x="6062682" y="3067880"/>
                <a:chExt cx="544124" cy="646870"/>
              </a:xfrm>
              <a:solidFill>
                <a:sysClr val="windowText" lastClr="000000">
                  <a:lumMod val="65000"/>
                  <a:lumOff val="35000"/>
                </a:sysClr>
              </a:solidFill>
            </p:grpSpPr>
            <p:grpSp>
              <p:nvGrpSpPr>
                <p:cNvPr id="96" name="Group 95"/>
                <p:cNvGrpSpPr/>
                <p:nvPr/>
              </p:nvGrpSpPr>
              <p:grpSpPr>
                <a:xfrm>
                  <a:off x="6172200" y="3146194"/>
                  <a:ext cx="434606" cy="568556"/>
                  <a:chOff x="6367482" y="3067880"/>
                  <a:chExt cx="434606" cy="568556"/>
                </a:xfrm>
                <a:grpFill/>
              </p:grpSpPr>
              <p:sp>
                <p:nvSpPr>
                  <p:cNvPr id="103" name="Folded Corner 102"/>
                  <p:cNvSpPr/>
                  <p:nvPr/>
                </p:nvSpPr>
                <p:spPr>
                  <a:xfrm>
                    <a:off x="6367482" y="3067880"/>
                    <a:ext cx="434606" cy="568556"/>
                  </a:xfrm>
                  <a:prstGeom prst="foldedCorner">
                    <a:avLst>
                      <a:gd name="adj" fmla="val 33974"/>
                    </a:avLst>
                  </a:prstGeom>
                  <a:grpFill/>
                  <a:ln w="9525"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cxnSp>
                <p:nvCxnSpPr>
                  <p:cNvPr id="104" name="Straight Connector 103"/>
                  <p:cNvCxnSpPr/>
                  <p:nvPr/>
                </p:nvCxnSpPr>
                <p:spPr>
                  <a:xfrm>
                    <a:off x="6469849" y="3181350"/>
                    <a:ext cx="228600" cy="0"/>
                  </a:xfrm>
                  <a:prstGeom prst="line">
                    <a:avLst/>
                  </a:prstGeom>
                  <a:grpFill/>
                  <a:ln w="9525" cap="flat" cmpd="sng" algn="ctr">
                    <a:solidFill>
                      <a:srgbClr val="1BBBED"/>
                    </a:solidFill>
                    <a:prstDash val="solid"/>
                  </a:ln>
                  <a:effectLst/>
                </p:spPr>
              </p:cxnSp>
              <p:cxnSp>
                <p:nvCxnSpPr>
                  <p:cNvPr id="105" name="Straight Connector 104"/>
                  <p:cNvCxnSpPr/>
                  <p:nvPr/>
                </p:nvCxnSpPr>
                <p:spPr>
                  <a:xfrm>
                    <a:off x="6470485" y="3257550"/>
                    <a:ext cx="228600" cy="0"/>
                  </a:xfrm>
                  <a:prstGeom prst="line">
                    <a:avLst/>
                  </a:prstGeom>
                  <a:grpFill/>
                  <a:ln w="9525" cap="flat" cmpd="sng" algn="ctr">
                    <a:solidFill>
                      <a:srgbClr val="1BBBED"/>
                    </a:solidFill>
                    <a:prstDash val="solid"/>
                  </a:ln>
                  <a:effectLst/>
                </p:spPr>
              </p:cxnSp>
              <p:cxnSp>
                <p:nvCxnSpPr>
                  <p:cNvPr id="106" name="Straight Connector 105"/>
                  <p:cNvCxnSpPr/>
                  <p:nvPr/>
                </p:nvCxnSpPr>
                <p:spPr>
                  <a:xfrm>
                    <a:off x="6471121" y="3333750"/>
                    <a:ext cx="228600" cy="0"/>
                  </a:xfrm>
                  <a:prstGeom prst="line">
                    <a:avLst/>
                  </a:prstGeom>
                  <a:grpFill/>
                  <a:ln w="9525" cap="flat" cmpd="sng" algn="ctr">
                    <a:solidFill>
                      <a:srgbClr val="1BBBED"/>
                    </a:solidFill>
                    <a:prstDash val="solid"/>
                  </a:ln>
                  <a:effectLst/>
                </p:spPr>
              </p:cxnSp>
              <p:cxnSp>
                <p:nvCxnSpPr>
                  <p:cNvPr id="107" name="Straight Connector 106"/>
                  <p:cNvCxnSpPr/>
                  <p:nvPr/>
                </p:nvCxnSpPr>
                <p:spPr>
                  <a:xfrm>
                    <a:off x="6471757" y="3409950"/>
                    <a:ext cx="228600" cy="0"/>
                  </a:xfrm>
                  <a:prstGeom prst="line">
                    <a:avLst/>
                  </a:prstGeom>
                  <a:grpFill/>
                  <a:ln w="9525" cap="flat" cmpd="sng" algn="ctr">
                    <a:solidFill>
                      <a:srgbClr val="1BBBED"/>
                    </a:solidFill>
                    <a:prstDash val="solid"/>
                  </a:ln>
                  <a:effectLst/>
                </p:spPr>
              </p:cxnSp>
            </p:grpSp>
            <p:grpSp>
              <p:nvGrpSpPr>
                <p:cNvPr id="97" name="Group 96"/>
                <p:cNvGrpSpPr/>
                <p:nvPr/>
              </p:nvGrpSpPr>
              <p:grpSpPr>
                <a:xfrm>
                  <a:off x="6062682" y="3067880"/>
                  <a:ext cx="434606" cy="568556"/>
                  <a:chOff x="6367482" y="3067880"/>
                  <a:chExt cx="434606" cy="568556"/>
                </a:xfrm>
                <a:grpFill/>
              </p:grpSpPr>
              <p:sp>
                <p:nvSpPr>
                  <p:cNvPr id="98" name="Folded Corner 97"/>
                  <p:cNvSpPr/>
                  <p:nvPr/>
                </p:nvSpPr>
                <p:spPr>
                  <a:xfrm>
                    <a:off x="6367482" y="3067880"/>
                    <a:ext cx="434606" cy="568556"/>
                  </a:xfrm>
                  <a:prstGeom prst="foldedCorner">
                    <a:avLst>
                      <a:gd name="adj" fmla="val 33974"/>
                    </a:avLst>
                  </a:prstGeom>
                  <a:grpFill/>
                  <a:ln w="9525"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cxnSp>
                <p:nvCxnSpPr>
                  <p:cNvPr id="99" name="Straight Connector 98"/>
                  <p:cNvCxnSpPr/>
                  <p:nvPr/>
                </p:nvCxnSpPr>
                <p:spPr>
                  <a:xfrm>
                    <a:off x="6469849" y="3181350"/>
                    <a:ext cx="228600" cy="0"/>
                  </a:xfrm>
                  <a:prstGeom prst="line">
                    <a:avLst/>
                  </a:prstGeom>
                  <a:grpFill/>
                  <a:ln w="9525" cap="flat" cmpd="sng" algn="ctr">
                    <a:solidFill>
                      <a:srgbClr val="1BBBED"/>
                    </a:solidFill>
                    <a:prstDash val="solid"/>
                  </a:ln>
                  <a:effectLst/>
                </p:spPr>
              </p:cxnSp>
              <p:cxnSp>
                <p:nvCxnSpPr>
                  <p:cNvPr id="100" name="Straight Connector 99"/>
                  <p:cNvCxnSpPr/>
                  <p:nvPr/>
                </p:nvCxnSpPr>
                <p:spPr>
                  <a:xfrm>
                    <a:off x="6470485" y="3257550"/>
                    <a:ext cx="228600" cy="0"/>
                  </a:xfrm>
                  <a:prstGeom prst="line">
                    <a:avLst/>
                  </a:prstGeom>
                  <a:grpFill/>
                  <a:ln w="9525" cap="flat" cmpd="sng" algn="ctr">
                    <a:solidFill>
                      <a:srgbClr val="1BBBED"/>
                    </a:solidFill>
                    <a:prstDash val="solid"/>
                  </a:ln>
                  <a:effectLst/>
                </p:spPr>
              </p:cxnSp>
              <p:cxnSp>
                <p:nvCxnSpPr>
                  <p:cNvPr id="101" name="Straight Connector 100"/>
                  <p:cNvCxnSpPr/>
                  <p:nvPr/>
                </p:nvCxnSpPr>
                <p:spPr>
                  <a:xfrm>
                    <a:off x="6471121" y="3333750"/>
                    <a:ext cx="228600" cy="0"/>
                  </a:xfrm>
                  <a:prstGeom prst="line">
                    <a:avLst/>
                  </a:prstGeom>
                  <a:grpFill/>
                  <a:ln w="9525" cap="flat" cmpd="sng" algn="ctr">
                    <a:solidFill>
                      <a:srgbClr val="1BBBED"/>
                    </a:solidFill>
                    <a:prstDash val="solid"/>
                  </a:ln>
                  <a:effectLst/>
                </p:spPr>
              </p:cxnSp>
              <p:cxnSp>
                <p:nvCxnSpPr>
                  <p:cNvPr id="102" name="Straight Connector 101"/>
                  <p:cNvCxnSpPr/>
                  <p:nvPr/>
                </p:nvCxnSpPr>
                <p:spPr>
                  <a:xfrm>
                    <a:off x="6471757" y="3409950"/>
                    <a:ext cx="228600" cy="0"/>
                  </a:xfrm>
                  <a:prstGeom prst="line">
                    <a:avLst/>
                  </a:prstGeom>
                  <a:grpFill/>
                  <a:ln w="9525" cap="flat" cmpd="sng" algn="ctr">
                    <a:solidFill>
                      <a:srgbClr val="1BBBED"/>
                    </a:solidFill>
                    <a:prstDash val="solid"/>
                  </a:ln>
                  <a:effectLst/>
                </p:spPr>
              </p:cxnSp>
            </p:grpSp>
          </p:grpSp>
          <p:grpSp>
            <p:nvGrpSpPr>
              <p:cNvPr id="28" name="Group 27"/>
              <p:cNvGrpSpPr/>
              <p:nvPr/>
            </p:nvGrpSpPr>
            <p:grpSpPr>
              <a:xfrm rot="18993044">
                <a:off x="4856895" y="3894708"/>
                <a:ext cx="184119" cy="351371"/>
                <a:chOff x="6019800" y="2217786"/>
                <a:chExt cx="225374" cy="430164"/>
              </a:xfrm>
            </p:grpSpPr>
            <p:sp>
              <p:nvSpPr>
                <p:cNvPr id="93" name="Oval 92"/>
                <p:cNvSpPr/>
                <p:nvPr/>
              </p:nvSpPr>
              <p:spPr>
                <a:xfrm>
                  <a:off x="6019800" y="2217786"/>
                  <a:ext cx="225374" cy="225374"/>
                </a:xfrm>
                <a:prstGeom prst="ellipse">
                  <a:avLst/>
                </a:prstGeom>
                <a:noFill/>
                <a:ln w="25400"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cxnSp>
              <p:nvCxnSpPr>
                <p:cNvPr id="94" name="Straight Connector 93"/>
                <p:cNvCxnSpPr>
                  <a:stCxn id="93" idx="4"/>
                </p:cNvCxnSpPr>
                <p:nvPr/>
              </p:nvCxnSpPr>
              <p:spPr>
                <a:xfrm>
                  <a:off x="6132487" y="2443160"/>
                  <a:ext cx="0" cy="97492"/>
                </a:xfrm>
                <a:prstGeom prst="line">
                  <a:avLst/>
                </a:prstGeom>
                <a:noFill/>
                <a:ln w="19050" cap="flat" cmpd="sng" algn="ctr">
                  <a:solidFill>
                    <a:srgbClr val="1BBBED"/>
                  </a:solidFill>
                  <a:prstDash val="solid"/>
                </a:ln>
                <a:effectLst/>
              </p:spPr>
            </p:cxnSp>
            <p:cxnSp>
              <p:nvCxnSpPr>
                <p:cNvPr id="95" name="Straight Connector 94"/>
                <p:cNvCxnSpPr/>
                <p:nvPr/>
              </p:nvCxnSpPr>
              <p:spPr>
                <a:xfrm>
                  <a:off x="6132487" y="2526996"/>
                  <a:ext cx="0" cy="120954"/>
                </a:xfrm>
                <a:prstGeom prst="line">
                  <a:avLst/>
                </a:prstGeom>
                <a:noFill/>
                <a:ln w="38100" cap="flat" cmpd="sng" algn="ctr">
                  <a:solidFill>
                    <a:srgbClr val="1BBBED"/>
                  </a:solidFill>
                  <a:prstDash val="solid"/>
                </a:ln>
                <a:effectLst/>
              </p:spPr>
            </p:cxnSp>
          </p:grpSp>
          <p:sp>
            <p:nvSpPr>
              <p:cNvPr id="29" name="Right Triangle 28"/>
              <p:cNvSpPr/>
              <p:nvPr/>
            </p:nvSpPr>
            <p:spPr>
              <a:xfrm rot="1321242">
                <a:off x="3395770" y="2807880"/>
                <a:ext cx="1474710" cy="1645920"/>
              </a:xfrm>
              <a:prstGeom prst="rtTriangle">
                <a:avLst/>
              </a:prstGeom>
              <a:gradFill>
                <a:gsLst>
                  <a:gs pos="0">
                    <a:srgbClr val="B6E2B0"/>
                  </a:gs>
                  <a:gs pos="85000">
                    <a:srgbClr val="F5FAFC"/>
                  </a:gs>
                  <a:gs pos="100000">
                    <a:srgbClr val="BBE5B5"/>
                  </a:gs>
                </a:gsLst>
                <a:lin ang="5400000" scaled="0"/>
              </a:gradFill>
              <a:ln w="9525">
                <a:noFill/>
                <a:miter lim="800000"/>
                <a:headEnd/>
                <a:tailEnd/>
              </a:ln>
              <a:effectLst>
                <a:outerShdw blurRad="50800" dist="25400" dir="5400000" algn="t" rotWithShape="0">
                  <a:prstClr val="black">
                    <a:alpha val="12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30" name="Oval 29"/>
              <p:cNvSpPr/>
              <p:nvPr/>
            </p:nvSpPr>
            <p:spPr>
              <a:xfrm>
                <a:off x="3432065" y="3592165"/>
                <a:ext cx="647253" cy="647159"/>
              </a:xfrm>
              <a:prstGeom prst="ellipse">
                <a:avLst/>
              </a:prstGeom>
              <a:solidFill>
                <a:sysClr val="windowText" lastClr="000000">
                  <a:lumMod val="65000"/>
                  <a:lumOff val="35000"/>
                </a:sysClr>
              </a:solidFill>
              <a:ln w="38100" cap="flat" cmpd="sng" algn="ctr">
                <a:solidFill>
                  <a:schemeClr val="accent2">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31" name="Right Triangle 30"/>
              <p:cNvSpPr/>
              <p:nvPr/>
            </p:nvSpPr>
            <p:spPr>
              <a:xfrm rot="3986251">
                <a:off x="2839183" y="2318512"/>
                <a:ext cx="1482851" cy="1606715"/>
              </a:xfrm>
              <a:prstGeom prst="rtTriangle">
                <a:avLst/>
              </a:prstGeom>
              <a:gradFill>
                <a:gsLst>
                  <a:gs pos="0">
                    <a:schemeClr val="accent3">
                      <a:lumMod val="20000"/>
                      <a:lumOff val="80000"/>
                    </a:schemeClr>
                  </a:gs>
                  <a:gs pos="79000">
                    <a:srgbClr val="F5FAFC"/>
                  </a:gs>
                  <a:gs pos="42000">
                    <a:schemeClr val="bg1"/>
                  </a:gs>
                  <a:gs pos="100000">
                    <a:schemeClr val="accent3">
                      <a:lumMod val="40000"/>
                      <a:lumOff val="60000"/>
                    </a:schemeClr>
                  </a:gs>
                </a:gsLst>
                <a:lin ang="5400000" scaled="0"/>
              </a:gradFill>
              <a:ln w="9525">
                <a:noFill/>
                <a:miter lim="800000"/>
                <a:headEnd/>
                <a:tailEnd/>
              </a:ln>
              <a:effectLst>
                <a:outerShdw blurRad="50800" dist="25400" dir="5400000" algn="t" rotWithShape="0">
                  <a:prstClr val="black">
                    <a:alpha val="22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32" name="Right Triangle 31"/>
              <p:cNvSpPr/>
              <p:nvPr/>
            </p:nvSpPr>
            <p:spPr>
              <a:xfrm rot="6705187">
                <a:off x="2825555" y="1532762"/>
                <a:ext cx="1519239" cy="1643504"/>
              </a:xfrm>
              <a:prstGeom prst="rtTriangle">
                <a:avLst/>
              </a:prstGeom>
              <a:gradFill>
                <a:gsLst>
                  <a:gs pos="0">
                    <a:srgbClr val="B6E2B0"/>
                  </a:gs>
                  <a:gs pos="85000">
                    <a:srgbClr val="F5FAFC"/>
                  </a:gs>
                  <a:gs pos="100000">
                    <a:srgbClr val="BBE5B5"/>
                  </a:gs>
                </a:gsLst>
                <a:lin ang="5400000" scaled="0"/>
              </a:gradFill>
              <a:ln w="9525">
                <a:noFill/>
                <a:miter lim="800000"/>
                <a:headEnd/>
                <a:tailEnd/>
              </a:ln>
              <a:effectLst>
                <a:outerShdw blurRad="50800" dist="25400" dir="5400000" algn="t" rotWithShape="0">
                  <a:prstClr val="black">
                    <a:alpha val="12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33" name="Right Triangle 32"/>
              <p:cNvSpPr/>
              <p:nvPr/>
            </p:nvSpPr>
            <p:spPr>
              <a:xfrm rot="9399774">
                <a:off x="3370534" y="956658"/>
                <a:ext cx="1594587" cy="1645920"/>
              </a:xfrm>
              <a:prstGeom prst="rtTriangle">
                <a:avLst/>
              </a:prstGeom>
              <a:gradFill>
                <a:gsLst>
                  <a:gs pos="0">
                    <a:schemeClr val="accent3">
                      <a:lumMod val="20000"/>
                      <a:lumOff val="80000"/>
                    </a:schemeClr>
                  </a:gs>
                  <a:gs pos="79000">
                    <a:srgbClr val="F5FAFC"/>
                  </a:gs>
                  <a:gs pos="42000">
                    <a:schemeClr val="bg1"/>
                  </a:gs>
                  <a:gs pos="100000">
                    <a:schemeClr val="accent3">
                      <a:lumMod val="40000"/>
                      <a:lumOff val="60000"/>
                    </a:schemeClr>
                  </a:gs>
                </a:gsLst>
                <a:lin ang="5400000" scaled="0"/>
              </a:gradFill>
              <a:ln w="9525">
                <a:noFill/>
                <a:miter lim="800000"/>
                <a:headEnd/>
                <a:tailEnd/>
              </a:ln>
              <a:effectLst>
                <a:outerShdw blurRad="50800" dist="38100" dir="8100000" algn="tr" rotWithShape="0">
                  <a:prstClr val="black">
                    <a:alpha val="11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grpSp>
            <p:nvGrpSpPr>
              <p:cNvPr id="34" name="Group 33"/>
              <p:cNvGrpSpPr/>
              <p:nvPr/>
            </p:nvGrpSpPr>
            <p:grpSpPr>
              <a:xfrm>
                <a:off x="3982688" y="1044761"/>
                <a:ext cx="647253" cy="647159"/>
                <a:chOff x="5629505" y="2652538"/>
                <a:chExt cx="792281" cy="792281"/>
              </a:xfrm>
            </p:grpSpPr>
            <p:sp>
              <p:nvSpPr>
                <p:cNvPr id="91" name="Oval 90"/>
                <p:cNvSpPr/>
                <p:nvPr/>
              </p:nvSpPr>
              <p:spPr>
                <a:xfrm>
                  <a:off x="5629505" y="2652538"/>
                  <a:ext cx="792281" cy="792281"/>
                </a:xfrm>
                <a:prstGeom prst="ellipse">
                  <a:avLst/>
                </a:prstGeom>
                <a:solidFill>
                  <a:sysClr val="windowText" lastClr="000000">
                    <a:lumMod val="65000"/>
                    <a:lumOff val="35000"/>
                  </a:sysClr>
                </a:solidFill>
                <a:ln w="38100" cap="flat" cmpd="sng" algn="ctr">
                  <a:solidFill>
                    <a:schemeClr val="tx1">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pic>
              <p:nvPicPr>
                <p:cNvPr id="92" name="Picture 91"/>
                <p:cNvPicPr>
                  <a:picLocks noChangeAspect="1"/>
                </p:cNvPicPr>
                <p:nvPr/>
              </p:nvPicPr>
              <p:blipFill>
                <a:blip cstate="email">
                  <a:extLst>
                    <a:ext uri="{28A0092B-C50C-407E-A947-70E740481C1C}">
                      <a14:useLocalDpi xmlns:a14="http://schemas.microsoft.com/office/drawing/2010/main"/>
                    </a:ext>
                  </a:extLst>
                </a:blip>
                <a:stretch>
                  <a:fillRect/>
                </a:stretch>
              </p:blipFill>
              <p:spPr>
                <a:xfrm>
                  <a:off x="5809350" y="2857581"/>
                  <a:ext cx="432594" cy="426668"/>
                </a:xfrm>
                <a:prstGeom prst="rect">
                  <a:avLst/>
                </a:prstGeom>
              </p:spPr>
            </p:pic>
          </p:grpSp>
          <p:sp>
            <p:nvSpPr>
              <p:cNvPr id="35" name="Right Triangle 34"/>
              <p:cNvSpPr/>
              <p:nvPr/>
            </p:nvSpPr>
            <p:spPr>
              <a:xfrm rot="12081553">
                <a:off x="4195875" y="921468"/>
                <a:ext cx="1509305" cy="1658179"/>
              </a:xfrm>
              <a:prstGeom prst="rtTriangle">
                <a:avLst/>
              </a:prstGeom>
              <a:gradFill>
                <a:gsLst>
                  <a:gs pos="0">
                    <a:srgbClr val="B6E2B0"/>
                  </a:gs>
                  <a:gs pos="85000">
                    <a:srgbClr val="F5FAFC"/>
                  </a:gs>
                  <a:gs pos="100000">
                    <a:srgbClr val="BBE5B5"/>
                  </a:gs>
                </a:gsLst>
                <a:lin ang="5400000" scaled="0"/>
              </a:gradFill>
              <a:ln w="9525">
                <a:noFill/>
                <a:miter lim="800000"/>
                <a:headEnd/>
                <a:tailEnd/>
              </a:ln>
              <a:effectLst>
                <a:outerShdw blurRad="50800" dist="25400" dir="5400000" algn="t" rotWithShape="0">
                  <a:prstClr val="black">
                    <a:alpha val="12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36" name="Right Triangle 35"/>
              <p:cNvSpPr/>
              <p:nvPr/>
            </p:nvSpPr>
            <p:spPr>
              <a:xfrm rot="14760309">
                <a:off x="4780334" y="1442169"/>
                <a:ext cx="1479755" cy="1641670"/>
              </a:xfrm>
              <a:prstGeom prst="rtTriangle">
                <a:avLst/>
              </a:prstGeom>
              <a:gradFill>
                <a:gsLst>
                  <a:gs pos="0">
                    <a:schemeClr val="accent3">
                      <a:lumMod val="20000"/>
                      <a:lumOff val="80000"/>
                    </a:schemeClr>
                  </a:gs>
                  <a:gs pos="79000">
                    <a:srgbClr val="F5FAFC"/>
                  </a:gs>
                  <a:gs pos="42000">
                    <a:schemeClr val="bg1"/>
                  </a:gs>
                  <a:gs pos="100000">
                    <a:schemeClr val="accent3">
                      <a:lumMod val="40000"/>
                      <a:lumOff val="60000"/>
                    </a:schemeClr>
                  </a:gs>
                </a:gsLst>
                <a:lin ang="5400000" scaled="0"/>
              </a:gradFill>
              <a:ln w="9525">
                <a:noFill/>
                <a:miter lim="800000"/>
                <a:headEnd/>
                <a:tailEnd/>
              </a:ln>
              <a:effectLst>
                <a:outerShdw blurRad="50800" dist="38100" dir="10800000" algn="r" rotWithShape="0">
                  <a:prstClr val="black">
                    <a:alpha val="11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sp>
            <p:nvSpPr>
              <p:cNvPr id="37" name="Right Triangle 36"/>
              <p:cNvSpPr/>
              <p:nvPr/>
            </p:nvSpPr>
            <p:spPr>
              <a:xfrm rot="17502848">
                <a:off x="4766345" y="2174363"/>
                <a:ext cx="1518401" cy="1645920"/>
              </a:xfrm>
              <a:prstGeom prst="rtTriangle">
                <a:avLst/>
              </a:prstGeom>
              <a:gradFill>
                <a:gsLst>
                  <a:gs pos="0">
                    <a:srgbClr val="B6E2B0"/>
                  </a:gs>
                  <a:gs pos="85000">
                    <a:srgbClr val="F5FAFC"/>
                  </a:gs>
                  <a:gs pos="100000">
                    <a:srgbClr val="BBE5B5"/>
                  </a:gs>
                </a:gsLst>
                <a:lin ang="5400000" scaled="0"/>
              </a:gradFill>
              <a:ln w="9525">
                <a:noFill/>
                <a:miter lim="800000"/>
                <a:headEnd/>
                <a:tailEnd/>
              </a:ln>
              <a:effectLst>
                <a:outerShdw blurRad="50800" dist="25400" dir="5400000" algn="t" rotWithShape="0">
                  <a:prstClr val="black">
                    <a:alpha val="12000"/>
                  </a:prstClr>
                </a:outerShdw>
              </a:effectLst>
            </p:spPr>
            <p:txBody>
              <a:bodyPr lIns="45720" rIns="45720" anchor="ctr"/>
              <a:lstStyle/>
              <a:p>
                <a:pPr algn="ctr" eaLnBrk="0" hangingPunct="0"/>
                <a:endParaRPr lang="en-US" sz="1100" kern="0" dirty="0">
                  <a:solidFill>
                    <a:srgbClr val="000000"/>
                  </a:solidFill>
                  <a:latin typeface="Calibri" pitchFamily="34" charset="0"/>
                </a:endParaRPr>
              </a:p>
            </p:txBody>
          </p:sp>
          <p:grpSp>
            <p:nvGrpSpPr>
              <p:cNvPr id="38" name="Group 37"/>
              <p:cNvGrpSpPr/>
              <p:nvPr/>
            </p:nvGrpSpPr>
            <p:grpSpPr>
              <a:xfrm>
                <a:off x="5454538" y="3104177"/>
                <a:ext cx="647253" cy="647159"/>
                <a:chOff x="3722339" y="3549113"/>
                <a:chExt cx="792281" cy="792281"/>
              </a:xfrm>
            </p:grpSpPr>
            <p:sp>
              <p:nvSpPr>
                <p:cNvPr id="83" name="Oval 82"/>
                <p:cNvSpPr/>
                <p:nvPr/>
              </p:nvSpPr>
              <p:spPr>
                <a:xfrm>
                  <a:off x="3722339" y="3549113"/>
                  <a:ext cx="792281" cy="792281"/>
                </a:xfrm>
                <a:prstGeom prst="ellipse">
                  <a:avLst/>
                </a:prstGeom>
                <a:solidFill>
                  <a:sysClr val="windowText" lastClr="000000">
                    <a:lumMod val="65000"/>
                    <a:lumOff val="35000"/>
                  </a:sysClr>
                </a:solidFill>
                <a:ln w="38100" cap="flat" cmpd="sng" algn="ctr">
                  <a:solidFill>
                    <a:schemeClr val="accent2">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84" name="Folded Corner 83"/>
                <p:cNvSpPr/>
                <p:nvPr/>
              </p:nvSpPr>
              <p:spPr>
                <a:xfrm>
                  <a:off x="3925696" y="3687420"/>
                  <a:ext cx="406818" cy="532204"/>
                </a:xfrm>
                <a:prstGeom prst="foldedCorner">
                  <a:avLst>
                    <a:gd name="adj" fmla="val 33974"/>
                  </a:avLst>
                </a:prstGeom>
                <a:solidFill>
                  <a:sysClr val="windowText" lastClr="000000">
                    <a:lumMod val="65000"/>
                    <a:lumOff val="35000"/>
                  </a:sysClr>
                </a:solidFill>
                <a:ln w="9525"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85" name="Rounded Rectangle 84"/>
                <p:cNvSpPr/>
                <p:nvPr/>
              </p:nvSpPr>
              <p:spPr>
                <a:xfrm>
                  <a:off x="3948519" y="3714750"/>
                  <a:ext cx="166281" cy="152400"/>
                </a:xfrm>
                <a:prstGeom prst="roundRect">
                  <a:avLst/>
                </a:prstGeom>
                <a:solidFill>
                  <a:sysClr val="window" lastClr="FFFFFF">
                    <a:lumMod val="85000"/>
                  </a:sysClr>
                </a:solidFill>
                <a:ln w="25400" cap="flat" cmpd="sng" algn="ctr">
                  <a:solidFill>
                    <a:srgbClr val="1BBBED"/>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86" name="Pie 85"/>
                <p:cNvSpPr/>
                <p:nvPr/>
              </p:nvSpPr>
              <p:spPr>
                <a:xfrm>
                  <a:off x="4016883" y="3908864"/>
                  <a:ext cx="236031" cy="236031"/>
                </a:xfrm>
                <a:prstGeom prst="pie">
                  <a:avLst/>
                </a:prstGeom>
                <a:solidFill>
                  <a:sysClr val="window" lastClr="FFFFFF">
                    <a:lumMod val="95000"/>
                  </a:sysClr>
                </a:solidFill>
                <a:ln w="25400" cap="flat" cmpd="sng" algn="ctr">
                  <a:solidFill>
                    <a:srgbClr val="1BBBED"/>
                  </a:solidFill>
                  <a:prstDash val="solid"/>
                </a:ln>
                <a:effectLst/>
              </p:spPr>
              <p:txBody>
                <a:bodyPr rtlCol="0" anchor="ctr"/>
                <a:lstStyle/>
                <a:p>
                  <a:pPr algn="ctr" defTabSz="642849">
                    <a:defRPr/>
                  </a:pPr>
                  <a:endParaRPr lang="en-US" sz="900" kern="0" dirty="0">
                    <a:solidFill>
                      <a:sysClr val="windowText" lastClr="000000"/>
                    </a:solidFill>
                    <a:latin typeface="Calibiri"/>
                    <a:sym typeface="Gill Sans" charset="0"/>
                  </a:endParaRPr>
                </a:p>
              </p:txBody>
            </p:sp>
            <p:cxnSp>
              <p:nvCxnSpPr>
                <p:cNvPr id="87" name="Straight Connector 86"/>
                <p:cNvCxnSpPr/>
                <p:nvPr/>
              </p:nvCxnSpPr>
              <p:spPr>
                <a:xfrm>
                  <a:off x="4148134" y="3790950"/>
                  <a:ext cx="138095" cy="0"/>
                </a:xfrm>
                <a:prstGeom prst="line">
                  <a:avLst/>
                </a:prstGeom>
                <a:noFill/>
                <a:ln w="9525" cap="flat" cmpd="sng" algn="ctr">
                  <a:solidFill>
                    <a:srgbClr val="1BBBED"/>
                  </a:solidFill>
                  <a:prstDash val="solid"/>
                </a:ln>
                <a:effectLst/>
              </p:spPr>
            </p:cxnSp>
            <p:cxnSp>
              <p:nvCxnSpPr>
                <p:cNvPr id="88" name="Straight Connector 87"/>
                <p:cNvCxnSpPr/>
                <p:nvPr/>
              </p:nvCxnSpPr>
              <p:spPr>
                <a:xfrm>
                  <a:off x="4148134" y="3821911"/>
                  <a:ext cx="138095" cy="0"/>
                </a:xfrm>
                <a:prstGeom prst="line">
                  <a:avLst/>
                </a:prstGeom>
                <a:noFill/>
                <a:ln w="9525" cap="flat" cmpd="sng" algn="ctr">
                  <a:solidFill>
                    <a:srgbClr val="1BBBED"/>
                  </a:solidFill>
                  <a:prstDash val="solid"/>
                </a:ln>
                <a:effectLst/>
              </p:spPr>
            </p:cxnSp>
            <p:cxnSp>
              <p:nvCxnSpPr>
                <p:cNvPr id="89" name="Straight Connector 88"/>
                <p:cNvCxnSpPr/>
                <p:nvPr/>
              </p:nvCxnSpPr>
              <p:spPr>
                <a:xfrm>
                  <a:off x="4148134" y="3852872"/>
                  <a:ext cx="138095" cy="0"/>
                </a:xfrm>
                <a:prstGeom prst="line">
                  <a:avLst/>
                </a:prstGeom>
                <a:noFill/>
                <a:ln w="9525" cap="flat" cmpd="sng" algn="ctr">
                  <a:solidFill>
                    <a:srgbClr val="1BBBED"/>
                  </a:solidFill>
                  <a:prstDash val="solid"/>
                </a:ln>
                <a:effectLst/>
              </p:spPr>
            </p:cxnSp>
            <p:cxnSp>
              <p:nvCxnSpPr>
                <p:cNvPr id="90" name="Straight Connector 89"/>
                <p:cNvCxnSpPr/>
                <p:nvPr/>
              </p:nvCxnSpPr>
              <p:spPr>
                <a:xfrm>
                  <a:off x="4148133" y="3755235"/>
                  <a:ext cx="138095" cy="0"/>
                </a:xfrm>
                <a:prstGeom prst="line">
                  <a:avLst/>
                </a:prstGeom>
                <a:noFill/>
                <a:ln w="9525" cap="flat" cmpd="sng" algn="ctr">
                  <a:solidFill>
                    <a:srgbClr val="1BBBED"/>
                  </a:solidFill>
                  <a:prstDash val="solid"/>
                </a:ln>
                <a:effectLst/>
              </p:spPr>
            </p:cxnSp>
          </p:grpSp>
          <p:grpSp>
            <p:nvGrpSpPr>
              <p:cNvPr id="39" name="Group 38"/>
              <p:cNvGrpSpPr/>
              <p:nvPr/>
            </p:nvGrpSpPr>
            <p:grpSpPr>
              <a:xfrm>
                <a:off x="5662515" y="2012274"/>
                <a:ext cx="647253" cy="647159"/>
                <a:chOff x="6769320" y="1872667"/>
                <a:chExt cx="792281" cy="792281"/>
              </a:xfrm>
            </p:grpSpPr>
            <p:sp>
              <p:nvSpPr>
                <p:cNvPr id="73" name="Oval 72"/>
                <p:cNvSpPr/>
                <p:nvPr/>
              </p:nvSpPr>
              <p:spPr>
                <a:xfrm>
                  <a:off x="6769320" y="1872667"/>
                  <a:ext cx="792281" cy="792281"/>
                </a:xfrm>
                <a:prstGeom prst="ellipse">
                  <a:avLst/>
                </a:prstGeom>
                <a:solidFill>
                  <a:sysClr val="windowText" lastClr="000000">
                    <a:lumMod val="65000"/>
                    <a:lumOff val="35000"/>
                  </a:sysClr>
                </a:solidFill>
                <a:ln w="38100" cap="flat" cmpd="sng" algn="ctr">
                  <a:solidFill>
                    <a:schemeClr val="accent1">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4" name="Folded Corner 73"/>
                <p:cNvSpPr/>
                <p:nvPr/>
              </p:nvSpPr>
              <p:spPr>
                <a:xfrm>
                  <a:off x="6972677" y="2010974"/>
                  <a:ext cx="406818" cy="532204"/>
                </a:xfrm>
                <a:prstGeom prst="foldedCorner">
                  <a:avLst>
                    <a:gd name="adj" fmla="val 33974"/>
                  </a:avLst>
                </a:prstGeom>
                <a:solidFill>
                  <a:sysClr val="windowText" lastClr="000000">
                    <a:lumMod val="65000"/>
                    <a:lumOff val="35000"/>
                  </a:sysClr>
                </a:solidFill>
                <a:ln w="9525" cap="flat" cmpd="sng" algn="ctr">
                  <a:solidFill>
                    <a:sysClr val="window" lastClr="FFFFFF"/>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5" name="Oval 74"/>
                <p:cNvSpPr/>
                <p:nvPr/>
              </p:nvSpPr>
              <p:spPr>
                <a:xfrm>
                  <a:off x="7054056" y="2070117"/>
                  <a:ext cx="221620" cy="359829"/>
                </a:xfrm>
                <a:custGeom>
                  <a:avLst/>
                  <a:gdLst>
                    <a:gd name="connsiteX0" fmla="*/ 0 w 323241"/>
                    <a:gd name="connsiteY0" fmla="*/ 161621 h 323241"/>
                    <a:gd name="connsiteX1" fmla="*/ 161621 w 323241"/>
                    <a:gd name="connsiteY1" fmla="*/ 0 h 323241"/>
                    <a:gd name="connsiteX2" fmla="*/ 323242 w 323241"/>
                    <a:gd name="connsiteY2" fmla="*/ 161621 h 323241"/>
                    <a:gd name="connsiteX3" fmla="*/ 161621 w 323241"/>
                    <a:gd name="connsiteY3" fmla="*/ 323242 h 323241"/>
                    <a:gd name="connsiteX4" fmla="*/ 0 w 323241"/>
                    <a:gd name="connsiteY4" fmla="*/ 161621 h 323241"/>
                    <a:gd name="connsiteX0" fmla="*/ 0 w 208942"/>
                    <a:gd name="connsiteY0" fmla="*/ 161622 h 323244"/>
                    <a:gd name="connsiteX1" fmla="*/ 161621 w 208942"/>
                    <a:gd name="connsiteY1" fmla="*/ 1 h 323244"/>
                    <a:gd name="connsiteX2" fmla="*/ 208942 w 208942"/>
                    <a:gd name="connsiteY2" fmla="*/ 164003 h 323244"/>
                    <a:gd name="connsiteX3" fmla="*/ 161621 w 208942"/>
                    <a:gd name="connsiteY3" fmla="*/ 323243 h 323244"/>
                    <a:gd name="connsiteX4" fmla="*/ 0 w 208942"/>
                    <a:gd name="connsiteY4" fmla="*/ 161622 h 323244"/>
                    <a:gd name="connsiteX0" fmla="*/ 0 w 245234"/>
                    <a:gd name="connsiteY0" fmla="*/ 161622 h 323244"/>
                    <a:gd name="connsiteX1" fmla="*/ 161621 w 245234"/>
                    <a:gd name="connsiteY1" fmla="*/ 1 h 323244"/>
                    <a:gd name="connsiteX2" fmla="*/ 208942 w 245234"/>
                    <a:gd name="connsiteY2" fmla="*/ 164003 h 323244"/>
                    <a:gd name="connsiteX3" fmla="*/ 161621 w 245234"/>
                    <a:gd name="connsiteY3" fmla="*/ 323243 h 323244"/>
                    <a:gd name="connsiteX4" fmla="*/ 0 w 245234"/>
                    <a:gd name="connsiteY4" fmla="*/ 161622 h 323244"/>
                    <a:gd name="connsiteX0" fmla="*/ 0 w 248372"/>
                    <a:gd name="connsiteY0" fmla="*/ 161622 h 323246"/>
                    <a:gd name="connsiteX1" fmla="*/ 161621 w 248372"/>
                    <a:gd name="connsiteY1" fmla="*/ 1 h 323246"/>
                    <a:gd name="connsiteX2" fmla="*/ 208942 w 248372"/>
                    <a:gd name="connsiteY2" fmla="*/ 164003 h 323246"/>
                    <a:gd name="connsiteX3" fmla="*/ 161621 w 248372"/>
                    <a:gd name="connsiteY3" fmla="*/ 323243 h 323246"/>
                    <a:gd name="connsiteX4" fmla="*/ 0 w 248372"/>
                    <a:gd name="connsiteY4" fmla="*/ 161622 h 323246"/>
                    <a:gd name="connsiteX0" fmla="*/ 32 w 248404"/>
                    <a:gd name="connsiteY0" fmla="*/ 161870 h 323529"/>
                    <a:gd name="connsiteX1" fmla="*/ 161653 w 248404"/>
                    <a:gd name="connsiteY1" fmla="*/ 249 h 323529"/>
                    <a:gd name="connsiteX2" fmla="*/ 208974 w 248404"/>
                    <a:gd name="connsiteY2" fmla="*/ 164251 h 323529"/>
                    <a:gd name="connsiteX3" fmla="*/ 161653 w 248404"/>
                    <a:gd name="connsiteY3" fmla="*/ 323491 h 323529"/>
                    <a:gd name="connsiteX4" fmla="*/ 32 w 248404"/>
                    <a:gd name="connsiteY4" fmla="*/ 161870 h 323529"/>
                    <a:gd name="connsiteX0" fmla="*/ 32 w 222000"/>
                    <a:gd name="connsiteY0" fmla="*/ 161984 h 323619"/>
                    <a:gd name="connsiteX1" fmla="*/ 161653 w 222000"/>
                    <a:gd name="connsiteY1" fmla="*/ 363 h 323619"/>
                    <a:gd name="connsiteX2" fmla="*/ 175637 w 222000"/>
                    <a:gd name="connsiteY2" fmla="*/ 166746 h 323619"/>
                    <a:gd name="connsiteX3" fmla="*/ 161653 w 222000"/>
                    <a:gd name="connsiteY3" fmla="*/ 323605 h 323619"/>
                    <a:gd name="connsiteX4" fmla="*/ 32 w 222000"/>
                    <a:gd name="connsiteY4" fmla="*/ 161984 h 323619"/>
                    <a:gd name="connsiteX0" fmla="*/ 32 w 222000"/>
                    <a:gd name="connsiteY0" fmla="*/ 161984 h 323619"/>
                    <a:gd name="connsiteX1" fmla="*/ 161653 w 222000"/>
                    <a:gd name="connsiteY1" fmla="*/ 363 h 323619"/>
                    <a:gd name="connsiteX2" fmla="*/ 175637 w 222000"/>
                    <a:gd name="connsiteY2" fmla="*/ 166746 h 323619"/>
                    <a:gd name="connsiteX3" fmla="*/ 161653 w 222000"/>
                    <a:gd name="connsiteY3" fmla="*/ 323605 h 323619"/>
                    <a:gd name="connsiteX4" fmla="*/ 32 w 222000"/>
                    <a:gd name="connsiteY4" fmla="*/ 161984 h 323619"/>
                    <a:gd name="connsiteX0" fmla="*/ 32 w 210391"/>
                    <a:gd name="connsiteY0" fmla="*/ 161984 h 323612"/>
                    <a:gd name="connsiteX1" fmla="*/ 161653 w 210391"/>
                    <a:gd name="connsiteY1" fmla="*/ 363 h 323612"/>
                    <a:gd name="connsiteX2" fmla="*/ 175637 w 210391"/>
                    <a:gd name="connsiteY2" fmla="*/ 166746 h 323612"/>
                    <a:gd name="connsiteX3" fmla="*/ 161653 w 210391"/>
                    <a:gd name="connsiteY3" fmla="*/ 323605 h 323612"/>
                    <a:gd name="connsiteX4" fmla="*/ 32 w 210391"/>
                    <a:gd name="connsiteY4" fmla="*/ 161984 h 323612"/>
                    <a:gd name="connsiteX0" fmla="*/ 32 w 210391"/>
                    <a:gd name="connsiteY0" fmla="*/ 161984 h 342415"/>
                    <a:gd name="connsiteX1" fmla="*/ 161653 w 210391"/>
                    <a:gd name="connsiteY1" fmla="*/ 363 h 342415"/>
                    <a:gd name="connsiteX2" fmla="*/ 175637 w 210391"/>
                    <a:gd name="connsiteY2" fmla="*/ 166746 h 342415"/>
                    <a:gd name="connsiteX3" fmla="*/ 161653 w 210391"/>
                    <a:gd name="connsiteY3" fmla="*/ 323605 h 342415"/>
                    <a:gd name="connsiteX4" fmla="*/ 32 w 210391"/>
                    <a:gd name="connsiteY4" fmla="*/ 161984 h 342415"/>
                    <a:gd name="connsiteX0" fmla="*/ 26 w 237674"/>
                    <a:gd name="connsiteY0" fmla="*/ 166412 h 323645"/>
                    <a:gd name="connsiteX1" fmla="*/ 187841 w 237674"/>
                    <a:gd name="connsiteY1" fmla="*/ 29 h 323645"/>
                    <a:gd name="connsiteX2" fmla="*/ 201825 w 237674"/>
                    <a:gd name="connsiteY2" fmla="*/ 166412 h 323645"/>
                    <a:gd name="connsiteX3" fmla="*/ 187841 w 237674"/>
                    <a:gd name="connsiteY3" fmla="*/ 323271 h 323645"/>
                    <a:gd name="connsiteX4" fmla="*/ 26 w 237674"/>
                    <a:gd name="connsiteY4" fmla="*/ 166412 h 323645"/>
                    <a:gd name="connsiteX0" fmla="*/ 26 w 237674"/>
                    <a:gd name="connsiteY0" fmla="*/ 166412 h 341200"/>
                    <a:gd name="connsiteX1" fmla="*/ 187841 w 237674"/>
                    <a:gd name="connsiteY1" fmla="*/ 29 h 341200"/>
                    <a:gd name="connsiteX2" fmla="*/ 201825 w 237674"/>
                    <a:gd name="connsiteY2" fmla="*/ 166412 h 341200"/>
                    <a:gd name="connsiteX3" fmla="*/ 187841 w 237674"/>
                    <a:gd name="connsiteY3" fmla="*/ 323271 h 341200"/>
                    <a:gd name="connsiteX4" fmla="*/ 26 w 237674"/>
                    <a:gd name="connsiteY4" fmla="*/ 166412 h 341200"/>
                    <a:gd name="connsiteX0" fmla="*/ 26 w 222799"/>
                    <a:gd name="connsiteY0" fmla="*/ 166578 h 323556"/>
                    <a:gd name="connsiteX1" fmla="*/ 187841 w 222799"/>
                    <a:gd name="connsiteY1" fmla="*/ 195 h 323556"/>
                    <a:gd name="connsiteX2" fmla="*/ 180394 w 222799"/>
                    <a:gd name="connsiteY2" fmla="*/ 171341 h 323556"/>
                    <a:gd name="connsiteX3" fmla="*/ 187841 w 222799"/>
                    <a:gd name="connsiteY3" fmla="*/ 323437 h 323556"/>
                    <a:gd name="connsiteX4" fmla="*/ 26 w 222799"/>
                    <a:gd name="connsiteY4" fmla="*/ 166578 h 323556"/>
                    <a:gd name="connsiteX0" fmla="*/ 26 w 222799"/>
                    <a:gd name="connsiteY0" fmla="*/ 166578 h 349274"/>
                    <a:gd name="connsiteX1" fmla="*/ 187841 w 222799"/>
                    <a:gd name="connsiteY1" fmla="*/ 195 h 349274"/>
                    <a:gd name="connsiteX2" fmla="*/ 180394 w 222799"/>
                    <a:gd name="connsiteY2" fmla="*/ 171341 h 349274"/>
                    <a:gd name="connsiteX3" fmla="*/ 187841 w 222799"/>
                    <a:gd name="connsiteY3" fmla="*/ 323437 h 349274"/>
                    <a:gd name="connsiteX4" fmla="*/ 26 w 222799"/>
                    <a:gd name="connsiteY4" fmla="*/ 166578 h 349274"/>
                    <a:gd name="connsiteX0" fmla="*/ 30 w 230239"/>
                    <a:gd name="connsiteY0" fmla="*/ 177133 h 359829"/>
                    <a:gd name="connsiteX1" fmla="*/ 187845 w 230239"/>
                    <a:gd name="connsiteY1" fmla="*/ 10750 h 359829"/>
                    <a:gd name="connsiteX2" fmla="*/ 180398 w 230239"/>
                    <a:gd name="connsiteY2" fmla="*/ 181896 h 359829"/>
                    <a:gd name="connsiteX3" fmla="*/ 187845 w 230239"/>
                    <a:gd name="connsiteY3" fmla="*/ 333992 h 359829"/>
                    <a:gd name="connsiteX4" fmla="*/ 30 w 230239"/>
                    <a:gd name="connsiteY4" fmla="*/ 177133 h 359829"/>
                    <a:gd name="connsiteX0" fmla="*/ 30 w 221620"/>
                    <a:gd name="connsiteY0" fmla="*/ 177133 h 359829"/>
                    <a:gd name="connsiteX1" fmla="*/ 187845 w 221620"/>
                    <a:gd name="connsiteY1" fmla="*/ 10750 h 359829"/>
                    <a:gd name="connsiteX2" fmla="*/ 180398 w 221620"/>
                    <a:gd name="connsiteY2" fmla="*/ 181896 h 359829"/>
                    <a:gd name="connsiteX3" fmla="*/ 187845 w 221620"/>
                    <a:gd name="connsiteY3" fmla="*/ 333992 h 359829"/>
                    <a:gd name="connsiteX4" fmla="*/ 30 w 221620"/>
                    <a:gd name="connsiteY4" fmla="*/ 177133 h 359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620" h="359829">
                      <a:moveTo>
                        <a:pt x="30" y="177133"/>
                      </a:moveTo>
                      <a:cubicBezTo>
                        <a:pt x="-2351" y="4528"/>
                        <a:pt x="136353" y="-18619"/>
                        <a:pt x="187845" y="10750"/>
                      </a:cubicBezTo>
                      <a:cubicBezTo>
                        <a:pt x="239337" y="40119"/>
                        <a:pt x="228024" y="106922"/>
                        <a:pt x="180398" y="181896"/>
                      </a:cubicBezTo>
                      <a:cubicBezTo>
                        <a:pt x="132772" y="256870"/>
                        <a:pt x="256006" y="272873"/>
                        <a:pt x="187845" y="333992"/>
                      </a:cubicBezTo>
                      <a:cubicBezTo>
                        <a:pt x="119684" y="395111"/>
                        <a:pt x="2411" y="349738"/>
                        <a:pt x="30" y="177133"/>
                      </a:cubicBezTo>
                      <a:close/>
                    </a:path>
                  </a:pathLst>
                </a:custGeom>
                <a:noFill/>
                <a:ln w="12700" cap="flat" cmpd="sng" algn="ctr">
                  <a:solidFill>
                    <a:sysClr val="window" lastClr="FFFFFF"/>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6" name="Oval 75"/>
                <p:cNvSpPr/>
                <p:nvPr/>
              </p:nvSpPr>
              <p:spPr>
                <a:xfrm>
                  <a:off x="7158755" y="2104215"/>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7" name="Oval 76"/>
                <p:cNvSpPr/>
                <p:nvPr/>
              </p:nvSpPr>
              <p:spPr>
                <a:xfrm>
                  <a:off x="7100646" y="2175194"/>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8" name="Oval 77"/>
                <p:cNvSpPr/>
                <p:nvPr/>
              </p:nvSpPr>
              <p:spPr>
                <a:xfrm>
                  <a:off x="7097073" y="2271231"/>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79" name="Oval 78"/>
                <p:cNvSpPr/>
                <p:nvPr/>
              </p:nvSpPr>
              <p:spPr>
                <a:xfrm>
                  <a:off x="7147105" y="2343222"/>
                  <a:ext cx="55741" cy="55741"/>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nvGrpSpPr>
                <p:cNvPr id="80" name="Group 79"/>
                <p:cNvGrpSpPr/>
                <p:nvPr/>
              </p:nvGrpSpPr>
              <p:grpSpPr>
                <a:xfrm rot="1800000">
                  <a:off x="7163764" y="1934097"/>
                  <a:ext cx="45719" cy="629263"/>
                  <a:chOff x="7333776" y="1872667"/>
                  <a:chExt cx="45720" cy="629277"/>
                </a:xfrm>
              </p:grpSpPr>
              <p:sp>
                <p:nvSpPr>
                  <p:cNvPr id="81" name="Oval 80"/>
                  <p:cNvSpPr/>
                  <p:nvPr/>
                </p:nvSpPr>
                <p:spPr>
                  <a:xfrm>
                    <a:off x="7333776" y="1872667"/>
                    <a:ext cx="45719" cy="488116"/>
                  </a:xfrm>
                  <a:prstGeom prst="ellipse">
                    <a:avLst/>
                  </a:pr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82" name="Oval 237"/>
                  <p:cNvSpPr/>
                  <p:nvPr/>
                </p:nvSpPr>
                <p:spPr>
                  <a:xfrm>
                    <a:off x="7335958" y="2361024"/>
                    <a:ext cx="43538" cy="140920"/>
                  </a:xfrm>
                  <a:custGeom>
                    <a:avLst/>
                    <a:gdLst>
                      <a:gd name="connsiteX0" fmla="*/ 0 w 45719"/>
                      <a:gd name="connsiteY0" fmla="*/ 50189 h 100377"/>
                      <a:gd name="connsiteX1" fmla="*/ 22860 w 45719"/>
                      <a:gd name="connsiteY1" fmla="*/ 0 h 100377"/>
                      <a:gd name="connsiteX2" fmla="*/ 45720 w 45719"/>
                      <a:gd name="connsiteY2" fmla="*/ 50189 h 100377"/>
                      <a:gd name="connsiteX3" fmla="*/ 22860 w 45719"/>
                      <a:gd name="connsiteY3" fmla="*/ 100378 h 100377"/>
                      <a:gd name="connsiteX4" fmla="*/ 0 w 45719"/>
                      <a:gd name="connsiteY4" fmla="*/ 50189 h 100377"/>
                      <a:gd name="connsiteX0" fmla="*/ 4039 w 49759"/>
                      <a:gd name="connsiteY0" fmla="*/ 50189 h 140860"/>
                      <a:gd name="connsiteX1" fmla="*/ 26899 w 49759"/>
                      <a:gd name="connsiteY1" fmla="*/ 0 h 140860"/>
                      <a:gd name="connsiteX2" fmla="*/ 49759 w 49759"/>
                      <a:gd name="connsiteY2" fmla="*/ 50189 h 140860"/>
                      <a:gd name="connsiteX3" fmla="*/ 7849 w 49759"/>
                      <a:gd name="connsiteY3" fmla="*/ 140860 h 140860"/>
                      <a:gd name="connsiteX4" fmla="*/ 4039 w 49759"/>
                      <a:gd name="connsiteY4" fmla="*/ 50189 h 140860"/>
                      <a:gd name="connsiteX0" fmla="*/ 9724 w 43538"/>
                      <a:gd name="connsiteY0" fmla="*/ 57375 h 140920"/>
                      <a:gd name="connsiteX1" fmla="*/ 20678 w 43538"/>
                      <a:gd name="connsiteY1" fmla="*/ 43 h 140920"/>
                      <a:gd name="connsiteX2" fmla="*/ 43538 w 43538"/>
                      <a:gd name="connsiteY2" fmla="*/ 50232 h 140920"/>
                      <a:gd name="connsiteX3" fmla="*/ 1628 w 43538"/>
                      <a:gd name="connsiteY3" fmla="*/ 140903 h 140920"/>
                      <a:gd name="connsiteX4" fmla="*/ 9724 w 43538"/>
                      <a:gd name="connsiteY4" fmla="*/ 57375 h 14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38" h="140920">
                        <a:moveTo>
                          <a:pt x="9724" y="57375"/>
                        </a:moveTo>
                        <a:cubicBezTo>
                          <a:pt x="12899" y="33898"/>
                          <a:pt x="15042" y="1234"/>
                          <a:pt x="20678" y="43"/>
                        </a:cubicBezTo>
                        <a:cubicBezTo>
                          <a:pt x="26314" y="-1148"/>
                          <a:pt x="43538" y="22513"/>
                          <a:pt x="43538" y="50232"/>
                        </a:cubicBezTo>
                        <a:cubicBezTo>
                          <a:pt x="43538" y="77951"/>
                          <a:pt x="7264" y="139713"/>
                          <a:pt x="1628" y="140903"/>
                        </a:cubicBezTo>
                        <a:cubicBezTo>
                          <a:pt x="-4008" y="142094"/>
                          <a:pt x="6549" y="80852"/>
                          <a:pt x="9724" y="57375"/>
                        </a:cubicBezTo>
                        <a:close/>
                      </a:path>
                    </a:pathLst>
                  </a:custGeom>
                  <a:solidFill>
                    <a:sysClr val="window" lastClr="FFFFFF">
                      <a:lumMod val="9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grpSp>
          <p:grpSp>
            <p:nvGrpSpPr>
              <p:cNvPr id="40" name="Group 39"/>
              <p:cNvGrpSpPr/>
              <p:nvPr/>
            </p:nvGrpSpPr>
            <p:grpSpPr>
              <a:xfrm>
                <a:off x="5021077" y="1191687"/>
                <a:ext cx="611790" cy="610248"/>
                <a:chOff x="2466838" y="1201971"/>
                <a:chExt cx="1524000" cy="1524000"/>
              </a:xfrm>
            </p:grpSpPr>
            <p:sp>
              <p:nvSpPr>
                <p:cNvPr id="56" name="Oval 55"/>
                <p:cNvSpPr/>
                <p:nvPr/>
              </p:nvSpPr>
              <p:spPr>
                <a:xfrm>
                  <a:off x="2466838" y="1201971"/>
                  <a:ext cx="1524000" cy="1524000"/>
                </a:xfrm>
                <a:prstGeom prst="ellipse">
                  <a:avLst/>
                </a:prstGeom>
                <a:solidFill>
                  <a:sysClr val="windowText" lastClr="000000">
                    <a:lumMod val="65000"/>
                    <a:lumOff val="35000"/>
                  </a:sysClr>
                </a:solidFill>
                <a:ln w="38100" cap="flat" cmpd="sng" algn="ctr">
                  <a:solidFill>
                    <a:schemeClr val="accent2">
                      <a:lumMod val="60000"/>
                      <a:lumOff val="40000"/>
                    </a:schemeClr>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grpSp>
              <p:nvGrpSpPr>
                <p:cNvPr id="57" name="Group 56"/>
                <p:cNvGrpSpPr/>
                <p:nvPr/>
              </p:nvGrpSpPr>
              <p:grpSpPr>
                <a:xfrm>
                  <a:off x="2880907" y="1555577"/>
                  <a:ext cx="700824" cy="833159"/>
                  <a:chOff x="6062682" y="3067880"/>
                  <a:chExt cx="544124" cy="646870"/>
                </a:xfrm>
                <a:solidFill>
                  <a:sysClr val="windowText" lastClr="000000">
                    <a:lumMod val="65000"/>
                    <a:lumOff val="35000"/>
                  </a:sysClr>
                </a:solidFill>
              </p:grpSpPr>
              <p:grpSp>
                <p:nvGrpSpPr>
                  <p:cNvPr id="61" name="Group 60"/>
                  <p:cNvGrpSpPr/>
                  <p:nvPr/>
                </p:nvGrpSpPr>
                <p:grpSpPr>
                  <a:xfrm>
                    <a:off x="6172200" y="3146194"/>
                    <a:ext cx="434606" cy="568556"/>
                    <a:chOff x="6367482" y="3067880"/>
                    <a:chExt cx="434606" cy="568556"/>
                  </a:xfrm>
                  <a:grpFill/>
                </p:grpSpPr>
                <p:sp>
                  <p:nvSpPr>
                    <p:cNvPr id="68" name="Folded Corner 67"/>
                    <p:cNvSpPr/>
                    <p:nvPr/>
                  </p:nvSpPr>
                  <p:spPr>
                    <a:xfrm>
                      <a:off x="6367482" y="3067880"/>
                      <a:ext cx="434606" cy="568556"/>
                    </a:xfrm>
                    <a:prstGeom prst="foldedCorner">
                      <a:avLst>
                        <a:gd name="adj" fmla="val 33974"/>
                      </a:avLst>
                    </a:prstGeom>
                    <a:grpFill/>
                    <a:ln w="9525" cap="flat" cmpd="sng" algn="ctr">
                      <a:solidFill>
                        <a:srgbClr val="1BBBED"/>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cxnSp>
                  <p:nvCxnSpPr>
                    <p:cNvPr id="69" name="Straight Connector 68"/>
                    <p:cNvCxnSpPr/>
                    <p:nvPr/>
                  </p:nvCxnSpPr>
                  <p:spPr>
                    <a:xfrm>
                      <a:off x="6469849" y="3181350"/>
                      <a:ext cx="228600" cy="0"/>
                    </a:xfrm>
                    <a:prstGeom prst="line">
                      <a:avLst/>
                    </a:prstGeom>
                    <a:grpFill/>
                    <a:ln w="9525" cap="flat" cmpd="sng" algn="ctr">
                      <a:solidFill>
                        <a:srgbClr val="92D050"/>
                      </a:solidFill>
                      <a:prstDash val="solid"/>
                    </a:ln>
                    <a:effectLst/>
                  </p:spPr>
                </p:cxnSp>
                <p:cxnSp>
                  <p:nvCxnSpPr>
                    <p:cNvPr id="70" name="Straight Connector 69"/>
                    <p:cNvCxnSpPr/>
                    <p:nvPr/>
                  </p:nvCxnSpPr>
                  <p:spPr>
                    <a:xfrm>
                      <a:off x="6470485" y="3257550"/>
                      <a:ext cx="228600" cy="0"/>
                    </a:xfrm>
                    <a:prstGeom prst="line">
                      <a:avLst/>
                    </a:prstGeom>
                    <a:grpFill/>
                    <a:ln w="9525" cap="flat" cmpd="sng" algn="ctr">
                      <a:solidFill>
                        <a:srgbClr val="92D050"/>
                      </a:solidFill>
                      <a:prstDash val="solid"/>
                    </a:ln>
                    <a:effectLst/>
                  </p:spPr>
                </p:cxnSp>
                <p:cxnSp>
                  <p:nvCxnSpPr>
                    <p:cNvPr id="71" name="Straight Connector 70"/>
                    <p:cNvCxnSpPr/>
                    <p:nvPr/>
                  </p:nvCxnSpPr>
                  <p:spPr>
                    <a:xfrm>
                      <a:off x="6471121" y="3333750"/>
                      <a:ext cx="228600" cy="0"/>
                    </a:xfrm>
                    <a:prstGeom prst="line">
                      <a:avLst/>
                    </a:prstGeom>
                    <a:grpFill/>
                    <a:ln w="9525" cap="flat" cmpd="sng" algn="ctr">
                      <a:solidFill>
                        <a:srgbClr val="92D050"/>
                      </a:solidFill>
                      <a:prstDash val="solid"/>
                    </a:ln>
                    <a:effectLst/>
                  </p:spPr>
                </p:cxnSp>
                <p:cxnSp>
                  <p:nvCxnSpPr>
                    <p:cNvPr id="72" name="Straight Connector 71"/>
                    <p:cNvCxnSpPr/>
                    <p:nvPr/>
                  </p:nvCxnSpPr>
                  <p:spPr>
                    <a:xfrm>
                      <a:off x="6471757" y="3409950"/>
                      <a:ext cx="228600" cy="0"/>
                    </a:xfrm>
                    <a:prstGeom prst="line">
                      <a:avLst/>
                    </a:prstGeom>
                    <a:grpFill/>
                    <a:ln w="9525" cap="flat" cmpd="sng" algn="ctr">
                      <a:solidFill>
                        <a:srgbClr val="92D050"/>
                      </a:solidFill>
                      <a:prstDash val="solid"/>
                    </a:ln>
                    <a:effectLst/>
                  </p:spPr>
                </p:cxnSp>
              </p:grpSp>
              <p:grpSp>
                <p:nvGrpSpPr>
                  <p:cNvPr id="62" name="Group 61"/>
                  <p:cNvGrpSpPr/>
                  <p:nvPr/>
                </p:nvGrpSpPr>
                <p:grpSpPr>
                  <a:xfrm>
                    <a:off x="6062682" y="3067880"/>
                    <a:ext cx="434606" cy="568556"/>
                    <a:chOff x="6367482" y="3067880"/>
                    <a:chExt cx="434606" cy="568556"/>
                  </a:xfrm>
                  <a:grpFill/>
                </p:grpSpPr>
                <p:sp>
                  <p:nvSpPr>
                    <p:cNvPr id="63" name="Folded Corner 62"/>
                    <p:cNvSpPr/>
                    <p:nvPr/>
                  </p:nvSpPr>
                  <p:spPr>
                    <a:xfrm>
                      <a:off x="6367482" y="3067880"/>
                      <a:ext cx="434606" cy="568556"/>
                    </a:xfrm>
                    <a:prstGeom prst="foldedCorner">
                      <a:avLst>
                        <a:gd name="adj" fmla="val 33974"/>
                      </a:avLst>
                    </a:prstGeom>
                    <a:grpFill/>
                    <a:ln w="9525" cap="flat" cmpd="sng" algn="ctr">
                      <a:solidFill>
                        <a:srgbClr val="1BBBED"/>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cxnSp>
                  <p:nvCxnSpPr>
                    <p:cNvPr id="64" name="Straight Connector 63"/>
                    <p:cNvCxnSpPr/>
                    <p:nvPr/>
                  </p:nvCxnSpPr>
                  <p:spPr>
                    <a:xfrm>
                      <a:off x="6469849" y="3181350"/>
                      <a:ext cx="228600" cy="0"/>
                    </a:xfrm>
                    <a:prstGeom prst="line">
                      <a:avLst/>
                    </a:prstGeom>
                    <a:grpFill/>
                    <a:ln w="9525" cap="flat" cmpd="sng" algn="ctr">
                      <a:solidFill>
                        <a:srgbClr val="1BBBED"/>
                      </a:solidFill>
                      <a:prstDash val="solid"/>
                    </a:ln>
                    <a:effectLst/>
                  </p:spPr>
                </p:cxnSp>
                <p:cxnSp>
                  <p:nvCxnSpPr>
                    <p:cNvPr id="65" name="Straight Connector 64"/>
                    <p:cNvCxnSpPr/>
                    <p:nvPr/>
                  </p:nvCxnSpPr>
                  <p:spPr>
                    <a:xfrm>
                      <a:off x="6470485" y="3257550"/>
                      <a:ext cx="228600" cy="0"/>
                    </a:xfrm>
                    <a:prstGeom prst="line">
                      <a:avLst/>
                    </a:prstGeom>
                    <a:grpFill/>
                    <a:ln w="9525" cap="flat" cmpd="sng" algn="ctr">
                      <a:solidFill>
                        <a:srgbClr val="1BBBED"/>
                      </a:solidFill>
                      <a:prstDash val="solid"/>
                    </a:ln>
                    <a:effectLst/>
                  </p:spPr>
                </p:cxnSp>
                <p:cxnSp>
                  <p:nvCxnSpPr>
                    <p:cNvPr id="66" name="Straight Connector 65"/>
                    <p:cNvCxnSpPr/>
                    <p:nvPr/>
                  </p:nvCxnSpPr>
                  <p:spPr>
                    <a:xfrm>
                      <a:off x="6471121" y="3333750"/>
                      <a:ext cx="228600" cy="0"/>
                    </a:xfrm>
                    <a:prstGeom prst="line">
                      <a:avLst/>
                    </a:prstGeom>
                    <a:grpFill/>
                    <a:ln w="9525" cap="flat" cmpd="sng" algn="ctr">
                      <a:solidFill>
                        <a:srgbClr val="1BBBED"/>
                      </a:solidFill>
                      <a:prstDash val="solid"/>
                    </a:ln>
                    <a:effectLst/>
                  </p:spPr>
                </p:cxnSp>
                <p:cxnSp>
                  <p:nvCxnSpPr>
                    <p:cNvPr id="67" name="Straight Connector 66"/>
                    <p:cNvCxnSpPr/>
                    <p:nvPr/>
                  </p:nvCxnSpPr>
                  <p:spPr>
                    <a:xfrm>
                      <a:off x="6471757" y="3409950"/>
                      <a:ext cx="228600" cy="0"/>
                    </a:xfrm>
                    <a:prstGeom prst="line">
                      <a:avLst/>
                    </a:prstGeom>
                    <a:grpFill/>
                    <a:ln w="9525" cap="flat" cmpd="sng" algn="ctr">
                      <a:solidFill>
                        <a:srgbClr val="1BBBED"/>
                      </a:solidFill>
                      <a:prstDash val="solid"/>
                    </a:ln>
                    <a:effectLst/>
                  </p:spPr>
                </p:cxnSp>
              </p:grpSp>
            </p:grpSp>
            <p:grpSp>
              <p:nvGrpSpPr>
                <p:cNvPr id="58" name="Group 57"/>
                <p:cNvGrpSpPr/>
                <p:nvPr/>
              </p:nvGrpSpPr>
              <p:grpSpPr>
                <a:xfrm rot="2424936">
                  <a:off x="3223491" y="1493612"/>
                  <a:ext cx="209095" cy="814241"/>
                  <a:chOff x="3668470" y="1604960"/>
                  <a:chExt cx="170080" cy="662311"/>
                </a:xfrm>
              </p:grpSpPr>
              <p:sp>
                <p:nvSpPr>
                  <p:cNvPr id="59" name="Pentagon 58"/>
                  <p:cNvSpPr/>
                  <p:nvPr/>
                </p:nvSpPr>
                <p:spPr>
                  <a:xfrm rot="5400000">
                    <a:off x="3508830" y="1937551"/>
                    <a:ext cx="489360" cy="170079"/>
                  </a:xfrm>
                  <a:prstGeom prst="homePlate">
                    <a:avLst>
                      <a:gd name="adj" fmla="val 78001"/>
                    </a:avLst>
                  </a:prstGeom>
                  <a:solidFill>
                    <a:sysClr val="window" lastClr="FFFFFF">
                      <a:lumMod val="95000"/>
                    </a:sysClr>
                  </a:solidFill>
                  <a:ln w="25400" cap="flat" cmpd="sng" algn="ctr">
                    <a:solidFill>
                      <a:srgbClr val="1BBBED"/>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sp>
                <p:nvSpPr>
                  <p:cNvPr id="60" name="Rounded Rectangle 59"/>
                  <p:cNvSpPr/>
                  <p:nvPr/>
                </p:nvSpPr>
                <p:spPr>
                  <a:xfrm>
                    <a:off x="3668471" y="1604960"/>
                    <a:ext cx="170079" cy="152400"/>
                  </a:xfrm>
                  <a:prstGeom prst="roundRect">
                    <a:avLst/>
                  </a:prstGeom>
                  <a:solidFill>
                    <a:sysClr val="window" lastClr="FFFFFF">
                      <a:lumMod val="95000"/>
                    </a:sysClr>
                  </a:solidFill>
                  <a:ln w="25400" cap="flat" cmpd="sng" algn="ctr">
                    <a:solidFill>
                      <a:srgbClr val="1BBBED"/>
                    </a:solidFill>
                    <a:prstDash val="solid"/>
                  </a:ln>
                  <a:effectLst/>
                </p:spPr>
                <p:txBody>
                  <a:bodyPr rtlCol="0" anchor="ctr"/>
                  <a:lstStyle/>
                  <a:p>
                    <a:pPr algn="ctr" defTabSz="914353">
                      <a:defRPr/>
                    </a:pPr>
                    <a:endParaRPr lang="en-US" sz="1200" kern="0" dirty="0">
                      <a:solidFill>
                        <a:sysClr val="window" lastClr="FFFFFF"/>
                      </a:solidFill>
                      <a:latin typeface="Calibiri"/>
                    </a:endParaRPr>
                  </a:p>
                </p:txBody>
              </p:sp>
            </p:grpSp>
          </p:grpSp>
          <p:grpSp>
            <p:nvGrpSpPr>
              <p:cNvPr id="41" name="Group 40"/>
              <p:cNvGrpSpPr/>
              <p:nvPr/>
            </p:nvGrpSpPr>
            <p:grpSpPr>
              <a:xfrm>
                <a:off x="2817389" y="2673754"/>
                <a:ext cx="647253" cy="647159"/>
                <a:chOff x="3733800" y="1957979"/>
                <a:chExt cx="792281" cy="792281"/>
              </a:xfrm>
            </p:grpSpPr>
            <p:sp>
              <p:nvSpPr>
                <p:cNvPr id="46" name="Oval 45"/>
                <p:cNvSpPr/>
                <p:nvPr/>
              </p:nvSpPr>
              <p:spPr>
                <a:xfrm>
                  <a:off x="3733800" y="1957979"/>
                  <a:ext cx="792281" cy="792281"/>
                </a:xfrm>
                <a:prstGeom prst="ellipse">
                  <a:avLst/>
                </a:prstGeom>
                <a:solidFill>
                  <a:sysClr val="windowText" lastClr="000000">
                    <a:lumMod val="65000"/>
                    <a:lumOff val="35000"/>
                  </a:sysClr>
                </a:solidFill>
                <a:ln w="38100" cap="flat" cmpd="sng" algn="ctr">
                  <a:solidFill>
                    <a:schemeClr val="accent1">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nvGrpSpPr>
                <p:cNvPr id="47" name="Group 46"/>
                <p:cNvGrpSpPr/>
                <p:nvPr/>
              </p:nvGrpSpPr>
              <p:grpSpPr>
                <a:xfrm>
                  <a:off x="3925841" y="2174268"/>
                  <a:ext cx="408197" cy="393170"/>
                  <a:chOff x="3925841" y="2174268"/>
                  <a:chExt cx="408197" cy="393170"/>
                </a:xfrm>
              </p:grpSpPr>
              <p:sp>
                <p:nvSpPr>
                  <p:cNvPr id="52" name="Rounded Rectangle 51"/>
                  <p:cNvSpPr/>
                  <p:nvPr/>
                </p:nvSpPr>
                <p:spPr>
                  <a:xfrm>
                    <a:off x="3925841" y="2174268"/>
                    <a:ext cx="408197" cy="323787"/>
                  </a:xfrm>
                  <a:prstGeom prst="roundRect">
                    <a:avLst>
                      <a:gd name="adj" fmla="val 10834"/>
                    </a:avLst>
                  </a:prstGeom>
                  <a:solidFill>
                    <a:sysClr val="window" lastClr="FFFFFF"/>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53" name="Rounded Rectangle 52"/>
                  <p:cNvSpPr/>
                  <p:nvPr/>
                </p:nvSpPr>
                <p:spPr>
                  <a:xfrm>
                    <a:off x="3948519" y="2194092"/>
                    <a:ext cx="362842" cy="280836"/>
                  </a:xfrm>
                  <a:prstGeom prst="roundRect">
                    <a:avLst>
                      <a:gd name="adj" fmla="val 10834"/>
                    </a:avLst>
                  </a:prstGeom>
                  <a:solidFill>
                    <a:sysClr val="windowText" lastClr="000000">
                      <a:lumMod val="65000"/>
                      <a:lumOff val="35000"/>
                    </a:sysClr>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54" name="Rectangle 53"/>
                  <p:cNvSpPr/>
                  <p:nvPr/>
                </p:nvSpPr>
                <p:spPr>
                  <a:xfrm>
                    <a:off x="4118601" y="2498055"/>
                    <a:ext cx="22678" cy="69383"/>
                  </a:xfrm>
                  <a:prstGeom prst="rect">
                    <a:avLst/>
                  </a:prstGeom>
                  <a:solidFill>
                    <a:sysClr val="window" lastClr="FFFFFF"/>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55" name="Freeform 54"/>
                  <p:cNvSpPr/>
                  <p:nvPr/>
                </p:nvSpPr>
                <p:spPr>
                  <a:xfrm>
                    <a:off x="4039229" y="2544310"/>
                    <a:ext cx="181421" cy="23128"/>
                  </a:xfrm>
                  <a:custGeom>
                    <a:avLst/>
                    <a:gdLst>
                      <a:gd name="connsiteX0" fmla="*/ 0 w 457200"/>
                      <a:gd name="connsiteY0" fmla="*/ 0 h 76200"/>
                      <a:gd name="connsiteX1" fmla="*/ 457200 w 457200"/>
                      <a:gd name="connsiteY1" fmla="*/ 0 h 76200"/>
                      <a:gd name="connsiteX2" fmla="*/ 457200 w 457200"/>
                      <a:gd name="connsiteY2" fmla="*/ 76200 h 76200"/>
                      <a:gd name="connsiteX3" fmla="*/ 0 w 457200"/>
                      <a:gd name="connsiteY3" fmla="*/ 76200 h 76200"/>
                      <a:gd name="connsiteX4" fmla="*/ 0 w 457200"/>
                      <a:gd name="connsiteY4" fmla="*/ 0 h 76200"/>
                      <a:gd name="connsiteX0" fmla="*/ 0 w 533400"/>
                      <a:gd name="connsiteY0" fmla="*/ 0 h 76200"/>
                      <a:gd name="connsiteX1" fmla="*/ 457200 w 533400"/>
                      <a:gd name="connsiteY1" fmla="*/ 0 h 76200"/>
                      <a:gd name="connsiteX2" fmla="*/ 533400 w 533400"/>
                      <a:gd name="connsiteY2" fmla="*/ 76200 h 76200"/>
                      <a:gd name="connsiteX3" fmla="*/ 0 w 533400"/>
                      <a:gd name="connsiteY3" fmla="*/ 76200 h 76200"/>
                      <a:gd name="connsiteX4" fmla="*/ 0 w 533400"/>
                      <a:gd name="connsiteY4" fmla="*/ 0 h 76200"/>
                      <a:gd name="connsiteX0" fmla="*/ 76200 w 609600"/>
                      <a:gd name="connsiteY0" fmla="*/ 0 h 76200"/>
                      <a:gd name="connsiteX1" fmla="*/ 533400 w 609600"/>
                      <a:gd name="connsiteY1" fmla="*/ 0 h 76200"/>
                      <a:gd name="connsiteX2" fmla="*/ 609600 w 609600"/>
                      <a:gd name="connsiteY2" fmla="*/ 76200 h 76200"/>
                      <a:gd name="connsiteX3" fmla="*/ 0 w 609600"/>
                      <a:gd name="connsiteY3" fmla="*/ 76200 h 76200"/>
                      <a:gd name="connsiteX4" fmla="*/ 76200 w 609600"/>
                      <a:gd name="connsiteY4" fmla="*/ 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76200">
                        <a:moveTo>
                          <a:pt x="76200" y="0"/>
                        </a:moveTo>
                        <a:lnTo>
                          <a:pt x="533400" y="0"/>
                        </a:lnTo>
                        <a:lnTo>
                          <a:pt x="609600" y="76200"/>
                        </a:lnTo>
                        <a:lnTo>
                          <a:pt x="0" y="76200"/>
                        </a:lnTo>
                        <a:lnTo>
                          <a:pt x="76200" y="0"/>
                        </a:lnTo>
                        <a:close/>
                      </a:path>
                    </a:pathLst>
                  </a:custGeom>
                  <a:solidFill>
                    <a:sysClr val="window" lastClr="FFFFFF"/>
                  </a:solidFill>
                  <a:ln w="25400" cap="flat" cmpd="sng" algn="ctr">
                    <a:no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grpSp>
            <p:cxnSp>
              <p:nvCxnSpPr>
                <p:cNvPr id="48" name="Straight Connector 47"/>
                <p:cNvCxnSpPr/>
                <p:nvPr/>
              </p:nvCxnSpPr>
              <p:spPr>
                <a:xfrm flipV="1">
                  <a:off x="4129940" y="2266950"/>
                  <a:ext cx="0" cy="153682"/>
                </a:xfrm>
                <a:prstGeom prst="line">
                  <a:avLst/>
                </a:prstGeom>
                <a:noFill/>
                <a:ln w="57150" cap="flat" cmpd="sng" algn="ctr">
                  <a:solidFill>
                    <a:srgbClr val="1BBBED"/>
                  </a:solidFill>
                  <a:prstDash val="solid"/>
                </a:ln>
                <a:effectLst/>
              </p:spPr>
            </p:cxnSp>
            <p:cxnSp>
              <p:nvCxnSpPr>
                <p:cNvPr id="49" name="Straight Connector 48"/>
                <p:cNvCxnSpPr/>
                <p:nvPr/>
              </p:nvCxnSpPr>
              <p:spPr>
                <a:xfrm flipV="1">
                  <a:off x="4226265" y="2327910"/>
                  <a:ext cx="0" cy="91440"/>
                </a:xfrm>
                <a:prstGeom prst="line">
                  <a:avLst/>
                </a:prstGeom>
                <a:noFill/>
                <a:ln w="57150" cap="flat" cmpd="sng" algn="ctr">
                  <a:solidFill>
                    <a:srgbClr val="1BBBED"/>
                  </a:solidFill>
                  <a:prstDash val="solid"/>
                </a:ln>
                <a:effectLst/>
              </p:spPr>
            </p:cxnSp>
            <p:cxnSp>
              <p:nvCxnSpPr>
                <p:cNvPr id="50" name="Straight Connector 49"/>
                <p:cNvCxnSpPr/>
                <p:nvPr/>
              </p:nvCxnSpPr>
              <p:spPr>
                <a:xfrm flipV="1">
                  <a:off x="4038775" y="2330636"/>
                  <a:ext cx="0" cy="91440"/>
                </a:xfrm>
                <a:prstGeom prst="line">
                  <a:avLst/>
                </a:prstGeom>
                <a:noFill/>
                <a:ln w="57150" cap="flat" cmpd="sng" algn="ctr">
                  <a:solidFill>
                    <a:srgbClr val="1BBBED"/>
                  </a:solidFill>
                  <a:prstDash val="solid"/>
                </a:ln>
                <a:effectLst/>
              </p:spPr>
            </p:cxnSp>
            <p:cxnSp>
              <p:nvCxnSpPr>
                <p:cNvPr id="51" name="Straight Connector 50"/>
                <p:cNvCxnSpPr/>
                <p:nvPr/>
              </p:nvCxnSpPr>
              <p:spPr>
                <a:xfrm>
                  <a:off x="3989454" y="2443160"/>
                  <a:ext cx="277746" cy="0"/>
                </a:xfrm>
                <a:prstGeom prst="line">
                  <a:avLst/>
                </a:prstGeom>
                <a:noFill/>
                <a:ln w="6350" cap="flat" cmpd="sng" algn="ctr">
                  <a:solidFill>
                    <a:sysClr val="window" lastClr="FFFFFF"/>
                  </a:solidFill>
                  <a:prstDash val="solid"/>
                </a:ln>
                <a:effectLst/>
              </p:spPr>
            </p:cxnSp>
          </p:grpSp>
          <p:sp>
            <p:nvSpPr>
              <p:cNvPr id="42" name="Oval 41"/>
              <p:cNvSpPr/>
              <p:nvPr/>
            </p:nvSpPr>
            <p:spPr>
              <a:xfrm>
                <a:off x="3018585" y="1599782"/>
                <a:ext cx="647253" cy="647159"/>
              </a:xfrm>
              <a:prstGeom prst="ellipse">
                <a:avLst/>
              </a:prstGeom>
              <a:solidFill>
                <a:sysClr val="windowText" lastClr="000000">
                  <a:lumMod val="65000"/>
                  <a:lumOff val="35000"/>
                </a:sysClr>
              </a:solidFill>
              <a:ln w="38100" cap="flat" cmpd="sng" algn="ctr">
                <a:solidFill>
                  <a:schemeClr val="accent2">
                    <a:lumMod val="60000"/>
                    <a:lumOff val="40000"/>
                  </a:schemeClr>
                </a:solidFill>
                <a:prstDash val="solid"/>
              </a:ln>
              <a:effectLst/>
            </p:spPr>
            <p:txBody>
              <a:bodyPr rtlCol="0" anchor="ctr"/>
              <a:lstStyle/>
              <a:p>
                <a:pPr algn="ctr" defTabSz="642849">
                  <a:defRPr/>
                </a:pPr>
                <a:endParaRPr lang="en-US" sz="900" kern="0" dirty="0">
                  <a:solidFill>
                    <a:sysClr val="window" lastClr="FFFFFF"/>
                  </a:solidFill>
                  <a:latin typeface="Calibiri"/>
                  <a:sym typeface="Gill Sans" charset="0"/>
                </a:endParaRPr>
              </a:p>
            </p:txBody>
          </p:sp>
          <p:sp>
            <p:nvSpPr>
              <p:cNvPr id="43" name="TextBox 42"/>
              <p:cNvSpPr txBox="1"/>
              <p:nvPr/>
            </p:nvSpPr>
            <p:spPr>
              <a:xfrm>
                <a:off x="3851650" y="2495727"/>
                <a:ext cx="1367875" cy="392483"/>
              </a:xfrm>
              <a:prstGeom prst="rect">
                <a:avLst/>
              </a:prstGeom>
              <a:noFill/>
            </p:spPr>
            <p:txBody>
              <a:bodyPr wrap="square" lIns="64288" tIns="32144" rIns="64288" bIns="32144" rtlCol="0">
                <a:spAutoFit/>
              </a:bodyPr>
              <a:lstStyle/>
              <a:p>
                <a:pPr algn="ctr" defTabSz="642915">
                  <a:defRPr/>
                </a:pPr>
                <a:r>
                  <a:rPr lang="en-US" b="1" kern="0" dirty="0" smtClean="0">
                    <a:solidFill>
                      <a:srgbClr val="4BACC6">
                        <a:lumMod val="75000"/>
                      </a:srgbClr>
                    </a:solidFill>
                    <a:latin typeface="Calibiri"/>
                    <a:sym typeface="Gill Sans" charset="0"/>
                  </a:rPr>
                  <a:t>mBaaS</a:t>
                </a:r>
                <a:endParaRPr lang="en-US" b="1" kern="0" dirty="0">
                  <a:solidFill>
                    <a:srgbClr val="4BACC6">
                      <a:lumMod val="75000"/>
                    </a:srgbClr>
                  </a:solidFill>
                  <a:latin typeface="Calibiri"/>
                  <a:sym typeface="Gill Sans" charset="0"/>
                </a:endParaRPr>
              </a:p>
            </p:txBody>
          </p:sp>
          <p:sp>
            <p:nvSpPr>
              <p:cNvPr id="44" name="Rounded Rectangular Callout 43"/>
              <p:cNvSpPr/>
              <p:nvPr/>
            </p:nvSpPr>
            <p:spPr>
              <a:xfrm>
                <a:off x="3228181" y="1857101"/>
                <a:ext cx="243912" cy="169416"/>
              </a:xfrm>
              <a:prstGeom prst="wedgeRoundRectCallout">
                <a:avLst/>
              </a:prstGeom>
              <a:noFill/>
              <a:ln w="38100" cap="flat" cmpd="sng" algn="ctr">
                <a:solidFill>
                  <a:sysClr val="window" lastClr="FFFFFF"/>
                </a:solidFill>
                <a:prstDash val="solid"/>
              </a:ln>
              <a:effectLst>
                <a:outerShdw blurRad="40000" dist="23000" dir="5400000" rotWithShape="0">
                  <a:srgbClr val="000000">
                    <a:alpha val="0"/>
                  </a:srgbClr>
                </a:outerShdw>
              </a:effectLst>
            </p:spPr>
            <p:txBody>
              <a:bodyPr rtlCol="0" anchor="ctr"/>
              <a:lstStyle/>
              <a:p>
                <a:pPr algn="ctr" defTabSz="914400">
                  <a:defRPr/>
                </a:pPr>
                <a:endParaRPr lang="en-US" sz="1600" kern="0" dirty="0" smtClean="0">
                  <a:solidFill>
                    <a:prstClr val="white"/>
                  </a:solidFill>
                  <a:latin typeface="Calibiri"/>
                </a:endParaRPr>
              </a:p>
            </p:txBody>
          </p:sp>
          <p:pic>
            <p:nvPicPr>
              <p:cNvPr id="45" name="Picture 44"/>
              <p:cNvPicPr>
                <a:picLocks noChangeAspect="1"/>
              </p:cNvPicPr>
              <p:nvPr/>
            </p:nvPicPr>
            <p:blipFill>
              <a:blip cstate="email">
                <a:lum bright="70000" contrast="-70000"/>
                <a:extLst>
                  <a:ext uri="{28A0092B-C50C-407E-A947-70E740481C1C}">
                    <a14:useLocalDpi xmlns:a14="http://schemas.microsoft.com/office/drawing/2010/main"/>
                  </a:ext>
                </a:extLst>
              </a:blip>
              <a:stretch>
                <a:fillRect/>
              </a:stretch>
            </p:blipFill>
            <p:spPr>
              <a:xfrm>
                <a:off x="3486874" y="3672953"/>
                <a:ext cx="470478" cy="470476"/>
              </a:xfrm>
              <a:prstGeom prst="rect">
                <a:avLst/>
              </a:prstGeom>
            </p:spPr>
          </p:pic>
        </p:grpSp>
        <p:sp>
          <p:nvSpPr>
            <p:cNvPr id="14" name="TextBox 13"/>
            <p:cNvSpPr txBox="1"/>
            <p:nvPr/>
          </p:nvSpPr>
          <p:spPr>
            <a:xfrm>
              <a:off x="325410" y="2729742"/>
              <a:ext cx="2560320" cy="549664"/>
            </a:xfrm>
            <a:prstGeom prst="rect">
              <a:avLst/>
            </a:prstGeom>
            <a:noFill/>
          </p:spPr>
          <p:txBody>
            <a:bodyPr wrap="square" lIns="64288" tIns="32144" rIns="64288" bIns="32144" rtlCol="0">
              <a:spAutoFit/>
            </a:bodyPr>
            <a:lstStyle/>
            <a:p>
              <a:pPr defTabSz="642915">
                <a:defRPr/>
              </a:pPr>
              <a:r>
                <a:rPr lang="en-US" sz="1050" b="1" kern="0" dirty="0" smtClean="0">
                  <a:solidFill>
                    <a:prstClr val="black">
                      <a:lumMod val="75000"/>
                      <a:lumOff val="25000"/>
                    </a:prstClr>
                  </a:solidFill>
                  <a:latin typeface="Calibiri"/>
                  <a:sym typeface="Gill Sans" charset="0"/>
                </a:rPr>
                <a:t>Low Memory footprint</a:t>
              </a:r>
              <a:r>
                <a:rPr lang="en-US" sz="1050" kern="0" dirty="0" smtClean="0">
                  <a:solidFill>
                    <a:prstClr val="black">
                      <a:lumMod val="75000"/>
                      <a:lumOff val="25000"/>
                    </a:prstClr>
                  </a:solidFill>
                  <a:latin typeface="Calibiri"/>
                  <a:sym typeface="Gill Sans" charset="0"/>
                </a:rPr>
                <a:t> based platforms to support truly asynchronous operations with significant flexibility</a:t>
              </a:r>
              <a:endParaRPr lang="en-US" sz="1050" kern="0" dirty="0">
                <a:solidFill>
                  <a:prstClr val="black">
                    <a:lumMod val="75000"/>
                    <a:lumOff val="25000"/>
                  </a:prstClr>
                </a:solidFill>
                <a:latin typeface="Calibiri"/>
                <a:sym typeface="Gill Sans" charset="0"/>
              </a:endParaRPr>
            </a:p>
          </p:txBody>
        </p:sp>
        <p:sp>
          <p:nvSpPr>
            <p:cNvPr id="15" name="TextBox 14"/>
            <p:cNvSpPr txBox="1"/>
            <p:nvPr/>
          </p:nvSpPr>
          <p:spPr>
            <a:xfrm>
              <a:off x="1796879" y="2454618"/>
              <a:ext cx="923318"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Technology</a:t>
              </a:r>
            </a:p>
          </p:txBody>
        </p:sp>
        <p:sp>
          <p:nvSpPr>
            <p:cNvPr id="16" name="TextBox 15"/>
            <p:cNvSpPr txBox="1"/>
            <p:nvPr/>
          </p:nvSpPr>
          <p:spPr>
            <a:xfrm>
              <a:off x="303684" y="3822385"/>
              <a:ext cx="2491225" cy="549664"/>
            </a:xfrm>
            <a:prstGeom prst="rect">
              <a:avLst/>
            </a:prstGeom>
            <a:noFill/>
          </p:spPr>
          <p:txBody>
            <a:bodyPr wrap="square" lIns="64288" tIns="32144" rIns="64288" bIns="32144" rtlCol="0">
              <a:spAutoFit/>
            </a:bodyPr>
            <a:lstStyle/>
            <a:p>
              <a:pPr algn="r" defTabSz="642915">
                <a:defRPr/>
              </a:pPr>
              <a:r>
                <a:rPr lang="en-US" sz="1050" b="1" kern="0" dirty="0" smtClean="0">
                  <a:solidFill>
                    <a:prstClr val="black">
                      <a:lumMod val="75000"/>
                      <a:lumOff val="25000"/>
                    </a:prstClr>
                  </a:solidFill>
                  <a:latin typeface="Calibiri"/>
                  <a:sym typeface="Gill Sans" charset="0"/>
                </a:rPr>
                <a:t>Multi Channel notifications </a:t>
              </a:r>
              <a:r>
                <a:rPr lang="en-US" sz="1050" kern="0" dirty="0" smtClean="0">
                  <a:solidFill>
                    <a:prstClr val="black">
                      <a:lumMod val="75000"/>
                      <a:lumOff val="25000"/>
                    </a:prstClr>
                  </a:solidFill>
                  <a:latin typeface="Calibiri"/>
                  <a:sym typeface="Gill Sans" charset="0"/>
                </a:rPr>
                <a:t>through push, SMS, email across devices and platforms. </a:t>
              </a:r>
              <a:endParaRPr lang="en-US" sz="1050" kern="0" dirty="0">
                <a:solidFill>
                  <a:prstClr val="black">
                    <a:lumMod val="75000"/>
                    <a:lumOff val="25000"/>
                  </a:prstClr>
                </a:solidFill>
                <a:latin typeface="Calibiri"/>
                <a:sym typeface="Gill Sans" charset="0"/>
              </a:endParaRPr>
            </a:p>
          </p:txBody>
        </p:sp>
        <p:sp>
          <p:nvSpPr>
            <p:cNvPr id="17" name="TextBox 16"/>
            <p:cNvSpPr txBox="1"/>
            <p:nvPr/>
          </p:nvSpPr>
          <p:spPr>
            <a:xfrm>
              <a:off x="1655247" y="3559755"/>
              <a:ext cx="982629"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Notifications</a:t>
              </a:r>
            </a:p>
          </p:txBody>
        </p:sp>
        <p:sp>
          <p:nvSpPr>
            <p:cNvPr id="18" name="TextBox 17"/>
            <p:cNvSpPr txBox="1"/>
            <p:nvPr/>
          </p:nvSpPr>
          <p:spPr>
            <a:xfrm>
              <a:off x="478465" y="5058065"/>
              <a:ext cx="2800686" cy="549664"/>
            </a:xfrm>
            <a:prstGeom prst="rect">
              <a:avLst/>
            </a:prstGeom>
            <a:noFill/>
          </p:spPr>
          <p:txBody>
            <a:bodyPr wrap="square" lIns="64288" tIns="32144" rIns="64288" bIns="32144" rtlCol="0">
              <a:spAutoFit/>
            </a:bodyPr>
            <a:lstStyle/>
            <a:p>
              <a:pPr defTabSz="642915">
                <a:defRPr/>
              </a:pPr>
              <a:r>
                <a:rPr lang="en-US" sz="1050" kern="0" dirty="0" smtClean="0">
                  <a:solidFill>
                    <a:prstClr val="black">
                      <a:lumMod val="75000"/>
                      <a:lumOff val="25000"/>
                    </a:prstClr>
                  </a:solidFill>
                  <a:latin typeface="Calibiri"/>
                  <a:sym typeface="Gill Sans" charset="0"/>
                </a:rPr>
                <a:t>Identity federation through Oauth</a:t>
              </a:r>
              <a:r>
                <a:rPr lang="en-US" sz="1050" kern="0" dirty="0">
                  <a:solidFill>
                    <a:prstClr val="black">
                      <a:lumMod val="75000"/>
                      <a:lumOff val="25000"/>
                    </a:prstClr>
                  </a:solidFill>
                  <a:latin typeface="Calibiri"/>
                  <a:sym typeface="Gill Sans" charset="0"/>
                </a:rPr>
                <a:t> </a:t>
              </a:r>
              <a:r>
                <a:rPr lang="en-US" sz="1050" kern="0" dirty="0" smtClean="0">
                  <a:solidFill>
                    <a:prstClr val="black">
                      <a:lumMod val="75000"/>
                      <a:lumOff val="25000"/>
                    </a:prstClr>
                  </a:solidFill>
                  <a:latin typeface="Calibiri"/>
                  <a:sym typeface="Gill Sans" charset="0"/>
                </a:rPr>
                <a:t>to extract data from external platforms for </a:t>
              </a:r>
              <a:r>
                <a:rPr lang="en-US" sz="1050" b="1" kern="0" dirty="0" smtClean="0">
                  <a:solidFill>
                    <a:prstClr val="black">
                      <a:lumMod val="75000"/>
                      <a:lumOff val="25000"/>
                    </a:prstClr>
                  </a:solidFill>
                  <a:latin typeface="Calibiri"/>
                  <a:sym typeface="Gill Sans" charset="0"/>
                </a:rPr>
                <a:t>augmented information</a:t>
              </a:r>
              <a:endParaRPr lang="en-US" sz="1050" b="1" kern="0" dirty="0">
                <a:solidFill>
                  <a:prstClr val="black">
                    <a:lumMod val="75000"/>
                    <a:lumOff val="25000"/>
                  </a:prstClr>
                </a:solidFill>
                <a:latin typeface="Calibiri"/>
                <a:sym typeface="Gill Sans" charset="0"/>
              </a:endParaRPr>
            </a:p>
          </p:txBody>
        </p:sp>
        <p:sp>
          <p:nvSpPr>
            <p:cNvPr id="19" name="TextBox 18"/>
            <p:cNvSpPr txBox="1"/>
            <p:nvPr/>
          </p:nvSpPr>
          <p:spPr>
            <a:xfrm>
              <a:off x="1377595" y="4846736"/>
              <a:ext cx="1550092"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Enhanced Semantics</a:t>
              </a:r>
            </a:p>
          </p:txBody>
        </p:sp>
        <p:sp>
          <p:nvSpPr>
            <p:cNvPr id="20" name="TextBox 19"/>
            <p:cNvSpPr txBox="1"/>
            <p:nvPr/>
          </p:nvSpPr>
          <p:spPr>
            <a:xfrm>
              <a:off x="2164505" y="1443633"/>
              <a:ext cx="1045146" cy="234193"/>
            </a:xfrm>
            <a:prstGeom prst="rect">
              <a:avLst/>
            </a:prstGeom>
            <a:noFill/>
          </p:spPr>
          <p:txBody>
            <a:bodyPr wrap="none" lIns="64288" tIns="32144" rIns="64288" bIns="32144" rtlCol="0">
              <a:spAutoFit/>
            </a:bodyPr>
            <a:lstStyle/>
            <a:p>
              <a:pPr algn="ctr" defTabSz="642915">
                <a:defRPr/>
              </a:pPr>
              <a:r>
                <a:rPr lang="en-US" sz="1100" b="1" kern="0" dirty="0">
                  <a:solidFill>
                    <a:srgbClr val="50C808"/>
                  </a:solidFill>
                  <a:latin typeface="Calibiri"/>
                  <a:sym typeface="Gill Sans" charset="0"/>
                </a:rPr>
                <a:t>Rule Platform</a:t>
              </a:r>
            </a:p>
          </p:txBody>
        </p:sp>
        <p:sp>
          <p:nvSpPr>
            <p:cNvPr id="21" name="TextBox 20"/>
            <p:cNvSpPr txBox="1"/>
            <p:nvPr/>
          </p:nvSpPr>
          <p:spPr>
            <a:xfrm>
              <a:off x="616688" y="1674366"/>
              <a:ext cx="2635443" cy="549664"/>
            </a:xfrm>
            <a:prstGeom prst="rect">
              <a:avLst/>
            </a:prstGeom>
            <a:noFill/>
          </p:spPr>
          <p:txBody>
            <a:bodyPr wrap="square" lIns="64288" tIns="32144" rIns="64288" bIns="32144" rtlCol="0">
              <a:spAutoFit/>
            </a:bodyPr>
            <a:lstStyle/>
            <a:p>
              <a:pPr algn="r" defTabSz="642915">
                <a:defRPr/>
              </a:pPr>
              <a:r>
                <a:rPr lang="en-US" sz="1050" kern="0" dirty="0" smtClean="0">
                  <a:solidFill>
                    <a:prstClr val="black">
                      <a:lumMod val="75000"/>
                      <a:lumOff val="25000"/>
                    </a:prstClr>
                  </a:solidFill>
                  <a:latin typeface="Calibiri"/>
                  <a:sym typeface="Gill Sans" charset="0"/>
                </a:rPr>
                <a:t>Offline &amp; Server Side rules to establish standard operating procedures as well as </a:t>
              </a:r>
              <a:r>
                <a:rPr lang="en-US" sz="1050" b="1" kern="0" dirty="0" smtClean="0">
                  <a:solidFill>
                    <a:prstClr val="black">
                      <a:lumMod val="75000"/>
                      <a:lumOff val="25000"/>
                    </a:prstClr>
                  </a:solidFill>
                  <a:latin typeface="Calibiri"/>
                  <a:sym typeface="Gill Sans" charset="0"/>
                </a:rPr>
                <a:t>ensure compliance</a:t>
              </a:r>
              <a:endParaRPr lang="en-US" sz="1050" b="1" kern="0" dirty="0">
                <a:solidFill>
                  <a:prstClr val="black">
                    <a:lumMod val="75000"/>
                    <a:lumOff val="25000"/>
                  </a:prstClr>
                </a:solidFill>
                <a:latin typeface="Calibiri"/>
                <a:sym typeface="Gill Sans" charset="0"/>
              </a:endParaRPr>
            </a:p>
          </p:txBody>
        </p:sp>
      </p:grpSp>
    </p:spTree>
    <p:extLst>
      <p:ext uri="{BB962C8B-B14F-4D97-AF65-F5344CB8AC3E}">
        <p14:creationId xmlns:p14="http://schemas.microsoft.com/office/powerpoint/2010/main" val="4138986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MBaaS</a:t>
            </a:r>
            <a:r>
              <a:rPr lang="en-US" dirty="0" smtClean="0"/>
              <a:t> </a:t>
            </a:r>
            <a:r>
              <a:rPr lang="mr-IN" dirty="0" smtClean="0"/>
              <a:t>–</a:t>
            </a:r>
            <a:r>
              <a:rPr lang="en-US" dirty="0" smtClean="0"/>
              <a:t> Focus on Frontend!</a:t>
            </a:r>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58" y="2203926"/>
            <a:ext cx="4670425" cy="414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08125" y="2148504"/>
            <a:ext cx="4248000" cy="3603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sosceles Triangle 5"/>
          <p:cNvSpPr/>
          <p:nvPr/>
        </p:nvSpPr>
        <p:spPr>
          <a:xfrm rot="5400000">
            <a:off x="3017794" y="3876504"/>
            <a:ext cx="3600000" cy="144000"/>
          </a:xfrm>
          <a:prstGeom prst="triangle">
            <a:avLst/>
          </a:prstGeom>
          <a:solidFill>
            <a:schemeClr val="accent1">
              <a:lumMod val="50000"/>
            </a:schemeClr>
          </a:solidFill>
          <a:ln w="3175">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774146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for Developer</a:t>
            </a:r>
            <a:endParaRPr lang="en-US" dirty="0"/>
          </a:p>
        </p:txBody>
      </p:sp>
      <p:sp>
        <p:nvSpPr>
          <p:cNvPr id="3" name="Content Placeholder 2"/>
          <p:cNvSpPr>
            <a:spLocks noGrp="1"/>
          </p:cNvSpPr>
          <p:nvPr>
            <p:ph idx="1"/>
          </p:nvPr>
        </p:nvSpPr>
        <p:spPr/>
        <p:txBody>
          <a:bodyPr>
            <a:normAutofit fontScale="92500"/>
          </a:bodyPr>
          <a:lstStyle/>
          <a:p>
            <a:r>
              <a:rPr lang="en-GB" sz="2600" b="1" dirty="0" smtClean="0">
                <a:solidFill>
                  <a:srgbClr val="000000"/>
                </a:solidFill>
                <a:latin typeface="Arial" charset="0"/>
                <a:ea typeface="MS PGothic" charset="0"/>
                <a:cs typeface="MS PGothic" charset="0"/>
              </a:rPr>
              <a:t>Efficiency gains</a:t>
            </a:r>
            <a:r>
              <a:rPr lang="en-GB" sz="2600" dirty="0" smtClean="0">
                <a:solidFill>
                  <a:srgbClr val="000000"/>
                </a:solidFill>
                <a:latin typeface="Arial" charset="0"/>
                <a:ea typeface="MS PGothic" charset="0"/>
                <a:cs typeface="MS PGothic" charset="0"/>
              </a:rPr>
              <a:t>: </a:t>
            </a:r>
            <a:r>
              <a:rPr lang="en-GB" sz="2200" dirty="0" smtClean="0">
                <a:solidFill>
                  <a:srgbClr val="000000"/>
                </a:solidFill>
                <a:latin typeface="Arial" charset="0"/>
                <a:ea typeface="MS PGothic" charset="0"/>
                <a:cs typeface="MS PGothic" charset="0"/>
              </a:rPr>
              <a:t>reducing the development cost, development time and maintenance cost</a:t>
            </a:r>
          </a:p>
          <a:p>
            <a:r>
              <a:rPr lang="en-GB" sz="2600" b="1" dirty="0">
                <a:solidFill>
                  <a:srgbClr val="000000"/>
                </a:solidFill>
                <a:latin typeface="Arial" charset="0"/>
                <a:ea typeface="MS PGothic" charset="0"/>
                <a:cs typeface="MS PGothic" charset="0"/>
              </a:rPr>
              <a:t>Faster Time To Market: </a:t>
            </a:r>
            <a:r>
              <a:rPr lang="en-GB" sz="2200" dirty="0">
                <a:solidFill>
                  <a:srgbClr val="000000"/>
                </a:solidFill>
                <a:latin typeface="Arial" charset="0"/>
                <a:ea typeface="MS PGothic" charset="0"/>
                <a:cs typeface="MS PGothic" charset="0"/>
              </a:rPr>
              <a:t>reduce obstacles from idea to production and operations overhead.</a:t>
            </a:r>
          </a:p>
          <a:p>
            <a:r>
              <a:rPr lang="en-GB" sz="2600" b="1" dirty="0">
                <a:solidFill>
                  <a:srgbClr val="000000"/>
                </a:solidFill>
                <a:latin typeface="Arial" charset="0"/>
                <a:ea typeface="MS PGothic" charset="0"/>
                <a:cs typeface="MS PGothic" charset="0"/>
              </a:rPr>
              <a:t>Optimized for Mobile and Tablets: </a:t>
            </a:r>
            <a:r>
              <a:rPr lang="en-GB" sz="2200" dirty="0">
                <a:solidFill>
                  <a:srgbClr val="000000"/>
                </a:solidFill>
                <a:latin typeface="Arial" charset="0"/>
                <a:ea typeface="MS PGothic" charset="0"/>
                <a:cs typeface="MS PGothic" charset="0"/>
              </a:rPr>
              <a:t>optimization of </a:t>
            </a:r>
            <a:r>
              <a:rPr lang="en-US" sz="2200" dirty="0">
                <a:solidFill>
                  <a:srgbClr val="000000"/>
                </a:solidFill>
                <a:latin typeface="Arial" charset="0"/>
                <a:ea typeface="MS PGothic" charset="0"/>
                <a:cs typeface="MS PGothic" charset="0"/>
              </a:rPr>
              <a:t>data and network for mobile apps, and lower fragmentation problems across multiple platforms and devices.</a:t>
            </a:r>
            <a:endParaRPr lang="en-GB" sz="2200" dirty="0">
              <a:solidFill>
                <a:srgbClr val="000000"/>
              </a:solidFill>
              <a:latin typeface="Arial" charset="0"/>
              <a:ea typeface="MS PGothic" charset="0"/>
              <a:cs typeface="MS PGothic" charset="0"/>
            </a:endParaRPr>
          </a:p>
          <a:p>
            <a:r>
              <a:rPr lang="en-GB" sz="2600" b="1" dirty="0">
                <a:solidFill>
                  <a:srgbClr val="000000"/>
                </a:solidFill>
                <a:latin typeface="Arial" charset="0"/>
                <a:ea typeface="MS PGothic" charset="0"/>
                <a:cs typeface="MS PGothic" charset="0"/>
              </a:rPr>
              <a:t>Secure &amp; Scalable: </a:t>
            </a:r>
            <a:r>
              <a:rPr lang="en-US" sz="2200" dirty="0">
                <a:solidFill>
                  <a:srgbClr val="000000"/>
                </a:solidFill>
                <a:latin typeface="Arial" charset="0"/>
                <a:ea typeface="MS PGothic" charset="0"/>
                <a:cs typeface="MS PGothic" charset="0"/>
              </a:rPr>
              <a:t>bundled infrastructure that deals with scalability, security, performance and other operational headaches</a:t>
            </a:r>
            <a:r>
              <a:rPr lang="en-GB" sz="2200" dirty="0">
                <a:solidFill>
                  <a:srgbClr val="000000"/>
                </a:solidFill>
                <a:latin typeface="Arial" charset="0"/>
                <a:ea typeface="MS PGothic" charset="0"/>
                <a:cs typeface="MS PGothic" charset="0"/>
              </a:rPr>
              <a:t>.</a:t>
            </a:r>
          </a:p>
          <a:p>
            <a:r>
              <a:rPr lang="en-GB" sz="2600" b="1" dirty="0">
                <a:solidFill>
                  <a:srgbClr val="000000"/>
                </a:solidFill>
                <a:latin typeface="Arial" charset="0"/>
                <a:ea typeface="MS PGothic" charset="0"/>
                <a:cs typeface="MS PGothic" charset="0"/>
              </a:rPr>
              <a:t>Handle App </a:t>
            </a:r>
            <a:r>
              <a:rPr lang="en-GB" sz="2600" b="1" dirty="0" smtClean="0">
                <a:solidFill>
                  <a:srgbClr val="000000"/>
                </a:solidFill>
                <a:latin typeface="Arial" charset="0"/>
                <a:ea typeface="MS PGothic" charset="0"/>
                <a:cs typeface="MS PGothic" charset="0"/>
              </a:rPr>
              <a:t>Growth </a:t>
            </a:r>
            <a:r>
              <a:rPr lang="en-GB" sz="2600" b="1" dirty="0">
                <a:solidFill>
                  <a:srgbClr val="000000"/>
                </a:solidFill>
                <a:latin typeface="Arial" charset="0"/>
                <a:ea typeface="MS PGothic" charset="0"/>
                <a:cs typeface="MS PGothic" charset="0"/>
              </a:rPr>
              <a:t>&amp; </a:t>
            </a:r>
            <a:r>
              <a:rPr lang="en-GB" sz="2600" b="1" dirty="0" smtClean="0">
                <a:solidFill>
                  <a:srgbClr val="000000"/>
                </a:solidFill>
                <a:latin typeface="Arial" charset="0"/>
                <a:ea typeface="MS PGothic" charset="0"/>
                <a:cs typeface="MS PGothic" charset="0"/>
              </a:rPr>
              <a:t>Maintenance</a:t>
            </a:r>
            <a:r>
              <a:rPr lang="en-GB" sz="2600" b="1" dirty="0">
                <a:solidFill>
                  <a:srgbClr val="000000"/>
                </a:solidFill>
                <a:latin typeface="Arial" charset="0"/>
                <a:ea typeface="MS PGothic" charset="0"/>
                <a:cs typeface="MS PGothic" charset="0"/>
              </a:rPr>
              <a:t>: </a:t>
            </a:r>
            <a:r>
              <a:rPr lang="en-US" sz="2200" dirty="0">
                <a:solidFill>
                  <a:srgbClr val="000000"/>
                </a:solidFill>
                <a:latin typeface="Arial" charset="0"/>
                <a:ea typeface="MS PGothic" charset="0"/>
                <a:cs typeface="MS PGothic" charset="0"/>
              </a:rPr>
              <a:t>brings common and essential 3rd party API resources into a single stack, preventing developers from having to go gather them separately</a:t>
            </a:r>
            <a:r>
              <a:rPr lang="en-GB" sz="2200" dirty="0">
                <a:solidFill>
                  <a:srgbClr val="000000"/>
                </a:solidFill>
                <a:latin typeface="Arial" charset="0"/>
                <a:ea typeface="MS PGothic" charset="0"/>
                <a:cs typeface="MS PGothic" charset="0"/>
              </a:rPr>
              <a:t>.</a:t>
            </a:r>
          </a:p>
          <a:p>
            <a:endParaRPr lang="en-GB" dirty="0" smtClean="0">
              <a:latin typeface="Arial" charset="0"/>
              <a:ea typeface="MS PGothic" charset="0"/>
              <a:cs typeface="MS PGothic" charset="0"/>
            </a:endParaRPr>
          </a:p>
          <a:p>
            <a:endParaRPr lang="en-US" dirty="0"/>
          </a:p>
        </p:txBody>
      </p:sp>
    </p:spTree>
    <p:extLst>
      <p:ext uri="{BB962C8B-B14F-4D97-AF65-F5344CB8AC3E}">
        <p14:creationId xmlns:p14="http://schemas.microsoft.com/office/powerpoint/2010/main" val="3791334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MBaaS</a:t>
            </a:r>
            <a:r>
              <a:rPr lang="en-US" dirty="0" smtClean="0"/>
              <a:t> Providers</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17778" y="3232975"/>
            <a:ext cx="2252922" cy="504000"/>
          </a:xfrm>
          <a:prstGeom prst="rect">
            <a:avLst/>
          </a:prstGeom>
        </p:spPr>
      </p:pic>
      <p:pic>
        <p:nvPicPr>
          <p:cNvPr id="5" name="Content Placeholder 24"/>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3883285" y="2628739"/>
            <a:ext cx="1506461" cy="612000"/>
          </a:xfr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95848" y="2790739"/>
            <a:ext cx="1259345" cy="288000"/>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930864" y="2229551"/>
            <a:ext cx="1411302" cy="252000"/>
          </a:xfrm>
          <a:prstGeom prst="rect">
            <a:avLst/>
          </a:prstGeom>
        </p:spPr>
      </p:pic>
      <p:pic>
        <p:nvPicPr>
          <p:cNvPr id="8" name="Picture 7"/>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107080" y="2211551"/>
            <a:ext cx="1036881" cy="288000"/>
          </a:xfrm>
          <a:prstGeom prst="rect">
            <a:avLst/>
          </a:prstGeom>
        </p:spPr>
      </p:pic>
      <p:pic>
        <p:nvPicPr>
          <p:cNvPr id="9" name="Picture 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4230848" y="3286975"/>
            <a:ext cx="811335" cy="39600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67694" y="4366798"/>
            <a:ext cx="537642" cy="576000"/>
          </a:xfrm>
          <a:prstGeom prst="rect">
            <a:avLst/>
          </a:prstGeom>
        </p:spPr>
      </p:pic>
      <p:pic>
        <p:nvPicPr>
          <p:cNvPr id="13" name="Picture 12"/>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2247520" y="4276798"/>
            <a:ext cx="756000" cy="756000"/>
          </a:xfrm>
          <a:prstGeom prst="rect">
            <a:avLst/>
          </a:prstGeom>
        </p:spPr>
      </p:pic>
      <p:pic>
        <p:nvPicPr>
          <p:cNvPr id="14" name="Picture 13"/>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1973262" y="3877354"/>
            <a:ext cx="1304516" cy="360000"/>
          </a:xfrm>
          <a:prstGeom prst="rect">
            <a:avLst/>
          </a:prstGeom>
        </p:spPr>
      </p:pic>
      <p:pic>
        <p:nvPicPr>
          <p:cNvPr id="15" name="Picture 2"/>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1891026" y="4990688"/>
            <a:ext cx="1386752" cy="4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descr="firebase.png"/>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4046960" y="5032798"/>
            <a:ext cx="1295206" cy="253410"/>
          </a:xfrm>
          <a:prstGeom prst="rect">
            <a:avLst/>
          </a:prstGeom>
        </p:spPr>
      </p:pic>
      <p:pic>
        <p:nvPicPr>
          <p:cNvPr id="17" name="Picture 16" descr="back4app.png"/>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3930864" y="3877354"/>
            <a:ext cx="1599817" cy="311163"/>
          </a:xfrm>
          <a:prstGeom prst="rect">
            <a:avLst/>
          </a:prstGeom>
        </p:spPr>
      </p:pic>
      <p:pic>
        <p:nvPicPr>
          <p:cNvPr id="18" name="Picture 3"/>
          <p:cNvPicPr>
            <a:picLocks noChangeAspect="1" noChangeArrowheads="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6000774" y="2154476"/>
            <a:ext cx="1040046" cy="397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5997816" y="2941147"/>
            <a:ext cx="1156913" cy="599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p:cNvPicPr>
            <a:picLocks noChangeAspect="1" noChangeArrowheads="1"/>
          </p:cNvPicPr>
          <p:nvPr/>
        </p:nvPicPr>
        <p:blipFill>
          <a:blip r:embed="rId16" cstate="email">
            <a:extLst>
              <a:ext uri="{28A0092B-C50C-407E-A947-70E740481C1C}">
                <a14:useLocalDpi xmlns:a14="http://schemas.microsoft.com/office/drawing/2010/main" val="0"/>
              </a:ext>
            </a:extLst>
          </a:blip>
          <a:srcRect/>
          <a:stretch>
            <a:fillRect/>
          </a:stretch>
        </p:blipFill>
        <p:spPr bwMode="auto">
          <a:xfrm>
            <a:off x="6000774" y="3916351"/>
            <a:ext cx="1037088" cy="321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6"/>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6192712" y="4573002"/>
            <a:ext cx="702969" cy="59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430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back4app (</a:t>
            </a:r>
            <a:r>
              <a:rPr lang="en-US" dirty="0" err="1" smtClean="0"/>
              <a:t>parse.com</a:t>
            </a:r>
            <a:r>
              <a:rPr lang="en-US" dirty="0" smtClean="0"/>
              <a:t>)</a:t>
            </a:r>
            <a:endParaRPr lang="en-US" dirty="0"/>
          </a:p>
        </p:txBody>
      </p:sp>
      <p:sp>
        <p:nvSpPr>
          <p:cNvPr id="3" name="Content Placeholder 2"/>
          <p:cNvSpPr>
            <a:spLocks noGrp="1"/>
          </p:cNvSpPr>
          <p:nvPr>
            <p:ph idx="1"/>
          </p:nvPr>
        </p:nvSpPr>
        <p:spPr/>
        <p:txBody>
          <a:bodyPr/>
          <a:lstStyle/>
          <a:p>
            <a:r>
              <a:rPr lang="en-US" dirty="0"/>
              <a:t>Founded in 2011</a:t>
            </a:r>
          </a:p>
          <a:p>
            <a:r>
              <a:rPr lang="en-US" dirty="0"/>
              <a:t>Acquired by Facebook in </a:t>
            </a:r>
            <a:r>
              <a:rPr lang="en-US" dirty="0" smtClean="0"/>
              <a:t>2013</a:t>
            </a:r>
          </a:p>
          <a:p>
            <a:r>
              <a:rPr lang="en-US" dirty="0" smtClean="0"/>
              <a:t>More than 500,000 apps in 2014</a:t>
            </a:r>
          </a:p>
          <a:p>
            <a:r>
              <a:rPr lang="en-US" dirty="0" smtClean="0"/>
              <a:t>Shut down January 2017</a:t>
            </a:r>
          </a:p>
          <a:p>
            <a:r>
              <a:rPr lang="en-US" dirty="0" smtClean="0"/>
              <a:t>Made code open-source</a:t>
            </a:r>
          </a:p>
          <a:p>
            <a:r>
              <a:rPr lang="en-US" dirty="0" smtClean="0"/>
              <a:t>Many replacements, including self-hosted</a:t>
            </a:r>
          </a:p>
          <a:p>
            <a:r>
              <a:rPr lang="en-US" dirty="0" smtClean="0"/>
              <a:t>Back4app.com</a:t>
            </a:r>
            <a:endParaRPr lang="en-US" dirty="0"/>
          </a:p>
        </p:txBody>
      </p:sp>
      <p:pic>
        <p:nvPicPr>
          <p:cNvPr id="4" name="Picture 3" descr="Screen Shot 2017-01-30 at 12.29.54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38884" y="4254118"/>
            <a:ext cx="4172346" cy="2511134"/>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03326" y="1714351"/>
            <a:ext cx="2062343" cy="1997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248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Parse/Back4app Dashboard</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70" y="2057400"/>
            <a:ext cx="90297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a:off x="83170" y="4724400"/>
            <a:ext cx="890843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8849" y="4820102"/>
            <a:ext cx="3417151" cy="1961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3010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Parse/Back4app</a:t>
            </a:r>
            <a:endParaRPr lang="en-US" dirty="0"/>
          </a:p>
        </p:txBody>
      </p:sp>
      <p:sp>
        <p:nvSpPr>
          <p:cNvPr id="3" name="Content Placeholder 2"/>
          <p:cNvSpPr>
            <a:spLocks noGrp="1"/>
          </p:cNvSpPr>
          <p:nvPr>
            <p:ph idx="1"/>
          </p:nvPr>
        </p:nvSpPr>
        <p:spPr/>
        <p:txBody>
          <a:bodyPr>
            <a:normAutofit/>
          </a:bodyPr>
          <a:lstStyle/>
          <a:p>
            <a:r>
              <a:rPr lang="en-US" dirty="0" smtClean="0"/>
              <a:t>Includes capability to do local data store</a:t>
            </a:r>
          </a:p>
          <a:p>
            <a:pPr lvl="1"/>
            <a:r>
              <a:rPr lang="en-US" dirty="0"/>
              <a:t>S</a:t>
            </a:r>
            <a:r>
              <a:rPr lang="en-US" dirty="0" smtClean="0"/>
              <a:t>ave objects on device, save to cloud later</a:t>
            </a:r>
          </a:p>
          <a:p>
            <a:pPr lvl="1"/>
            <a:r>
              <a:rPr lang="en-US" dirty="0"/>
              <a:t>A</a:t>
            </a:r>
            <a:r>
              <a:rPr lang="en-US" dirty="0" smtClean="0"/>
              <a:t>bstracts away a lot of the details</a:t>
            </a:r>
          </a:p>
          <a:p>
            <a:pPr lvl="1"/>
            <a:r>
              <a:rPr lang="en-US" dirty="0" smtClean="0"/>
              <a:t>Store/fetch objects in background if possible:</a:t>
            </a:r>
          </a:p>
          <a:p>
            <a:pPr lvl="2"/>
            <a:r>
              <a:rPr lang="en-US" dirty="0" smtClean="0"/>
              <a:t>Make sure to keep app consistent</a:t>
            </a:r>
          </a:p>
          <a:p>
            <a:pPr lvl="2"/>
            <a:r>
              <a:rPr lang="en-US" dirty="0" smtClean="0"/>
              <a:t>Provide progress feedback for user</a:t>
            </a:r>
          </a:p>
          <a:p>
            <a:r>
              <a:rPr lang="en-US" dirty="0" smtClean="0"/>
              <a:t>Parse objects are meant to be "small”</a:t>
            </a:r>
          </a:p>
          <a:p>
            <a:pPr lvl="1"/>
            <a:r>
              <a:rPr lang="en-US" dirty="0"/>
              <a:t>L</a:t>
            </a:r>
            <a:r>
              <a:rPr lang="en-US" dirty="0" smtClean="0"/>
              <a:t>ess than 128Kb</a:t>
            </a:r>
          </a:p>
          <a:p>
            <a:pPr lvl="1"/>
            <a:r>
              <a:rPr lang="en-US" dirty="0" smtClean="0"/>
              <a:t>Parse files for large pieces of data </a:t>
            </a:r>
          </a:p>
          <a:p>
            <a:endParaRPr lang="en-US" dirty="0" smtClean="0"/>
          </a:p>
        </p:txBody>
      </p:sp>
    </p:spTree>
    <p:extLst>
      <p:ext uri="{BB962C8B-B14F-4D97-AF65-F5344CB8AC3E}">
        <p14:creationId xmlns:p14="http://schemas.microsoft.com/office/powerpoint/2010/main" val="4084774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sp>
        <p:nvSpPr>
          <p:cNvPr id="3" name="Content Placeholder 2"/>
          <p:cNvSpPr>
            <a:spLocks noGrp="1"/>
          </p:cNvSpPr>
          <p:nvPr>
            <p:ph idx="1"/>
          </p:nvPr>
        </p:nvSpPr>
        <p:spPr/>
        <p:txBody>
          <a:bodyPr>
            <a:normAutofit/>
          </a:bodyPr>
          <a:lstStyle/>
          <a:p>
            <a:r>
              <a:rPr lang="en-US" dirty="0"/>
              <a:t>Yet another Backend as a Service (</a:t>
            </a:r>
            <a:r>
              <a:rPr lang="en-US" dirty="0" err="1" smtClean="0"/>
              <a:t>BaaS</a:t>
            </a:r>
            <a:r>
              <a:rPr lang="en-US" dirty="0" smtClean="0"/>
              <a:t>):</a:t>
            </a:r>
          </a:p>
          <a:p>
            <a:pPr lvl="1"/>
            <a:r>
              <a:rPr lang="en-US" b="1" dirty="0"/>
              <a:t>Firebase</a:t>
            </a:r>
            <a:r>
              <a:rPr lang="en-US" dirty="0"/>
              <a:t> is a real-time cloud data service. Firebase database is stored as JSON and synchronized in real time to every connected client. When you build cross-platform apps with our Android, </a:t>
            </a:r>
            <a:r>
              <a:rPr lang="en-US" dirty="0" err="1"/>
              <a:t>iOS</a:t>
            </a:r>
            <a:r>
              <a:rPr lang="en-US" dirty="0"/>
              <a:t>, and JavaScript SDKs, all of your clients share one Firebase database and </a:t>
            </a:r>
            <a:r>
              <a:rPr lang="en-US" b="1" dirty="0"/>
              <a:t>automatically receive updates with the newest data</a:t>
            </a:r>
          </a:p>
          <a:p>
            <a:r>
              <a:rPr lang="en-US" dirty="0" smtClean="0"/>
              <a:t>Designed </a:t>
            </a:r>
            <a:r>
              <a:rPr lang="en-US" dirty="0"/>
              <a:t>for web and mobile</a:t>
            </a:r>
          </a:p>
          <a:p>
            <a:r>
              <a:rPr lang="en-US" dirty="0"/>
              <a:t>Founded in 2011 </a:t>
            </a:r>
          </a:p>
          <a:p>
            <a:r>
              <a:rPr lang="en-US" dirty="0"/>
              <a:t>Initial product was backend so websites could easily host chat as part of site</a:t>
            </a:r>
          </a:p>
          <a:p>
            <a:r>
              <a:rPr lang="en-US" dirty="0" smtClean="0"/>
              <a:t>Discovered </a:t>
            </a:r>
            <a:r>
              <a:rPr lang="en-US" dirty="0"/>
              <a:t>developers were </a:t>
            </a:r>
            <a:r>
              <a:rPr lang="en-US" dirty="0" smtClean="0"/>
              <a:t>sending </a:t>
            </a:r>
            <a:r>
              <a:rPr lang="en-US" dirty="0"/>
              <a:t>non chat data </a:t>
            </a:r>
            <a:br>
              <a:rPr lang="en-US" dirty="0"/>
            </a:br>
            <a:r>
              <a:rPr lang="en-US" dirty="0"/>
              <a:t>(such as game </a:t>
            </a:r>
            <a:r>
              <a:rPr lang="en-US" dirty="0" smtClean="0"/>
              <a:t>state</a:t>
            </a:r>
            <a:r>
              <a:rPr lang="en-US" dirty="0"/>
              <a:t>) via the tool</a:t>
            </a:r>
          </a:p>
          <a:p>
            <a:endParaRPr lang="en-US" dirty="0"/>
          </a:p>
        </p:txBody>
      </p:sp>
    </p:spTree>
    <p:extLst>
      <p:ext uri="{BB962C8B-B14F-4D97-AF65-F5344CB8AC3E}">
        <p14:creationId xmlns:p14="http://schemas.microsoft.com/office/powerpoint/2010/main" val="252282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sp>
        <p:nvSpPr>
          <p:cNvPr id="3" name="Content Placeholder 2"/>
          <p:cNvSpPr>
            <a:spLocks noGrp="1"/>
          </p:cNvSpPr>
          <p:nvPr>
            <p:ph idx="1"/>
          </p:nvPr>
        </p:nvSpPr>
        <p:spPr/>
        <p:txBody>
          <a:bodyPr/>
          <a:lstStyle/>
          <a:p>
            <a:r>
              <a:rPr lang="en-US" dirty="0"/>
              <a:t>Create Firebase project in </a:t>
            </a:r>
            <a:r>
              <a:rPr lang="en-US" dirty="0">
                <a:hlinkClick r:id="rId2"/>
              </a:rPr>
              <a:t>console</a:t>
            </a:r>
            <a:endParaRPr lang="en-US" dirty="0"/>
          </a:p>
          <a:p>
            <a:r>
              <a:rPr lang="en-US" dirty="0"/>
              <a:t>Just needs name and country</a:t>
            </a:r>
          </a:p>
          <a:p>
            <a:endParaRPr lang="en-US" dirty="0"/>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2658" y="2677384"/>
            <a:ext cx="6912428" cy="3587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15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Cloud Computing?</a:t>
            </a:r>
            <a:endParaRPr lang="en-US" dirty="0"/>
          </a:p>
        </p:txBody>
      </p:sp>
      <p:sp>
        <p:nvSpPr>
          <p:cNvPr id="3" name="Content Placeholder 2"/>
          <p:cNvSpPr>
            <a:spLocks noGrp="1"/>
          </p:cNvSpPr>
          <p:nvPr>
            <p:ph idx="1"/>
          </p:nvPr>
        </p:nvSpPr>
        <p:spPr/>
        <p:txBody>
          <a:bodyPr>
            <a:normAutofit/>
          </a:bodyPr>
          <a:lstStyle/>
          <a:p>
            <a:pPr>
              <a:lnSpc>
                <a:spcPct val="90000"/>
              </a:lnSpc>
            </a:pPr>
            <a:r>
              <a:rPr lang="en-US" sz="1800" dirty="0" smtClean="0">
                <a:latin typeface="Arial" charset="0"/>
              </a:rPr>
              <a:t>NIST.GOV (Natl. Institute of Standards and Technology):</a:t>
            </a:r>
            <a:endParaRPr lang="en-US" sz="1800" dirty="0">
              <a:latin typeface="Arial" charset="0"/>
            </a:endParaRPr>
          </a:p>
          <a:p>
            <a:pPr lvl="1">
              <a:lnSpc>
                <a:spcPct val="90000"/>
              </a:lnSpc>
            </a:pPr>
            <a:r>
              <a:rPr lang="en-US" sz="1800" dirty="0" smtClean="0">
                <a:latin typeface="Arial" charset="0"/>
              </a:rPr>
              <a:t>“Cloud </a:t>
            </a:r>
            <a:r>
              <a:rPr lang="en-US" sz="1800" dirty="0">
                <a:latin typeface="Arial" charset="0"/>
              </a:rPr>
              <a:t>computing is a model for enabling available, convenient, on-demand network access to a shared pool of </a:t>
            </a:r>
            <a:r>
              <a:rPr lang="en-US" sz="1800" u="sng" dirty="0">
                <a:latin typeface="Arial" charset="0"/>
              </a:rPr>
              <a:t>configurable</a:t>
            </a:r>
            <a:r>
              <a:rPr lang="en-US" sz="1800" dirty="0">
                <a:latin typeface="Arial" charset="0"/>
              </a:rPr>
              <a:t> computing resources (e.g., networks, servers, storage, applications, services) that can be rapidly provisioned and released with minimal management effort or service provider interaction</a:t>
            </a:r>
            <a:r>
              <a:rPr lang="en-US" sz="1800" dirty="0" smtClean="0">
                <a:latin typeface="Arial" charset="0"/>
              </a:rPr>
              <a:t>.” </a:t>
            </a:r>
            <a:endParaRPr lang="en-US" sz="1800" dirty="0">
              <a:latin typeface="Arial" charset="0"/>
            </a:endParaRPr>
          </a:p>
          <a:p>
            <a:pPr lvl="1">
              <a:lnSpc>
                <a:spcPct val="90000"/>
              </a:lnSpc>
            </a:pPr>
            <a:r>
              <a:rPr lang="en-US" sz="1800" dirty="0">
                <a:latin typeface="Arial" charset="0"/>
              </a:rPr>
              <a:t>This is a </a:t>
            </a:r>
            <a:r>
              <a:rPr lang="en-US" sz="1800" b="1" dirty="0">
                <a:latin typeface="Arial" charset="0"/>
              </a:rPr>
              <a:t>user-centric view </a:t>
            </a:r>
            <a:r>
              <a:rPr lang="en-US" sz="1800" dirty="0">
                <a:latin typeface="Arial" charset="0"/>
              </a:rPr>
              <a:t>and highlights:</a:t>
            </a:r>
          </a:p>
          <a:p>
            <a:pPr lvl="2">
              <a:lnSpc>
                <a:spcPct val="90000"/>
              </a:lnSpc>
            </a:pPr>
            <a:r>
              <a:rPr lang="en-US" b="1" dirty="0">
                <a:latin typeface="Arial" charset="0"/>
              </a:rPr>
              <a:t>Access method </a:t>
            </a:r>
            <a:r>
              <a:rPr lang="en-US" dirty="0">
                <a:latin typeface="Arial" charset="0"/>
              </a:rPr>
              <a:t>= availability, convenience, on-demand, via </a:t>
            </a:r>
            <a:r>
              <a:rPr lang="en-US" dirty="0" smtClean="0">
                <a:latin typeface="Arial" charset="0"/>
              </a:rPr>
              <a:t>network </a:t>
            </a:r>
            <a:endParaRPr lang="en-US" dirty="0">
              <a:latin typeface="Arial" charset="0"/>
            </a:endParaRPr>
          </a:p>
          <a:p>
            <a:pPr lvl="2">
              <a:lnSpc>
                <a:spcPct val="90000"/>
              </a:lnSpc>
            </a:pPr>
            <a:r>
              <a:rPr lang="en-US" b="1" dirty="0">
                <a:latin typeface="Arial" charset="0"/>
              </a:rPr>
              <a:t>Computing method </a:t>
            </a:r>
            <a:r>
              <a:rPr lang="en-US" dirty="0">
                <a:latin typeface="Arial" charset="0"/>
              </a:rPr>
              <a:t>= shared pools, configurable virtualized resources, including application, storage, and print</a:t>
            </a:r>
          </a:p>
          <a:p>
            <a:pPr lvl="2">
              <a:lnSpc>
                <a:spcPct val="90000"/>
              </a:lnSpc>
            </a:pPr>
            <a:r>
              <a:rPr lang="en-US" b="1" dirty="0">
                <a:latin typeface="Arial" charset="0"/>
              </a:rPr>
              <a:t>Setup</a:t>
            </a:r>
            <a:r>
              <a:rPr lang="en-US" dirty="0">
                <a:latin typeface="Arial" charset="0"/>
              </a:rPr>
              <a:t> = rapid provisioning/release, dynamic scalability, minimal management and service-provider interaction</a:t>
            </a:r>
          </a:p>
          <a:p>
            <a:pPr lvl="1">
              <a:lnSpc>
                <a:spcPct val="90000"/>
              </a:lnSpc>
            </a:pPr>
            <a:r>
              <a:rPr lang="ja-JP" altLang="en-US" sz="1800" dirty="0">
                <a:latin typeface="Arial" charset="0"/>
              </a:rPr>
              <a:t>“</a:t>
            </a:r>
            <a:r>
              <a:rPr lang="en-US" altLang="ja-JP" sz="1800" dirty="0">
                <a:latin typeface="Arial" charset="0"/>
              </a:rPr>
              <a:t>Pay-per-use</a:t>
            </a:r>
            <a:r>
              <a:rPr lang="ja-JP" altLang="en-US" sz="1800" dirty="0">
                <a:latin typeface="Arial" charset="0"/>
              </a:rPr>
              <a:t>”</a:t>
            </a:r>
            <a:r>
              <a:rPr lang="en-US" altLang="ja-JP" sz="1800" dirty="0">
                <a:latin typeface="Arial" charset="0"/>
              </a:rPr>
              <a:t> where relevant (differs from </a:t>
            </a:r>
            <a:r>
              <a:rPr lang="ja-JP" altLang="en-US" sz="1800" dirty="0">
                <a:latin typeface="Arial" charset="0"/>
              </a:rPr>
              <a:t>“</a:t>
            </a:r>
            <a:r>
              <a:rPr lang="en-US" altLang="ja-JP" sz="1800" dirty="0">
                <a:latin typeface="Arial" charset="0"/>
              </a:rPr>
              <a:t>hosted</a:t>
            </a:r>
            <a:r>
              <a:rPr lang="ja-JP" altLang="en-US" sz="1800" dirty="0">
                <a:latin typeface="Arial" charset="0"/>
              </a:rPr>
              <a:t>”</a:t>
            </a:r>
            <a:r>
              <a:rPr lang="en-US" altLang="ja-JP" sz="1800" dirty="0">
                <a:latin typeface="Arial" charset="0"/>
              </a:rPr>
              <a:t> environments, where model is </a:t>
            </a:r>
            <a:r>
              <a:rPr lang="ja-JP" altLang="en-US" sz="1800" dirty="0">
                <a:latin typeface="Arial" charset="0"/>
              </a:rPr>
              <a:t>“</a:t>
            </a:r>
            <a:r>
              <a:rPr lang="en-US" altLang="ja-JP" sz="1800" dirty="0">
                <a:latin typeface="Arial" charset="0"/>
              </a:rPr>
              <a:t>pay for maximum capacity</a:t>
            </a:r>
            <a:r>
              <a:rPr lang="ja-JP" altLang="en-US" sz="1800" dirty="0">
                <a:latin typeface="Arial" charset="0"/>
              </a:rPr>
              <a:t>”</a:t>
            </a:r>
            <a:r>
              <a:rPr lang="en-US" altLang="ja-JP" sz="1800" dirty="0">
                <a:latin typeface="Arial" charset="0"/>
              </a:rPr>
              <a:t>)</a:t>
            </a:r>
          </a:p>
          <a:p>
            <a:pPr lvl="1">
              <a:lnSpc>
                <a:spcPct val="90000"/>
              </a:lnSpc>
            </a:pPr>
            <a:r>
              <a:rPr lang="en-US" sz="1800" dirty="0">
                <a:latin typeface="Arial" charset="0"/>
              </a:rPr>
              <a:t>Not a technology but a means for using </a:t>
            </a:r>
            <a:r>
              <a:rPr lang="en-US" sz="1800" dirty="0" smtClean="0">
                <a:latin typeface="Arial" charset="0"/>
              </a:rPr>
              <a:t>technology</a:t>
            </a:r>
          </a:p>
          <a:p>
            <a:pPr lvl="1">
              <a:lnSpc>
                <a:spcPct val="90000"/>
              </a:lnSpc>
            </a:pPr>
            <a:r>
              <a:rPr lang="en-US" sz="1800" dirty="0" smtClean="0">
                <a:latin typeface="Arial" charset="0"/>
              </a:rPr>
              <a:t>Treats </a:t>
            </a:r>
            <a:r>
              <a:rPr lang="en-US" sz="1800" dirty="0">
                <a:latin typeface="Arial" charset="0"/>
              </a:rPr>
              <a:t>IT more as a </a:t>
            </a:r>
            <a:r>
              <a:rPr lang="en-US" sz="1800" b="1" dirty="0">
                <a:latin typeface="Arial" charset="0"/>
              </a:rPr>
              <a:t>utility</a:t>
            </a:r>
            <a:r>
              <a:rPr lang="en-US" sz="1800" dirty="0">
                <a:latin typeface="Arial" charset="0"/>
              </a:rPr>
              <a:t> than as a capital </a:t>
            </a:r>
            <a:r>
              <a:rPr lang="en-US" sz="1800" dirty="0" smtClean="0">
                <a:latin typeface="Arial" charset="0"/>
              </a:rPr>
              <a:t>expense </a:t>
            </a:r>
            <a:r>
              <a:rPr lang="en-US" sz="1800" dirty="0">
                <a:latin typeface="Arial" charset="0"/>
              </a:rPr>
              <a:t>that must be managed and </a:t>
            </a:r>
            <a:r>
              <a:rPr lang="en-US" sz="1800" dirty="0" smtClean="0">
                <a:latin typeface="Arial" charset="0"/>
              </a:rPr>
              <a:t>upgraded</a:t>
            </a:r>
            <a:endParaRPr lang="en-US" sz="1800" dirty="0">
              <a:latin typeface="Arial" charset="0"/>
            </a:endParaRPr>
          </a:p>
        </p:txBody>
      </p:sp>
    </p:spTree>
    <p:extLst>
      <p:ext uri="{BB962C8B-B14F-4D97-AF65-F5344CB8AC3E}">
        <p14:creationId xmlns:p14="http://schemas.microsoft.com/office/powerpoint/2010/main" val="1422101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sp>
        <p:nvSpPr>
          <p:cNvPr id="3" name="Content Placeholder 2"/>
          <p:cNvSpPr>
            <a:spLocks noGrp="1"/>
          </p:cNvSpPr>
          <p:nvPr>
            <p:ph idx="1"/>
          </p:nvPr>
        </p:nvSpPr>
        <p:spPr/>
        <p:txBody>
          <a:bodyPr/>
          <a:lstStyle/>
          <a:p>
            <a:r>
              <a:rPr lang="en-US" dirty="0"/>
              <a:t>After creating project, overview page:</a:t>
            </a:r>
          </a:p>
          <a:p>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3856" y="2226016"/>
            <a:ext cx="7696201" cy="4084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14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458" y="1524000"/>
            <a:ext cx="6723743" cy="5042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130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sp>
        <p:nvSpPr>
          <p:cNvPr id="3" name="Content Placeholder 2"/>
          <p:cNvSpPr>
            <a:spLocks noGrp="1"/>
          </p:cNvSpPr>
          <p:nvPr>
            <p:ph idx="1"/>
          </p:nvPr>
        </p:nvSpPr>
        <p:spPr/>
        <p:txBody>
          <a:bodyPr/>
          <a:lstStyle/>
          <a:p>
            <a:r>
              <a:rPr lang="en-US" dirty="0"/>
              <a:t>After providing package name and SHA-1 fingerprint ...</a:t>
            </a:r>
          </a:p>
          <a:p>
            <a:r>
              <a:rPr lang="en-US" dirty="0"/>
              <a:t>Firebase generates a JSON file named </a:t>
            </a:r>
            <a:r>
              <a:rPr lang="en-US" dirty="0" err="1"/>
              <a:t>google-services.json</a:t>
            </a:r>
            <a:r>
              <a:rPr lang="en-US" dirty="0"/>
              <a:t> specific for this project </a:t>
            </a:r>
          </a:p>
          <a:p>
            <a:pPr lvl="1"/>
            <a:r>
              <a:rPr lang="en-US" dirty="0"/>
              <a:t>multiple projects / apps -&gt; repeat steps</a:t>
            </a:r>
          </a:p>
          <a:p>
            <a:r>
              <a:rPr lang="en-US" dirty="0"/>
              <a:t>Download and add file to </a:t>
            </a:r>
            <a:r>
              <a:rPr lang="en-US" dirty="0" smtClean="0"/>
              <a:t>project</a:t>
            </a:r>
          </a:p>
          <a:p>
            <a:r>
              <a:rPr lang="en-US" dirty="0" smtClean="0"/>
              <a:t>Update </a:t>
            </a:r>
            <a:r>
              <a:rPr lang="en-US" dirty="0" err="1" smtClean="0"/>
              <a:t>gradle</a:t>
            </a:r>
            <a:r>
              <a:rPr lang="en-US" dirty="0" smtClean="0"/>
              <a:t> file</a:t>
            </a:r>
            <a:endParaRPr lang="en-US" dirty="0"/>
          </a:p>
          <a:p>
            <a:endParaRPr lang="en-US" dirty="0"/>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91105" y="3526971"/>
            <a:ext cx="3665533" cy="3084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2427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Firebase</a:t>
            </a:r>
            <a:endParaRPr lang="en-US" dirty="0"/>
          </a:p>
        </p:txBody>
      </p:sp>
      <p:sp>
        <p:nvSpPr>
          <p:cNvPr id="3" name="Content Placeholder 2"/>
          <p:cNvSpPr>
            <a:spLocks noGrp="1"/>
          </p:cNvSpPr>
          <p:nvPr>
            <p:ph idx="1"/>
          </p:nvPr>
        </p:nvSpPr>
        <p:spPr/>
        <p:txBody>
          <a:bodyPr/>
          <a:lstStyle/>
          <a:p>
            <a:r>
              <a:rPr lang="en-US" dirty="0" smtClean="0"/>
              <a:t>Documentation:</a:t>
            </a:r>
          </a:p>
          <a:p>
            <a:r>
              <a:rPr lang="en-US" dirty="0">
                <a:hlinkClick r:id="rId2"/>
              </a:rPr>
              <a:t>https://firebase.google.com/docs/?authuser=</a:t>
            </a:r>
            <a:r>
              <a:rPr lang="en-US" dirty="0" smtClean="0">
                <a:hlinkClick r:id="rId2"/>
              </a:rPr>
              <a:t>0</a:t>
            </a:r>
            <a:endParaRPr lang="en-US" dirty="0" smtClean="0"/>
          </a:p>
          <a:p>
            <a:endParaRPr lang="en-US" dirty="0"/>
          </a:p>
          <a:p>
            <a:r>
              <a:rPr lang="en-US" dirty="0" smtClean="0"/>
              <a:t>Capabilities:</a:t>
            </a:r>
          </a:p>
          <a:p>
            <a:pPr lvl="1"/>
            <a:r>
              <a:rPr lang="en-US" dirty="0"/>
              <a:t>User authorization</a:t>
            </a:r>
          </a:p>
          <a:p>
            <a:pPr lvl="1"/>
            <a:r>
              <a:rPr lang="en-US" dirty="0"/>
              <a:t>Database storage</a:t>
            </a:r>
          </a:p>
          <a:p>
            <a:pPr lvl="1"/>
            <a:r>
              <a:rPr lang="en-US" dirty="0"/>
              <a:t>Storage for larger files</a:t>
            </a:r>
          </a:p>
          <a:p>
            <a:pPr lvl="1"/>
            <a:r>
              <a:rPr lang="en-US" dirty="0"/>
              <a:t>Cloud messaging</a:t>
            </a:r>
          </a:p>
          <a:p>
            <a:pPr lvl="1"/>
            <a:r>
              <a:rPr lang="en-US" dirty="0"/>
              <a:t>Push notifications</a:t>
            </a:r>
          </a:p>
          <a:p>
            <a:pPr lvl="1"/>
            <a:r>
              <a:rPr lang="en-US" dirty="0"/>
              <a:t>Analytics</a:t>
            </a:r>
          </a:p>
          <a:p>
            <a:pPr lvl="1"/>
            <a:r>
              <a:rPr lang="en-US" dirty="0"/>
              <a:t>Hosting of web </a:t>
            </a:r>
            <a:r>
              <a:rPr lang="en-US" dirty="0" smtClean="0"/>
              <a:t>content</a:t>
            </a:r>
          </a:p>
          <a:p>
            <a:pPr lvl="1"/>
            <a:r>
              <a:rPr lang="mr-IN" dirty="0" smtClean="0"/>
              <a:t>…</a:t>
            </a:r>
            <a:endParaRPr lang="en-US" dirty="0"/>
          </a:p>
          <a:p>
            <a:pPr lvl="1"/>
            <a:endParaRPr lang="en-US" dirty="0" smtClean="0"/>
          </a:p>
          <a:p>
            <a:endParaRPr lang="en-US" dirty="0"/>
          </a:p>
        </p:txBody>
      </p:sp>
    </p:spTree>
    <p:extLst>
      <p:ext uri="{BB962C8B-B14F-4D97-AF65-F5344CB8AC3E}">
        <p14:creationId xmlns:p14="http://schemas.microsoft.com/office/powerpoint/2010/main" val="2216147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FirebasexPar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9100"/>
            <a:ext cx="9144000" cy="6013342"/>
          </a:xfrm>
          <a:prstGeom prst="rect">
            <a:avLst/>
          </a:prstGeom>
        </p:spPr>
      </p:pic>
    </p:spTree>
    <p:extLst>
      <p:ext uri="{BB962C8B-B14F-4D97-AF65-F5344CB8AC3E}">
        <p14:creationId xmlns:p14="http://schemas.microsoft.com/office/powerpoint/2010/main" val="2542882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3" name="Content Placeholder 2"/>
          <p:cNvSpPr>
            <a:spLocks noGrp="1"/>
          </p:cNvSpPr>
          <p:nvPr>
            <p:ph idx="1"/>
          </p:nvPr>
        </p:nvSpPr>
        <p:spPr/>
        <p:txBody>
          <a:bodyPr/>
          <a:lstStyle/>
          <a:p>
            <a:r>
              <a:rPr lang="en-US" dirty="0">
                <a:hlinkClick r:id="rId2"/>
              </a:rPr>
              <a:t>https://github.com/relatedcode/</a:t>
            </a:r>
            <a:r>
              <a:rPr lang="en-US" dirty="0" smtClean="0">
                <a:hlinkClick r:id="rId2"/>
              </a:rPr>
              <a:t>ParseAlternatives</a:t>
            </a:r>
            <a:endParaRPr lang="en-US" dirty="0" smtClean="0"/>
          </a:p>
          <a:p>
            <a:endParaRPr lang="en-US" dirty="0"/>
          </a:p>
        </p:txBody>
      </p:sp>
    </p:spTree>
    <p:extLst>
      <p:ext uri="{BB962C8B-B14F-4D97-AF65-F5344CB8AC3E}">
        <p14:creationId xmlns:p14="http://schemas.microsoft.com/office/powerpoint/2010/main" val="3212550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a:t>
            </a:r>
            <a:r>
              <a:rPr lang="en-US" dirty="0" err="1" smtClean="0"/>
              <a:t>MBaaS</a:t>
            </a:r>
            <a:endParaRPr lang="en-US" dirty="0"/>
          </a:p>
        </p:txBody>
      </p:sp>
      <p:sp>
        <p:nvSpPr>
          <p:cNvPr id="3" name="Content Placeholder 2"/>
          <p:cNvSpPr>
            <a:spLocks noGrp="1"/>
          </p:cNvSpPr>
          <p:nvPr>
            <p:ph idx="1"/>
          </p:nvPr>
        </p:nvSpPr>
        <p:spPr/>
        <p:txBody>
          <a:bodyPr/>
          <a:lstStyle/>
          <a:p>
            <a:r>
              <a:rPr lang="en-US" dirty="0" smtClean="0"/>
              <a:t>Ease of Use (Parse, Back4app)</a:t>
            </a:r>
          </a:p>
          <a:p>
            <a:r>
              <a:rPr lang="en-US" dirty="0" smtClean="0"/>
              <a:t>Automated updates (Firebase)</a:t>
            </a:r>
          </a:p>
          <a:p>
            <a:r>
              <a:rPr lang="en-US" dirty="0" smtClean="0"/>
              <a:t>Analytics (User data, Crashes)</a:t>
            </a:r>
          </a:p>
          <a:p>
            <a:r>
              <a:rPr lang="en-US" dirty="0" smtClean="0"/>
              <a:t>Authentication (including social media integration)</a:t>
            </a:r>
          </a:p>
          <a:p>
            <a:r>
              <a:rPr lang="en-US" dirty="0" smtClean="0"/>
              <a:t>App/Database management</a:t>
            </a:r>
          </a:p>
          <a:p>
            <a:r>
              <a:rPr lang="en-US" dirty="0" smtClean="0"/>
              <a:t>Push notifications</a:t>
            </a:r>
          </a:p>
          <a:p>
            <a:r>
              <a:rPr lang="en-US" dirty="0" smtClean="0"/>
              <a:t>Cloud code, background jobs</a:t>
            </a:r>
          </a:p>
          <a:p>
            <a:r>
              <a:rPr lang="en-US" dirty="0" smtClean="0"/>
              <a:t>System emails (password reset, verification)</a:t>
            </a:r>
          </a:p>
          <a:p>
            <a:r>
              <a:rPr lang="en-US" dirty="0" smtClean="0"/>
              <a:t>Variety of APIs (</a:t>
            </a:r>
            <a:r>
              <a:rPr lang="en-US" dirty="0" err="1" smtClean="0"/>
              <a:t>iOS</a:t>
            </a:r>
            <a:r>
              <a:rPr lang="en-US" dirty="0" smtClean="0"/>
              <a:t>, Android, REST)</a:t>
            </a:r>
          </a:p>
          <a:p>
            <a:endParaRPr lang="en-US" dirty="0"/>
          </a:p>
        </p:txBody>
      </p:sp>
    </p:spTree>
    <p:extLst>
      <p:ext uri="{BB962C8B-B14F-4D97-AF65-F5344CB8AC3E}">
        <p14:creationId xmlns:p14="http://schemas.microsoft.com/office/powerpoint/2010/main" val="4086913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Delivery Models</a:t>
            </a:r>
            <a:endParaRPr lang="en-US" dirty="0"/>
          </a:p>
        </p:txBody>
      </p:sp>
      <p:sp>
        <p:nvSpPr>
          <p:cNvPr id="3" name="Content Placeholder 2"/>
          <p:cNvSpPr>
            <a:spLocks noGrp="1"/>
          </p:cNvSpPr>
          <p:nvPr>
            <p:ph idx="1"/>
          </p:nvPr>
        </p:nvSpPr>
        <p:spPr>
          <a:xfrm>
            <a:off x="457200" y="1600200"/>
            <a:ext cx="5619509" cy="4876800"/>
          </a:xfrm>
        </p:spPr>
        <p:txBody>
          <a:bodyPr/>
          <a:lstStyle/>
          <a:p>
            <a:pPr>
              <a:buFont typeface="Symbol" charset="0"/>
              <a:buChar char=""/>
            </a:pPr>
            <a:r>
              <a:rPr lang="en-US" sz="1800" b="1" dirty="0">
                <a:latin typeface="Arial" charset="0"/>
              </a:rPr>
              <a:t>Software-as-a-Service (</a:t>
            </a:r>
            <a:r>
              <a:rPr lang="en-US" sz="1800" b="1" dirty="0" smtClean="0">
                <a:latin typeface="Arial" charset="0"/>
              </a:rPr>
              <a:t>SaaS): </a:t>
            </a:r>
            <a:r>
              <a:rPr lang="en-US" sz="1800" dirty="0" smtClean="0">
                <a:latin typeface="Arial" charset="0"/>
              </a:rPr>
              <a:t>an </a:t>
            </a:r>
            <a:r>
              <a:rPr lang="en-US" sz="1800" dirty="0">
                <a:latin typeface="Arial" charset="0"/>
              </a:rPr>
              <a:t>application environment is provided</a:t>
            </a:r>
          </a:p>
          <a:p>
            <a:pPr>
              <a:buFont typeface="Symbol" charset="0"/>
              <a:buChar char=""/>
            </a:pPr>
            <a:r>
              <a:rPr lang="en-US" sz="1800" b="1" dirty="0">
                <a:latin typeface="Arial" charset="0"/>
              </a:rPr>
              <a:t>Platform-as-a-Service (PaaS</a:t>
            </a:r>
            <a:r>
              <a:rPr lang="en-US" sz="1800" b="1" dirty="0" smtClean="0">
                <a:latin typeface="Arial" charset="0"/>
              </a:rPr>
              <a:t>):</a:t>
            </a:r>
            <a:r>
              <a:rPr lang="en-US" sz="1800" dirty="0" smtClean="0">
                <a:latin typeface="Arial" charset="0"/>
              </a:rPr>
              <a:t> an </a:t>
            </a:r>
            <a:r>
              <a:rPr lang="en-US" sz="1800" dirty="0">
                <a:latin typeface="Arial" charset="0"/>
              </a:rPr>
              <a:t>application development platform is provided </a:t>
            </a:r>
          </a:p>
          <a:p>
            <a:pPr>
              <a:buFont typeface="Symbol" charset="0"/>
              <a:buChar char=""/>
            </a:pPr>
            <a:r>
              <a:rPr lang="en-US" sz="1800" b="1" dirty="0">
                <a:latin typeface="Arial" charset="0"/>
              </a:rPr>
              <a:t>Infrastructure-as-a-Service (</a:t>
            </a:r>
            <a:r>
              <a:rPr lang="en-US" sz="1800" b="1" dirty="0" smtClean="0">
                <a:latin typeface="Arial" charset="0"/>
              </a:rPr>
              <a:t>IaaS): </a:t>
            </a:r>
            <a:r>
              <a:rPr lang="en-US" sz="1800" dirty="0" smtClean="0">
                <a:latin typeface="Arial" charset="0"/>
              </a:rPr>
              <a:t>infrastructure </a:t>
            </a:r>
            <a:r>
              <a:rPr lang="en-US" sz="1800" dirty="0">
                <a:latin typeface="Arial" charset="0"/>
              </a:rPr>
              <a:t>capabilities </a:t>
            </a:r>
            <a:r>
              <a:rPr lang="en-US" sz="1800" dirty="0" smtClean="0">
                <a:latin typeface="Arial" charset="0"/>
              </a:rPr>
              <a:t>(such </a:t>
            </a:r>
            <a:r>
              <a:rPr lang="en-US" sz="1800" dirty="0">
                <a:latin typeface="Arial" charset="0"/>
              </a:rPr>
              <a:t>as storage or a bare operating </a:t>
            </a:r>
            <a:r>
              <a:rPr lang="en-US" sz="1800" dirty="0" smtClean="0">
                <a:latin typeface="Arial" charset="0"/>
              </a:rPr>
              <a:t>system) </a:t>
            </a:r>
            <a:r>
              <a:rPr lang="en-US" sz="1800" dirty="0">
                <a:latin typeface="Arial" charset="0"/>
              </a:rPr>
              <a:t>are </a:t>
            </a:r>
            <a:r>
              <a:rPr lang="en-US" sz="1800" dirty="0" smtClean="0">
                <a:latin typeface="Arial" charset="0"/>
              </a:rPr>
              <a:t>provided</a:t>
            </a:r>
          </a:p>
          <a:p>
            <a:pPr>
              <a:buFont typeface="Symbol" charset="0"/>
              <a:buChar char=""/>
            </a:pPr>
            <a:endParaRPr lang="en-US" sz="1800" dirty="0">
              <a:latin typeface="Arial" charset="0"/>
            </a:endParaRPr>
          </a:p>
          <a:p>
            <a:pPr>
              <a:buFont typeface="Symbol" charset="0"/>
              <a:buChar char=""/>
            </a:pPr>
            <a:r>
              <a:rPr lang="en-US" sz="1800" dirty="0" smtClean="0">
                <a:latin typeface="Arial" charset="0"/>
              </a:rPr>
              <a:t>Dimension of ownership:</a:t>
            </a:r>
          </a:p>
          <a:p>
            <a:pPr lvl="1">
              <a:buFont typeface="Symbol" charset="0"/>
              <a:buChar char=""/>
            </a:pPr>
            <a:r>
              <a:rPr lang="en-US" sz="1400" b="1" dirty="0">
                <a:latin typeface="Arial" charset="0"/>
              </a:rPr>
              <a:t>Public</a:t>
            </a:r>
            <a:r>
              <a:rPr lang="en-US" sz="1400" dirty="0">
                <a:latin typeface="Arial" charset="0"/>
              </a:rPr>
              <a:t> (someone else owns it outside of the </a:t>
            </a:r>
            <a:r>
              <a:rPr lang="en-US" sz="1400" dirty="0" smtClean="0">
                <a:latin typeface="Arial" charset="0"/>
              </a:rPr>
              <a:t>enterprise)</a:t>
            </a:r>
            <a:endParaRPr lang="en-US" sz="1400" dirty="0">
              <a:latin typeface="Arial" charset="0"/>
            </a:endParaRPr>
          </a:p>
          <a:p>
            <a:pPr lvl="2">
              <a:buFont typeface="Symbol" charset="0"/>
              <a:buChar char=""/>
            </a:pPr>
            <a:r>
              <a:rPr lang="en-US" sz="1400" dirty="0">
                <a:latin typeface="Arial" charset="0"/>
              </a:rPr>
              <a:t>Can be either a consumer or enterprise market model</a:t>
            </a:r>
          </a:p>
          <a:p>
            <a:pPr lvl="1">
              <a:buFont typeface="Symbol" charset="0"/>
              <a:buChar char=""/>
            </a:pPr>
            <a:r>
              <a:rPr lang="en-US" sz="1400" b="1" dirty="0">
                <a:latin typeface="Arial" charset="0"/>
              </a:rPr>
              <a:t>Private</a:t>
            </a:r>
            <a:r>
              <a:rPr lang="en-US" sz="1400" dirty="0">
                <a:latin typeface="Arial" charset="0"/>
              </a:rPr>
              <a:t> (the enterprise has sole ownership)</a:t>
            </a:r>
          </a:p>
          <a:p>
            <a:pPr lvl="2">
              <a:buFont typeface="Symbol" charset="0"/>
              <a:buChar char=""/>
            </a:pPr>
            <a:r>
              <a:rPr lang="en-US" sz="1400" dirty="0">
                <a:latin typeface="Arial" charset="0"/>
              </a:rPr>
              <a:t>Focus is enterprise, not consumer market</a:t>
            </a:r>
          </a:p>
          <a:p>
            <a:pPr lvl="2">
              <a:buFont typeface="Symbol" charset="0"/>
              <a:buChar char=""/>
            </a:pPr>
            <a:r>
              <a:rPr lang="en-US" sz="1400" dirty="0">
                <a:latin typeface="Arial" charset="0"/>
              </a:rPr>
              <a:t>Many dimensions to private, the </a:t>
            </a:r>
            <a:r>
              <a:rPr lang="en-US" sz="1400" dirty="0" smtClean="0">
                <a:latin typeface="Arial" charset="0"/>
              </a:rPr>
              <a:t>“</a:t>
            </a:r>
            <a:r>
              <a:rPr lang="en-US" altLang="ja-JP" sz="1400" dirty="0" smtClean="0">
                <a:latin typeface="Arial" charset="0"/>
              </a:rPr>
              <a:t>enterprise” </a:t>
            </a:r>
            <a:r>
              <a:rPr lang="en-US" altLang="ja-JP" sz="1400" dirty="0">
                <a:latin typeface="Arial" charset="0"/>
              </a:rPr>
              <a:t>can potentially include groups of enterprises, special interest groups, etc.</a:t>
            </a:r>
          </a:p>
          <a:p>
            <a:pPr lvl="1"/>
            <a:endParaRPr lang="en-US" sz="1400" dirty="0">
              <a:latin typeface="Arial" charset="0"/>
            </a:endParaRPr>
          </a:p>
          <a:p>
            <a:pPr>
              <a:buFont typeface="Symbol" charset="0"/>
              <a:buChar char=""/>
            </a:pPr>
            <a:endParaRPr lang="en-US" sz="1800" dirty="0">
              <a:latin typeface="Arial" charset="0"/>
            </a:endParaRPr>
          </a:p>
          <a:p>
            <a:endParaRPr lang="en-US" dirty="0"/>
          </a:p>
        </p:txBody>
      </p:sp>
      <p:pic>
        <p:nvPicPr>
          <p:cNvPr id="4" name="Picture 3" descr="Cloud Architecture from Cloud Security Alliance.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74500" y="1307938"/>
            <a:ext cx="2969499" cy="5550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87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The Range of Mobile Devices</a:t>
            </a:r>
            <a:endParaRPr lang="en-US" dirty="0"/>
          </a:p>
        </p:txBody>
      </p:sp>
      <p:sp>
        <p:nvSpPr>
          <p:cNvPr id="3" name="Content Placeholder 2"/>
          <p:cNvSpPr>
            <a:spLocks noGrp="1"/>
          </p:cNvSpPr>
          <p:nvPr>
            <p:ph idx="1"/>
          </p:nvPr>
        </p:nvSpPr>
        <p:spPr/>
        <p:txBody>
          <a:bodyPr/>
          <a:lstStyle/>
          <a:p>
            <a:r>
              <a:rPr lang="en-US" dirty="0">
                <a:latin typeface="Arial" charset="0"/>
              </a:rPr>
              <a:t>Smart Phones</a:t>
            </a:r>
          </a:p>
          <a:p>
            <a:r>
              <a:rPr lang="en-US" dirty="0">
                <a:latin typeface="Arial" charset="0"/>
              </a:rPr>
              <a:t>Laptops, </a:t>
            </a:r>
            <a:r>
              <a:rPr lang="ja-JP" altLang="en-US" dirty="0">
                <a:latin typeface="Arial" charset="0"/>
              </a:rPr>
              <a:t>“</a:t>
            </a:r>
            <a:r>
              <a:rPr lang="en-US" altLang="ja-JP" dirty="0">
                <a:latin typeface="Arial" charset="0"/>
              </a:rPr>
              <a:t>Net-books</a:t>
            </a:r>
            <a:r>
              <a:rPr lang="ja-JP" altLang="en-US" dirty="0">
                <a:latin typeface="Arial" charset="0"/>
              </a:rPr>
              <a:t>”</a:t>
            </a:r>
            <a:r>
              <a:rPr lang="en-US" altLang="ja-JP" dirty="0">
                <a:latin typeface="Arial" charset="0"/>
              </a:rPr>
              <a:t>, iPads</a:t>
            </a:r>
          </a:p>
          <a:p>
            <a:r>
              <a:rPr lang="en-US" dirty="0">
                <a:latin typeface="Arial" charset="0"/>
              </a:rPr>
              <a:t>Sensors</a:t>
            </a:r>
          </a:p>
          <a:p>
            <a:r>
              <a:rPr lang="en-US" dirty="0">
                <a:latin typeface="Arial" charset="0"/>
              </a:rPr>
              <a:t>Embedded Systems (e.g</a:t>
            </a:r>
            <a:r>
              <a:rPr lang="en-US" dirty="0" smtClean="0">
                <a:latin typeface="Arial" charset="0"/>
              </a:rPr>
              <a:t>., </a:t>
            </a:r>
            <a:r>
              <a:rPr lang="en-US" dirty="0">
                <a:latin typeface="Arial" charset="0"/>
              </a:rPr>
              <a:t>RFID Readers, Biometric Readers, OnStar</a:t>
            </a:r>
            <a:r>
              <a:rPr lang="en-US" dirty="0" smtClean="0">
                <a:latin typeface="Arial" charset="0"/>
              </a:rPr>
              <a:t>)</a:t>
            </a:r>
          </a:p>
          <a:p>
            <a:r>
              <a:rPr lang="en-US" dirty="0" smtClean="0">
                <a:latin typeface="Arial" charset="0"/>
              </a:rPr>
              <a:t>Vehicles, UAVs</a:t>
            </a:r>
            <a:endParaRPr lang="en-US" dirty="0">
              <a:latin typeface="Arial" charset="0"/>
            </a:endParaRPr>
          </a:p>
          <a:p>
            <a:r>
              <a:rPr lang="en-US" dirty="0">
                <a:latin typeface="Arial" charset="0"/>
              </a:rPr>
              <a:t>Satellites</a:t>
            </a:r>
          </a:p>
          <a:p>
            <a:endParaRPr lang="en-US" dirty="0"/>
          </a:p>
        </p:txBody>
      </p:sp>
    </p:spTree>
    <p:extLst>
      <p:ext uri="{BB962C8B-B14F-4D97-AF65-F5344CB8AC3E}">
        <p14:creationId xmlns:p14="http://schemas.microsoft.com/office/powerpoint/2010/main" val="705017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Apps &amp; Cloud Computing</a:t>
            </a:r>
            <a:endParaRPr lang="en-US" dirty="0"/>
          </a:p>
        </p:txBody>
      </p:sp>
      <p:sp>
        <p:nvSpPr>
          <p:cNvPr id="3" name="Content Placeholder 2"/>
          <p:cNvSpPr>
            <a:spLocks noGrp="1"/>
          </p:cNvSpPr>
          <p:nvPr>
            <p:ph idx="1"/>
          </p:nvPr>
        </p:nvSpPr>
        <p:spPr/>
        <p:txBody>
          <a:bodyPr/>
          <a:lstStyle/>
          <a:p>
            <a:r>
              <a:rPr lang="en-US" dirty="0" smtClean="0"/>
              <a:t>“Information at your fingertips anywhere and anytime”</a:t>
            </a:r>
          </a:p>
          <a:p>
            <a:endParaRPr lang="en-US" b="1" dirty="0" smtClean="0"/>
          </a:p>
          <a:p>
            <a:r>
              <a:rPr lang="en-US" b="1" dirty="0" smtClean="0"/>
              <a:t>Mobile Cloud Computing (MCC)</a:t>
            </a:r>
          </a:p>
          <a:p>
            <a:pPr lvl="1"/>
            <a:r>
              <a:rPr lang="en-US" b="1" dirty="0" smtClean="0"/>
              <a:t>Infrastructure where both the data storage and data processing happen outside of the mobile device</a:t>
            </a:r>
          </a:p>
          <a:p>
            <a:endParaRPr lang="en-US" dirty="0"/>
          </a:p>
        </p:txBody>
      </p:sp>
    </p:spTree>
    <p:extLst>
      <p:ext uri="{BB962C8B-B14F-4D97-AF65-F5344CB8AC3E}">
        <p14:creationId xmlns:p14="http://schemas.microsoft.com/office/powerpoint/2010/main" val="291644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Cloud Computing </a:t>
            </a:r>
            <a:r>
              <a:rPr lang="mr-IN" dirty="0" smtClean="0"/>
              <a:t>–</a:t>
            </a:r>
            <a:r>
              <a:rPr lang="en-US" dirty="0" smtClean="0"/>
              <a:t> Why?</a:t>
            </a:r>
            <a:endParaRPr lang="en-US" dirty="0"/>
          </a:p>
        </p:txBody>
      </p:sp>
      <p:sp>
        <p:nvSpPr>
          <p:cNvPr id="3" name="Content Placeholder 2"/>
          <p:cNvSpPr>
            <a:spLocks noGrp="1"/>
          </p:cNvSpPr>
          <p:nvPr>
            <p:ph idx="1"/>
          </p:nvPr>
        </p:nvSpPr>
        <p:spPr/>
        <p:txBody>
          <a:bodyPr>
            <a:normAutofit/>
          </a:bodyPr>
          <a:lstStyle/>
          <a:p>
            <a:r>
              <a:rPr lang="en-US" dirty="0" smtClean="0"/>
              <a:t>Limited mobile resources</a:t>
            </a:r>
          </a:p>
          <a:p>
            <a:pPr lvl="1"/>
            <a:r>
              <a:rPr lang="en-US" dirty="0" smtClean="0"/>
              <a:t>Battery, storage, processing, network, </a:t>
            </a:r>
            <a:r>
              <a:rPr lang="mr-IN" dirty="0" smtClean="0"/>
              <a:t>…</a:t>
            </a:r>
            <a:endParaRPr lang="en-US" dirty="0" smtClean="0"/>
          </a:p>
          <a:p>
            <a:pPr lvl="1"/>
            <a:r>
              <a:rPr lang="en-US" dirty="0" smtClean="0"/>
              <a:t>Consider tradeoffs! </a:t>
            </a:r>
          </a:p>
          <a:p>
            <a:endParaRPr lang="en-US" dirty="0" smtClean="0"/>
          </a:p>
          <a:p>
            <a:r>
              <a:rPr lang="en-US" dirty="0" smtClean="0"/>
              <a:t>Permanent storage</a:t>
            </a:r>
          </a:p>
          <a:p>
            <a:pPr lvl="1"/>
            <a:r>
              <a:rPr lang="en-US" dirty="0" smtClean="0"/>
              <a:t>Backup (reliability), long-term storage, anywhere access (availability)</a:t>
            </a:r>
          </a:p>
          <a:p>
            <a:endParaRPr lang="en-US" dirty="0" smtClean="0"/>
          </a:p>
          <a:p>
            <a:r>
              <a:rPr lang="en-US" dirty="0" smtClean="0"/>
              <a:t>Data sharing</a:t>
            </a:r>
          </a:p>
          <a:p>
            <a:pPr lvl="1"/>
            <a:r>
              <a:rPr lang="en-US" dirty="0" smtClean="0"/>
              <a:t>Social media, sensor data, collaboration, producer-consumer, </a:t>
            </a:r>
            <a:r>
              <a:rPr lang="mr-IN" dirty="0" smtClean="0"/>
              <a:t>…</a:t>
            </a:r>
            <a:endParaRPr lang="en-US" dirty="0" smtClean="0"/>
          </a:p>
          <a:p>
            <a:endParaRPr lang="en-US" dirty="0"/>
          </a:p>
        </p:txBody>
      </p:sp>
      <p:pic>
        <p:nvPicPr>
          <p:cNvPr id="4" name="Content Placeholder 4" descr="C:\Documents and Settings\Dandy\桌面\1.bmp"/>
          <p:cNvPicPr>
            <a:picLocks/>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28587" y="1395580"/>
            <a:ext cx="2371202" cy="2224150"/>
          </a:xfrm>
          <a:prstGeom prst="rect">
            <a:avLst/>
          </a:prstGeom>
          <a:noFill/>
          <a:ln>
            <a:noFill/>
          </a:ln>
          <a:extLst/>
        </p:spPr>
      </p:pic>
    </p:spTree>
    <p:extLst>
      <p:ext uri="{BB962C8B-B14F-4D97-AF65-F5344CB8AC3E}">
        <p14:creationId xmlns:p14="http://schemas.microsoft.com/office/powerpoint/2010/main" val="103520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Cloud Computing</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Mobile cloud applications move the computing power and data storage away from the mobile devices and into powerful and centralized computing platforms located in clouds, which are then accessed over the wireless connection based on a </a:t>
            </a:r>
            <a:r>
              <a:rPr lang="en-US" b="1" dirty="0">
                <a:latin typeface="Times New Roman" panose="02020603050405020304" pitchFamily="18" charset="0"/>
                <a:cs typeface="Times New Roman" panose="02020603050405020304" pitchFamily="18" charset="0"/>
              </a:rPr>
              <a:t>thin native </a:t>
            </a:r>
            <a:r>
              <a:rPr lang="en-US" b="1" dirty="0" smtClean="0">
                <a:latin typeface="Times New Roman" panose="02020603050405020304" pitchFamily="18" charset="0"/>
                <a:cs typeface="Times New Roman" panose="02020603050405020304" pitchFamily="18" charset="0"/>
              </a:rPr>
              <a:t>client</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MOBILE CLOUD COMPUTING = </a:t>
            </a:r>
            <a:endParaRPr lang="en-US" b="1" dirty="0" smtClean="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MOBILE </a:t>
            </a:r>
            <a:r>
              <a:rPr lang="en-US" b="1" dirty="0">
                <a:latin typeface="Times New Roman" panose="02020603050405020304" pitchFamily="18" charset="0"/>
                <a:cs typeface="Times New Roman" panose="02020603050405020304" pitchFamily="18" charset="0"/>
              </a:rPr>
              <a:t>COMPUTING + CLOUD COMPUTING</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1184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Cloud Computing</a:t>
            </a:r>
            <a:endParaRPr lang="en-US" dirty="0"/>
          </a:p>
        </p:txBody>
      </p:sp>
      <p:pic>
        <p:nvPicPr>
          <p:cNvPr id="4" name="Picture 3"/>
          <p:cNvPicPr>
            <a:picLocks noChangeAspect="1"/>
          </p:cNvPicPr>
          <p:nvPr/>
        </p:nvPicPr>
        <p:blipFill>
          <a:blip r:embed="rId3"/>
          <a:stretch>
            <a:fillRect/>
          </a:stretch>
        </p:blipFill>
        <p:spPr>
          <a:xfrm>
            <a:off x="778653" y="1583424"/>
            <a:ext cx="7423501" cy="5020129"/>
          </a:xfrm>
          <a:prstGeom prst="rect">
            <a:avLst/>
          </a:prstGeom>
        </p:spPr>
      </p:pic>
    </p:spTree>
    <p:extLst>
      <p:ext uri="{BB962C8B-B14F-4D97-AF65-F5344CB8AC3E}">
        <p14:creationId xmlns:p14="http://schemas.microsoft.com/office/powerpoint/2010/main" val="2840791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Cloud Computing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More resources</a:t>
            </a:r>
          </a:p>
          <a:p>
            <a:r>
              <a:rPr lang="en-US" dirty="0" smtClean="0"/>
              <a:t>Reliability and availability</a:t>
            </a:r>
          </a:p>
          <a:p>
            <a:r>
              <a:rPr lang="en-US" dirty="0" smtClean="0"/>
              <a:t>Sharing of data &amp; information</a:t>
            </a:r>
          </a:p>
          <a:p>
            <a:r>
              <a:rPr lang="en-US" dirty="0" smtClean="0"/>
              <a:t>Control access of data</a:t>
            </a:r>
          </a:p>
          <a:p>
            <a:r>
              <a:rPr lang="en-US" dirty="0" smtClean="0"/>
              <a:t>MCC allows for dynamic provisioning</a:t>
            </a:r>
          </a:p>
          <a:p>
            <a:pPr lvl="1"/>
            <a:r>
              <a:rPr lang="en-US" dirty="0" smtClean="0"/>
              <a:t>Resources always available; no need for reservation</a:t>
            </a:r>
          </a:p>
          <a:p>
            <a:pPr lvl="1"/>
            <a:r>
              <a:rPr lang="en-US" dirty="0" smtClean="0"/>
              <a:t>Mobile applications can be scaled to meet user demands</a:t>
            </a:r>
          </a:p>
          <a:p>
            <a:pPr lvl="1"/>
            <a:r>
              <a:rPr lang="en-US" dirty="0" smtClean="0"/>
              <a:t>Services can be added and expanded easily</a:t>
            </a:r>
          </a:p>
          <a:p>
            <a:pPr lvl="1"/>
            <a:r>
              <a:rPr lang="en-US" dirty="0" smtClean="0"/>
              <a:t>Multiple services can be integrated through cloud</a:t>
            </a:r>
          </a:p>
          <a:p>
            <a:r>
              <a:rPr lang="en-US" dirty="0" smtClean="0"/>
              <a:t>New/additional services possible (or easier)</a:t>
            </a:r>
          </a:p>
          <a:p>
            <a:pPr lvl="1"/>
            <a:r>
              <a:rPr lang="en-US" dirty="0" smtClean="0"/>
              <a:t>Mobile payment</a:t>
            </a:r>
          </a:p>
          <a:p>
            <a:pPr lvl="1"/>
            <a:r>
              <a:rPr lang="en-US" dirty="0" smtClean="0"/>
              <a:t>Push notifications</a:t>
            </a:r>
          </a:p>
          <a:p>
            <a:pPr lvl="1"/>
            <a:r>
              <a:rPr lang="en-US" dirty="0" smtClean="0"/>
              <a:t>Advertising</a:t>
            </a:r>
          </a:p>
          <a:p>
            <a:pPr lvl="1"/>
            <a:r>
              <a:rPr lang="en-US" dirty="0" smtClean="0"/>
              <a:t>Analysis tools</a:t>
            </a:r>
          </a:p>
          <a:p>
            <a:pPr lvl="1"/>
            <a:r>
              <a:rPr lang="en-US" dirty="0" smtClean="0"/>
              <a:t>Social network integration</a:t>
            </a:r>
          </a:p>
          <a:p>
            <a:pPr lvl="1"/>
            <a:r>
              <a:rPr lang="en-US" dirty="0" smtClean="0"/>
              <a:t>User management tools</a:t>
            </a:r>
          </a:p>
        </p:txBody>
      </p:sp>
    </p:spTree>
    <p:extLst>
      <p:ext uri="{BB962C8B-B14F-4D97-AF65-F5344CB8AC3E}">
        <p14:creationId xmlns:p14="http://schemas.microsoft.com/office/powerpoint/2010/main" val="9237439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20477</TotalTime>
  <Words>1178</Words>
  <Application>Microsoft Office PowerPoint</Application>
  <PresentationFormat>On-screen Show (4:3)</PresentationFormat>
  <Paragraphs>170</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Mobile Computing</vt:lpstr>
      <vt:lpstr>What is Cloud Computing?</vt:lpstr>
      <vt:lpstr>Cloud Computing Delivery Models</vt:lpstr>
      <vt:lpstr>The Range of Mobile Devices</vt:lpstr>
      <vt:lpstr>Mobile Apps &amp; Cloud Computing</vt:lpstr>
      <vt:lpstr>Mobile Cloud Computing – Why?</vt:lpstr>
      <vt:lpstr>Mobile Cloud Computing</vt:lpstr>
      <vt:lpstr>Mobile Cloud Computing</vt:lpstr>
      <vt:lpstr>Mobile Cloud Computing</vt:lpstr>
      <vt:lpstr>“Backend”</vt:lpstr>
      <vt:lpstr>Definition of MBaaS</vt:lpstr>
      <vt:lpstr>MBaaS – Focus on Frontend!</vt:lpstr>
      <vt:lpstr>Advantages for Developer</vt:lpstr>
      <vt:lpstr>MBaaS Providers</vt:lpstr>
      <vt:lpstr>Example: back4app (parse.com)</vt:lpstr>
      <vt:lpstr>Parse/Back4app Dashboard</vt:lpstr>
      <vt:lpstr>More Parse/Back4app</vt:lpstr>
      <vt:lpstr>Firebase</vt:lpstr>
      <vt:lpstr>Firebase</vt:lpstr>
      <vt:lpstr>Firebase</vt:lpstr>
      <vt:lpstr>Firebase</vt:lpstr>
      <vt:lpstr>Firebase</vt:lpstr>
      <vt:lpstr>Firebase</vt:lpstr>
      <vt:lpstr>PowerPoint Presentation</vt:lpstr>
      <vt:lpstr>Alternatives</vt:lpstr>
      <vt:lpstr>Choosing a MBaaS</vt:lpstr>
    </vt:vector>
  </TitlesOfParts>
  <Company>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dc:title>
  <dc:creator>Christian Poellabauer</dc:creator>
  <cp:lastModifiedBy>Microsoft</cp:lastModifiedBy>
  <cp:revision>277</cp:revision>
  <cp:lastPrinted>2018-02-04T18:33:41Z</cp:lastPrinted>
  <dcterms:created xsi:type="dcterms:W3CDTF">2014-03-08T16:06:28Z</dcterms:created>
  <dcterms:modified xsi:type="dcterms:W3CDTF">2020-03-20T06:27:20Z</dcterms:modified>
</cp:coreProperties>
</file>