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2: Utilization </a:t>
            </a:r>
            <a:r>
              <a:rPr lang="en-US" dirty="0"/>
              <a:t>of Network Computing</a:t>
            </a:r>
          </a:p>
          <a:p>
            <a:r>
              <a:rPr lang="en-US" dirty="0" smtClean="0"/>
              <a:t>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9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Embarrassingly parallel </a:t>
            </a:r>
            <a:r>
              <a:rPr lang="en-US" sz="2000" dirty="0">
                <a:solidFill>
                  <a:srgbClr val="FF0000"/>
                </a:solidFill>
              </a:rPr>
              <a:t>applications</a:t>
            </a:r>
          </a:p>
          <a:p>
            <a:r>
              <a:rPr lang="en-US" sz="2000" dirty="0" smtClean="0"/>
              <a:t>Today </a:t>
            </a:r>
            <a:r>
              <a:rPr lang="en-US" sz="2000" dirty="0"/>
              <a:t>MapReduce can be used on </a:t>
            </a:r>
            <a:r>
              <a:rPr lang="en-US" sz="2000" dirty="0" smtClean="0"/>
              <a:t>a large-sized </a:t>
            </a:r>
            <a:r>
              <a:rPr lang="en-US" sz="2000" dirty="0"/>
              <a:t>server cluster to sort a petabyte of data in only a few hours.</a:t>
            </a:r>
          </a:p>
          <a:p>
            <a:r>
              <a:rPr lang="en-US" sz="2000" dirty="0"/>
              <a:t>Parallelism also offers the possibility of supporting server or </a:t>
            </a:r>
            <a:r>
              <a:rPr lang="en-US" sz="2000" dirty="0" smtClean="0"/>
              <a:t>storage breakdowns </a:t>
            </a:r>
            <a:r>
              <a:rPr lang="en-US" sz="2000" dirty="0"/>
              <a:t>during the operation: if a mapper or a reducer fails, the </a:t>
            </a:r>
            <a:r>
              <a:rPr lang="en-US" sz="2000" dirty="0" smtClean="0"/>
              <a:t>job can </a:t>
            </a:r>
            <a:r>
              <a:rPr lang="en-US" sz="2000" dirty="0"/>
              <a:t>be transferred to another processor.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537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Fine-grained parallelism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In </a:t>
            </a:r>
            <a:r>
              <a:rPr lang="en-US" sz="2000" dirty="0"/>
              <a:t>the parallelization phase of an application, data </a:t>
            </a:r>
            <a:r>
              <a:rPr lang="en-US" sz="2000" dirty="0" smtClean="0"/>
              <a:t>split-up cannot </a:t>
            </a:r>
            <a:r>
              <a:rPr lang="en-US" sz="2000" dirty="0"/>
              <a:t>be completely clear and a non-empty intersection </a:t>
            </a:r>
            <a:r>
              <a:rPr lang="en-US" sz="2000" dirty="0" smtClean="0"/>
              <a:t>remains between </a:t>
            </a:r>
            <a:r>
              <a:rPr lang="en-US" sz="2000" dirty="0"/>
              <a:t>the subdomains. </a:t>
            </a:r>
            <a:endParaRPr lang="en-US" sz="2000" dirty="0" smtClean="0"/>
          </a:p>
          <a:p>
            <a:r>
              <a:rPr lang="en-US" sz="2000" dirty="0" smtClean="0"/>
              <a:t>Intermediate </a:t>
            </a:r>
            <a:r>
              <a:rPr lang="en-US" sz="2000" dirty="0"/>
              <a:t>data must be </a:t>
            </a:r>
            <a:r>
              <a:rPr lang="en-US" sz="2000" dirty="0" smtClean="0"/>
              <a:t>communicated from </a:t>
            </a:r>
            <a:r>
              <a:rPr lang="en-US" sz="2000" dirty="0"/>
              <a:t>one computer to </a:t>
            </a:r>
            <a:r>
              <a:rPr lang="en-US" sz="2000" dirty="0" smtClean="0"/>
              <a:t>another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exchanges take place </a:t>
            </a:r>
            <a:r>
              <a:rPr lang="en-US" sz="2000" dirty="0" smtClean="0"/>
              <a:t>during the </a:t>
            </a:r>
            <a:r>
              <a:rPr lang="en-US" sz="2000" dirty="0"/>
              <a:t>processing phase, at each iteration step for </a:t>
            </a:r>
            <a:r>
              <a:rPr lang="en-US" sz="2000" dirty="0" smtClean="0"/>
              <a:t>example, called </a:t>
            </a:r>
            <a:r>
              <a:rPr lang="en-US" sz="2000" dirty="0"/>
              <a:t>inter-process communication (IPC). </a:t>
            </a:r>
            <a:endParaRPr lang="en-US" sz="2000" dirty="0" smtClean="0"/>
          </a:p>
          <a:p>
            <a:r>
              <a:rPr lang="en-US" sz="2000" dirty="0" smtClean="0"/>
              <a:t>Parallel </a:t>
            </a:r>
            <a:r>
              <a:rPr lang="en-US" sz="2000" dirty="0"/>
              <a:t>applications </a:t>
            </a:r>
            <a:r>
              <a:rPr lang="en-US" sz="2000" dirty="0" smtClean="0"/>
              <a:t>that communicate </a:t>
            </a:r>
            <a:r>
              <a:rPr lang="en-US" sz="2000" dirty="0"/>
              <a:t>during computing phases are said to exhibit </a:t>
            </a:r>
            <a:r>
              <a:rPr lang="en-US" sz="2000" dirty="0" smtClean="0"/>
              <a:t>fine-grained parallelism</a:t>
            </a:r>
            <a:r>
              <a:rPr lang="en-US" sz="2000" dirty="0"/>
              <a:t>.</a:t>
            </a:r>
          </a:p>
          <a:p>
            <a:r>
              <a:rPr lang="en-US" sz="2000" dirty="0"/>
              <a:t>Some applications can show a hybrid structure or be </a:t>
            </a:r>
            <a:r>
              <a:rPr lang="en-US" sz="2000" dirty="0" smtClean="0"/>
              <a:t>even more </a:t>
            </a:r>
            <a:r>
              <a:rPr lang="en-US" sz="2000" dirty="0"/>
              <a:t>complex.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example, the family of physical </a:t>
            </a:r>
            <a:r>
              <a:rPr lang="en-US" sz="2000" dirty="0" smtClean="0"/>
              <a:t>simulation applications </a:t>
            </a:r>
            <a:r>
              <a:rPr lang="en-US" sz="2000" dirty="0"/>
              <a:t>– which includes applications for structural </a:t>
            </a:r>
            <a:r>
              <a:rPr lang="en-US" sz="2000" dirty="0" smtClean="0"/>
              <a:t>mechanics, fluid </a:t>
            </a:r>
            <a:r>
              <a:rPr lang="en-US" sz="2000" dirty="0"/>
              <a:t>dynamics, molecular dynamics, electromagnetics, chemistry, materials science, seismology, reservoirs, meteorology, virtual </a:t>
            </a:r>
            <a:r>
              <a:rPr lang="en-US" sz="2000" dirty="0" smtClean="0"/>
              <a:t>reality, etc</a:t>
            </a:r>
            <a:r>
              <a:rPr lang="en-US" sz="2000" dirty="0"/>
              <a:t>. – are often heterogeneous and consume large volumes of data.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6657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Fine-grained parallelism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They often </a:t>
            </a:r>
            <a:r>
              <a:rPr lang="en-US" sz="2000" dirty="0"/>
              <a:t>have distributed and asynchronous control and are </a:t>
            </a:r>
            <a:r>
              <a:rPr lang="en-US" sz="2000" dirty="0" smtClean="0"/>
              <a:t>constructed in </a:t>
            </a:r>
            <a:r>
              <a:rPr lang="en-US" sz="2000" dirty="0"/>
              <a:t>layers and by composition.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applications, a large number </a:t>
            </a:r>
            <a:r>
              <a:rPr lang="en-US" sz="2000" dirty="0" smtClean="0"/>
              <a:t>of proprietary </a:t>
            </a:r>
            <a:r>
              <a:rPr lang="en-US" sz="2000" dirty="0"/>
              <a:t>components are found. </a:t>
            </a:r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component implements a </a:t>
            </a:r>
            <a:r>
              <a:rPr lang="en-US" sz="2000" dirty="0" smtClean="0"/>
              <a:t>part or </a:t>
            </a:r>
            <a:r>
              <a:rPr lang="en-US" sz="2000" dirty="0"/>
              <a:t>a stage of the simulation that can be implemented in parallel with, </a:t>
            </a:r>
            <a:r>
              <a:rPr lang="en-US" sz="2000" dirty="0" smtClean="0"/>
              <a:t>for example</a:t>
            </a:r>
            <a:r>
              <a:rPr lang="en-US" sz="2000" dirty="0"/>
              <a:t>, the Message Passing Interface or MPI library, threads or </a:t>
            </a:r>
            <a:r>
              <a:rPr lang="en-US" sz="2000" dirty="0" smtClean="0"/>
              <a:t>even vector </a:t>
            </a:r>
            <a:r>
              <a:rPr lang="en-US" sz="2000" dirty="0"/>
              <a:t>processing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92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Modeling parallel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Parallel applications are generally modeled in the form of </a:t>
            </a:r>
            <a:r>
              <a:rPr lang="en-US" sz="2000" dirty="0" smtClean="0"/>
              <a:t>graphs representing </a:t>
            </a:r>
            <a:r>
              <a:rPr lang="en-US" sz="2000" dirty="0"/>
              <a:t>the logical progression of the processing. </a:t>
            </a:r>
            <a:endParaRPr lang="en-US" sz="2000" dirty="0" smtClean="0"/>
          </a:p>
          <a:p>
            <a:r>
              <a:rPr lang="en-US" sz="2000" dirty="0" smtClean="0"/>
              <a:t>Some complex applications </a:t>
            </a:r>
            <a:r>
              <a:rPr lang="en-US" sz="2000" dirty="0"/>
              <a:t>are expressed using workflows; others are carried out </a:t>
            </a:r>
            <a:r>
              <a:rPr lang="en-US" sz="2000" dirty="0" smtClean="0"/>
              <a:t>in batch </a:t>
            </a:r>
            <a:r>
              <a:rPr lang="en-US" sz="2000" dirty="0"/>
              <a:t>sequential processing via batch queues on computers with </a:t>
            </a:r>
            <a:r>
              <a:rPr lang="en-US" sz="2000" dirty="0" smtClean="0"/>
              <a:t>varied architecture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Workflows </a:t>
            </a:r>
            <a:r>
              <a:rPr lang="en-US" sz="2000" dirty="0"/>
              <a:t>used for describing complex applications </a:t>
            </a:r>
            <a:r>
              <a:rPr lang="en-US" sz="2000" dirty="0" smtClean="0"/>
              <a:t>are graphs </a:t>
            </a:r>
            <a:r>
              <a:rPr lang="en-US" sz="2000" dirty="0"/>
              <a:t>indicating the modules to execute and the existing </a:t>
            </a:r>
            <a:r>
              <a:rPr lang="en-US" sz="2000" dirty="0" smtClean="0"/>
              <a:t>relations or </a:t>
            </a:r>
            <a:r>
              <a:rPr lang="en-US" sz="2000" dirty="0"/>
              <a:t>data dependencies between the modules. </a:t>
            </a:r>
            <a:endParaRPr lang="en-US" sz="2000" dirty="0" smtClean="0"/>
          </a:p>
          <a:p>
            <a:r>
              <a:rPr lang="en-US" sz="2000" dirty="0" smtClean="0"/>
              <a:t>Figure </a:t>
            </a:r>
            <a:r>
              <a:rPr lang="en-US" sz="2000" dirty="0"/>
              <a:t>2.3 represents </a:t>
            </a:r>
            <a:r>
              <a:rPr lang="en-US" sz="2000" dirty="0" smtClean="0"/>
              <a:t>a workflow </a:t>
            </a:r>
            <a:r>
              <a:rPr lang="en-US" sz="2000" dirty="0"/>
              <a:t>of an application for processing medical images.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run </a:t>
            </a:r>
            <a:r>
              <a:rPr lang="en-US" sz="2000" dirty="0" smtClean="0"/>
              <a:t>such applications </a:t>
            </a:r>
            <a:r>
              <a:rPr lang="en-US" sz="2000" dirty="0"/>
              <a:t>on computing grids, specific tools capable of </a:t>
            </a:r>
            <a:r>
              <a:rPr lang="en-US" sz="2000" dirty="0" smtClean="0"/>
              <a:t>analyzing and </a:t>
            </a:r>
            <a:r>
              <a:rPr lang="en-US" sz="2000" dirty="0"/>
              <a:t>executing a workflow description file were </a:t>
            </a:r>
            <a:r>
              <a:rPr lang="en-US" sz="2000" dirty="0" smtClean="0"/>
              <a:t>developed.</a:t>
            </a:r>
            <a:endParaRPr lang="en-US" sz="2000" dirty="0"/>
          </a:p>
          <a:p>
            <a:r>
              <a:rPr lang="en-US" sz="2000" dirty="0"/>
              <a:t>Figure 2.4 represents a distribution of the tasks of this </a:t>
            </a:r>
            <a:r>
              <a:rPr lang="en-US" sz="2000" dirty="0" smtClean="0"/>
              <a:t>medical application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fine-grained applications, the dependences </a:t>
            </a:r>
            <a:r>
              <a:rPr lang="en-US" sz="2000" dirty="0" smtClean="0"/>
              <a:t>between elementary </a:t>
            </a:r>
            <a:r>
              <a:rPr lang="en-US" sz="2000" dirty="0"/>
              <a:t>tasks are generally represented by a graph of tasks </a:t>
            </a:r>
            <a:r>
              <a:rPr lang="en-US" sz="2000" dirty="0" smtClean="0"/>
              <a:t>or directed </a:t>
            </a:r>
            <a:r>
              <a:rPr lang="en-US" sz="2000" dirty="0"/>
              <a:t>acyclic graph (DAG).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984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Modeling parallel applications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565074" cy="367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3904249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66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a grid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One of the great challenges of modern physics is to answer </a:t>
            </a:r>
            <a:r>
              <a:rPr lang="en-US" sz="2000" dirty="0" smtClean="0"/>
              <a:t>the fundamental </a:t>
            </a:r>
            <a:r>
              <a:rPr lang="en-US" sz="2000" dirty="0"/>
              <a:t>question: why do particles have a mass?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this, we </a:t>
            </a:r>
            <a:r>
              <a:rPr lang="en-US" sz="2000" dirty="0" smtClean="0"/>
              <a:t>must explore </a:t>
            </a:r>
            <a:r>
              <a:rPr lang="en-US" sz="2000" dirty="0"/>
              <a:t>the physical world in a state similar to that at the time of </a:t>
            </a:r>
            <a:r>
              <a:rPr lang="en-US" sz="2000" dirty="0" smtClean="0"/>
              <a:t>the Big </a:t>
            </a:r>
            <a:r>
              <a:rPr lang="en-US" sz="2000" dirty="0"/>
              <a:t>Bang. </a:t>
            </a:r>
            <a:endParaRPr lang="en-US" sz="2000" dirty="0" smtClean="0"/>
          </a:p>
          <a:p>
            <a:r>
              <a:rPr lang="en-US" sz="2000" dirty="0" smtClean="0"/>
              <a:t>Such </a:t>
            </a:r>
            <a:r>
              <a:rPr lang="en-US" sz="2000" dirty="0"/>
              <a:t>a study requires very costly machines (similar to </a:t>
            </a:r>
            <a:r>
              <a:rPr lang="en-US" sz="2000" dirty="0" smtClean="0"/>
              <a:t>large microscopes</a:t>
            </a:r>
            <a:r>
              <a:rPr lang="en-US" sz="2000" dirty="0"/>
              <a:t>) and work programs that can last more than 20 years. </a:t>
            </a:r>
            <a:endParaRPr lang="en-US" sz="2000" dirty="0" smtClean="0"/>
          </a:p>
          <a:p>
            <a:r>
              <a:rPr lang="en-US" sz="2000" dirty="0" smtClean="0"/>
              <a:t>This is </a:t>
            </a:r>
            <a:r>
              <a:rPr lang="en-US" sz="2000" dirty="0"/>
              <a:t>the reason why the community of high-energy physicians </a:t>
            </a:r>
            <a:r>
              <a:rPr lang="en-US" sz="2000" dirty="0" smtClean="0"/>
              <a:t>became equipped </a:t>
            </a:r>
            <a:r>
              <a:rPr lang="en-US" sz="2000" dirty="0"/>
              <a:t>with a 17 km ring constructed at the European </a:t>
            </a:r>
            <a:r>
              <a:rPr lang="en-US" sz="2000" dirty="0" smtClean="0"/>
              <a:t>Organization for </a:t>
            </a:r>
            <a:r>
              <a:rPr lang="en-US" sz="2000" dirty="0"/>
              <a:t>Nuclear Research or CERN in Switzerland.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forms a </a:t>
            </a:r>
            <a:r>
              <a:rPr lang="en-US" sz="2000" dirty="0" smtClean="0"/>
              <a:t>global instrument </a:t>
            </a:r>
            <a:r>
              <a:rPr lang="en-US" sz="2000" dirty="0"/>
              <a:t>shared by 2,000 physicians belonging to 150 </a:t>
            </a:r>
            <a:r>
              <a:rPr lang="en-US" sz="2000" dirty="0" smtClean="0"/>
              <a:t>universities distributed </a:t>
            </a:r>
            <a:r>
              <a:rPr lang="en-US" sz="2000" dirty="0"/>
              <a:t>in 34 countries and is called the Large Hadron Collider </a:t>
            </a:r>
            <a:r>
              <a:rPr lang="en-US" sz="2000" dirty="0" smtClean="0"/>
              <a:t>or LHC.</a:t>
            </a:r>
          </a:p>
          <a:p>
            <a:r>
              <a:rPr lang="en-US" sz="2000" dirty="0"/>
              <a:t>The energy level required by these experiments is seven </a:t>
            </a:r>
            <a:r>
              <a:rPr lang="en-US" sz="2000" dirty="0" smtClean="0"/>
              <a:t>times greater </a:t>
            </a:r>
            <a:r>
              <a:rPr lang="en-US" sz="2000" dirty="0"/>
              <a:t>than that required by traditional instruments used by </a:t>
            </a:r>
            <a:r>
              <a:rPr lang="en-US" sz="2000" dirty="0" smtClean="0"/>
              <a:t>physicians and </a:t>
            </a:r>
            <a:r>
              <a:rPr lang="en-US" sz="2000" dirty="0"/>
              <a:t>the rate of data generated is 40 times greater.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4911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a grid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this ring, </a:t>
            </a:r>
            <a:r>
              <a:rPr lang="en-US" sz="2000" dirty="0" smtClean="0"/>
              <a:t>150 million </a:t>
            </a:r>
            <a:r>
              <a:rPr lang="en-US" sz="2000" dirty="0"/>
              <a:t>sensors acquire petabytes of data per second.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raw data </a:t>
            </a:r>
            <a:r>
              <a:rPr lang="en-US" sz="2000" dirty="0" smtClean="0"/>
              <a:t>are filtered </a:t>
            </a:r>
            <a:r>
              <a:rPr lang="en-US" sz="2000" dirty="0"/>
              <a:t>and coded and generate 15 petabytes of data each year. </a:t>
            </a:r>
            <a:endParaRPr lang="en-US" sz="2000" dirty="0" smtClean="0"/>
          </a:p>
          <a:p>
            <a:r>
              <a:rPr lang="en-US" sz="2000" dirty="0" smtClean="0"/>
              <a:t>These data </a:t>
            </a:r>
            <a:r>
              <a:rPr lang="en-US" sz="2000" dirty="0"/>
              <a:t>require immense storage space and about 100,000 processors </a:t>
            </a:r>
            <a:r>
              <a:rPr lang="en-US" sz="2000" dirty="0" smtClean="0"/>
              <a:t>for processing </a:t>
            </a:r>
            <a:r>
              <a:rPr lang="en-US" sz="2000" dirty="0"/>
              <a:t>them.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enormous data collections are shared by a </a:t>
            </a:r>
            <a:r>
              <a:rPr lang="en-US" sz="2000" dirty="0" smtClean="0"/>
              <a:t>very large </a:t>
            </a:r>
            <a:r>
              <a:rPr lang="en-US" sz="2000" dirty="0"/>
              <a:t>number of users, each with unforeseeable data-access patterns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Therefore, instead of creating a gigantic and extremely difficult </a:t>
            </a:r>
            <a:r>
              <a:rPr lang="en-US" sz="2000" dirty="0" smtClean="0"/>
              <a:t>to maintain </a:t>
            </a:r>
            <a:r>
              <a:rPr lang="en-US" sz="2000" dirty="0"/>
              <a:t>computing center, the community preferred to equip the </a:t>
            </a:r>
            <a:r>
              <a:rPr lang="en-US" sz="2000" dirty="0" smtClean="0"/>
              <a:t>LHC with </a:t>
            </a:r>
            <a:r>
              <a:rPr lang="en-US" sz="2000" dirty="0"/>
              <a:t>a worldwide computing grid.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Large Collider Grid or LCG </a:t>
            </a:r>
            <a:r>
              <a:rPr lang="en-US" sz="2000" dirty="0" smtClean="0"/>
              <a:t>is the </a:t>
            </a:r>
            <a:r>
              <a:rPr lang="en-US" sz="2000" dirty="0"/>
              <a:t>operating infrastructure for data generated by the CERN’s LHC. </a:t>
            </a:r>
            <a:endParaRPr lang="en-US" sz="2000" dirty="0" smtClean="0"/>
          </a:p>
          <a:p>
            <a:r>
              <a:rPr lang="en-US" sz="2000" dirty="0"/>
              <a:t>The model adopted in order to store and process data is highly </a:t>
            </a:r>
            <a:r>
              <a:rPr lang="en-US" sz="2000" dirty="0" smtClean="0"/>
              <a:t>hierarchical, as </a:t>
            </a:r>
            <a:r>
              <a:rPr lang="en-US" sz="2000" dirty="0"/>
              <a:t>shown in Figure 2.5.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0376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a grid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9053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73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a grid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CERN is at the top of this hierarchical data tree (level-0 tier). </a:t>
            </a:r>
            <a:endParaRPr lang="en-US" sz="2000" dirty="0" smtClean="0"/>
          </a:p>
          <a:p>
            <a:r>
              <a:rPr lang="en-US" sz="2000" dirty="0" smtClean="0"/>
              <a:t>About 10 </a:t>
            </a:r>
            <a:r>
              <a:rPr lang="en-US" sz="2000" dirty="0"/>
              <a:t>big computing centers (level-1 tiers) are distributed throughout </a:t>
            </a:r>
            <a:r>
              <a:rPr lang="en-US" sz="2000" dirty="0" smtClean="0"/>
              <a:t>the continents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centers replicate, store and process all the data. </a:t>
            </a:r>
            <a:endParaRPr lang="en-US" sz="2000" dirty="0" smtClean="0"/>
          </a:p>
          <a:p>
            <a:r>
              <a:rPr lang="en-US" sz="2000" dirty="0" smtClean="0"/>
              <a:t>Below this</a:t>
            </a:r>
            <a:r>
              <a:rPr lang="en-US" sz="2000" dirty="0"/>
              <a:t>, there are level-2 and level-3 tiers that are available to </a:t>
            </a:r>
            <a:r>
              <a:rPr lang="en-US" sz="2000" dirty="0" smtClean="0"/>
              <a:t>researchers in </a:t>
            </a:r>
            <a:r>
              <a:rPr lang="en-US" sz="2000" dirty="0"/>
              <a:t>their respective regions.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this grid, the wide-area network (</a:t>
            </a:r>
            <a:r>
              <a:rPr lang="en-US" sz="2000" dirty="0" smtClean="0"/>
              <a:t>WAN) plays </a:t>
            </a:r>
            <a:r>
              <a:rPr lang="en-US" sz="2000" dirty="0"/>
              <a:t>a central role.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a private optical network that links </a:t>
            </a:r>
            <a:r>
              <a:rPr lang="en-US" sz="2000" dirty="0" smtClean="0"/>
              <a:t>CERN’s site </a:t>
            </a:r>
            <a:r>
              <a:rPr lang="en-US" sz="2000" dirty="0"/>
              <a:t>with the first-level (tier 1) sites in a star topology and then </a:t>
            </a:r>
            <a:r>
              <a:rPr lang="en-US" sz="2000" dirty="0" smtClean="0"/>
              <a:t>the second-level </a:t>
            </a:r>
            <a:r>
              <a:rPr lang="en-US" sz="2000" dirty="0"/>
              <a:t>(tier 2) sites in series; see Figure 2.5.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network is </a:t>
            </a:r>
            <a:r>
              <a:rPr lang="en-US" sz="2000" dirty="0" smtClean="0"/>
              <a:t>based on </a:t>
            </a:r>
            <a:r>
              <a:rPr lang="en-US" sz="2000" dirty="0"/>
              <a:t>virtual private network services at 1 or 10 </a:t>
            </a:r>
            <a:r>
              <a:rPr lang="en-US" sz="2000" dirty="0" err="1" smtClean="0"/>
              <a:t>Gbit</a:t>
            </a:r>
            <a:r>
              <a:rPr lang="en-US" sz="2000" smtClean="0"/>
              <a:t>/s</a:t>
            </a:r>
            <a:r>
              <a:rPr lang="en-US" sz="2000" dirty="0" smtClean="0"/>
              <a:t> </a:t>
            </a:r>
            <a:r>
              <a:rPr lang="en-US" sz="2000" smtClean="0"/>
              <a:t>supplied </a:t>
            </a:r>
            <a:r>
              <a:rPr lang="en-US" sz="2000" dirty="0"/>
              <a:t>by national and international research networks, </a:t>
            </a:r>
            <a:r>
              <a:rPr lang="en-US" sz="2000"/>
              <a:t>for </a:t>
            </a:r>
            <a:r>
              <a:rPr lang="en-US" sz="2000" smtClean="0"/>
              <a:t>example GEANT </a:t>
            </a:r>
            <a:r>
              <a:rPr lang="en-US" sz="2000" dirty="0"/>
              <a:t>in Europe.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70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Utilization of Network Computing</a:t>
            </a:r>
            <a:br>
              <a:rPr lang="en-US" dirty="0"/>
            </a:br>
            <a:r>
              <a:rPr lang="en-US" dirty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In less than 20 years, parallel and distributed </a:t>
            </a:r>
            <a:r>
              <a:rPr lang="en-US" sz="2000" dirty="0" smtClean="0"/>
              <a:t>computing infrastructures </a:t>
            </a:r>
            <a:r>
              <a:rPr lang="en-US" sz="2000" dirty="0"/>
              <a:t>have experienced three profound revolutions: </a:t>
            </a:r>
            <a:r>
              <a:rPr lang="en-US" sz="2000" dirty="0" smtClean="0"/>
              <a:t>clusters, grids </a:t>
            </a:r>
            <a:r>
              <a:rPr lang="en-US" sz="2000" dirty="0"/>
              <a:t>and clouds. </a:t>
            </a:r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of these technologies is more or less </a:t>
            </a:r>
            <a:r>
              <a:rPr lang="en-US" sz="2000" dirty="0" smtClean="0"/>
              <a:t>adapted to </a:t>
            </a:r>
            <a:r>
              <a:rPr lang="en-US" sz="2000" dirty="0"/>
              <a:t>certain types of use.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this chapter we present the </a:t>
            </a:r>
            <a:r>
              <a:rPr lang="en-US" sz="2000" dirty="0" smtClean="0"/>
              <a:t>applications of distributed </a:t>
            </a:r>
            <a:r>
              <a:rPr lang="en-US" sz="2000" dirty="0"/>
              <a:t>computing </a:t>
            </a:r>
            <a:r>
              <a:rPr lang="en-US" sz="2000" dirty="0" smtClean="0"/>
              <a:t> and their classification.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objective is to highlight factors that should guide </a:t>
            </a:r>
            <a:r>
              <a:rPr lang="en-US" sz="2000" dirty="0" smtClean="0"/>
              <a:t>the user </a:t>
            </a:r>
            <a:r>
              <a:rPr lang="en-US" sz="2000" dirty="0"/>
              <a:t>when choosing one or other type of infrastructure and the </a:t>
            </a:r>
            <a:r>
              <a:rPr lang="en-US" sz="2000" dirty="0" smtClean="0"/>
              <a:t>network or </a:t>
            </a:r>
            <a:r>
              <a:rPr lang="en-US" sz="2000" dirty="0"/>
              <a:t>protocol designer when choosing this or that technical approach.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50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istributed Computing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Digital Simulation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Digital </a:t>
            </a:r>
            <a:r>
              <a:rPr lang="en-US" sz="2000" dirty="0"/>
              <a:t>simulation and complex analyses of large quantities </a:t>
            </a:r>
            <a:r>
              <a:rPr lang="en-US" sz="2000" dirty="0" smtClean="0"/>
              <a:t>of data </a:t>
            </a:r>
            <a:r>
              <a:rPr lang="en-US" sz="2000" dirty="0"/>
              <a:t>are </a:t>
            </a:r>
            <a:r>
              <a:rPr lang="en-US" sz="2000" dirty="0" smtClean="0"/>
              <a:t>examples </a:t>
            </a:r>
            <a:r>
              <a:rPr lang="en-US" sz="2000" dirty="0"/>
              <a:t>of applications that can </a:t>
            </a:r>
            <a:r>
              <a:rPr lang="en-US" sz="2000" dirty="0" smtClean="0"/>
              <a:t>benefit from </a:t>
            </a:r>
            <a:r>
              <a:rPr lang="en-US" sz="2000" dirty="0"/>
              <a:t>a high-performance distributed computing environment. </a:t>
            </a:r>
            <a:endParaRPr lang="en-US" sz="2000" dirty="0" smtClean="0"/>
          </a:p>
          <a:p>
            <a:r>
              <a:rPr lang="en-US" sz="2000" dirty="0" smtClean="0"/>
              <a:t>Digitally simulating </a:t>
            </a:r>
            <a:r>
              <a:rPr lang="en-US" sz="2000" dirty="0"/>
              <a:t>a physical system (a car, plane, nuclear power plant, etc</a:t>
            </a:r>
            <a:r>
              <a:rPr lang="en-US" sz="2000" dirty="0" smtClean="0"/>
              <a:t>.) consists </a:t>
            </a:r>
            <a:r>
              <a:rPr lang="en-US" sz="2000" dirty="0"/>
              <a:t>of solving equations that model the system’s behavior in space.</a:t>
            </a:r>
          </a:p>
          <a:p>
            <a:r>
              <a:rPr lang="en-US" sz="2000" dirty="0"/>
              <a:t>Typically, the problem is broken down into a spatial mesh divided </a:t>
            </a:r>
            <a:r>
              <a:rPr lang="en-US" sz="2000" dirty="0" smtClean="0"/>
              <a:t>into several </a:t>
            </a:r>
            <a:r>
              <a:rPr lang="en-US" sz="2000" dirty="0"/>
              <a:t>parts. </a:t>
            </a:r>
            <a:endParaRPr lang="en-US" sz="20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an example, the digital model of the plane or that </a:t>
            </a:r>
            <a:r>
              <a:rPr lang="en-US" sz="2000" dirty="0" smtClean="0"/>
              <a:t>of the </a:t>
            </a:r>
            <a:r>
              <a:rPr lang="en-US" sz="2000" dirty="0"/>
              <a:t>space in which it will evolve can be considered as being </a:t>
            </a:r>
            <a:r>
              <a:rPr lang="en-US" sz="2000" dirty="0" smtClean="0"/>
              <a:t>divided into </a:t>
            </a:r>
            <a:r>
              <a:rPr lang="en-US" sz="2000" dirty="0"/>
              <a:t>several pieces. </a:t>
            </a:r>
            <a:endParaRPr lang="en-US" sz="2000" dirty="0" smtClean="0"/>
          </a:p>
          <a:p>
            <a:r>
              <a:rPr lang="en-US" sz="2000" dirty="0" smtClean="0"/>
              <a:t>Next</a:t>
            </a:r>
            <a:r>
              <a:rPr lang="en-US" sz="2000" dirty="0"/>
              <a:t>, piece by piece, the interactions between </a:t>
            </a:r>
            <a:r>
              <a:rPr lang="en-US" sz="2000" dirty="0" smtClean="0"/>
              <a:t>these different </a:t>
            </a:r>
            <a:r>
              <a:rPr lang="en-US" sz="2000" dirty="0"/>
              <a:t>systems are calculated. </a:t>
            </a:r>
            <a:endParaRPr lang="en-US" sz="2000" dirty="0" smtClean="0"/>
          </a:p>
          <a:p>
            <a:r>
              <a:rPr lang="en-US" sz="2000" dirty="0" smtClean="0"/>
              <a:t>Then</a:t>
            </a:r>
            <a:r>
              <a:rPr lang="en-US" sz="2000" dirty="0"/>
              <a:t>, to simulate the system’s </a:t>
            </a:r>
            <a:r>
              <a:rPr lang="en-US" sz="2000" dirty="0" smtClean="0"/>
              <a:t>behavior in </a:t>
            </a:r>
            <a:r>
              <a:rPr lang="en-US" sz="2000" dirty="0"/>
              <a:t>time, these equation sets are resolved iteratively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005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Distributed Computing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Stochastic or optimization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problem is split up into independent parts, or </a:t>
            </a:r>
            <a:r>
              <a:rPr lang="en-US" sz="2000" dirty="0" smtClean="0"/>
              <a:t>several instances </a:t>
            </a:r>
            <a:r>
              <a:rPr lang="en-US" sz="2000" dirty="0"/>
              <a:t>of the same problem are calculated independently in parallel.</a:t>
            </a:r>
          </a:p>
          <a:p>
            <a:r>
              <a:rPr lang="en-US" sz="2000" dirty="0"/>
              <a:t>Therefore, these applications often use </a:t>
            </a:r>
            <a:r>
              <a:rPr lang="en-US" sz="2000" dirty="0" smtClean="0"/>
              <a:t>parallel-computing techniques </a:t>
            </a:r>
            <a:r>
              <a:rPr lang="en-US" sz="2000" dirty="0"/>
              <a:t>to accelerate the resolution of a problem that can be </a:t>
            </a:r>
            <a:r>
              <a:rPr lang="en-US" sz="2000" dirty="0" smtClean="0"/>
              <a:t>very large </a:t>
            </a:r>
            <a:r>
              <a:rPr lang="en-US" sz="2000" dirty="0"/>
              <a:t>in size and can sometimes require several days of computing on </a:t>
            </a:r>
            <a:r>
              <a:rPr lang="en-US" sz="2000" dirty="0" smtClean="0"/>
              <a:t>a simple </a:t>
            </a:r>
            <a:r>
              <a:rPr lang="en-US" sz="2000" dirty="0"/>
              <a:t>processor.</a:t>
            </a:r>
          </a:p>
          <a:p>
            <a:r>
              <a:rPr lang="en-US" sz="2000" dirty="0"/>
              <a:t>When the job is distributed, each part or instance of the problem </a:t>
            </a:r>
            <a:r>
              <a:rPr lang="en-US" sz="2000" dirty="0" smtClean="0"/>
              <a:t>is calculated </a:t>
            </a:r>
            <a:r>
              <a:rPr lang="en-US" sz="2000" dirty="0"/>
              <a:t>by a different computer. </a:t>
            </a:r>
            <a:endParaRPr lang="en-US" sz="2000" dirty="0" smtClean="0"/>
          </a:p>
          <a:p>
            <a:r>
              <a:rPr lang="en-US" sz="2000" dirty="0" smtClean="0"/>
              <a:t>When </a:t>
            </a:r>
            <a:r>
              <a:rPr lang="en-US" sz="2000" dirty="0"/>
              <a:t>the distributed tasks work </a:t>
            </a:r>
            <a:r>
              <a:rPr lang="en-US" sz="2000" dirty="0" smtClean="0"/>
              <a:t>in parallel</a:t>
            </a:r>
            <a:r>
              <a:rPr lang="en-US" sz="2000" dirty="0"/>
              <a:t>, they sometimes have data or intermediate results to </a:t>
            </a:r>
            <a:r>
              <a:rPr lang="en-US" sz="2000" dirty="0" smtClean="0"/>
              <a:t>exchange.</a:t>
            </a:r>
          </a:p>
          <a:p>
            <a:r>
              <a:rPr lang="en-US" sz="2000" dirty="0"/>
              <a:t>For example, in Figure 2.1, the program is broken down into </a:t>
            </a:r>
            <a:r>
              <a:rPr lang="en-US" sz="2000" dirty="0" smtClean="0"/>
              <a:t>six tasks </a:t>
            </a:r>
            <a:r>
              <a:rPr lang="en-US" sz="2000" dirty="0"/>
              <a:t>(P1 to P6), also sometimes called processes or jobs. </a:t>
            </a:r>
          </a:p>
          <a:p>
            <a:r>
              <a:rPr lang="en-US" sz="2000" dirty="0" smtClean="0"/>
              <a:t>P1</a:t>
            </a:r>
            <a:r>
              <a:rPr lang="en-US" sz="2000" dirty="0"/>
              <a:t>, P2 and </a:t>
            </a:r>
            <a:r>
              <a:rPr lang="en-US" sz="2000" dirty="0" smtClean="0"/>
              <a:t>P3 are </a:t>
            </a:r>
            <a:r>
              <a:rPr lang="en-US" sz="2000" dirty="0"/>
              <a:t>executed in parallel and are synchronized at the level of task P4. </a:t>
            </a:r>
            <a:r>
              <a:rPr lang="en-US" sz="2000" dirty="0" smtClean="0"/>
              <a:t>P4 then </a:t>
            </a:r>
            <a:r>
              <a:rPr lang="en-US" sz="2000" dirty="0"/>
              <a:t>distributes the job so that P5 and P6 can be executed in parallel.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75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Distributed Computing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Stochastic </a:t>
            </a:r>
            <a:r>
              <a:rPr lang="en-US" sz="2000" dirty="0">
                <a:solidFill>
                  <a:srgbClr val="FF0000"/>
                </a:solidFill>
              </a:rPr>
              <a:t>or optimization</a:t>
            </a:r>
          </a:p>
          <a:p>
            <a:r>
              <a:rPr lang="en-US" sz="2000" dirty="0" smtClean="0"/>
              <a:t>The input </a:t>
            </a:r>
            <a:r>
              <a:rPr lang="en-US" sz="2000" dirty="0"/>
              <a:t>data of this program are File 1 and File 2. The result is returned </a:t>
            </a:r>
            <a:r>
              <a:rPr lang="en-US" sz="2000" dirty="0" smtClean="0"/>
              <a:t>at the </a:t>
            </a:r>
            <a:r>
              <a:rPr lang="en-US" sz="2000" dirty="0"/>
              <a:t>end of the program in File 3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Figure 2.2 shows how the different tasks of the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application </a:t>
            </a:r>
            <a:r>
              <a:rPr lang="en-US" sz="2000" dirty="0"/>
              <a:t>above </a:t>
            </a:r>
            <a:r>
              <a:rPr lang="en-US" sz="2000" dirty="0" smtClean="0"/>
              <a:t>can be </a:t>
            </a:r>
            <a:r>
              <a:rPr lang="en-US" sz="2000" dirty="0"/>
              <a:t>distributed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(</a:t>
            </a:r>
            <a:r>
              <a:rPr lang="en-US" sz="2000" dirty="0"/>
              <a:t>or mapped) over desktop computers.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3276600" cy="246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19311"/>
            <a:ext cx="4953000" cy="263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6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The nature and intensity of communications between tasks </a:t>
            </a:r>
            <a:r>
              <a:rPr lang="en-US" sz="2000" dirty="0" smtClean="0"/>
              <a:t>greatly influence </a:t>
            </a:r>
            <a:r>
              <a:rPr lang="en-US" sz="2000" dirty="0"/>
              <a:t>computing time and therefore the choice of </a:t>
            </a:r>
            <a:r>
              <a:rPr lang="en-US" sz="2000" dirty="0" smtClean="0"/>
              <a:t>distributed infrastructure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Exchanges </a:t>
            </a:r>
            <a:r>
              <a:rPr lang="en-US" sz="2000" dirty="0"/>
              <a:t>between blocks are very quick on a </a:t>
            </a:r>
            <a:r>
              <a:rPr lang="en-US" sz="2000" dirty="0" smtClean="0"/>
              <a:t>parallel machine </a:t>
            </a:r>
            <a:r>
              <a:rPr lang="en-US" sz="2000" dirty="0"/>
              <a:t>because they are done directly through shared memory. </a:t>
            </a:r>
            <a:endParaRPr lang="en-US" sz="2000" dirty="0" smtClean="0"/>
          </a:p>
          <a:p>
            <a:r>
              <a:rPr lang="en-US" sz="2000" dirty="0" smtClean="0"/>
              <a:t>In a </a:t>
            </a:r>
            <a:r>
              <a:rPr lang="en-US" sz="2000" dirty="0"/>
              <a:t>cluster, messages pass through the interconnection network. </a:t>
            </a:r>
            <a:endParaRPr lang="en-US" sz="2000" dirty="0" smtClean="0"/>
          </a:p>
          <a:p>
            <a:r>
              <a:rPr lang="en-US" sz="2000" dirty="0" smtClean="0"/>
              <a:t>On </a:t>
            </a:r>
            <a:r>
              <a:rPr lang="en-US" sz="2000" dirty="0"/>
              <a:t>a computing grid </a:t>
            </a:r>
            <a:r>
              <a:rPr lang="en-US" sz="2000" dirty="0" smtClean="0"/>
              <a:t>if </a:t>
            </a:r>
            <a:r>
              <a:rPr lang="en-US" sz="2000" dirty="0"/>
              <a:t>the network </a:t>
            </a:r>
            <a:r>
              <a:rPr lang="en-US" sz="2000" dirty="0" smtClean="0"/>
              <a:t>latency is </a:t>
            </a:r>
            <a:r>
              <a:rPr lang="en-US" sz="2000" dirty="0"/>
              <a:t>greater than a millisecond, coupling between tasks or </a:t>
            </a:r>
            <a:r>
              <a:rPr lang="en-US" sz="2000" dirty="0" smtClean="0"/>
              <a:t>computing blocks </a:t>
            </a:r>
            <a:r>
              <a:rPr lang="en-US" sz="2000" dirty="0"/>
              <a:t>will be more relaxed than when it is run on a cluster or </a:t>
            </a:r>
            <a:r>
              <a:rPr lang="en-US" sz="2000" dirty="0" smtClean="0"/>
              <a:t>a parallel </a:t>
            </a:r>
            <a:r>
              <a:rPr lang="en-US" sz="2000" dirty="0"/>
              <a:t>computer. </a:t>
            </a:r>
            <a:endParaRPr lang="en-US" sz="2000" dirty="0" smtClean="0"/>
          </a:p>
          <a:p>
            <a:r>
              <a:rPr lang="en-US" sz="2000" dirty="0" smtClean="0"/>
              <a:t>Applications </a:t>
            </a:r>
            <a:r>
              <a:rPr lang="en-US" sz="2000" dirty="0"/>
              <a:t>are often classified according to </a:t>
            </a:r>
            <a:r>
              <a:rPr lang="en-US" sz="2000" dirty="0" smtClean="0"/>
              <a:t>how often </a:t>
            </a:r>
            <a:r>
              <a:rPr lang="en-US" sz="2000" dirty="0"/>
              <a:t>their subtasks need to synchronize or communicate with </a:t>
            </a:r>
            <a:r>
              <a:rPr lang="en-US" sz="2000" dirty="0" smtClean="0"/>
              <a:t>each other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An </a:t>
            </a:r>
            <a:r>
              <a:rPr lang="en-US" sz="2000" dirty="0"/>
              <a:t>application exhibits fine-grained parallelism if its </a:t>
            </a:r>
            <a:r>
              <a:rPr lang="en-US" sz="2000" dirty="0" smtClean="0"/>
              <a:t>subtasks must </a:t>
            </a:r>
            <a:r>
              <a:rPr lang="en-US" sz="2000" dirty="0"/>
              <a:t>communicate many times per </a:t>
            </a:r>
            <a:r>
              <a:rPr lang="en-US" sz="2000" dirty="0" smtClean="0"/>
              <a:t>second.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exhibits </a:t>
            </a:r>
            <a:r>
              <a:rPr lang="en-US" sz="2000" dirty="0" smtClean="0"/>
              <a:t>coarse-grained parallelism </a:t>
            </a:r>
            <a:r>
              <a:rPr lang="en-US" sz="2000" dirty="0"/>
              <a:t>if they do not communicate many times per </a:t>
            </a:r>
            <a:r>
              <a:rPr lang="en-US" sz="2000" dirty="0" smtClean="0"/>
              <a:t>second.</a:t>
            </a:r>
          </a:p>
        </p:txBody>
      </p:sp>
    </p:spTree>
    <p:extLst>
      <p:ext uri="{BB962C8B-B14F-4D97-AF65-F5344CB8AC3E}">
        <p14:creationId xmlns:p14="http://schemas.microsoft.com/office/powerpoint/2010/main" val="38785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And </a:t>
            </a:r>
            <a:r>
              <a:rPr lang="en-US" sz="2000" dirty="0"/>
              <a:t>it </a:t>
            </a:r>
            <a:r>
              <a:rPr lang="en-US" sz="2000" dirty="0" smtClean="0"/>
              <a:t>is embarrassingly </a:t>
            </a:r>
            <a:r>
              <a:rPr lang="en-US" sz="2000" dirty="0"/>
              <a:t>parallel if they rarely or never have to communicate.</a:t>
            </a:r>
          </a:p>
          <a:p>
            <a:r>
              <a:rPr lang="en-US" sz="2000" dirty="0"/>
              <a:t>Embarrassingly parallel applications are considered the easiest </a:t>
            </a:r>
            <a:r>
              <a:rPr lang="en-US" sz="2000" dirty="0" smtClean="0"/>
              <a:t>to parallelize.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37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Embarrassingly parallel </a:t>
            </a:r>
            <a:r>
              <a:rPr lang="en-US" sz="2000" dirty="0">
                <a:solidFill>
                  <a:srgbClr val="FF0000"/>
                </a:solidFill>
              </a:rPr>
              <a:t>applications</a:t>
            </a:r>
          </a:p>
          <a:p>
            <a:r>
              <a:rPr lang="en-US" sz="2000" dirty="0"/>
              <a:t>In some applications, data domains can be completely divided </a:t>
            </a:r>
            <a:r>
              <a:rPr lang="en-US" sz="2000" dirty="0" smtClean="0"/>
              <a:t>in advance </a:t>
            </a:r>
            <a:r>
              <a:rPr lang="en-US" sz="2000" dirty="0"/>
              <a:t>and the data distributed upon initialization. </a:t>
            </a:r>
            <a:endParaRPr lang="en-US" sz="2000" dirty="0" smtClean="0"/>
          </a:p>
          <a:p>
            <a:r>
              <a:rPr lang="en-US" sz="2000" dirty="0" smtClean="0"/>
              <a:t>These applications are </a:t>
            </a:r>
            <a:r>
              <a:rPr lang="en-US" sz="2000" dirty="0"/>
              <a:t>said to be embarrassingly parallel.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distribution of </a:t>
            </a:r>
            <a:r>
              <a:rPr lang="en-US" sz="2000" dirty="0" smtClean="0"/>
              <a:t>initial data </a:t>
            </a:r>
            <a:r>
              <a:rPr lang="en-US" sz="2000" dirty="0"/>
              <a:t>on different computers corresponds to the preprocessing </a:t>
            </a:r>
            <a:r>
              <a:rPr lang="en-US" sz="2000" dirty="0" smtClean="0"/>
              <a:t>phase (stage-in</a:t>
            </a:r>
            <a:r>
              <a:rPr lang="en-US" sz="2000" dirty="0"/>
              <a:t>).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general, a process, called the master process, is in </a:t>
            </a:r>
            <a:r>
              <a:rPr lang="en-US" sz="2000" dirty="0" smtClean="0"/>
              <a:t>charge of </a:t>
            </a:r>
            <a:r>
              <a:rPr lang="en-US" sz="2000" dirty="0"/>
              <a:t>data distribution and activation of processes called workers. </a:t>
            </a:r>
            <a:endParaRPr lang="en-US" sz="2000" dirty="0" smtClean="0"/>
          </a:p>
          <a:p>
            <a:r>
              <a:rPr lang="en-US" sz="2000" dirty="0" smtClean="0"/>
              <a:t>Each process </a:t>
            </a:r>
            <a:r>
              <a:rPr lang="en-US" sz="2000" dirty="0"/>
              <a:t>works on its own data on an independent computer. </a:t>
            </a:r>
            <a:endParaRPr lang="en-US" sz="2000" dirty="0" smtClean="0"/>
          </a:p>
          <a:p>
            <a:r>
              <a:rPr lang="en-US" sz="2000" dirty="0" smtClean="0"/>
              <a:t>In the end</a:t>
            </a:r>
            <a:r>
              <a:rPr lang="en-US" sz="2000" dirty="0"/>
              <a:t>, the results are collected to be stored or displayed.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is </a:t>
            </a:r>
            <a:r>
              <a:rPr lang="en-US" sz="2000" dirty="0" smtClean="0"/>
              <a:t>the post-processing </a:t>
            </a:r>
            <a:r>
              <a:rPr lang="en-US" sz="2000" dirty="0"/>
              <a:t>phase (stage-out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The programming model “MapReduce” for processing masses </a:t>
            </a:r>
            <a:r>
              <a:rPr lang="en-US" sz="2000" dirty="0" smtClean="0"/>
              <a:t>of data </a:t>
            </a:r>
            <a:r>
              <a:rPr lang="en-US" sz="2000" dirty="0"/>
              <a:t>on a large number of computers is a very popular, </a:t>
            </a:r>
            <a:r>
              <a:rPr lang="en-US" sz="2000" dirty="0" smtClean="0"/>
              <a:t>for </a:t>
            </a:r>
            <a:r>
              <a:rPr lang="en-US" sz="2000" dirty="0"/>
              <a:t>embarrassingly parallel application.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750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Parallelization and distribution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Embarrassingly parallel </a:t>
            </a:r>
            <a:r>
              <a:rPr lang="en-US" sz="2000" dirty="0">
                <a:solidFill>
                  <a:srgbClr val="FF0000"/>
                </a:solidFill>
              </a:rPr>
              <a:t>applications</a:t>
            </a:r>
          </a:p>
          <a:p>
            <a:r>
              <a:rPr lang="en-US" sz="2000" dirty="0" smtClean="0"/>
              <a:t>Processing can </a:t>
            </a:r>
            <a:r>
              <a:rPr lang="en-US" sz="2000" dirty="0"/>
              <a:t>be carried out on data stored in a file system (unstructured) or in </a:t>
            </a:r>
            <a:r>
              <a:rPr lang="en-US" sz="2000" dirty="0" smtClean="0"/>
              <a:t>a database </a:t>
            </a:r>
            <a:r>
              <a:rPr lang="en-US" sz="2000" dirty="0"/>
              <a:t>(structured).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framework corresponds to a large number </a:t>
            </a:r>
            <a:r>
              <a:rPr lang="en-US" sz="2000" dirty="0" smtClean="0"/>
              <a:t>of data-mining </a:t>
            </a:r>
            <a:r>
              <a:rPr lang="en-US" sz="2000" dirty="0"/>
              <a:t>applications, e.g. searches for web pages containing a </a:t>
            </a:r>
            <a:r>
              <a:rPr lang="en-US" sz="2000" dirty="0" smtClean="0"/>
              <a:t>key word </a:t>
            </a:r>
            <a:r>
              <a:rPr lang="en-US" sz="2000" dirty="0"/>
              <a:t>(search engine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In the Map stage, a master node takes the mass of input data and </a:t>
            </a:r>
            <a:r>
              <a:rPr lang="en-US" sz="2000" dirty="0" smtClean="0"/>
              <a:t>cuts it </a:t>
            </a:r>
            <a:r>
              <a:rPr lang="en-US" sz="2000" dirty="0"/>
              <a:t>up finely into sub-problems, which it distributes to worker nodes. </a:t>
            </a:r>
            <a:endParaRPr lang="en-US" sz="2000" dirty="0" smtClean="0"/>
          </a:p>
          <a:p>
            <a:r>
              <a:rPr lang="en-US" sz="2000" dirty="0" smtClean="0"/>
              <a:t>A worker </a:t>
            </a:r>
            <a:r>
              <a:rPr lang="en-US" sz="2000" dirty="0"/>
              <a:t>node can in turn re-do some cutting, which leads to a </a:t>
            </a:r>
            <a:r>
              <a:rPr lang="en-US" sz="2000" dirty="0" smtClean="0"/>
              <a:t>multilevel tree </a:t>
            </a:r>
            <a:r>
              <a:rPr lang="en-US" sz="2000" dirty="0"/>
              <a:t>structure.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 Reduce stage, the master node takes the </a:t>
            </a:r>
            <a:r>
              <a:rPr lang="en-US" sz="2000" dirty="0" smtClean="0"/>
              <a:t>answers for </a:t>
            </a:r>
            <a:r>
              <a:rPr lang="en-US" sz="2000" dirty="0"/>
              <a:t>all of the sub-problems and combines them in such a way as to </a:t>
            </a:r>
            <a:r>
              <a:rPr lang="en-US" sz="2000" dirty="0" smtClean="0"/>
              <a:t>get the </a:t>
            </a:r>
            <a:r>
              <a:rPr lang="en-US" sz="2000" dirty="0"/>
              <a:t>answer to the problems submitted.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advantage of </a:t>
            </a:r>
            <a:r>
              <a:rPr lang="en-US" sz="2000" dirty="0" smtClean="0"/>
              <a:t>MapReduce is </a:t>
            </a:r>
            <a:r>
              <a:rPr lang="en-US" sz="2000" dirty="0"/>
              <a:t>that it enables all the operations to be processed in a </a:t>
            </a:r>
            <a:r>
              <a:rPr lang="en-US" sz="2000" dirty="0" smtClean="0"/>
              <a:t>distributed and </a:t>
            </a:r>
            <a:r>
              <a:rPr lang="en-US" sz="2000" dirty="0"/>
              <a:t>theoretically parallel way.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567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1795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Lecture 3</vt:lpstr>
      <vt:lpstr>Utilization of Network Computing Technologies</vt:lpstr>
      <vt:lpstr>Distributed Computing Applications</vt:lpstr>
      <vt:lpstr>Distributed Computing Applications</vt:lpstr>
      <vt:lpstr>Distributed Computing Applications</vt:lpstr>
      <vt:lpstr>Parallelization and distribution of an algorithm</vt:lpstr>
      <vt:lpstr>Parallelization and distribution of an algorithm</vt:lpstr>
      <vt:lpstr>Parallelization and distribution of an algorithm</vt:lpstr>
      <vt:lpstr>Parallelization and distribution of an algorithm</vt:lpstr>
      <vt:lpstr>Parallelization and distribution of an algorithm</vt:lpstr>
      <vt:lpstr>Parallelization and distribution of an algorithm</vt:lpstr>
      <vt:lpstr>Parallelization and distribution of an algorithm</vt:lpstr>
      <vt:lpstr>Modeling parallel applications</vt:lpstr>
      <vt:lpstr>Modeling parallel applications</vt:lpstr>
      <vt:lpstr>Example of a grid application</vt:lpstr>
      <vt:lpstr>Example of a grid application</vt:lpstr>
      <vt:lpstr>Example of a grid application</vt:lpstr>
      <vt:lpstr>Example of a grid 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Qasim-L</dc:creator>
  <cp:lastModifiedBy>Microsoft</cp:lastModifiedBy>
  <cp:revision>83</cp:revision>
  <dcterms:created xsi:type="dcterms:W3CDTF">2006-08-16T00:00:00Z</dcterms:created>
  <dcterms:modified xsi:type="dcterms:W3CDTF">2020-11-03T06:14:29Z</dcterms:modified>
</cp:coreProperties>
</file>