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4" r:id="rId5"/>
    <p:sldId id="265" r:id="rId6"/>
    <p:sldId id="266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Kotz" initials="AK" lastIdx="2" clrIdx="0"/>
  <p:cmAuthor id="1" name="mdr" initials="m" lastIdx="1" clrIdx="1"/>
  <p:cmAuthor id="2" name="Mikael Drugge" initials="mdr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5" autoAdjust="0"/>
    <p:restoredTop sz="83955" autoAdjust="0"/>
  </p:normalViewPr>
  <p:slideViewPr>
    <p:cSldViewPr snapToGrid="0" snapToObjects="1">
      <p:cViewPr varScale="1">
        <p:scale>
          <a:sx n="77" d="100"/>
          <a:sy n="77" d="100"/>
        </p:scale>
        <p:origin x="-20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893E-3F74-774D-9952-F4A143823D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48B7-3068-0A42-98A8-4C367427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32EAE-3C08-0D43-9E07-E80D1C92A2F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E556A-40F9-084D-98C3-3BF4B514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03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F8C61-4FE4-F94B-96BA-21C88C67EB5C}" type="slidenum">
              <a:rPr lang="en-US"/>
              <a:pPr/>
              <a:t>24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7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209F-E731-4441-9D8D-648AEB2C8405}" type="slidenum">
              <a:rPr lang="en-US"/>
              <a:pPr/>
              <a:t>25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49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8D9C7-CED5-5D4D-8785-7AD713EB560D}" type="slidenum">
              <a:rPr lang="en-US"/>
              <a:pPr/>
              <a:t>26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9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0D8DB-180D-884C-8EF8-A25360F455CC}" type="slidenum">
              <a:rPr lang="en-US"/>
              <a:pPr/>
              <a:t>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1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5D445-7CAD-D845-B775-52DDCDB775A4}" type="slidenum">
              <a:rPr lang="en-US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21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B8B544-69FA-AB41-B29D-8071631C3AE2}" type="slidenum">
              <a:rPr lang="en-US"/>
              <a:pPr/>
              <a:t>18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A20F9-6BA5-564B-ADB8-51377ED41752}" type="slidenum">
              <a:rPr lang="en-US"/>
              <a:pPr/>
              <a:t>19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4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D8D1B-E4B0-A347-83C3-B58ACD8D64E5}" type="slidenum">
              <a:rPr lang="en-US"/>
              <a:pPr/>
              <a:t>20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3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B0448-F78D-2C45-AD64-EB6E9A4B8E63}" type="slidenum">
              <a:rPr lang="en-US"/>
              <a:pPr/>
              <a:t>21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1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FB45A-6696-5344-ACF6-E358EFC2B3AA}" type="slidenum">
              <a:rPr lang="en-US"/>
              <a:pPr/>
              <a:t>22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0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C3808-E061-B149-9CB7-A90D5E537297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6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5257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5257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5257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ennisyang.com/images/karaoke_revolution_v2.jpg&amp;imgrefurl=http://www.dennisyang.com/archives/000139.html&amp;h=240&amp;w=320&amp;sz=32&amp;tbnid=YovwHWGMW0QJ:&amp;tbnh=84&amp;tbnw=112&amp;start=11&amp;prev=/images?q=karaoke+revolution&amp;imgsz=small|medium|large|xlarge&amp;hl=en&amp;lr=&amp;sa=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images.google.com/imgres?imgurl=http://www.xbox.com/media/games/crazytaxi3/sim-crazytaxi3-0005.jpg&amp;imgrefurl=http://www.xbox.com/fr-FR/crazytaxi3/default.htm&amp;h=480&amp;w=640&amp;sz=61&amp;tbnid=D9BSBG6gnqYJ:&amp;tbnh=101&amp;tbnw=135&amp;start=4&amp;prev=/images?q=crazy+taxi&amp;imgsz=small|medium|large|xlarge&amp;hl=en&amp;lr=&amp;sa=G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images.google.com/imgres?imgurl=http://www.wpr.org/zorba/pedometer.jpg&amp;imgrefurl=http://www.wpr.org/zorba/&amp;h=218&amp;w=268&amp;sz=19&amp;tbnid=vq5w1dUCBzYJ:&amp;tbnh=87&amp;tbnw=107&amp;start=2&amp;prev=/images?q=pedometer&amp;hl=en&amp;lr=&amp;sa=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images.google.com/imgres?imgurl=http://images.nfl.com/photos/img8194848.jpg&amp;imgrefurl=http://www.nfl.com/news/story/8197685&amp;h=153&amp;w=145&amp;sz=10&amp;tbnid=zYicXiixTjIJ:&amp;tbnh=91&amp;tbnw=86&amp;hl=en&amp;start=7&amp;prev=/images?q=magic+8+ball&amp;svnum=10&amp;hl=en&amp;lr=&amp;sa=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robotactionboy.blogdns.org/william/eightball.jpg&amp;imgrefurl=http://robotactionboy.blogspot.com/2004_04_01_robotactionboy_archive.html&amp;h=170&amp;w=170&amp;sz=16&amp;tbnid=zS44GRfCErEJ:&amp;tbnh=94&amp;tbnw=94&amp;start=57&amp;prev=/images?q=magic+eight+ball&amp;start=40&amp;hl=en&amp;lr=&amp;sa=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images.nfl.com/photos/img8194848.jpg&amp;imgrefurl=http://www.nfl.com/news/story/8197685&amp;h=153&amp;w=145&amp;sz=10&amp;tbnid=zYicXiixTjIJ:&amp;tbnh=91&amp;tbnw=86&amp;hl=en&amp;start=7&amp;prev=/images?q=magic+8+ball&amp;svnum=10&amp;hl=en&amp;lr=&amp;sa=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SMART HOMES</a:t>
            </a:r>
            <a:endParaRPr lang="en-US" dirty="0"/>
          </a:p>
        </p:txBody>
      </p:sp>
      <p:pic>
        <p:nvPicPr>
          <p:cNvPr id="5" name="Picture 4" descr="phone-c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42" y="3800319"/>
            <a:ext cx="4076758" cy="25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3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Sensor: Ball Body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458200" cy="1600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sends a weak current through </a:t>
            </a:r>
            <a:r>
              <a:rPr lang="en-US" dirty="0" smtClean="0">
                <a:solidFill>
                  <a:srgbClr val="000000"/>
                </a:solidFill>
              </a:rPr>
              <a:t>your body, </a:t>
            </a:r>
            <a:r>
              <a:rPr lang="en-US" dirty="0">
                <a:solidFill>
                  <a:srgbClr val="000000"/>
                </a:solidFill>
              </a:rPr>
              <a:t>measuring body fat, bone </a:t>
            </a:r>
            <a:r>
              <a:rPr lang="en-US" dirty="0" smtClean="0">
                <a:solidFill>
                  <a:srgbClr val="000000"/>
                </a:solidFill>
              </a:rPr>
              <a:t>density, </a:t>
            </a:r>
            <a:r>
              <a:rPr lang="en-US" dirty="0">
                <a:solidFill>
                  <a:srgbClr val="000000"/>
                </a:solidFill>
              </a:rPr>
              <a:t>and percentage of muscle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th-TH" dirty="0">
              <a:solidFill>
                <a:srgbClr val="000000"/>
              </a:solidFill>
            </a:endParaRPr>
          </a:p>
        </p:txBody>
      </p:sp>
      <p:pic>
        <p:nvPicPr>
          <p:cNvPr id="5" name="Picture 7" descr="Body Check Ball tells the real story of your body\'s con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6781800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Sensor: Full Body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weight, body fat, BMI, visceral fat, skeletal muscle, resting metabolism, and physical age. </a:t>
            </a:r>
            <a:endParaRPr lang="th-TH" dirty="0"/>
          </a:p>
          <a:p>
            <a:endParaRPr lang="en-US" dirty="0"/>
          </a:p>
        </p:txBody>
      </p:sp>
      <p:pic>
        <p:nvPicPr>
          <p:cNvPr id="5" name="Picture 6" descr="omron_full_body_sensor_ma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048000"/>
            <a:ext cx="3125788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Sensor: ECG 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Angsana New" charset="0"/>
              </a:rPr>
              <a:t>ECG waveforms can be obtained using electrodes fixed on a chair or in the bed, and measurements obtained without direct contact with the skin. </a:t>
            </a:r>
          </a:p>
          <a:p>
            <a:r>
              <a:rPr lang="en-US" dirty="0">
                <a:solidFill>
                  <a:srgbClr val="000000"/>
                </a:solidFill>
                <a:cs typeface="Angsana New" charset="0"/>
              </a:rPr>
              <a:t>The signal will be sent to the home central computer via Bluetooth signals.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799"/>
            <a:ext cx="2873494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7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Sensor: Sleeping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Angsana New" charset="0"/>
              </a:rPr>
              <a:t>Recording of an EEG, EMG, measurements of brain waves, and muscles activities.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Electrodes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can assess the sleep quality, but their attachment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to the patient’s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body affects sleep.</a:t>
            </a:r>
          </a:p>
          <a:p>
            <a:r>
              <a:rPr lang="en-US" dirty="0">
                <a:solidFill>
                  <a:srgbClr val="000000"/>
                </a:solidFill>
                <a:cs typeface="Angsana New" charset="0"/>
              </a:rPr>
              <a:t>Sleep disorders measurements can be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obtained via analysis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of physiological characteristics such as body temperature,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movement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in bed, breathing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rate,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heart rate, and snoring analysis.</a:t>
            </a:r>
          </a:p>
          <a:p>
            <a:endParaRPr lang="en-US" dirty="0"/>
          </a:p>
        </p:txBody>
      </p:sp>
      <p:pic>
        <p:nvPicPr>
          <p:cNvPr id="5" name="Picture 4" descr="Cartoon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2087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Sensor: Sleeping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Piezoelectric </a:t>
            </a:r>
            <a:r>
              <a:rPr lang="en-US" b="1" dirty="0">
                <a:solidFill>
                  <a:srgbClr val="000000"/>
                </a:solidFill>
              </a:rPr>
              <a:t>transducer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provides </a:t>
            </a:r>
            <a:r>
              <a:rPr lang="en-US" dirty="0">
                <a:solidFill>
                  <a:srgbClr val="000000"/>
                </a:solidFill>
              </a:rPr>
              <a:t>information about heart rate and breathing rate.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Temperature sensors</a:t>
            </a:r>
            <a:r>
              <a:rPr lang="en-US" dirty="0">
                <a:solidFill>
                  <a:srgbClr val="000000"/>
                </a:solidFill>
              </a:rPr>
              <a:t> attached to the </a:t>
            </a:r>
            <a:r>
              <a:rPr lang="en-US" dirty="0" smtClean="0">
                <a:solidFill>
                  <a:srgbClr val="000000"/>
                </a:solidFill>
              </a:rPr>
              <a:t>mattress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measure </a:t>
            </a:r>
            <a:r>
              <a:rPr lang="en-US" dirty="0">
                <a:solidFill>
                  <a:srgbClr val="000000"/>
                </a:solidFill>
              </a:rPr>
              <a:t>the temperature changes of the person.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Pressure sensors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detect movements </a:t>
            </a:r>
            <a:r>
              <a:rPr lang="en-US" dirty="0">
                <a:solidFill>
                  <a:srgbClr val="000000"/>
                </a:solidFill>
              </a:rPr>
              <a:t>of the person while </a:t>
            </a:r>
            <a:r>
              <a:rPr lang="en-US" dirty="0" smtClean="0">
                <a:solidFill>
                  <a:srgbClr val="000000"/>
                </a:solidFill>
              </a:rPr>
              <a:t>sleeping </a:t>
            </a:r>
            <a:r>
              <a:rPr lang="en-US" dirty="0">
                <a:solidFill>
                  <a:srgbClr val="000000"/>
                </a:solidFill>
              </a:rPr>
              <a:t>and when </a:t>
            </a:r>
            <a:r>
              <a:rPr lang="en-US" dirty="0" smtClean="0">
                <a:solidFill>
                  <a:srgbClr val="000000"/>
                </a:solidFill>
              </a:rPr>
              <a:t>out </a:t>
            </a:r>
            <a:r>
              <a:rPr lang="en-US" dirty="0">
                <a:solidFill>
                  <a:srgbClr val="000000"/>
                </a:solidFill>
              </a:rPr>
              <a:t>of bed.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Sound recorder</a:t>
            </a:r>
            <a:r>
              <a:rPr lang="en-US" dirty="0">
                <a:solidFill>
                  <a:srgbClr val="000000"/>
                </a:solidFill>
              </a:rPr>
              <a:t> for the detection of snoring.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Detection</a:t>
            </a:r>
            <a:r>
              <a:rPr lang="en-US" dirty="0">
                <a:solidFill>
                  <a:srgbClr val="000000"/>
                </a:solidFill>
              </a:rPr>
              <a:t> of bacterial infection developed in bed </a:t>
            </a:r>
            <a:r>
              <a:rPr lang="en-US" dirty="0" smtClean="0">
                <a:solidFill>
                  <a:srgbClr val="000000"/>
                </a:solidFill>
              </a:rPr>
              <a:t>sores. 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	All the sensors above allow the subject to sleep               comfortably without having to wear electrodes  or                          be hooked up to a machine.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ngsana New" charset="0"/>
              </a:rPr>
              <a:t>Sleep </a:t>
            </a:r>
            <a:r>
              <a:rPr lang="en-US" dirty="0" smtClean="0">
                <a:cs typeface="Angsana New" charset="0"/>
              </a:rPr>
              <a:t>Studies</a:t>
            </a:r>
            <a:endParaRPr lang="en-US" dirty="0">
              <a:cs typeface="Angsana New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4882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Patients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with chronic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diseases often do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not follow their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physicians’ medication and lifestyle regimens,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and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9 out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10 make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mistakes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when taking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their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medications.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The #1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problem in treating illness today is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patients’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failure to take prescription medications correctly, regardless of patient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age.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cs typeface="Angsana New" charset="0"/>
              </a:rPr>
              <a:t>S</a:t>
            </a:r>
            <a:r>
              <a:rPr lang="en-US" b="1" dirty="0" smtClean="0">
                <a:solidFill>
                  <a:srgbClr val="000000"/>
                </a:solidFill>
                <a:cs typeface="Angsana New" charset="0"/>
              </a:rPr>
              <a:t>mart pillbox: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 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count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and record medications taken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Computer can alert patient to take medication or warn patient if mistake has been made.</a:t>
            </a:r>
            <a:endParaRPr lang="en-US" dirty="0">
              <a:solidFill>
                <a:srgbClr val="000000"/>
              </a:solidFill>
              <a:cs typeface="Angsana New" charset="0"/>
            </a:endParaRPr>
          </a:p>
          <a:p>
            <a:endParaRPr lang="en-US" dirty="0"/>
          </a:p>
        </p:txBody>
      </p:sp>
      <p:pic>
        <p:nvPicPr>
          <p:cNvPr id="5" name="Picture 4" descr="medicati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99063"/>
            <a:ext cx="8447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According to research by anthropologists watching people live, it is predicted that key areas for innovation will relate to:</a:t>
            </a:r>
          </a:p>
          <a:p>
            <a:pPr lvl="1"/>
            <a:r>
              <a:rPr lang="en-US" dirty="0" smtClean="0"/>
              <a:t>Child care</a:t>
            </a:r>
          </a:p>
          <a:p>
            <a:pPr lvl="1"/>
            <a:r>
              <a:rPr lang="en-US" dirty="0" smtClean="0"/>
              <a:t>Cooking</a:t>
            </a:r>
          </a:p>
          <a:p>
            <a:pPr lvl="1"/>
            <a:r>
              <a:rPr lang="en-US" dirty="0" smtClean="0"/>
              <a:t>Group entertaining</a:t>
            </a:r>
          </a:p>
          <a:p>
            <a:pPr lvl="1"/>
            <a:r>
              <a:rPr lang="en-US" dirty="0" smtClean="0"/>
              <a:t>Family coordination</a:t>
            </a:r>
          </a:p>
          <a:p>
            <a:pPr lvl="1"/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Home management</a:t>
            </a:r>
          </a:p>
          <a:p>
            <a:r>
              <a:rPr lang="en-US" dirty="0" smtClean="0"/>
              <a:t>But also:</a:t>
            </a:r>
          </a:p>
          <a:p>
            <a:pPr lvl="1"/>
            <a:r>
              <a:rPr lang="en-US" dirty="0" smtClean="0"/>
              <a:t>Personal Health</a:t>
            </a:r>
          </a:p>
          <a:p>
            <a:pPr lvl="1"/>
            <a:r>
              <a:rPr lang="en-US" dirty="0" smtClean="0"/>
              <a:t>Home security</a:t>
            </a:r>
          </a:p>
          <a:p>
            <a:pPr lvl="1"/>
            <a:r>
              <a:rPr lang="en-US" dirty="0" smtClean="0"/>
              <a:t>Entertainment</a:t>
            </a:r>
          </a:p>
          <a:p>
            <a:pPr lvl="1"/>
            <a:r>
              <a:rPr lang="en-US" dirty="0" smtClean="0"/>
              <a:t>All boring stuff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dirty="0" smtClean="0"/>
              <a:t>Houses are part of a bigger </a:t>
            </a:r>
            <a:r>
              <a:rPr lang="en-US" dirty="0"/>
              <a:t>picture</a:t>
            </a:r>
          </a:p>
          <a:p>
            <a:pPr lvl="1" eaLnBrk="1" hangingPunct="1"/>
            <a:r>
              <a:rPr lang="en-US" dirty="0"/>
              <a:t>Part of the local neighborhood and community</a:t>
            </a:r>
          </a:p>
          <a:p>
            <a:pPr lvl="1" eaLnBrk="1" hangingPunct="1"/>
            <a:r>
              <a:rPr lang="en-US" dirty="0"/>
              <a:t>Part of the local environment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0" dirty="0" smtClean="0"/>
              <a:t>But Not Just For The Elderly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459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/>
              <a:t>Value proposition: </a:t>
            </a:r>
            <a:r>
              <a:rPr lang="en-US" b="1" dirty="0"/>
              <a:t>safety for you and your family</a:t>
            </a:r>
          </a:p>
          <a:p>
            <a:pPr eaLnBrk="1" hangingPunct="1"/>
            <a:r>
              <a:rPr lang="en-US" dirty="0"/>
              <a:t>Safety from intruders already well-established</a:t>
            </a:r>
          </a:p>
          <a:p>
            <a:pPr eaLnBrk="1" hangingPunct="1"/>
            <a:r>
              <a:rPr lang="en-US" dirty="0"/>
              <a:t>Sensor-based systems enable new areas:</a:t>
            </a:r>
          </a:p>
          <a:p>
            <a:pPr lvl="1" eaLnBrk="1" hangingPunct="1"/>
            <a:r>
              <a:rPr lang="en-US" dirty="0"/>
              <a:t>“Is the gas leaking?”</a:t>
            </a:r>
          </a:p>
          <a:p>
            <a:pPr lvl="1" eaLnBrk="1" hangingPunct="1"/>
            <a:r>
              <a:rPr lang="en-US" dirty="0"/>
              <a:t>“What’s in the water?”</a:t>
            </a:r>
          </a:p>
          <a:p>
            <a:pPr lvl="1" eaLnBrk="1" hangingPunct="1"/>
            <a:r>
              <a:rPr lang="en-US" dirty="0"/>
              <a:t>“Is the oven off?”</a:t>
            </a:r>
          </a:p>
          <a:p>
            <a:pPr eaLnBrk="1" hangingPunct="1"/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What</a:t>
            </a:r>
            <a:r>
              <a:rPr lang="en-US" sz="3200" dirty="0" smtClean="0"/>
              <a:t> Are </a:t>
            </a:r>
            <a:r>
              <a:rPr lang="en-US" sz="3200" dirty="0"/>
              <a:t>Smart Homes Good For</a:t>
            </a:r>
            <a:r>
              <a:rPr lang="en-US" sz="3200" dirty="0" smtClean="0"/>
              <a:t>?</a:t>
            </a:r>
            <a:endParaRPr lang="en-US" sz="2400" i="1" dirty="0"/>
          </a:p>
        </p:txBody>
      </p:sp>
      <p:pic>
        <p:nvPicPr>
          <p:cNvPr id="24580" name="Picture 4" descr="MCj023311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267200"/>
            <a:ext cx="2212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MCj018567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22775"/>
            <a:ext cx="20574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MCj028695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4375" y="3276600"/>
            <a:ext cx="28575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4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2971800"/>
          </a:xfrm>
        </p:spPr>
        <p:txBody>
          <a:bodyPr/>
          <a:lstStyle/>
          <a:p>
            <a:pPr eaLnBrk="1" hangingPunct="1"/>
            <a:r>
              <a:rPr lang="en-US" dirty="0"/>
              <a:t>Value proposition: </a:t>
            </a:r>
            <a:r>
              <a:rPr lang="en-US" b="1" dirty="0"/>
              <a:t>great fun</a:t>
            </a:r>
          </a:p>
          <a:p>
            <a:pPr eaLnBrk="1" hangingPunct="1"/>
            <a:r>
              <a:rPr lang="en-US" dirty="0"/>
              <a:t>Again, well-established market</a:t>
            </a:r>
          </a:p>
          <a:p>
            <a:pPr lvl="1" eaLnBrk="1" hangingPunct="1"/>
            <a:r>
              <a:rPr lang="en-US" dirty="0"/>
              <a:t>Smart toys,</a:t>
            </a:r>
            <a:r>
              <a:rPr lang="en-US" dirty="0" smtClean="0"/>
              <a:t> home </a:t>
            </a:r>
            <a:r>
              <a:rPr lang="en-US" dirty="0"/>
              <a:t>theaters,</a:t>
            </a:r>
            <a:r>
              <a:rPr lang="en-US" dirty="0" smtClean="0"/>
              <a:t> video </a:t>
            </a:r>
            <a:r>
              <a:rPr lang="en-US" dirty="0"/>
              <a:t>games</a:t>
            </a:r>
          </a:p>
          <a:p>
            <a:pPr eaLnBrk="1" hangingPunct="1"/>
            <a:r>
              <a:rPr lang="en-US" dirty="0"/>
              <a:t>New twists:</a:t>
            </a:r>
          </a:p>
          <a:p>
            <a:pPr lvl="1" eaLnBrk="1" hangingPunct="1"/>
            <a:r>
              <a:rPr lang="en-US" dirty="0"/>
              <a:t>How about make it easier to find neighbors and compete?</a:t>
            </a:r>
          </a:p>
          <a:p>
            <a:pPr lvl="1" eaLnBrk="1" hangingPunct="1"/>
            <a:r>
              <a:rPr lang="en-US" dirty="0"/>
              <a:t>Games where you learn something “useful”?</a:t>
            </a:r>
          </a:p>
          <a:p>
            <a:pPr lvl="1" eaLnBrk="1" hangingPunct="1"/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What</a:t>
            </a:r>
            <a:r>
              <a:rPr lang="en-US" sz="3200" dirty="0" smtClean="0"/>
              <a:t> Are </a:t>
            </a:r>
            <a:r>
              <a:rPr lang="en-US" sz="3200" dirty="0"/>
              <a:t>Smart Homes Good For</a:t>
            </a:r>
            <a:r>
              <a:rPr lang="en-US" sz="3200" dirty="0" smtClean="0"/>
              <a:t>?</a:t>
            </a:r>
            <a:endParaRPr lang="en-US" sz="2400" i="1" dirty="0"/>
          </a:p>
        </p:txBody>
      </p:sp>
      <p:pic>
        <p:nvPicPr>
          <p:cNvPr id="26628" name="Picture 4" descr="karaoke_revolution_v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343400"/>
            <a:ext cx="2963708" cy="222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im-crazytaxi3-000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343400"/>
            <a:ext cx="2971800" cy="222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By the year 2035, one third of  the American and European population will be more than 65 years old. 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A Canadian study </a:t>
            </a:r>
            <a:r>
              <a:rPr lang="en-US" dirty="0" smtClean="0"/>
              <a:t>on </a:t>
            </a:r>
            <a:r>
              <a:rPr lang="en-US" dirty="0"/>
              <a:t>2000 </a:t>
            </a:r>
            <a:r>
              <a:rPr lang="en-US" dirty="0" smtClean="0"/>
              <a:t>elderly living in nursing homes showed that 4% of subjects have been victims of violence.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 France, almost </a:t>
            </a:r>
            <a:r>
              <a:rPr lang="en-US" dirty="0">
                <a:solidFill>
                  <a:srgbClr val="000000"/>
                </a:solidFill>
              </a:rPr>
              <a:t>3,000 people </a:t>
            </a:r>
            <a:r>
              <a:rPr lang="en-US" dirty="0" smtClean="0">
                <a:solidFill>
                  <a:srgbClr val="000000"/>
                </a:solidFill>
              </a:rPr>
              <a:t>ages 65 and older </a:t>
            </a:r>
            <a:r>
              <a:rPr lang="en-US" dirty="0">
                <a:solidFill>
                  <a:srgbClr val="000000"/>
                </a:solidFill>
              </a:rPr>
              <a:t>committed suicide in </a:t>
            </a:r>
            <a:r>
              <a:rPr lang="en-US" dirty="0" smtClean="0">
                <a:solidFill>
                  <a:srgbClr val="000000"/>
                </a:solidFill>
              </a:rPr>
              <a:t>1998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Value proposition: </a:t>
            </a:r>
            <a:r>
              <a:rPr lang="en-US" sz="2400" b="1" dirty="0"/>
              <a:t>stay in touch, know your neighbors</a:t>
            </a:r>
          </a:p>
          <a:p>
            <a:pPr eaLnBrk="1" hangingPunct="1"/>
            <a:r>
              <a:rPr lang="en-US" sz="2400" dirty="0"/>
              <a:t>Carpooling</a:t>
            </a:r>
          </a:p>
          <a:p>
            <a:pPr eaLnBrk="1" hangingPunct="1"/>
            <a:r>
              <a:rPr lang="en-US" sz="2400" dirty="0"/>
              <a:t>Always on connection with close friends</a:t>
            </a:r>
          </a:p>
          <a:p>
            <a:pPr eaLnBrk="1" hangingPunct="1"/>
            <a:r>
              <a:rPr lang="en-US" sz="2400" dirty="0" smtClean="0"/>
              <a:t>Wi-Fi </a:t>
            </a:r>
            <a:r>
              <a:rPr lang="en-US" sz="2400" dirty="0" err="1"/>
              <a:t>NeighborNode</a:t>
            </a:r>
            <a:endParaRPr lang="en-US" sz="2400" dirty="0"/>
          </a:p>
          <a:p>
            <a:pPr eaLnBrk="1" hangingPunct="1"/>
            <a:r>
              <a:rPr lang="en-US" sz="2400" dirty="0"/>
              <a:t>“How much is our community recycling?”</a:t>
            </a:r>
            <a:endParaRPr lang="en-US" sz="2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What</a:t>
            </a:r>
            <a:r>
              <a:rPr lang="en-US" sz="3200" dirty="0" smtClean="0"/>
              <a:t> Are </a:t>
            </a:r>
            <a:r>
              <a:rPr lang="en-US" sz="3200" dirty="0"/>
              <a:t>Smart Homes Good For</a:t>
            </a:r>
            <a:r>
              <a:rPr lang="en-US" sz="3200" dirty="0" smtClean="0"/>
              <a:t>?</a:t>
            </a:r>
            <a:endParaRPr lang="en-US" sz="2400" i="1" dirty="0"/>
          </a:p>
        </p:txBody>
      </p:sp>
      <p:pic>
        <p:nvPicPr>
          <p:cNvPr id="28676" name="Picture 6" descr="mapimage?MAPData=uVzNhfhyzy2kg_Bba0qaHzCkZdyFJSkHXTUDeXGW4hTA1nGGlPjxnuZ4m5KOJGLtO_cLKV_nyijiPnApzM7x_QhEZPfpzhtPEPdk34aVfva9MlCimdw1cGoS7Bm1ZS3z"/>
          <p:cNvPicPr>
            <a:picLocks noChangeAspect="1" noChangeArrowheads="1"/>
          </p:cNvPicPr>
          <p:nvPr/>
        </p:nvPicPr>
        <p:blipFill>
          <a:blip r:embed="rId3"/>
          <a:srcRect l="3125" t="16000" r="32813" b="37785"/>
          <a:stretch>
            <a:fillRect/>
          </a:stretch>
        </p:blipFill>
        <p:spPr bwMode="auto">
          <a:xfrm>
            <a:off x="685800" y="3976854"/>
            <a:ext cx="36058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11" name="Picture 7"/>
          <p:cNvPicPr>
            <a:picLocks noChangeAspect="1" noChangeArrowheads="1"/>
          </p:cNvPicPr>
          <p:nvPr/>
        </p:nvPicPr>
        <p:blipFill>
          <a:blip r:embed="rId4"/>
          <a:srcRect l="13297" t="52046" r="51492" b="16307"/>
          <a:stretch>
            <a:fillRect/>
          </a:stretch>
        </p:blipFill>
        <p:spPr bwMode="auto">
          <a:xfrm>
            <a:off x="4953000" y="3886200"/>
            <a:ext cx="3327400" cy="269256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28712" name="AutoShape 8"/>
          <p:cNvSpPr>
            <a:spLocks noChangeArrowheads="1"/>
          </p:cNvSpPr>
          <p:nvPr/>
        </p:nvSpPr>
        <p:spPr bwMode="auto">
          <a:xfrm>
            <a:off x="938800" y="4526130"/>
            <a:ext cx="304800" cy="288925"/>
          </a:xfrm>
          <a:prstGeom prst="star5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8713" name="AutoShape 9"/>
          <p:cNvSpPr>
            <a:spLocks noChangeArrowheads="1"/>
          </p:cNvSpPr>
          <p:nvPr/>
        </p:nvSpPr>
        <p:spPr bwMode="auto">
          <a:xfrm>
            <a:off x="3224800" y="4221329"/>
            <a:ext cx="304800" cy="288925"/>
          </a:xfrm>
          <a:prstGeom prst="star5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680" name="AutoShape 10"/>
          <p:cNvSpPr>
            <a:spLocks noChangeArrowheads="1"/>
          </p:cNvSpPr>
          <p:nvPr/>
        </p:nvSpPr>
        <p:spPr bwMode="auto">
          <a:xfrm>
            <a:off x="710200" y="3976854"/>
            <a:ext cx="1752600" cy="533400"/>
          </a:xfrm>
          <a:prstGeom prst="wedgeRoundRectCallout">
            <a:avLst>
              <a:gd name="adj1" fmla="val -23912"/>
              <a:gd name="adj2" fmla="val 815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pPr algn="ctr"/>
            <a:r>
              <a:rPr lang="en-US"/>
              <a:t>I’m leaving now</a:t>
            </a:r>
          </a:p>
        </p:txBody>
      </p:sp>
    </p:spTree>
    <p:extLst>
      <p:ext uri="{BB962C8B-B14F-4D97-AF65-F5344CB8AC3E}">
        <p14:creationId xmlns:p14="http://schemas.microsoft.com/office/powerpoint/2010/main" val="13311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8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8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pPr eaLnBrk="1" hangingPunct="1"/>
            <a:r>
              <a:rPr lang="en-US" dirty="0"/>
              <a:t>Value proposition: </a:t>
            </a:r>
            <a:r>
              <a:rPr lang="en-US" b="1" dirty="0"/>
              <a:t>stay in better health</a:t>
            </a:r>
          </a:p>
          <a:p>
            <a:pPr eaLnBrk="1" hangingPunct="1"/>
            <a:r>
              <a:rPr lang="en-US" dirty="0"/>
              <a:t>Suite of mobile and fixed wireless devices</a:t>
            </a:r>
          </a:p>
          <a:p>
            <a:pPr eaLnBrk="1" hangingPunct="1"/>
            <a:r>
              <a:rPr lang="en-US" dirty="0"/>
              <a:t>“Great weather outside, how about walking today?”</a:t>
            </a:r>
          </a:p>
          <a:p>
            <a:pPr eaLnBrk="1" hangingPunct="1"/>
            <a:r>
              <a:rPr lang="en-US" dirty="0"/>
              <a:t>Intel Research Seattle – Group coordination</a:t>
            </a:r>
          </a:p>
          <a:p>
            <a:pPr eaLnBrk="1" hangingPunct="1"/>
            <a:r>
              <a:rPr lang="en-US" dirty="0"/>
              <a:t>Smart toilets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What</a:t>
            </a:r>
            <a:r>
              <a:rPr lang="en-US" sz="3200" dirty="0" smtClean="0"/>
              <a:t> Are </a:t>
            </a:r>
            <a:r>
              <a:rPr lang="en-US" sz="3200" dirty="0"/>
              <a:t>Smart Homes Good For</a:t>
            </a:r>
            <a:r>
              <a:rPr lang="en-US" sz="3200" dirty="0" smtClean="0"/>
              <a:t>?</a:t>
            </a:r>
            <a:endParaRPr lang="en-US" sz="2400" i="1" dirty="0"/>
          </a:p>
        </p:txBody>
      </p:sp>
      <p:pic>
        <p:nvPicPr>
          <p:cNvPr id="30724" name="Picture 5" descr="The image “http://completewasteoftime.blogs.com/weblog/smart-toilet.jpg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57625"/>
            <a:ext cx="1981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pedometer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570413"/>
            <a:ext cx="24384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9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5" name="Picture 11" descr="overview"/>
          <p:cNvPicPr>
            <a:picLocks noChangeAspect="1" noChangeArrowheads="1"/>
          </p:cNvPicPr>
          <p:nvPr/>
        </p:nvPicPr>
        <p:blipFill>
          <a:blip r:embed="rId3"/>
          <a:srcRect l="36909" t="71953" r="38197"/>
          <a:stretch>
            <a:fillRect/>
          </a:stretch>
        </p:blipFill>
        <p:spPr bwMode="auto">
          <a:xfrm>
            <a:off x="6324600" y="3292475"/>
            <a:ext cx="2819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/>
              <a:t>Value proposition: </a:t>
            </a:r>
            <a:r>
              <a:rPr lang="en-US" b="1" dirty="0"/>
              <a:t>We’ll warn you before it’s too late</a:t>
            </a:r>
          </a:p>
          <a:p>
            <a:pPr eaLnBrk="1" hangingPunct="1"/>
            <a:r>
              <a:rPr lang="en-US" dirty="0"/>
              <a:t>“Are</a:t>
            </a:r>
            <a:r>
              <a:rPr lang="en-US" dirty="0" smtClean="0"/>
              <a:t> ants/termites/roaches </a:t>
            </a:r>
            <a:r>
              <a:rPr lang="en-US" dirty="0"/>
              <a:t>invading?”</a:t>
            </a:r>
          </a:p>
          <a:p>
            <a:pPr eaLnBrk="1" hangingPunct="1"/>
            <a:r>
              <a:rPr lang="en-US" dirty="0"/>
              <a:t>“Are my sewer pipes okay?</a:t>
            </a:r>
            <a:r>
              <a:rPr lang="en-US" dirty="0" smtClean="0"/>
              <a:t>”</a:t>
            </a:r>
          </a:p>
          <a:p>
            <a:pPr eaLnBrk="1" hangingPunct="1"/>
            <a:r>
              <a:rPr lang="en-US" dirty="0"/>
              <a:t>“Your plants need water…”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What</a:t>
            </a:r>
            <a:r>
              <a:rPr lang="en-US" sz="3200" dirty="0" smtClean="0"/>
              <a:t> Are </a:t>
            </a:r>
            <a:r>
              <a:rPr lang="en-US" sz="3200" dirty="0"/>
              <a:t>Smart Homes Good For</a:t>
            </a:r>
            <a:r>
              <a:rPr lang="en-US" sz="3200" dirty="0" smtClean="0"/>
              <a:t>?</a:t>
            </a:r>
            <a:endParaRPr lang="en-US" sz="2400" i="1" dirty="0"/>
          </a:p>
        </p:txBody>
      </p:sp>
      <p:pic>
        <p:nvPicPr>
          <p:cNvPr id="338951" name="Picture 7" descr="MCj02793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325" y="3505200"/>
            <a:ext cx="31178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4" name="Picture 10" descr="over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121" r="86266" b="5176"/>
          <a:stretch>
            <a:fillRect/>
          </a:stretch>
        </p:blipFill>
        <p:spPr bwMode="auto">
          <a:xfrm>
            <a:off x="7696200" y="53340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2" descr="MCj023317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" y="4618038"/>
            <a:ext cx="149542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4" descr="The image “http://www.oreillynet.com/users/files/41551/roomba2.jpg” cannot be displayed, because it contains errors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343275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90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9154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Value proposition: </a:t>
            </a:r>
            <a:r>
              <a:rPr lang="en-US" sz="2400" b="1" dirty="0"/>
              <a:t>save energy and money</a:t>
            </a:r>
          </a:p>
          <a:p>
            <a:pPr eaLnBrk="1" hangingPunct="1"/>
            <a:r>
              <a:rPr lang="en-US" sz="2400" dirty="0"/>
              <a:t>Add “smarts” that also encourage sustainable behavior</a:t>
            </a:r>
          </a:p>
          <a:p>
            <a:pPr lvl="1" eaLnBrk="1" hangingPunct="1"/>
            <a:r>
              <a:rPr lang="en-US" sz="2000" dirty="0"/>
              <a:t>“Are my windows leaking warm air in winter?”</a:t>
            </a:r>
          </a:p>
          <a:p>
            <a:pPr lvl="1" eaLnBrk="1" hangingPunct="1"/>
            <a:r>
              <a:rPr lang="en-US" sz="2000" dirty="0"/>
              <a:t>“Did you know you can save water if…”</a:t>
            </a:r>
          </a:p>
          <a:p>
            <a:pPr lvl="1" eaLnBrk="1" hangingPunct="1"/>
            <a:r>
              <a:rPr lang="en-US" sz="2000" dirty="0"/>
              <a:t>“Opening up the windows could increase sunlight.”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What</a:t>
            </a:r>
            <a:r>
              <a:rPr lang="en-US" sz="3200" dirty="0" smtClean="0"/>
              <a:t> Are </a:t>
            </a:r>
            <a:r>
              <a:rPr lang="en-US" sz="3200" dirty="0"/>
              <a:t>Smart Homes Good For</a:t>
            </a:r>
            <a:r>
              <a:rPr lang="en-US" sz="3200" dirty="0" smtClean="0"/>
              <a:t>?</a:t>
            </a:r>
            <a:endParaRPr lang="en-US" sz="2400" i="1" dirty="0"/>
          </a:p>
        </p:txBody>
      </p:sp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3"/>
          <a:srcRect l="64944" t="29340" r="9561" b="28192"/>
          <a:stretch>
            <a:fillRect/>
          </a:stretch>
        </p:blipFill>
        <p:spPr bwMode="auto">
          <a:xfrm>
            <a:off x="2914756" y="3576536"/>
            <a:ext cx="2571644" cy="32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5" name="Picture 5"/>
          <p:cNvPicPr>
            <a:picLocks noChangeAspect="1" noChangeArrowheads="1"/>
          </p:cNvPicPr>
          <p:nvPr/>
        </p:nvPicPr>
        <p:blipFill>
          <a:blip r:embed="rId4"/>
          <a:srcRect l="11955" t="25887" r="60924" b="38367"/>
          <a:stretch>
            <a:fillRect/>
          </a:stretch>
        </p:blipFill>
        <p:spPr bwMode="auto">
          <a:xfrm>
            <a:off x="5791200" y="3576536"/>
            <a:ext cx="3276600" cy="322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smart-window-int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14" y="3576536"/>
            <a:ext cx="2273299" cy="32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4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1568"/>
            <a:ext cx="8458200" cy="491783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Problem:</a:t>
            </a:r>
          </a:p>
          <a:p>
            <a:pPr lvl="1" eaLnBrk="1" hangingPunct="1"/>
            <a:r>
              <a:rPr lang="en-US" dirty="0"/>
              <a:t>Few people can make their home</a:t>
            </a:r>
            <a:r>
              <a:rPr lang="en-US" dirty="0" smtClean="0"/>
              <a:t> Wi-Fi networks </a:t>
            </a:r>
            <a:r>
              <a:rPr lang="en-US" dirty="0"/>
              <a:t>secure</a:t>
            </a:r>
          </a:p>
          <a:p>
            <a:pPr lvl="1" eaLnBrk="1" hangingPunct="1"/>
            <a:r>
              <a:rPr lang="en-US" dirty="0"/>
              <a:t>Security will only get worse as more devices and </a:t>
            </a:r>
            <a:r>
              <a:rPr lang="en-US" dirty="0" smtClean="0"/>
              <a:t>homes are </a:t>
            </a:r>
            <a:r>
              <a:rPr lang="en-US" dirty="0"/>
              <a:t>wirelessly networked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Some ideas:</a:t>
            </a:r>
          </a:p>
          <a:p>
            <a:pPr lvl="1" eaLnBrk="1" hangingPunct="1"/>
            <a:r>
              <a:rPr lang="en-US" dirty="0"/>
              <a:t>Better user interfaces for configuration</a:t>
            </a:r>
          </a:p>
          <a:p>
            <a:pPr lvl="1" eaLnBrk="1" hangingPunct="1"/>
            <a:r>
              <a:rPr lang="en-US" dirty="0"/>
              <a:t>Simpler and understandable security models</a:t>
            </a:r>
            <a:endParaRPr lang="en-US" dirty="0" smtClean="0"/>
          </a:p>
          <a:p>
            <a:pPr lvl="2" eaLnBrk="1" hangingPunct="1"/>
            <a:r>
              <a:rPr lang="en-US" dirty="0" smtClean="0"/>
              <a:t>E.g., </a:t>
            </a:r>
            <a:r>
              <a:rPr lang="en-US" dirty="0"/>
              <a:t>physically limited channels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Prognostication:</a:t>
            </a:r>
          </a:p>
          <a:p>
            <a:pPr lvl="1" eaLnBrk="1" hangingPunct="1"/>
            <a:r>
              <a:rPr lang="en-US" dirty="0"/>
              <a:t>Will remain very messy for a </a:t>
            </a:r>
            <a:r>
              <a:rPr lang="en-US" u="sng" dirty="0"/>
              <a:t>long</a:t>
            </a:r>
            <a:r>
              <a:rPr lang="en-US" dirty="0"/>
              <a:t> time</a:t>
            </a:r>
          </a:p>
          <a:p>
            <a:pPr lvl="1" eaLnBrk="1" hangingPunct="1"/>
            <a:r>
              <a:rPr lang="en-US" dirty="0"/>
              <a:t>Huge risks in accidentally sabotaging the market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Research Issues with Smart Homes</a:t>
            </a:r>
            <a:br>
              <a:rPr lang="en-US" sz="3200" dirty="0"/>
            </a:br>
            <a:r>
              <a:rPr lang="en-US" sz="2400" b="1" i="1" dirty="0"/>
              <a:t>Computer Security</a:t>
            </a:r>
            <a:endParaRPr lang="en-US" sz="1800" b="1" i="1" dirty="0"/>
          </a:p>
        </p:txBody>
      </p:sp>
      <p:pic>
        <p:nvPicPr>
          <p:cNvPr id="38916" name="Picture 7" descr="MPj039008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2971800"/>
            <a:ext cx="15763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9" name="Picture 9" descr="img819484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8123" y="4994764"/>
            <a:ext cx="819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1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3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3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30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686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#1 – “How do I get my home to…”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Some houses so complex, have to </a:t>
            </a:r>
            <a:r>
              <a:rPr lang="en-US" dirty="0" smtClean="0"/>
              <a:t>hire someone </a:t>
            </a:r>
            <a:r>
              <a:rPr lang="en-US" dirty="0"/>
              <a:t>to set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#2 – “Why did my house do that?”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Complexity, emergent behavior,</a:t>
            </a:r>
            <a:r>
              <a:rPr lang="en-US" dirty="0" smtClean="0"/>
              <a:t> e.g., </a:t>
            </a:r>
            <a:r>
              <a:rPr lang="en-US" dirty="0"/>
              <a:t>temperature oscillates</a:t>
            </a:r>
          </a:p>
          <a:p>
            <a:pPr lvl="1" eaLnBrk="1" hangingPunct="1">
              <a:lnSpc>
                <a:spcPct val="90000"/>
              </a:lnSpc>
            </a:pP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Some ideas: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Design patterns for the home,</a:t>
            </a:r>
            <a:r>
              <a:rPr lang="en-US" dirty="0" smtClean="0"/>
              <a:t> e.g., </a:t>
            </a:r>
            <a:r>
              <a:rPr lang="en-US" dirty="0"/>
              <a:t>power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Simplicity: tech-heavy features favored by </a:t>
            </a:r>
            <a:r>
              <a:rPr lang="en-US" dirty="0" smtClean="0"/>
              <a:t>engineers, again </a:t>
            </a:r>
            <a:r>
              <a:rPr lang="en-US" dirty="0"/>
              <a:t>focus on key activities</a:t>
            </a:r>
          </a:p>
          <a:p>
            <a:pPr lvl="1" eaLnBrk="1" hangingPunct="1">
              <a:lnSpc>
                <a:spcPct val="90000"/>
              </a:lnSpc>
            </a:pP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Prognostication: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 facto standards (Microsoft, Sony, </a:t>
            </a:r>
            <a:r>
              <a:rPr lang="en-US" dirty="0" err="1"/>
              <a:t>Krupps</a:t>
            </a:r>
            <a:r>
              <a:rPr lang="en-US" dirty="0"/>
              <a:t>, </a:t>
            </a:r>
            <a:r>
              <a:rPr lang="en-US" dirty="0" smtClean="0"/>
              <a:t>etc,)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Will remain ugly for a </a:t>
            </a:r>
            <a:r>
              <a:rPr lang="en-US" u="sng" dirty="0"/>
              <a:t>long</a:t>
            </a:r>
            <a:r>
              <a:rPr lang="en-US" dirty="0"/>
              <a:t> time as contenders fight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Research Issues with Smart Homes</a:t>
            </a:r>
            <a:br>
              <a:rPr lang="en-US" sz="3200" dirty="0"/>
            </a:br>
            <a:r>
              <a:rPr lang="en-US" sz="2400" b="1" i="1" dirty="0"/>
              <a:t>Unified Interaction Experience</a:t>
            </a:r>
            <a:endParaRPr lang="en-US" sz="1800" b="1" i="1" dirty="0"/>
          </a:p>
        </p:txBody>
      </p:sp>
      <p:pic>
        <p:nvPicPr>
          <p:cNvPr id="371716" name="Picture 4" descr="eightb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434" y="5476875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MCj030431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6825" y="533400"/>
            <a:ext cx="10699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6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1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1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17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52246"/>
            <a:ext cx="8458200" cy="470095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Problem:</a:t>
            </a:r>
          </a:p>
          <a:p>
            <a:pPr lvl="1" eaLnBrk="1" hangingPunct="1"/>
            <a:r>
              <a:rPr lang="en-US" dirty="0"/>
              <a:t>How to move from research concept to real homes?</a:t>
            </a:r>
          </a:p>
          <a:p>
            <a:pPr eaLnBrk="1" hangingPunct="1"/>
            <a:r>
              <a:rPr lang="en-US" dirty="0"/>
              <a:t>Some ideas:</a:t>
            </a:r>
          </a:p>
          <a:p>
            <a:pPr lvl="1" eaLnBrk="1" hangingPunct="1"/>
            <a:r>
              <a:rPr lang="en-US" dirty="0"/>
              <a:t>Incremental deployment, can add new toaster, just works</a:t>
            </a:r>
          </a:p>
          <a:p>
            <a:pPr lvl="1" eaLnBrk="1" hangingPunct="1"/>
            <a:r>
              <a:rPr lang="en-US" dirty="0"/>
              <a:t>Managing power, can’t replace hundreds of batteries a day</a:t>
            </a:r>
          </a:p>
          <a:p>
            <a:pPr lvl="1" eaLnBrk="1" hangingPunct="1"/>
            <a:r>
              <a:rPr lang="en-US" dirty="0"/>
              <a:t>Maintenance, needs to just work</a:t>
            </a:r>
          </a:p>
          <a:p>
            <a:pPr lvl="1" eaLnBrk="1" hangingPunct="1"/>
            <a:r>
              <a:rPr lang="en-US" dirty="0"/>
              <a:t>Marketing</a:t>
            </a:r>
          </a:p>
          <a:p>
            <a:pPr lvl="2" eaLnBrk="1" hangingPunct="1"/>
            <a:r>
              <a:rPr lang="en-US" dirty="0"/>
              <a:t>People don’t want to be green, they want to save money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Prognostication:</a:t>
            </a:r>
          </a:p>
          <a:p>
            <a:pPr lvl="1" eaLnBrk="1" hangingPunct="1"/>
            <a:r>
              <a:rPr lang="en-US" dirty="0"/>
              <a:t>Insurance companies will advocate </a:t>
            </a:r>
            <a:r>
              <a:rPr lang="en-US" dirty="0" smtClean="0"/>
              <a:t>(e.g., </a:t>
            </a:r>
            <a:r>
              <a:rPr lang="en-US" dirty="0" err="1" smtClean="0"/>
              <a:t>Lojack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Bundled with entertainment (</a:t>
            </a:r>
            <a:r>
              <a:rPr lang="en-US" dirty="0" err="1"/>
              <a:t>XBox</a:t>
            </a:r>
            <a:r>
              <a:rPr lang="en-US" dirty="0"/>
              <a:t>) and media (Apple)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Research Issues with Smart Homes</a:t>
            </a:r>
            <a:br>
              <a:rPr lang="en-US" sz="3200" dirty="0"/>
            </a:br>
            <a:r>
              <a:rPr lang="en-US" sz="2400" b="1" i="1" dirty="0" err="1"/>
              <a:t>Deployability</a:t>
            </a:r>
            <a:endParaRPr lang="en-US" sz="1800" b="1" i="1" dirty="0"/>
          </a:p>
        </p:txBody>
      </p:sp>
      <p:pic>
        <p:nvPicPr>
          <p:cNvPr id="345098" name="Picture 10" descr="img819484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5877" y="5023339"/>
            <a:ext cx="819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6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0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50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50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Homes for Aging 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Number of Persons Age 65 or Older</a:t>
            </a:r>
          </a:p>
          <a:p>
            <a:endParaRPr lang="en-US" dirty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152400" y="2133600"/>
          <a:ext cx="8829675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hart" r:id="rId3" imgW="8686800" imgH="4114800" progId="MSGraph.Chart.8">
                  <p:embed followColorScheme="full"/>
                </p:oleObj>
              </mc:Choice>
              <mc:Fallback>
                <p:oleObj name="Chart" r:id="rId3" imgW="86868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829675" cy="418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6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386013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Independence</a:t>
            </a:r>
            <a:r>
              <a:rPr lang="en-US" dirty="0" smtClean="0"/>
              <a:t> Is Important</a:t>
            </a: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599" cy="45624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ea typeface="Times New Roman" charset="0"/>
                <a:cs typeface="Times New Roman" charset="0"/>
              </a:rPr>
              <a:t>A primary goal of many older individuals is to maintain an independent lifestyle in their own home </a:t>
            </a:r>
            <a:r>
              <a:rPr lang="en-US" sz="2000" dirty="0">
                <a:ea typeface="Times New Roman" charset="0"/>
                <a:cs typeface="Times New Roman" charset="0"/>
              </a:rPr>
              <a:t>(Willis, 1996)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ea typeface="Times New Roman" charset="0"/>
                <a:cs typeface="Times New Roman" charset="0"/>
              </a:rPr>
              <a:t>Aging successfully will be difficult in homes not designed to meet changing needs and without access to appropriate technologies </a:t>
            </a:r>
            <a:r>
              <a:rPr lang="en-US" sz="2000" dirty="0">
                <a:ea typeface="Times New Roman" charset="0"/>
                <a:cs typeface="Times New Roman" charset="0"/>
              </a:rPr>
              <a:t>(Coughlin, 1999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)</a:t>
            </a:r>
            <a:endParaRPr lang="en-US" sz="20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27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Concept</a:t>
            </a:r>
            <a:endParaRPr lang="th-TH" smtClean="0">
              <a:ea typeface="+mj-ea"/>
            </a:endParaRPr>
          </a:p>
        </p:txBody>
      </p:sp>
      <p:sp>
        <p:nvSpPr>
          <p:cNvPr id="2438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h-TH" sz="2900" dirty="0">
                <a:latin typeface="Arial" charset="0"/>
                <a:cs typeface="Angsana New" charset="0"/>
              </a:rPr>
              <a:t>The concept of </a:t>
            </a:r>
            <a:r>
              <a:rPr lang="en-US" sz="2900" dirty="0" smtClean="0">
                <a:latin typeface="Arial" charset="0"/>
                <a:cs typeface="Angsana New" charset="0"/>
              </a:rPr>
              <a:t>Smart Home or Medical Home </a:t>
            </a:r>
            <a:r>
              <a:rPr lang="th-TH" sz="2900" dirty="0" smtClean="0">
                <a:latin typeface="Arial" charset="0"/>
                <a:cs typeface="Angsana New" charset="0"/>
              </a:rPr>
              <a:t>aims </a:t>
            </a:r>
            <a:r>
              <a:rPr lang="th-TH" sz="2900" dirty="0">
                <a:latin typeface="Arial" charset="0"/>
                <a:cs typeface="Angsana New" charset="0"/>
              </a:rPr>
              <a:t>at giving an autonomous life, in their own home, to people who would normally be placed in institutions: patients suffering from a chronic disease, handicapped people, and </a:t>
            </a:r>
            <a:r>
              <a:rPr lang="th-TH" sz="2900" dirty="0" smtClean="0">
                <a:latin typeface="Arial" charset="0"/>
                <a:cs typeface="Angsana New" charset="0"/>
              </a:rPr>
              <a:t>fragi</a:t>
            </a:r>
            <a:r>
              <a:rPr lang="en-US" sz="2900" dirty="0" smtClean="0">
                <a:latin typeface="Arial" charset="0"/>
                <a:cs typeface="Angsana New" charset="0"/>
              </a:rPr>
              <a:t>l</a:t>
            </a:r>
            <a:r>
              <a:rPr lang="th-TH" sz="2900" dirty="0" smtClean="0">
                <a:latin typeface="Arial" charset="0"/>
                <a:cs typeface="Angsana New" charset="0"/>
              </a:rPr>
              <a:t>e </a:t>
            </a:r>
            <a:r>
              <a:rPr lang="th-TH" sz="2900" dirty="0">
                <a:latin typeface="Arial" charset="0"/>
                <a:cs typeface="Angsana New" charset="0"/>
              </a:rPr>
              <a:t>elderly.</a:t>
            </a:r>
          </a:p>
          <a:p>
            <a:pPr eaLnBrk="1" hangingPunct="1">
              <a:lnSpc>
                <a:spcPct val="90000"/>
              </a:lnSpc>
            </a:pPr>
            <a:endParaRPr lang="th-TH" dirty="0">
              <a:latin typeface="Arial" charset="0"/>
              <a:cs typeface="Angsan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Economical</a:t>
            </a:r>
          </a:p>
          <a:p>
            <a:pPr lvl="1"/>
            <a:r>
              <a:rPr lang="en-US" dirty="0" smtClean="0"/>
              <a:t>Earlier detection/treatment leads to lower cost</a:t>
            </a:r>
          </a:p>
          <a:p>
            <a:pPr lvl="1"/>
            <a:r>
              <a:rPr lang="en-US" dirty="0" smtClean="0"/>
              <a:t>Can be achieved by constant monitoring</a:t>
            </a:r>
          </a:p>
          <a:p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Fall detection</a:t>
            </a:r>
          </a:p>
          <a:p>
            <a:pPr lvl="1"/>
            <a:r>
              <a:rPr lang="en-US" dirty="0" smtClean="0"/>
              <a:t>Detection of poor adherence or problems with regimens</a:t>
            </a:r>
          </a:p>
          <a:p>
            <a:pPr lvl="1"/>
            <a:r>
              <a:rPr lang="en-US" dirty="0" smtClean="0"/>
              <a:t>Changes in sleep patterns, physiological parameters, cognitive abilities, etc.</a:t>
            </a:r>
          </a:p>
          <a:p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Allow for independent living, avoid depression,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cs typeface="Angsana New" charset="0"/>
              </a:rPr>
              <a:t>Data acquisition from elderly without the awareness of the person.</a:t>
            </a:r>
            <a:r>
              <a:rPr lang="en-US" sz="2000" dirty="0">
                <a:solidFill>
                  <a:srgbClr val="000000"/>
                </a:solidFill>
                <a:cs typeface="Angsana New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Angsana New" charset="0"/>
              </a:rPr>
              <a:t>The detectors will be placed in the house in many different places, and the person will continue </a:t>
            </a:r>
            <a:r>
              <a:rPr lang="en-US" dirty="0" smtClean="0">
                <a:cs typeface="Angsana New" charset="0"/>
              </a:rPr>
              <a:t>her (his) </a:t>
            </a:r>
            <a:r>
              <a:rPr lang="en-US" dirty="0">
                <a:cs typeface="Angsana New" charset="0"/>
              </a:rPr>
              <a:t>regular life without wearing anything special on her (him) self (except of a wrist watch)</a:t>
            </a:r>
            <a:r>
              <a:rPr lang="en-US" dirty="0" smtClean="0">
                <a:cs typeface="Angsana New" charset="0"/>
              </a:rPr>
              <a:t>.</a:t>
            </a:r>
          </a:p>
        </p:txBody>
      </p:sp>
      <p:pic>
        <p:nvPicPr>
          <p:cNvPr id="5" name="Picture 4" descr="sens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362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2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ngsana New" charset="0"/>
              </a:rPr>
              <a:t>Sensor: Smart Floors</a:t>
            </a:r>
            <a:endParaRPr lang="en-US" dirty="0">
              <a:cs typeface="Angsana New" charset="0"/>
            </a:endParaRPr>
          </a:p>
        </p:txBody>
      </p:sp>
      <p:sp>
        <p:nvSpPr>
          <p:cNvPr id="25497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447800"/>
            <a:ext cx="6324600" cy="502920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Fall d</a:t>
            </a:r>
            <a:r>
              <a:rPr lang="en-US" dirty="0" smtClean="0">
                <a:solidFill>
                  <a:srgbClr val="000000"/>
                </a:solidFill>
              </a:rPr>
              <a:t>etections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Falls </a:t>
            </a:r>
            <a:r>
              <a:rPr lang="en-US" dirty="0">
                <a:solidFill>
                  <a:srgbClr val="000000"/>
                </a:solidFill>
              </a:rPr>
              <a:t>are the second leading cause of unintentional-injury death for people of all ages and the leading cause of death for elders 79 years and older.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Studies have shown that the medical outcome of a fall is largely dependent upon the response and rescue time.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Smart Floor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Measure </a:t>
            </a:r>
            <a:r>
              <a:rPr lang="en-US" dirty="0">
                <a:solidFill>
                  <a:srgbClr val="000000"/>
                </a:solidFill>
                <a:cs typeface="Angsana New" charset="0"/>
              </a:rPr>
              <a:t>the pressure signals on the </a:t>
            </a: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floor’s cell via piezoelectric sensor.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cs typeface="Angsana New" charset="0"/>
              </a:rPr>
              <a:t>Mobility Assessment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ngsana New" charset="0"/>
            </a:endParaRPr>
          </a:p>
          <a:p>
            <a:pPr lvl="1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64" y="2590800"/>
            <a:ext cx="226943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2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Sensor: Smart Toilet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Analyze of urinary salts and sends the results to </a:t>
            </a:r>
            <a:r>
              <a:rPr lang="en-US" dirty="0" smtClean="0">
                <a:solidFill>
                  <a:srgbClr val="000000"/>
                </a:solidFill>
              </a:rPr>
              <a:t>a computer </a:t>
            </a:r>
            <a:r>
              <a:rPr lang="en-US" dirty="0">
                <a:solidFill>
                  <a:srgbClr val="000000"/>
                </a:solidFill>
              </a:rPr>
              <a:t>through </a:t>
            </a:r>
            <a:r>
              <a:rPr lang="en-US" dirty="0" smtClean="0">
                <a:solidFill>
                  <a:srgbClr val="000000"/>
                </a:solidFill>
              </a:rPr>
              <a:t>LAN.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How many </a:t>
            </a:r>
            <a:r>
              <a:rPr lang="en-US" dirty="0">
                <a:solidFill>
                  <a:srgbClr val="000000"/>
                </a:solidFill>
              </a:rPr>
              <a:t>times during the night </a:t>
            </a:r>
            <a:r>
              <a:rPr lang="en-US" dirty="0" smtClean="0">
                <a:solidFill>
                  <a:srgbClr val="000000"/>
                </a:solidFill>
              </a:rPr>
              <a:t>did a person go to the bathroom?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Analyze blood </a:t>
            </a:r>
            <a:r>
              <a:rPr lang="en-US" dirty="0">
                <a:solidFill>
                  <a:srgbClr val="000000"/>
                </a:solidFill>
              </a:rPr>
              <a:t>sugar levels, body </a:t>
            </a:r>
            <a:r>
              <a:rPr lang="en-US" dirty="0" smtClean="0">
                <a:solidFill>
                  <a:srgbClr val="000000"/>
                </a:solidFill>
              </a:rPr>
              <a:t>weight, </a:t>
            </a:r>
            <a:r>
              <a:rPr lang="en-US" dirty="0">
                <a:solidFill>
                  <a:srgbClr val="000000"/>
                </a:solidFill>
              </a:rPr>
              <a:t>and fat </a:t>
            </a:r>
            <a:r>
              <a:rPr lang="en-US" dirty="0" smtClean="0">
                <a:solidFill>
                  <a:srgbClr val="000000"/>
                </a:solidFill>
              </a:rPr>
              <a:t>percentage; can even have a </a:t>
            </a:r>
            <a:r>
              <a:rPr lang="en-US" dirty="0">
                <a:solidFill>
                  <a:srgbClr val="000000"/>
                </a:solidFill>
              </a:rPr>
              <a:t>blood pressure </a:t>
            </a:r>
            <a:r>
              <a:rPr lang="en-US" dirty="0" smtClean="0">
                <a:solidFill>
                  <a:srgbClr val="000000"/>
                </a:solidFill>
              </a:rPr>
              <a:t>cuff.</a:t>
            </a:r>
            <a:endParaRPr lang="th-TH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" name="Picture 6" descr="intelligence-toilet-t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4059963"/>
            <a:ext cx="5567363" cy="234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45047</TotalTime>
  <Words>1241</Words>
  <Application>Microsoft Office PowerPoint</Application>
  <PresentationFormat>On-screen Show (4:3)</PresentationFormat>
  <Paragraphs>169</Paragraphs>
  <Slides>26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Clarity</vt:lpstr>
      <vt:lpstr>Chart</vt:lpstr>
      <vt:lpstr>Mobile Computing</vt:lpstr>
      <vt:lpstr>Introduction</vt:lpstr>
      <vt:lpstr>Smart Homes for Aging Population </vt:lpstr>
      <vt:lpstr>Independence Is Important</vt:lpstr>
      <vt:lpstr>Concept</vt:lpstr>
      <vt:lpstr>Reasons</vt:lpstr>
      <vt:lpstr>Sensing</vt:lpstr>
      <vt:lpstr>Sensor: Smart Floors</vt:lpstr>
      <vt:lpstr>Sensor: Smart Toilet</vt:lpstr>
      <vt:lpstr>Sensor: Ball Body Check</vt:lpstr>
      <vt:lpstr>Sensor: Full Body Sensor</vt:lpstr>
      <vt:lpstr>Sensor: ECG Chair</vt:lpstr>
      <vt:lpstr>Sensor: Sleeping Disorders</vt:lpstr>
      <vt:lpstr>Sensor: Sleeping Disorders</vt:lpstr>
      <vt:lpstr>Sleep Studies</vt:lpstr>
      <vt:lpstr>Medication Reminder</vt:lpstr>
      <vt:lpstr>But Not Just For The Elderly</vt:lpstr>
      <vt:lpstr>What Are Smart Homes Good For?</vt:lpstr>
      <vt:lpstr>What Are Smart Homes Good For?</vt:lpstr>
      <vt:lpstr>What Are Smart Homes Good For?</vt:lpstr>
      <vt:lpstr>What Are Smart Homes Good For?</vt:lpstr>
      <vt:lpstr>What Are Smart Homes Good For?</vt:lpstr>
      <vt:lpstr>What Are Smart Homes Good For?</vt:lpstr>
      <vt:lpstr>Research Issues with Smart Homes Computer Security</vt:lpstr>
      <vt:lpstr>Research Issues with Smart Homes Unified Interaction Experience</vt:lpstr>
      <vt:lpstr>Research Issues with Smart Homes Deployability</vt:lpstr>
    </vt:vector>
  </TitlesOfParts>
  <Company>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Computing</dc:title>
  <dc:creator>Christian Poellabauer</dc:creator>
  <cp:lastModifiedBy>Microsoft</cp:lastModifiedBy>
  <cp:revision>632</cp:revision>
  <cp:lastPrinted>2018-04-20T12:05:42Z</cp:lastPrinted>
  <dcterms:created xsi:type="dcterms:W3CDTF">2014-03-08T16:06:28Z</dcterms:created>
  <dcterms:modified xsi:type="dcterms:W3CDTF">2020-03-30T08:58:41Z</dcterms:modified>
</cp:coreProperties>
</file>