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99" r:id="rId3"/>
    <p:sldId id="301" r:id="rId4"/>
    <p:sldId id="302" r:id="rId5"/>
    <p:sldId id="519" r:id="rId6"/>
    <p:sldId id="520" r:id="rId7"/>
    <p:sldId id="522" r:id="rId8"/>
    <p:sldId id="304" r:id="rId9"/>
    <p:sldId id="305" r:id="rId10"/>
    <p:sldId id="306" r:id="rId11"/>
    <p:sldId id="307" r:id="rId12"/>
    <p:sldId id="523" r:id="rId13"/>
    <p:sldId id="310" r:id="rId14"/>
    <p:sldId id="313" r:id="rId15"/>
    <p:sldId id="315" r:id="rId16"/>
    <p:sldId id="316" r:id="rId17"/>
    <p:sldId id="317" r:id="rId18"/>
    <p:sldId id="324" r:id="rId19"/>
    <p:sldId id="330" r:id="rId20"/>
    <p:sldId id="505" r:id="rId21"/>
    <p:sldId id="512" r:id="rId22"/>
    <p:sldId id="51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ew Kotz" initials="AK" lastIdx="2" clrIdx="0"/>
  <p:cmAuthor id="1" name="mdr" initials="m" lastIdx="1" clrIdx="1"/>
  <p:cmAuthor id="2" name="Mikael Drugge" initials="mdr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69" autoAdjust="0"/>
    <p:restoredTop sz="85148" autoAdjust="0"/>
  </p:normalViewPr>
  <p:slideViewPr>
    <p:cSldViewPr snapToGrid="0" snapToObjects="1">
      <p:cViewPr varScale="1">
        <p:scale>
          <a:sx n="78" d="100"/>
          <a:sy n="78" d="100"/>
        </p:scale>
        <p:origin x="-180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03-08-25T11:04:31.320" idx="1">
    <p:pos x="10" y="10"/>
    <p:text>In addition to the more down-to-earth uses for enhanced vision by use of video processing...
"Edgertonian eyes", like going to Kåren and experience stroboscopic lights, sort of... But with another use for it.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1EB0DF-7842-2A45-B4D1-89967674BF78}" type="doc">
      <dgm:prSet loTypeId="urn:microsoft.com/office/officeart/2005/8/layout/vList5" loCatId="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AEC6517F-B693-B449-92B0-AA130DF1B5B3}">
      <dgm:prSet phldrT="[Text]"/>
      <dgm:spPr>
        <a:gradFill flip="none" rotWithShape="0">
          <a:gsLst>
            <a:gs pos="0">
              <a:schemeClr val="accent4">
                <a:hueOff val="0"/>
                <a:satOff val="0"/>
                <a:lumOff val="0"/>
                <a:shade val="85000"/>
                <a:alpha val="56000"/>
              </a:schemeClr>
            </a:gs>
            <a:gs pos="100000">
              <a:schemeClr val="accent4">
                <a:hueOff val="0"/>
                <a:satOff val="0"/>
                <a:lumOff val="0"/>
                <a:tint val="90000"/>
                <a:satMod val="200000"/>
                <a:alpha val="56000"/>
              </a:schemeClr>
            </a:gs>
          </a:gsLst>
          <a:path path="circle">
            <a:fillToRect l="100000" t="100000" r="100000" b="100000"/>
          </a:path>
          <a:tileRect/>
        </a:gradFill>
      </dgm:spPr>
      <dgm:t>
        <a:bodyPr/>
        <a:lstStyle/>
        <a:p>
          <a:r>
            <a:rPr lang="en-US" dirty="0"/>
            <a:t>Glass</a:t>
          </a:r>
        </a:p>
      </dgm:t>
    </dgm:pt>
    <dgm:pt modelId="{C1D7A438-0DF8-4A47-841A-B14094845EFC}" type="parTrans" cxnId="{0D58C742-F996-7F4B-9444-29A04CE16F70}">
      <dgm:prSet/>
      <dgm:spPr/>
      <dgm:t>
        <a:bodyPr/>
        <a:lstStyle/>
        <a:p>
          <a:endParaRPr lang="en-US"/>
        </a:p>
      </dgm:t>
    </dgm:pt>
    <dgm:pt modelId="{A5772EB2-D134-A640-A705-D7FDDEA21D2E}" type="sibTrans" cxnId="{0D58C742-F996-7F4B-9444-29A04CE16F70}">
      <dgm:prSet/>
      <dgm:spPr/>
      <dgm:t>
        <a:bodyPr/>
        <a:lstStyle/>
        <a:p>
          <a:endParaRPr lang="en-US"/>
        </a:p>
      </dgm:t>
    </dgm:pt>
    <dgm:pt modelId="{78BB7615-588A-2B4F-8102-7CFE5F3D5409}">
      <dgm:prSet phldrT="[Text]"/>
      <dgm:spPr>
        <a:solidFill>
          <a:schemeClr val="accent4">
            <a:tint val="40000"/>
            <a:hueOff val="0"/>
            <a:satOff val="0"/>
            <a:lumOff val="0"/>
            <a:alpha val="33000"/>
          </a:schemeClr>
        </a:solidFill>
      </dgm:spPr>
      <dgm:t>
        <a:bodyPr/>
        <a:lstStyle/>
        <a:p>
          <a:r>
            <a:rPr lang="en-US" dirty="0"/>
            <a:t>Location: Sits above the line of sight</a:t>
          </a:r>
        </a:p>
      </dgm:t>
    </dgm:pt>
    <dgm:pt modelId="{2C5B583F-F023-FB4A-8BA7-910C34BB99CC}" type="parTrans" cxnId="{36DE2740-F932-584E-91DA-4FBAB14C3D12}">
      <dgm:prSet/>
      <dgm:spPr/>
      <dgm:t>
        <a:bodyPr/>
        <a:lstStyle/>
        <a:p>
          <a:endParaRPr lang="en-US"/>
        </a:p>
      </dgm:t>
    </dgm:pt>
    <dgm:pt modelId="{19E41184-3792-E746-88D9-6365662BB365}" type="sibTrans" cxnId="{36DE2740-F932-584E-91DA-4FBAB14C3D12}">
      <dgm:prSet/>
      <dgm:spPr/>
      <dgm:t>
        <a:bodyPr/>
        <a:lstStyle/>
        <a:p>
          <a:endParaRPr lang="en-US"/>
        </a:p>
      </dgm:t>
    </dgm:pt>
    <dgm:pt modelId="{9A004021-51B3-DB49-B6DE-69A96BE1C327}">
      <dgm:prSet/>
      <dgm:spPr>
        <a:gradFill flip="none" rotWithShape="0">
          <a:gsLst>
            <a:gs pos="0">
              <a:schemeClr val="accent4">
                <a:hueOff val="9413311"/>
                <a:satOff val="-23276"/>
                <a:lumOff val="-12353"/>
                <a:shade val="85000"/>
                <a:alpha val="55000"/>
              </a:schemeClr>
            </a:gs>
            <a:gs pos="100000">
              <a:schemeClr val="accent4">
                <a:hueOff val="9413311"/>
                <a:satOff val="-23276"/>
                <a:lumOff val="-12353"/>
                <a:tint val="90000"/>
                <a:satMod val="200000"/>
                <a:alpha val="55000"/>
              </a:schemeClr>
            </a:gs>
          </a:gsLst>
          <a:path path="circle">
            <a:fillToRect l="100000" t="100000" r="100000" b="100000"/>
          </a:path>
          <a:tileRect/>
        </a:gradFill>
      </dgm:spPr>
      <dgm:t>
        <a:bodyPr/>
        <a:lstStyle/>
        <a:p>
          <a:r>
            <a:rPr lang="en-US" dirty="0"/>
            <a:t>Wi-Fi/ Bluetooth</a:t>
          </a:r>
        </a:p>
      </dgm:t>
    </dgm:pt>
    <dgm:pt modelId="{F826E094-ADBB-544B-B3F3-715316396EAE}" type="parTrans" cxnId="{19FA3194-A249-2F48-B3A1-E966C846A941}">
      <dgm:prSet/>
      <dgm:spPr/>
      <dgm:t>
        <a:bodyPr/>
        <a:lstStyle/>
        <a:p>
          <a:endParaRPr lang="en-US"/>
        </a:p>
      </dgm:t>
    </dgm:pt>
    <dgm:pt modelId="{58C1DFA9-AFF1-6944-A118-C9BE38C2ADC1}" type="sibTrans" cxnId="{19FA3194-A249-2F48-B3A1-E966C846A941}">
      <dgm:prSet/>
      <dgm:spPr/>
      <dgm:t>
        <a:bodyPr/>
        <a:lstStyle/>
        <a:p>
          <a:endParaRPr lang="en-US"/>
        </a:p>
      </dgm:t>
    </dgm:pt>
    <dgm:pt modelId="{EC67E81A-8CEA-DD41-9D51-658572216495}">
      <dgm:prSet/>
      <dgm:spPr>
        <a:solidFill>
          <a:schemeClr val="accent4">
            <a:tint val="40000"/>
            <a:hueOff val="9694343"/>
            <a:satOff val="-19730"/>
            <a:lumOff val="-2923"/>
            <a:alpha val="33000"/>
          </a:schemeClr>
        </a:solidFill>
      </dgm:spPr>
      <dgm:t>
        <a:bodyPr/>
        <a:lstStyle/>
        <a:p>
          <a:r>
            <a:rPr lang="en-US" dirty="0"/>
            <a:t>Location: Inside the right arm of Glass</a:t>
          </a:r>
        </a:p>
      </dgm:t>
    </dgm:pt>
    <dgm:pt modelId="{B4D6E5CA-F020-E843-8EF6-2530083B3E1A}" type="sibTrans" cxnId="{5D11EACC-A0C3-1341-A98C-E84412862C06}">
      <dgm:prSet/>
      <dgm:spPr/>
      <dgm:t>
        <a:bodyPr/>
        <a:lstStyle/>
        <a:p>
          <a:endParaRPr lang="en-US"/>
        </a:p>
      </dgm:t>
    </dgm:pt>
    <dgm:pt modelId="{7909D9DA-4D14-564E-BB13-1F43E5DBCFD8}" type="parTrans" cxnId="{5D11EACC-A0C3-1341-A98C-E84412862C06}">
      <dgm:prSet/>
      <dgm:spPr/>
      <dgm:t>
        <a:bodyPr/>
        <a:lstStyle/>
        <a:p>
          <a:endParaRPr lang="en-US"/>
        </a:p>
      </dgm:t>
    </dgm:pt>
    <dgm:pt modelId="{D9201D7E-4E39-B948-B68A-ECADB3C418F5}">
      <dgm:prSet phldrT="[Text]"/>
      <dgm:spPr>
        <a:solidFill>
          <a:schemeClr val="accent4">
            <a:tint val="40000"/>
            <a:hueOff val="0"/>
            <a:satOff val="0"/>
            <a:lumOff val="0"/>
            <a:alpha val="33000"/>
          </a:schemeClr>
        </a:solidFill>
      </dgm:spPr>
      <dgm:t>
        <a:bodyPr/>
        <a:lstStyle/>
        <a:p>
          <a:r>
            <a:rPr lang="en-US" dirty="0"/>
            <a:t>Control: Look up to activate/ Look down to activate sleep mode </a:t>
          </a:r>
        </a:p>
      </dgm:t>
    </dgm:pt>
    <dgm:pt modelId="{A188E723-9EAF-2046-BEA6-34C10F2E73C5}" type="parTrans" cxnId="{71239801-8EFD-D54C-A7E0-956E75BD4DF3}">
      <dgm:prSet/>
      <dgm:spPr/>
      <dgm:t>
        <a:bodyPr/>
        <a:lstStyle/>
        <a:p>
          <a:endParaRPr lang="en-US"/>
        </a:p>
      </dgm:t>
    </dgm:pt>
    <dgm:pt modelId="{65925865-D157-184A-88D6-E04E3001649A}" type="sibTrans" cxnId="{71239801-8EFD-D54C-A7E0-956E75BD4DF3}">
      <dgm:prSet/>
      <dgm:spPr/>
      <dgm:t>
        <a:bodyPr/>
        <a:lstStyle/>
        <a:p>
          <a:endParaRPr lang="en-US"/>
        </a:p>
      </dgm:t>
    </dgm:pt>
    <dgm:pt modelId="{97FD1006-589D-8D4D-B709-355F5D506B07}">
      <dgm:prSet/>
      <dgm:spPr>
        <a:solidFill>
          <a:schemeClr val="accent4">
            <a:tint val="40000"/>
            <a:hueOff val="9694343"/>
            <a:satOff val="-19730"/>
            <a:lumOff val="-2923"/>
            <a:alpha val="33000"/>
          </a:schemeClr>
        </a:solidFill>
      </dgm:spPr>
      <dgm:t>
        <a:bodyPr/>
        <a:lstStyle/>
        <a:p>
          <a:r>
            <a:rPr lang="en-US" dirty="0"/>
            <a:t>Control: Links to Wi-Fi or devices with Bluetooth.</a:t>
          </a:r>
        </a:p>
      </dgm:t>
    </dgm:pt>
    <dgm:pt modelId="{A8CAF960-9B3A-EC47-8B41-647942A5C4D4}" type="parTrans" cxnId="{47E1F8C6-1216-CD47-A953-DA334F199255}">
      <dgm:prSet/>
      <dgm:spPr/>
      <dgm:t>
        <a:bodyPr/>
        <a:lstStyle/>
        <a:p>
          <a:endParaRPr lang="en-US"/>
        </a:p>
      </dgm:t>
    </dgm:pt>
    <dgm:pt modelId="{148ECC27-9F98-C044-95E1-00337A51647E}" type="sibTrans" cxnId="{47E1F8C6-1216-CD47-A953-DA334F199255}">
      <dgm:prSet/>
      <dgm:spPr/>
      <dgm:t>
        <a:bodyPr/>
        <a:lstStyle/>
        <a:p>
          <a:endParaRPr lang="en-US"/>
        </a:p>
      </dgm:t>
    </dgm:pt>
    <dgm:pt modelId="{CB031B6A-502A-E943-A012-59A128BC807C}" type="pres">
      <dgm:prSet presAssocID="{A11EB0DF-7842-2A45-B4D1-89967674BF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95B27D-4F66-6D41-B28A-D17BF3DB1E78}" type="pres">
      <dgm:prSet presAssocID="{AEC6517F-B693-B449-92B0-AA130DF1B5B3}" presName="linNode" presStyleCnt="0"/>
      <dgm:spPr/>
    </dgm:pt>
    <dgm:pt modelId="{6D64DD92-6528-AD43-8F30-3143B7A67E43}" type="pres">
      <dgm:prSet presAssocID="{AEC6517F-B693-B449-92B0-AA130DF1B5B3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5B2E2-BD03-134C-BC2D-7E1D879B24CB}" type="pres">
      <dgm:prSet presAssocID="{AEC6517F-B693-B449-92B0-AA130DF1B5B3}" presName="descendantText" presStyleLbl="alignAccFollowNode1" presStyleIdx="0" presStyleCnt="2" custLinFactNeighborY="-5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F3B66F-4428-1C42-8D1B-E90D4BEC9391}" type="pres">
      <dgm:prSet presAssocID="{A5772EB2-D134-A640-A705-D7FDDEA21D2E}" presName="sp" presStyleCnt="0"/>
      <dgm:spPr/>
    </dgm:pt>
    <dgm:pt modelId="{1220CF47-C15C-5544-9C26-CF5BE146E6FF}" type="pres">
      <dgm:prSet presAssocID="{9A004021-51B3-DB49-B6DE-69A96BE1C327}" presName="linNode" presStyleCnt="0"/>
      <dgm:spPr/>
    </dgm:pt>
    <dgm:pt modelId="{C6C69B32-E6A5-B848-9668-3ECF99DDB8DB}" type="pres">
      <dgm:prSet presAssocID="{9A004021-51B3-DB49-B6DE-69A96BE1C327}" presName="parentText" presStyleLbl="node1" presStyleIdx="1" presStyleCnt="2" custLinFactNeighborY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98C262-FCC3-6847-A3C5-F06513FF9286}" type="pres">
      <dgm:prSet presAssocID="{9A004021-51B3-DB49-B6DE-69A96BE1C32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919D506-CBBE-7047-A3F3-20EC46C66C5A}" type="presOf" srcId="{EC67E81A-8CEA-DD41-9D51-658572216495}" destId="{0798C262-FCC3-6847-A3C5-F06513FF9286}" srcOrd="0" destOrd="0" presId="urn:microsoft.com/office/officeart/2005/8/layout/vList5"/>
    <dgm:cxn modelId="{0D58C742-F996-7F4B-9444-29A04CE16F70}" srcId="{A11EB0DF-7842-2A45-B4D1-89967674BF78}" destId="{AEC6517F-B693-B449-92B0-AA130DF1B5B3}" srcOrd="0" destOrd="0" parTransId="{C1D7A438-0DF8-4A47-841A-B14094845EFC}" sibTransId="{A5772EB2-D134-A640-A705-D7FDDEA21D2E}"/>
    <dgm:cxn modelId="{A5F7ABF9-E68E-514F-800F-41D3FFD7B2A8}" type="presOf" srcId="{78BB7615-588A-2B4F-8102-7CFE5F3D5409}" destId="{AE15B2E2-BD03-134C-BC2D-7E1D879B24CB}" srcOrd="0" destOrd="0" presId="urn:microsoft.com/office/officeart/2005/8/layout/vList5"/>
    <dgm:cxn modelId="{5D11EACC-A0C3-1341-A98C-E84412862C06}" srcId="{9A004021-51B3-DB49-B6DE-69A96BE1C327}" destId="{EC67E81A-8CEA-DD41-9D51-658572216495}" srcOrd="0" destOrd="0" parTransId="{7909D9DA-4D14-564E-BB13-1F43E5DBCFD8}" sibTransId="{B4D6E5CA-F020-E843-8EF6-2530083B3E1A}"/>
    <dgm:cxn modelId="{71239801-8EFD-D54C-A7E0-956E75BD4DF3}" srcId="{AEC6517F-B693-B449-92B0-AA130DF1B5B3}" destId="{D9201D7E-4E39-B948-B68A-ECADB3C418F5}" srcOrd="1" destOrd="0" parTransId="{A188E723-9EAF-2046-BEA6-34C10F2E73C5}" sibTransId="{65925865-D157-184A-88D6-E04E3001649A}"/>
    <dgm:cxn modelId="{11354218-366C-5341-B3C8-7D7218E14223}" type="presOf" srcId="{AEC6517F-B693-B449-92B0-AA130DF1B5B3}" destId="{6D64DD92-6528-AD43-8F30-3143B7A67E43}" srcOrd="0" destOrd="0" presId="urn:microsoft.com/office/officeart/2005/8/layout/vList5"/>
    <dgm:cxn modelId="{36DE2740-F932-584E-91DA-4FBAB14C3D12}" srcId="{AEC6517F-B693-B449-92B0-AA130DF1B5B3}" destId="{78BB7615-588A-2B4F-8102-7CFE5F3D5409}" srcOrd="0" destOrd="0" parTransId="{2C5B583F-F023-FB4A-8BA7-910C34BB99CC}" sibTransId="{19E41184-3792-E746-88D9-6365662BB365}"/>
    <dgm:cxn modelId="{DC231404-0A99-2A4C-BCC1-78C668C6FB26}" type="presOf" srcId="{97FD1006-589D-8D4D-B709-355F5D506B07}" destId="{0798C262-FCC3-6847-A3C5-F06513FF9286}" srcOrd="0" destOrd="1" presId="urn:microsoft.com/office/officeart/2005/8/layout/vList5"/>
    <dgm:cxn modelId="{43CA5939-63B8-3345-BCA5-1EC96D367281}" type="presOf" srcId="{D9201D7E-4E39-B948-B68A-ECADB3C418F5}" destId="{AE15B2E2-BD03-134C-BC2D-7E1D879B24CB}" srcOrd="0" destOrd="1" presId="urn:microsoft.com/office/officeart/2005/8/layout/vList5"/>
    <dgm:cxn modelId="{44E58FC4-02B8-A745-B2CA-CD0CA791A560}" type="presOf" srcId="{A11EB0DF-7842-2A45-B4D1-89967674BF78}" destId="{CB031B6A-502A-E943-A012-59A128BC807C}" srcOrd="0" destOrd="0" presId="urn:microsoft.com/office/officeart/2005/8/layout/vList5"/>
    <dgm:cxn modelId="{74DB84B1-9257-0746-BD4E-3D2B3B63F888}" type="presOf" srcId="{9A004021-51B3-DB49-B6DE-69A96BE1C327}" destId="{C6C69B32-E6A5-B848-9668-3ECF99DDB8DB}" srcOrd="0" destOrd="0" presId="urn:microsoft.com/office/officeart/2005/8/layout/vList5"/>
    <dgm:cxn modelId="{19FA3194-A249-2F48-B3A1-E966C846A941}" srcId="{A11EB0DF-7842-2A45-B4D1-89967674BF78}" destId="{9A004021-51B3-DB49-B6DE-69A96BE1C327}" srcOrd="1" destOrd="0" parTransId="{F826E094-ADBB-544B-B3F3-715316396EAE}" sibTransId="{58C1DFA9-AFF1-6944-A118-C9BE38C2ADC1}"/>
    <dgm:cxn modelId="{47E1F8C6-1216-CD47-A953-DA334F199255}" srcId="{9A004021-51B3-DB49-B6DE-69A96BE1C327}" destId="{97FD1006-589D-8D4D-B709-355F5D506B07}" srcOrd="1" destOrd="0" parTransId="{A8CAF960-9B3A-EC47-8B41-647942A5C4D4}" sibTransId="{148ECC27-9F98-C044-95E1-00337A51647E}"/>
    <dgm:cxn modelId="{831865AC-C972-3242-B590-A215CFC5D7A5}" type="presParOf" srcId="{CB031B6A-502A-E943-A012-59A128BC807C}" destId="{D895B27D-4F66-6D41-B28A-D17BF3DB1E78}" srcOrd="0" destOrd="0" presId="urn:microsoft.com/office/officeart/2005/8/layout/vList5"/>
    <dgm:cxn modelId="{561EB5A9-930E-9548-910A-CE053046AEB1}" type="presParOf" srcId="{D895B27D-4F66-6D41-B28A-D17BF3DB1E78}" destId="{6D64DD92-6528-AD43-8F30-3143B7A67E43}" srcOrd="0" destOrd="0" presId="urn:microsoft.com/office/officeart/2005/8/layout/vList5"/>
    <dgm:cxn modelId="{0E24FBF9-5189-E443-8F5F-CA214A166921}" type="presParOf" srcId="{D895B27D-4F66-6D41-B28A-D17BF3DB1E78}" destId="{AE15B2E2-BD03-134C-BC2D-7E1D879B24CB}" srcOrd="1" destOrd="0" presId="urn:microsoft.com/office/officeart/2005/8/layout/vList5"/>
    <dgm:cxn modelId="{EE5D7022-C78B-6E4B-B498-18FDEB22F32C}" type="presParOf" srcId="{CB031B6A-502A-E943-A012-59A128BC807C}" destId="{5CF3B66F-4428-1C42-8D1B-E90D4BEC9391}" srcOrd="1" destOrd="0" presId="urn:microsoft.com/office/officeart/2005/8/layout/vList5"/>
    <dgm:cxn modelId="{64651A3F-8401-2444-A9F8-2ED584C80C4B}" type="presParOf" srcId="{CB031B6A-502A-E943-A012-59A128BC807C}" destId="{1220CF47-C15C-5544-9C26-CF5BE146E6FF}" srcOrd="2" destOrd="0" presId="urn:microsoft.com/office/officeart/2005/8/layout/vList5"/>
    <dgm:cxn modelId="{6C1B79AB-70D1-0940-9054-F35AB6A6C851}" type="presParOf" srcId="{1220CF47-C15C-5544-9C26-CF5BE146E6FF}" destId="{C6C69B32-E6A5-B848-9668-3ECF99DDB8DB}" srcOrd="0" destOrd="0" presId="urn:microsoft.com/office/officeart/2005/8/layout/vList5"/>
    <dgm:cxn modelId="{E45AFEFA-F830-044F-AAFE-80E2ED100851}" type="presParOf" srcId="{1220CF47-C15C-5544-9C26-CF5BE146E6FF}" destId="{0798C262-FCC3-6847-A3C5-F06513FF928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893E-3F74-774D-9952-F4A143823D86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4C48B7-3068-0A42-98A8-4C3674277C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000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D32EAE-3C08-0D43-9E07-E80D1C92A2F2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0E556A-40F9-084D-98C3-3BF4B5142D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21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703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805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0442-E5F7-4845-8EE9-C3255DE541D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497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FE92ED-C7E3-5E48-B988-0B303B117ED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952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7A706F-D00D-4EF2-A0C6-AE1557753A2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28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32C923-8F69-4AF4-8584-37235B5F0BD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374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D9F35E-4AC5-44D8-9B05-0CC775A9C69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4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0E9D43-18D8-6346-8B8B-FAC3867E1E28}" type="slidenum">
              <a:rPr lang="en-US"/>
              <a:pPr/>
              <a:t>2</a:t>
            </a:fld>
            <a:endParaRPr lang="en-US"/>
          </a:p>
        </p:txBody>
      </p:sp>
      <p:sp>
        <p:nvSpPr>
          <p:cNvPr id="251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20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2103D-37F6-C74D-B488-C0012F701659}" type="slidenum">
              <a:rPr lang="en-US"/>
              <a:pPr/>
              <a:t>3</a:t>
            </a:fld>
            <a:endParaRPr lang="en-US"/>
          </a:p>
        </p:txBody>
      </p:sp>
      <p:sp>
        <p:nvSpPr>
          <p:cNvPr id="253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680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0442-E5F7-4845-8EE9-C3255DE541D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10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0E556A-40F9-084D-98C3-3BF4B5142D2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06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4675FC-6C4A-4C47-8D57-83AEEB242289}" type="slidenum">
              <a:rPr lang="en-US"/>
              <a:pPr/>
              <a:t>8</a:t>
            </a:fld>
            <a:endParaRPr lang="en-US"/>
          </a:p>
        </p:txBody>
      </p:sp>
      <p:sp>
        <p:nvSpPr>
          <p:cNvPr id="257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86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0442-E5F7-4845-8EE9-C3255DE541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1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203F3D-6E89-474E-82BE-85A6B854F6C2}" type="slidenum">
              <a:rPr lang="en-US"/>
              <a:pPr/>
              <a:t>10</a:t>
            </a:fld>
            <a:endParaRPr 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015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650442-E5F7-4845-8EE9-C3255DE541D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394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May 11, 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CSE 40814/60814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5257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r>
              <a:rPr lang="en-US" dirty="0"/>
              <a:t>Computer Science &amp; Engineering, University of Notre Dame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r3ngmRuGU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Mobile Computing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WEARABLE COMPUTING </a:t>
            </a:r>
            <a:r>
              <a:rPr lang="en-US" dirty="0" smtClean="0"/>
              <a:t>Part 2</a:t>
            </a:r>
          </a:p>
          <a:p>
            <a:endParaRPr lang="en-US" dirty="0"/>
          </a:p>
        </p:txBody>
      </p:sp>
      <p:pic>
        <p:nvPicPr>
          <p:cNvPr id="4" name="Picture 3" descr="wearable-tech-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292" y="3494438"/>
            <a:ext cx="2207179" cy="3310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38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Applications</a:t>
            </a:r>
            <a:r>
              <a:rPr lang="sv-SE" dirty="0"/>
              <a:t> – </a:t>
            </a:r>
            <a:r>
              <a:rPr lang="sv-SE" dirty="0" err="1"/>
              <a:t>Additional</a:t>
            </a:r>
            <a:r>
              <a:rPr lang="sv-SE" dirty="0"/>
              <a:t> Vision Tricks</a:t>
            </a:r>
            <a:endParaRPr lang="en-US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”</a:t>
            </a:r>
            <a:r>
              <a:rPr lang="sv-SE" dirty="0" err="1"/>
              <a:t>Edgertonian</a:t>
            </a:r>
            <a:r>
              <a:rPr lang="sv-SE" dirty="0"/>
              <a:t>” </a:t>
            </a:r>
            <a:r>
              <a:rPr lang="sv-SE" dirty="0" err="1"/>
              <a:t>eyes</a:t>
            </a:r>
            <a:endParaRPr lang="sv-SE" dirty="0"/>
          </a:p>
          <a:p>
            <a:pPr lvl="1"/>
            <a:r>
              <a:rPr lang="sv-SE" dirty="0" err="1"/>
              <a:t>Freeze-frame</a:t>
            </a:r>
            <a:r>
              <a:rPr lang="sv-SE" dirty="0"/>
              <a:t> </a:t>
            </a:r>
            <a:r>
              <a:rPr lang="sv-SE" dirty="0" err="1"/>
              <a:t>effect</a:t>
            </a:r>
            <a:r>
              <a:rPr lang="sv-SE" dirty="0"/>
              <a:t>, fast </a:t>
            </a:r>
            <a:r>
              <a:rPr lang="sv-SE" dirty="0" err="1"/>
              <a:t>shutter</a:t>
            </a:r>
            <a:endParaRPr lang="sv-SE" dirty="0"/>
          </a:p>
          <a:p>
            <a:pPr lvl="2"/>
            <a:r>
              <a:rPr lang="sv-SE" dirty="0"/>
              <a:t>Reading text on a </a:t>
            </a:r>
            <a:r>
              <a:rPr lang="sv-SE" dirty="0" err="1"/>
              <a:t>tire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speeding</a:t>
            </a:r>
            <a:r>
              <a:rPr lang="sv-SE" dirty="0"/>
              <a:t> </a:t>
            </a:r>
            <a:r>
              <a:rPr lang="sv-SE" dirty="0" err="1"/>
              <a:t>car</a:t>
            </a:r>
            <a:endParaRPr lang="sv-SE" dirty="0"/>
          </a:p>
          <a:p>
            <a:pPr lvl="2"/>
            <a:r>
              <a:rPr lang="sv-SE" dirty="0" err="1"/>
              <a:t>Clearly</a:t>
            </a:r>
            <a:r>
              <a:rPr lang="sv-SE" dirty="0"/>
              <a:t> </a:t>
            </a:r>
            <a:r>
              <a:rPr lang="sv-SE" dirty="0" err="1"/>
              <a:t>seeing</a:t>
            </a:r>
            <a:r>
              <a:rPr lang="sv-SE" dirty="0"/>
              <a:t> the rotor </a:t>
            </a:r>
            <a:r>
              <a:rPr lang="sv-SE" dirty="0" err="1"/>
              <a:t>blades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a </a:t>
            </a:r>
            <a:r>
              <a:rPr lang="sv-SE" dirty="0" err="1"/>
              <a:t>helicopter</a:t>
            </a:r>
            <a:endParaRPr lang="sv-SE" dirty="0"/>
          </a:p>
          <a:p>
            <a:pPr lvl="2"/>
            <a:r>
              <a:rPr lang="sv-SE" dirty="0" err="1"/>
              <a:t>Counting</a:t>
            </a:r>
            <a:r>
              <a:rPr lang="sv-SE" dirty="0"/>
              <a:t> the </a:t>
            </a:r>
            <a:r>
              <a:rPr lang="sv-SE" dirty="0" err="1"/>
              <a:t>number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bolts</a:t>
            </a:r>
            <a:r>
              <a:rPr lang="sv-SE" dirty="0"/>
              <a:t> holding an </a:t>
            </a:r>
            <a:r>
              <a:rPr lang="sv-SE" dirty="0" err="1"/>
              <a:t>airplane</a:t>
            </a:r>
            <a:r>
              <a:rPr lang="sv-SE" dirty="0"/>
              <a:t> rotor </a:t>
            </a:r>
            <a:r>
              <a:rPr lang="sv-SE" dirty="0" err="1"/>
              <a:t>together</a:t>
            </a:r>
            <a:r>
              <a:rPr lang="sv-SE" dirty="0"/>
              <a:t> in mid-air</a:t>
            </a:r>
          </a:p>
          <a:p>
            <a:pPr lvl="2"/>
            <a:r>
              <a:rPr lang="sv-SE" dirty="0"/>
              <a:t>Plus lots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other</a:t>
            </a:r>
            <a:r>
              <a:rPr lang="sv-SE" dirty="0"/>
              <a:t> </a:t>
            </a:r>
            <a:r>
              <a:rPr lang="sv-SE" dirty="0" err="1"/>
              <a:t>interesting</a:t>
            </a:r>
            <a:r>
              <a:rPr lang="sv-SE" dirty="0"/>
              <a:t> </a:t>
            </a:r>
            <a:r>
              <a:rPr lang="sv-SE" dirty="0" err="1"/>
              <a:t>effects</a:t>
            </a:r>
            <a:endParaRPr lang="sv-SE" dirty="0"/>
          </a:p>
          <a:p>
            <a:pPr lvl="2"/>
            <a:endParaRPr lang="sv-SE" dirty="0"/>
          </a:p>
          <a:p>
            <a:pPr lvl="2"/>
            <a:endParaRPr lang="sv-SE" dirty="0"/>
          </a:p>
          <a:p>
            <a:pPr lvl="2"/>
            <a:r>
              <a:rPr lang="sv-SE" dirty="0">
                <a:hlinkClick r:id="rId3"/>
              </a:rPr>
              <a:t>https://www.youtube.com/watch?v=yr3ngmRuGUc</a:t>
            </a:r>
            <a:endParaRPr lang="sv-SE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088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err="1"/>
              <a:t>Applications</a:t>
            </a:r>
            <a:r>
              <a:rPr lang="sv-SE" dirty="0"/>
              <a:t> – </a:t>
            </a:r>
            <a:r>
              <a:rPr lang="sv-SE" dirty="0" err="1"/>
              <a:t>Additional</a:t>
            </a:r>
            <a:r>
              <a:rPr lang="sv-SE" dirty="0"/>
              <a:t> Vision Tricks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Giant’s</a:t>
            </a:r>
            <a:r>
              <a:rPr lang="sv-SE" dirty="0"/>
              <a:t> </a:t>
            </a:r>
            <a:r>
              <a:rPr lang="sv-SE" dirty="0" err="1"/>
              <a:t>eyes</a:t>
            </a:r>
            <a:endParaRPr lang="sv-SE" dirty="0"/>
          </a:p>
          <a:p>
            <a:pPr lvl="1"/>
            <a:r>
              <a:rPr lang="sv-SE" dirty="0" err="1"/>
              <a:t>Enhances</a:t>
            </a:r>
            <a:r>
              <a:rPr lang="sv-SE" dirty="0"/>
              <a:t> </a:t>
            </a:r>
            <a:r>
              <a:rPr lang="sv-SE" dirty="0" err="1"/>
              <a:t>depth</a:t>
            </a:r>
            <a:r>
              <a:rPr lang="sv-SE" dirty="0"/>
              <a:t> perception of </a:t>
            </a:r>
            <a:r>
              <a:rPr lang="sv-SE" dirty="0" err="1"/>
              <a:t>distant</a:t>
            </a:r>
            <a:r>
              <a:rPr lang="sv-SE" dirty="0"/>
              <a:t> </a:t>
            </a:r>
            <a:r>
              <a:rPr lang="sv-SE" dirty="0" err="1"/>
              <a:t>objects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19200" y="3048000"/>
            <a:ext cx="6913562" cy="3100387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2775795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First Response</a:t>
            </a:r>
          </a:p>
        </p:txBody>
      </p:sp>
      <p:pic>
        <p:nvPicPr>
          <p:cNvPr id="4" name="Picture 3" descr="aaapressavanav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062" y="1829517"/>
            <a:ext cx="5500509" cy="41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9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Applications – Social software</a:t>
            </a:r>
            <a:endParaRPr lang="en-US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2"/>
              <a:buNone/>
            </a:pPr>
            <a:r>
              <a:rPr lang="en-US" dirty="0"/>
              <a:t>Usually designed for urban settings. Interface to groups or individuals.</a:t>
            </a:r>
          </a:p>
          <a:p>
            <a:r>
              <a:rPr lang="en-US" dirty="0"/>
              <a:t>Safety net</a:t>
            </a:r>
          </a:p>
          <a:p>
            <a:pPr lvl="1"/>
            <a:r>
              <a:rPr lang="sv-SE" dirty="0" err="1"/>
              <a:t>Heart</a:t>
            </a:r>
            <a:r>
              <a:rPr lang="sv-SE" dirty="0"/>
              <a:t> rate, perspiration, </a:t>
            </a:r>
            <a:r>
              <a:rPr lang="sv-SE" dirty="0" err="1"/>
              <a:t>breath</a:t>
            </a:r>
            <a:r>
              <a:rPr lang="sv-SE" dirty="0"/>
              <a:t> rate</a:t>
            </a:r>
          </a:p>
          <a:p>
            <a:pPr lvl="1"/>
            <a:r>
              <a:rPr lang="sv-SE" dirty="0"/>
              <a:t>Alert </a:t>
            </a:r>
            <a:r>
              <a:rPr lang="sv-SE" dirty="0" err="1"/>
              <a:t>friends</a:t>
            </a:r>
            <a:r>
              <a:rPr lang="sv-SE" dirty="0"/>
              <a:t> in </a:t>
            </a:r>
            <a:r>
              <a:rPr lang="sv-SE" dirty="0" err="1"/>
              <a:t>case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abnormal</a:t>
            </a:r>
            <a:r>
              <a:rPr lang="sv-SE" dirty="0"/>
              <a:t> </a:t>
            </a:r>
            <a:r>
              <a:rPr lang="sv-SE" dirty="0" err="1"/>
              <a:t>values</a:t>
            </a:r>
            <a:endParaRPr lang="en-US" dirty="0"/>
          </a:p>
          <a:p>
            <a:r>
              <a:rPr lang="en-US" dirty="0"/>
              <a:t>Friend finder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 descr="wearable-friend-finde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452" y="3745129"/>
            <a:ext cx="4170279" cy="262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39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3" descr="Picture 2.png"/>
          <p:cNvPicPr>
            <a:picLocks noChangeAspect="1"/>
          </p:cNvPicPr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12" r="11612"/>
          <a:stretch>
            <a:fillRect/>
          </a:stretch>
        </p:blipFill>
        <p:spPr>
          <a:xfrm>
            <a:off x="637144" y="1622862"/>
            <a:ext cx="7924800" cy="41148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09600" y="1600200"/>
            <a:ext cx="7924800" cy="4114800"/>
          </a:xfrm>
          <a:prstGeom prst="rect">
            <a:avLst/>
          </a:prstGeom>
        </p:spPr>
        <p:txBody>
          <a:bodyPr/>
          <a:lstStyle/>
          <a:p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FF6600">
                      <a:alpha val="57000"/>
                    </a:srgbClr>
                  </a:glow>
                </a:effectLst>
              </a:rPr>
              <a:t>Create a closer relationship with technology.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FF6600">
                      <a:alpha val="57000"/>
                    </a:srgbClr>
                  </a:glow>
                </a:effectLst>
              </a:rPr>
              <a:t>Move away from technology that competes with real life</a:t>
            </a:r>
          </a:p>
          <a:p>
            <a:pPr lvl="2"/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FF6600">
                      <a:alpha val="57000"/>
                    </a:srgbClr>
                  </a:glow>
                </a:effectLst>
              </a:rPr>
              <a:t>Ex: Take pictures and record videos as you experience them. Allows you to capture the experience and remain in the moment. </a:t>
            </a:r>
          </a:p>
          <a:p>
            <a:pPr lvl="1"/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FF6600">
                      <a:alpha val="57000"/>
                    </a:srgbClr>
                  </a:glow>
                </a:effectLst>
              </a:rPr>
              <a:t>There when you want it, gone when you don’t.</a:t>
            </a:r>
          </a:p>
          <a:p>
            <a:pPr lvl="2"/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FF6600">
                      <a:alpha val="57000"/>
                    </a:srgbClr>
                  </a:glow>
                </a:effectLst>
              </a:rPr>
              <a:t>Ex: Glass is not in field of vision. Remain connected to what you doing.</a:t>
            </a:r>
          </a:p>
          <a:p>
            <a:pPr lvl="2"/>
            <a:endParaRPr lang="en-US" sz="2000" b="1" dirty="0">
              <a:solidFill>
                <a:schemeClr val="bg1"/>
              </a:solidFill>
              <a:effectLst>
                <a:glow rad="101600">
                  <a:srgbClr val="FF6600">
                    <a:alpha val="57000"/>
                  </a:srgbClr>
                </a:glow>
              </a:effectLst>
            </a:endParaRPr>
          </a:p>
          <a:p>
            <a:pPr marL="914400" lvl="2" indent="0">
              <a:buNone/>
            </a:pPr>
            <a:r>
              <a:rPr lang="en-US" sz="2000" b="1" dirty="0">
                <a:solidFill>
                  <a:schemeClr val="bg1"/>
                </a:solidFill>
                <a:effectLst>
                  <a:glow rad="101600">
                    <a:srgbClr val="FF6600">
                      <a:alpha val="57000"/>
                    </a:srgbClr>
                  </a:glow>
                </a:effectLst>
              </a:rPr>
              <a:t>By bringing technology closer, we can get it more out of the way.</a:t>
            </a: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marL="914400" lvl="2" indent="0">
              <a:buNone/>
            </a:pPr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chemeClr val="tx1"/>
                </a:solidFill>
              </a:rPr>
              <a:t>Google Glass</a:t>
            </a:r>
          </a:p>
        </p:txBody>
      </p:sp>
    </p:spTree>
    <p:extLst>
      <p:ext uri="{BB962C8B-B14F-4D97-AF65-F5344CB8AC3E}">
        <p14:creationId xmlns:p14="http://schemas.microsoft.com/office/powerpoint/2010/main" val="2157747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ass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00200"/>
            <a:ext cx="7924800" cy="45267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How it worked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904686253"/>
              </p:ext>
            </p:extLst>
          </p:nvPr>
        </p:nvGraphicFramePr>
        <p:xfrm>
          <a:off x="609600" y="1600200"/>
          <a:ext cx="7924800" cy="4384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48510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000000"/>
                </a:solidFill>
              </a:rPr>
              <a:t>How it worked</a:t>
            </a:r>
          </a:p>
        </p:txBody>
      </p:sp>
      <p:pic>
        <p:nvPicPr>
          <p:cNvPr id="5" name="Content Placeholder 4" descr="glass6.jpg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8"/>
          <a:stretch/>
        </p:blipFill>
        <p:spPr>
          <a:xfrm>
            <a:off x="609600" y="1965255"/>
            <a:ext cx="7924800" cy="41148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3510757" y="3530718"/>
            <a:ext cx="5071872" cy="792420"/>
            <a:chOff x="2852927" y="1141165"/>
            <a:chExt cx="5071872" cy="792420"/>
          </a:xfrm>
          <a:scene3d>
            <a:camera prst="orthographicFront"/>
            <a:lightRig rig="flat" dir="t"/>
          </a:scene3d>
        </p:grpSpPr>
        <p:sp>
          <p:nvSpPr>
            <p:cNvPr id="17" name="Round Same Side Corner Rectangle 16"/>
            <p:cNvSpPr/>
            <p:nvPr/>
          </p:nvSpPr>
          <p:spPr>
            <a:xfrm rot="5400000">
              <a:off x="4992653" y="-998561"/>
              <a:ext cx="792420" cy="5071872"/>
            </a:xfrm>
            <a:prstGeom prst="round2SameRect">
              <a:avLst/>
            </a:prstGeom>
            <a:solidFill>
              <a:schemeClr val="accent4">
                <a:tint val="40000"/>
                <a:hueOff val="3231448"/>
                <a:satOff val="-6577"/>
                <a:lumOff val="-974"/>
                <a:alpha val="53000"/>
              </a:schemeClr>
            </a:solidFill>
            <a:sp3d extrusionH="12700" prstMaterial="plastic">
              <a:bevelT w="50800" h="50800"/>
            </a:sp3d>
          </p:spPr>
          <p:style>
            <a:lnRef idx="1">
              <a:schemeClr val="accent4">
                <a:tint val="40000"/>
                <a:alpha val="90000"/>
                <a:hueOff val="3231448"/>
                <a:satOff val="-6577"/>
                <a:lumOff val="-974"/>
                <a:alphaOff val="0"/>
              </a:schemeClr>
            </a:lnRef>
            <a:fillRef idx="1">
              <a:schemeClr val="accent4">
                <a:tint val="40000"/>
                <a:alpha val="90000"/>
                <a:hueOff val="3231448"/>
                <a:satOff val="-6577"/>
                <a:lumOff val="-974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3231448"/>
                <a:satOff val="-6577"/>
                <a:lumOff val="-97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ound Same Side Corner Rectangle 4"/>
            <p:cNvSpPr/>
            <p:nvPr/>
          </p:nvSpPr>
          <p:spPr>
            <a:xfrm>
              <a:off x="2852928" y="1179847"/>
              <a:ext cx="5033189" cy="7150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/>
                <a:t>Location: Right arm of Glass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/>
                <a:t>Control: By swiping and tapping touchpad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65674" y="3149870"/>
            <a:ext cx="3138190" cy="1373508"/>
            <a:chOff x="0" y="1042111"/>
            <a:chExt cx="2852928" cy="990525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1042111"/>
              <a:ext cx="2852928" cy="990525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hueOff val="3137770"/>
                    <a:satOff val="-7759"/>
                    <a:lumOff val="-4118"/>
                    <a:shade val="85000"/>
                    <a:alpha val="79000"/>
                  </a:schemeClr>
                </a:gs>
                <a:gs pos="100000">
                  <a:schemeClr val="accent4">
                    <a:hueOff val="3137770"/>
                    <a:satOff val="-7759"/>
                    <a:lumOff val="-4118"/>
                    <a:tint val="90000"/>
                    <a:satMod val="200000"/>
                    <a:alpha val="7900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3137770"/>
                <a:satOff val="-7759"/>
                <a:lumOff val="-4118"/>
                <a:alphaOff val="0"/>
              </a:schemeClr>
            </a:fillRef>
            <a:effectRef idx="2">
              <a:schemeClr val="accent4">
                <a:hueOff val="3137770"/>
                <a:satOff val="-7759"/>
                <a:lumOff val="-41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6"/>
            <p:cNvSpPr/>
            <p:nvPr/>
          </p:nvSpPr>
          <p:spPr>
            <a:xfrm>
              <a:off x="48353" y="1090464"/>
              <a:ext cx="2756222" cy="893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/>
                <a:t>Touchpad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50676" y="4726313"/>
            <a:ext cx="5198431" cy="1119798"/>
            <a:chOff x="2852927" y="2181215"/>
            <a:chExt cx="5071872" cy="792420"/>
          </a:xfrm>
          <a:scene3d>
            <a:camera prst="orthographicFront"/>
            <a:lightRig rig="flat" dir="t"/>
          </a:scene3d>
        </p:grpSpPr>
        <p:sp>
          <p:nvSpPr>
            <p:cNvPr id="13" name="Round Same Side Corner Rectangle 12"/>
            <p:cNvSpPr/>
            <p:nvPr/>
          </p:nvSpPr>
          <p:spPr>
            <a:xfrm rot="5400000">
              <a:off x="4992653" y="41489"/>
              <a:ext cx="792420" cy="5071872"/>
            </a:xfrm>
            <a:prstGeom prst="round2SameRect">
              <a:avLst/>
            </a:prstGeom>
            <a:solidFill>
              <a:schemeClr val="accent4">
                <a:tint val="40000"/>
                <a:hueOff val="6462896"/>
                <a:satOff val="-13153"/>
                <a:lumOff val="-1949"/>
                <a:alpha val="50000"/>
              </a:schemeClr>
            </a:solidFill>
            <a:sp3d extrusionH="12700" prstMaterial="plastic">
              <a:bevelT w="50800" h="50800"/>
            </a:sp3d>
          </p:spPr>
          <p:style>
            <a:lnRef idx="1">
              <a:schemeClr val="accent4">
                <a:tint val="40000"/>
                <a:alpha val="90000"/>
                <a:hueOff val="6462896"/>
                <a:satOff val="-13153"/>
                <a:lumOff val="-1949"/>
                <a:alphaOff val="0"/>
              </a:schemeClr>
            </a:lnRef>
            <a:fillRef idx="1">
              <a:schemeClr val="accent4">
                <a:tint val="40000"/>
                <a:alpha val="90000"/>
                <a:hueOff val="6462896"/>
                <a:satOff val="-13153"/>
                <a:lumOff val="-1949"/>
                <a:alphaOff val="0"/>
              </a:schemeClr>
            </a:fillRef>
            <a:effectRef idx="2">
              <a:schemeClr val="accent4">
                <a:tint val="40000"/>
                <a:alpha val="90000"/>
                <a:hueOff val="6462896"/>
                <a:satOff val="-13153"/>
                <a:lumOff val="-1949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 Same Side Corner Rectangle 8"/>
            <p:cNvSpPr/>
            <p:nvPr/>
          </p:nvSpPr>
          <p:spPr>
            <a:xfrm>
              <a:off x="2852928" y="2219898"/>
              <a:ext cx="5033189" cy="71505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0960" tIns="30480" rIns="60960" bIns="30480" numCol="1" spcCol="1270" anchor="ctr" anchorCtr="0">
              <a:noAutofit/>
            </a:bodyPr>
            <a:lstStyle/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/>
                <a:t>Location: Right arm of Glass just behind the ear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2000" kern="1200" dirty="0"/>
                <a:t>Control: Automatic voice commands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1600" kern="12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5674" y="4599368"/>
            <a:ext cx="3085002" cy="1480687"/>
            <a:chOff x="0" y="2082163"/>
            <a:chExt cx="2852928" cy="990525"/>
          </a:xfrm>
          <a:scene3d>
            <a:camera prst="orthographicFront"/>
            <a:lightRig rig="flat" dir="t"/>
          </a:scene3d>
        </p:grpSpPr>
        <p:sp>
          <p:nvSpPr>
            <p:cNvPr id="11" name="Rounded Rectangle 10"/>
            <p:cNvSpPr/>
            <p:nvPr/>
          </p:nvSpPr>
          <p:spPr>
            <a:xfrm>
              <a:off x="0" y="2082163"/>
              <a:ext cx="2852928" cy="990525"/>
            </a:xfrm>
            <a:prstGeom prst="roundRect">
              <a:avLst/>
            </a:prstGeom>
            <a:gradFill flip="none" rotWithShape="1">
              <a:gsLst>
                <a:gs pos="0">
                  <a:schemeClr val="accent4">
                    <a:hueOff val="6275541"/>
                    <a:satOff val="-15517"/>
                    <a:lumOff val="-8235"/>
                    <a:shade val="85000"/>
                    <a:alpha val="77000"/>
                  </a:schemeClr>
                </a:gs>
                <a:gs pos="100000">
                  <a:schemeClr val="accent4">
                    <a:hueOff val="6275541"/>
                    <a:satOff val="-15517"/>
                    <a:lumOff val="-8235"/>
                    <a:tint val="90000"/>
                    <a:satMod val="200000"/>
                    <a:alpha val="77000"/>
                  </a:schemeClr>
                </a:gs>
              </a:gsLst>
              <a:path path="circle">
                <a:fillToRect l="100000" t="100000" r="100000" b="100000"/>
              </a:path>
              <a:tileRect/>
            </a:gra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6275541"/>
                <a:satOff val="-15517"/>
                <a:lumOff val="-8235"/>
                <a:alphaOff val="0"/>
              </a:schemeClr>
            </a:fillRef>
            <a:effectRef idx="2">
              <a:schemeClr val="accent4">
                <a:hueOff val="6275541"/>
                <a:satOff val="-15517"/>
                <a:lumOff val="-823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ounded Rectangle 10"/>
            <p:cNvSpPr/>
            <p:nvPr/>
          </p:nvSpPr>
          <p:spPr>
            <a:xfrm>
              <a:off x="48353" y="2130516"/>
              <a:ext cx="2756222" cy="89381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5730" tIns="62865" rIns="125730" bIns="62865" numCol="1" spcCol="1270" anchor="ctr" anchorCtr="0">
              <a:noAutofit/>
            </a:bodyPr>
            <a:lstStyle/>
            <a:p>
              <a:pPr lvl="0" algn="ct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300" kern="1200" dirty="0"/>
                <a:t>Speaker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6934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764" y="495046"/>
            <a:ext cx="8229600" cy="650983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</a:rPr>
              <a:t>Voice Commands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43539576"/>
              </p:ext>
            </p:extLst>
          </p:nvPr>
        </p:nvGraphicFramePr>
        <p:xfrm>
          <a:off x="200629" y="1371601"/>
          <a:ext cx="8635296" cy="5486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784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7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87843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56818">
                <a:tc>
                  <a:txBody>
                    <a:bodyPr/>
                    <a:lstStyle/>
                    <a:p>
                      <a:r>
                        <a:rPr lang="en-US" dirty="0"/>
                        <a:t>Glass Feature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Voice Command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Explanation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n-US" dirty="0"/>
                        <a:t>Take Picture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“Ok Glass” take a picture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Hands free and quick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818">
                <a:tc>
                  <a:txBody>
                    <a:bodyPr/>
                    <a:lstStyle/>
                    <a:p>
                      <a:r>
                        <a:rPr lang="en-US" dirty="0"/>
                        <a:t>Take Videos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“Ok Glass” take a video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</a:t>
                      </a:r>
                      <a:r>
                        <a:rPr lang="en-US" baseline="0" dirty="0"/>
                        <a:t> the moment recording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4431">
                <a:tc>
                  <a:txBody>
                    <a:bodyPr/>
                    <a:lstStyle/>
                    <a:p>
                      <a:r>
                        <a:rPr lang="en-US" dirty="0"/>
                        <a:t>Video Chat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>
                          <a:effectLst/>
                        </a:rPr>
                        <a:t>“Ok Glass” video chat</a:t>
                      </a:r>
                      <a:r>
                        <a:rPr lang="en-US" sz="1800" kern="1200" baseline="0" dirty="0">
                          <a:effectLst/>
                        </a:rPr>
                        <a:t> </a:t>
                      </a:r>
                      <a:r>
                        <a:rPr lang="en-US" sz="1800" kern="1200" dirty="0">
                          <a:effectLst/>
                        </a:rPr>
                        <a:t>[Person]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Lets others see what your seeing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4431">
                <a:tc>
                  <a:txBody>
                    <a:bodyPr/>
                    <a:lstStyle/>
                    <a:p>
                      <a:r>
                        <a:rPr lang="en-US" dirty="0"/>
                        <a:t>Send Texts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“Ok Glass” send a text [Person]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Hand free</a:t>
                      </a:r>
                      <a:r>
                        <a:rPr lang="en-US" baseline="0" dirty="0"/>
                        <a:t> texting like </a:t>
                      </a:r>
                      <a:r>
                        <a:rPr lang="en-US" baseline="0" dirty="0" err="1"/>
                        <a:t>Siri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431">
                <a:tc>
                  <a:txBody>
                    <a:bodyPr/>
                    <a:lstStyle/>
                    <a:p>
                      <a:r>
                        <a:rPr lang="en-US" dirty="0"/>
                        <a:t>Translate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“Ok Glass” translates [Word/Phrase]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Translates</a:t>
                      </a:r>
                      <a:r>
                        <a:rPr lang="en-US" baseline="0" dirty="0"/>
                        <a:t> and recites back with proper pronunciation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24431">
                <a:tc>
                  <a:txBody>
                    <a:bodyPr/>
                    <a:lstStyle/>
                    <a:p>
                      <a:r>
                        <a:rPr lang="en-US" dirty="0"/>
                        <a:t>Directions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“Ok Glass” give direction to [Place]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Turn by turn</a:t>
                      </a:r>
                      <a:r>
                        <a:rPr lang="en-US" baseline="0" dirty="0"/>
                        <a:t> directions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624431">
                <a:tc>
                  <a:txBody>
                    <a:bodyPr/>
                    <a:lstStyle/>
                    <a:p>
                      <a:r>
                        <a:rPr lang="en-US" dirty="0"/>
                        <a:t>Weather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“Ok Glass” what is the weather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Temperature,</a:t>
                      </a:r>
                      <a:r>
                        <a:rPr lang="en-US" baseline="0" dirty="0"/>
                        <a:t> Chance of Rain and if it is currently sunny or cloudy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24431">
                <a:tc>
                  <a:txBody>
                    <a:bodyPr/>
                    <a:lstStyle/>
                    <a:p>
                      <a:r>
                        <a:rPr lang="en-US" dirty="0"/>
                        <a:t>Google</a:t>
                      </a:r>
                      <a:r>
                        <a:rPr lang="en-US" baseline="0" dirty="0"/>
                        <a:t> Hangout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dirty="0">
                          <a:effectLst/>
                        </a:rPr>
                        <a:t>“Ok Glass” hangout</a:t>
                      </a:r>
                    </a:p>
                    <a:p>
                      <a:r>
                        <a:rPr lang="en-US" sz="1800" kern="1200" dirty="0">
                          <a:effectLst/>
                        </a:rPr>
                        <a:t>[Group Name]</a:t>
                      </a:r>
                      <a:r>
                        <a:rPr lang="en-US" dirty="0">
                          <a:effectLst/>
                        </a:rPr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Group interactions</a:t>
                      </a:r>
                      <a:r>
                        <a:rPr lang="en-US" baseline="0" dirty="0"/>
                        <a:t> with selected friends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743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 </a:t>
            </a:r>
            <a:r>
              <a:rPr lang="en-US" dirty="0" err="1"/>
              <a:t>Wearables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Wearable Belts</a:t>
            </a:r>
          </a:p>
          <a:p>
            <a:r>
              <a:rPr lang="en-US" dirty="0"/>
              <a:t>Sensor Insoles</a:t>
            </a:r>
          </a:p>
          <a:p>
            <a:r>
              <a:rPr lang="en-US" dirty="0"/>
              <a:t>Smart Clothing</a:t>
            </a:r>
          </a:p>
          <a:p>
            <a:r>
              <a:rPr lang="en-US" dirty="0"/>
              <a:t>Headsets</a:t>
            </a:r>
          </a:p>
          <a:p>
            <a:r>
              <a:rPr lang="en-US" dirty="0"/>
              <a:t>Patches</a:t>
            </a:r>
          </a:p>
          <a:p>
            <a:r>
              <a:rPr lang="en-US" dirty="0"/>
              <a:t>Respiratory Biofeedback and Body Sensor Networks</a:t>
            </a:r>
          </a:p>
          <a:p>
            <a:r>
              <a:rPr lang="en-US" dirty="0"/>
              <a:t>Sensors in Sheets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0932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Smart Watches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Sony </a:t>
            </a:r>
            <a:r>
              <a:rPr lang="en-US" dirty="0" err="1"/>
              <a:t>SmartWatch</a:t>
            </a:r>
            <a:r>
              <a:rPr lang="en-US" dirty="0"/>
              <a:t>, Apple </a:t>
            </a:r>
            <a:r>
              <a:rPr lang="en-US" dirty="0" err="1"/>
              <a:t>iWatch</a:t>
            </a:r>
            <a:r>
              <a:rPr lang="en-US" dirty="0"/>
              <a:t>, Galaxy Gear … </a:t>
            </a:r>
          </a:p>
          <a:p>
            <a:pPr lvl="1"/>
            <a:r>
              <a:rPr lang="en-US" dirty="0"/>
              <a:t>Uses NFC, Bluetooth, and RF technology for communication</a:t>
            </a:r>
          </a:p>
          <a:p>
            <a:r>
              <a:rPr lang="en-US" dirty="0"/>
              <a:t>Pros &amp; Cons</a:t>
            </a:r>
          </a:p>
          <a:p>
            <a:pPr lvl="1"/>
            <a:r>
              <a:rPr lang="en-US" dirty="0"/>
              <a:t>Pro: More integration, gateway to Internet of Things (</a:t>
            </a:r>
            <a:r>
              <a:rPr lang="en-US" dirty="0" err="1"/>
              <a:t>IoT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Con: Distraction on the road, battery life, smaller screens</a:t>
            </a:r>
          </a:p>
        </p:txBody>
      </p:sp>
      <p:pic>
        <p:nvPicPr>
          <p:cNvPr id="1028" name="Picture 4" descr="http://i2.cdn.turner.com/cnn/dam/assets/130904141114-smartwatch-1-horizontal-gallery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53" y="783293"/>
            <a:ext cx="1872925" cy="140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tatic.guim.co.uk/sys-images/Guardian/Pix/pictures/2013/8/20/1377024151679/An-artists-impression-of--00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0127" y="5564687"/>
            <a:ext cx="1516673" cy="121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handroid.s3.amazonaws.com/wp-content/uploads/2012/11/Sony-SmartWatch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627" y="783293"/>
            <a:ext cx="2014041" cy="148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923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Applications</a:t>
            </a:r>
            <a:endParaRPr lang="en-US"/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sz="2800" b="1" dirty="0" err="1"/>
              <a:t>Mediated</a:t>
            </a:r>
            <a:r>
              <a:rPr lang="sv-SE" sz="2800" b="1" dirty="0"/>
              <a:t> </a:t>
            </a:r>
            <a:r>
              <a:rPr lang="sv-SE" sz="2800" b="1" dirty="0" err="1"/>
              <a:t>Reality</a:t>
            </a:r>
            <a:endParaRPr lang="sv-SE" sz="2800" b="1" dirty="0"/>
          </a:p>
          <a:p>
            <a:pPr lvl="1">
              <a:lnSpc>
                <a:spcPct val="90000"/>
              </a:lnSpc>
            </a:pPr>
            <a:r>
              <a:rPr lang="sv-SE" sz="2400" dirty="0" err="1"/>
              <a:t>Experiencing</a:t>
            </a:r>
            <a:r>
              <a:rPr lang="sv-SE" sz="2400" dirty="0"/>
              <a:t> the </a:t>
            </a:r>
            <a:r>
              <a:rPr lang="sv-SE" sz="2400" dirty="0" err="1"/>
              <a:t>world</a:t>
            </a:r>
            <a:r>
              <a:rPr lang="sv-SE" sz="2400" dirty="0"/>
              <a:t> </a:t>
            </a:r>
            <a:r>
              <a:rPr lang="sv-SE" sz="2400" dirty="0" err="1"/>
              <a:t>through</a:t>
            </a:r>
            <a:r>
              <a:rPr lang="sv-SE" sz="2400" dirty="0"/>
              <a:t> the computer</a:t>
            </a:r>
          </a:p>
          <a:p>
            <a:pPr lvl="1">
              <a:lnSpc>
                <a:spcPct val="90000"/>
              </a:lnSpc>
            </a:pPr>
            <a:r>
              <a:rPr lang="sv-SE" sz="2400" dirty="0" err="1"/>
              <a:t>Allows</a:t>
            </a:r>
            <a:r>
              <a:rPr lang="sv-SE" sz="2400" dirty="0"/>
              <a:t> computer </a:t>
            </a:r>
            <a:r>
              <a:rPr lang="sv-SE" sz="2400" dirty="0" err="1"/>
              <a:t>to</a:t>
            </a:r>
            <a:r>
              <a:rPr lang="sv-SE" sz="2400" dirty="0"/>
              <a:t> process the </a:t>
            </a:r>
            <a:r>
              <a:rPr lang="sv-SE" sz="2400" dirty="0" err="1"/>
              <a:t>sensory</a:t>
            </a:r>
            <a:r>
              <a:rPr lang="sv-SE" sz="2400" dirty="0"/>
              <a:t> </a:t>
            </a:r>
            <a:r>
              <a:rPr lang="sv-SE" sz="2400" dirty="0" err="1"/>
              <a:t>cues</a:t>
            </a:r>
            <a:r>
              <a:rPr lang="sv-SE" sz="2400" dirty="0"/>
              <a:t> </a:t>
            </a:r>
            <a:r>
              <a:rPr lang="sv-SE" sz="2400" dirty="0" err="1"/>
              <a:t>before</a:t>
            </a:r>
            <a:r>
              <a:rPr lang="sv-SE" sz="2400" dirty="0"/>
              <a:t> </a:t>
            </a:r>
            <a:r>
              <a:rPr lang="sv-SE" sz="2400" dirty="0" err="1"/>
              <a:t>reaching</a:t>
            </a:r>
            <a:r>
              <a:rPr lang="sv-SE" sz="2400" dirty="0"/>
              <a:t> the </a:t>
            </a:r>
            <a:r>
              <a:rPr lang="sv-SE" sz="2400" dirty="0" err="1"/>
              <a:t>user</a:t>
            </a:r>
            <a:endParaRPr lang="sv-SE" sz="2400" dirty="0"/>
          </a:p>
          <a:p>
            <a:pPr lvl="2">
              <a:lnSpc>
                <a:spcPct val="90000"/>
              </a:lnSpc>
            </a:pPr>
            <a:r>
              <a:rPr lang="sv-SE" sz="2000" dirty="0" err="1"/>
              <a:t>E.g</a:t>
            </a:r>
            <a:r>
              <a:rPr lang="sv-SE" sz="2000" dirty="0"/>
              <a:t>. block </a:t>
            </a:r>
            <a:r>
              <a:rPr lang="sv-SE" sz="2000" dirty="0" err="1"/>
              <a:t>commercial</a:t>
            </a:r>
            <a:r>
              <a:rPr lang="sv-SE" sz="2000" dirty="0"/>
              <a:t> billboards</a:t>
            </a:r>
          </a:p>
          <a:p>
            <a:pPr>
              <a:lnSpc>
                <a:spcPct val="90000"/>
              </a:lnSpc>
            </a:pPr>
            <a:r>
              <a:rPr lang="sv-SE" sz="2800" b="1" dirty="0" err="1"/>
              <a:t>Augmented</a:t>
            </a:r>
            <a:r>
              <a:rPr lang="sv-SE" sz="2800" b="1" dirty="0"/>
              <a:t> </a:t>
            </a:r>
            <a:r>
              <a:rPr lang="sv-SE" sz="2800" b="1" dirty="0" err="1"/>
              <a:t>Reality</a:t>
            </a:r>
            <a:endParaRPr lang="sv-SE" sz="2800" b="1" dirty="0"/>
          </a:p>
          <a:p>
            <a:pPr lvl="1">
              <a:lnSpc>
                <a:spcPct val="90000"/>
              </a:lnSpc>
            </a:pPr>
            <a:r>
              <a:rPr lang="sv-SE" sz="2400" dirty="0" err="1"/>
              <a:t>Overlaying</a:t>
            </a:r>
            <a:r>
              <a:rPr lang="sv-SE" sz="2400" dirty="0"/>
              <a:t> </a:t>
            </a:r>
            <a:r>
              <a:rPr lang="sv-SE" sz="2400" dirty="0" err="1"/>
              <a:t>virtual</a:t>
            </a:r>
            <a:r>
              <a:rPr lang="sv-SE" sz="2400" dirty="0"/>
              <a:t> information on the real </a:t>
            </a:r>
            <a:r>
              <a:rPr lang="sv-SE" sz="2400" dirty="0" err="1"/>
              <a:t>world</a:t>
            </a:r>
            <a:endParaRPr lang="sv-SE" sz="2400" dirty="0"/>
          </a:p>
          <a:p>
            <a:pPr lvl="2">
              <a:lnSpc>
                <a:spcPct val="90000"/>
              </a:lnSpc>
            </a:pPr>
            <a:r>
              <a:rPr lang="sv-SE" sz="2000" dirty="0" err="1"/>
              <a:t>E.g</a:t>
            </a:r>
            <a:r>
              <a:rPr lang="sv-SE" sz="2000" dirty="0"/>
              <a:t>. </a:t>
            </a:r>
            <a:r>
              <a:rPr lang="sv-SE" sz="2000" dirty="0" err="1"/>
              <a:t>allow</a:t>
            </a:r>
            <a:r>
              <a:rPr lang="sv-SE" sz="2000" dirty="0"/>
              <a:t> </a:t>
            </a:r>
            <a:r>
              <a:rPr lang="sv-SE" sz="2000" dirty="0" err="1"/>
              <a:t>architects</a:t>
            </a:r>
            <a:r>
              <a:rPr lang="sv-SE" sz="2000" dirty="0"/>
              <a:t> </a:t>
            </a:r>
            <a:r>
              <a:rPr lang="sv-SE" sz="2000" dirty="0" err="1"/>
              <a:t>to</a:t>
            </a:r>
            <a:r>
              <a:rPr lang="sv-SE" sz="2000" dirty="0"/>
              <a:t> </a:t>
            </a:r>
            <a:r>
              <a:rPr lang="sv-SE" sz="2000" dirty="0" err="1"/>
              <a:t>build</a:t>
            </a:r>
            <a:r>
              <a:rPr lang="sv-SE" sz="2000" dirty="0"/>
              <a:t> </a:t>
            </a:r>
            <a:r>
              <a:rPr lang="sv-SE" sz="2000" dirty="0" err="1"/>
              <a:t>virtual</a:t>
            </a:r>
            <a:r>
              <a:rPr lang="sv-SE" sz="2000" dirty="0"/>
              <a:t> houses</a:t>
            </a:r>
          </a:p>
          <a:p>
            <a:pPr lvl="2">
              <a:lnSpc>
                <a:spcPct val="90000"/>
              </a:lnSpc>
            </a:pPr>
            <a:r>
              <a:rPr lang="sv-SE" sz="2000" dirty="0" err="1"/>
              <a:t>E.g</a:t>
            </a:r>
            <a:r>
              <a:rPr lang="sv-SE" sz="2000" dirty="0"/>
              <a:t>. the AR </a:t>
            </a:r>
            <a:r>
              <a:rPr lang="sv-SE" sz="2000" dirty="0" err="1"/>
              <a:t>Quake</a:t>
            </a:r>
            <a:r>
              <a:rPr lang="sv-SE" sz="2000" dirty="0"/>
              <a:t> or AR Pacman game</a:t>
            </a:r>
          </a:p>
          <a:p>
            <a:pPr>
              <a:lnSpc>
                <a:spcPct val="90000"/>
              </a:lnSpc>
            </a:pPr>
            <a:r>
              <a:rPr lang="sv-SE" sz="2800" dirty="0" err="1"/>
              <a:t>Both</a:t>
            </a:r>
            <a:r>
              <a:rPr lang="sv-SE" sz="2800" dirty="0"/>
              <a:t> </a:t>
            </a:r>
            <a:r>
              <a:rPr lang="sv-SE" sz="2800" dirty="0" err="1"/>
              <a:t>realities</a:t>
            </a:r>
            <a:r>
              <a:rPr lang="sv-SE" sz="2800" dirty="0"/>
              <a:t> </a:t>
            </a:r>
            <a:r>
              <a:rPr lang="sv-SE" sz="2800" dirty="0" err="1"/>
              <a:t>can</a:t>
            </a:r>
            <a:r>
              <a:rPr lang="sv-SE" sz="2800" dirty="0"/>
              <a:t> </a:t>
            </a:r>
            <a:r>
              <a:rPr lang="sv-SE" sz="2800" dirty="0" err="1"/>
              <a:t>enhance</a:t>
            </a:r>
            <a:r>
              <a:rPr lang="sv-SE" sz="2800" dirty="0"/>
              <a:t> </a:t>
            </a:r>
            <a:r>
              <a:rPr lang="sv-SE" sz="2800" dirty="0" err="1"/>
              <a:t>your</a:t>
            </a:r>
            <a:r>
              <a:rPr lang="sv-SE" sz="2800" dirty="0"/>
              <a:t> </a:t>
            </a:r>
            <a:r>
              <a:rPr lang="sv-SE" sz="2800" dirty="0" err="1"/>
              <a:t>senses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584545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91" y="547630"/>
            <a:ext cx="8229600" cy="106680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905001"/>
            <a:ext cx="4038600" cy="4038600"/>
          </a:xfrm>
        </p:spPr>
        <p:txBody>
          <a:bodyPr>
            <a:normAutofit/>
          </a:bodyPr>
          <a:lstStyle/>
          <a:p>
            <a:r>
              <a:rPr lang="en-US" dirty="0"/>
              <a:t>Privacy</a:t>
            </a:r>
          </a:p>
          <a:p>
            <a:r>
              <a:rPr lang="en-US" dirty="0"/>
              <a:t>Price</a:t>
            </a:r>
          </a:p>
          <a:p>
            <a:r>
              <a:rPr lang="en-US" dirty="0"/>
              <a:t>Health risks</a:t>
            </a:r>
          </a:p>
          <a:p>
            <a:r>
              <a:rPr lang="en-US" dirty="0"/>
              <a:t>Accidents</a:t>
            </a:r>
            <a:endParaRPr lang="en-US" dirty="0">
              <a:solidFill>
                <a:prstClr val="black"/>
              </a:solidFill>
            </a:endParaRPr>
          </a:p>
          <a:p>
            <a:pPr marL="41148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http://www.marketsoft.com.au/wp-content/uploads/2014/02/Reasons-not-to-buy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14430"/>
            <a:ext cx="44196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256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19200"/>
            <a:ext cx="6908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66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Wearable Computing &amp; the Market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in wearable Computing</a:t>
            </a:r>
          </a:p>
          <a:p>
            <a:pPr lvl="1"/>
            <a:r>
              <a:rPr lang="en-US" dirty="0"/>
              <a:t>35% growth by 2019</a:t>
            </a:r>
          </a:p>
          <a:p>
            <a:r>
              <a:rPr lang="en-US" dirty="0"/>
              <a:t>Smartwatch will be leading product</a:t>
            </a:r>
          </a:p>
          <a:p>
            <a:pPr lvl="1"/>
            <a:r>
              <a:rPr lang="en-US" dirty="0"/>
              <a:t>Will rise by 41%</a:t>
            </a:r>
          </a:p>
          <a:p>
            <a:r>
              <a:rPr lang="en-US" dirty="0"/>
              <a:t>Apple Watch market share</a:t>
            </a:r>
          </a:p>
          <a:p>
            <a:pPr lvl="1"/>
            <a:r>
              <a:rPr lang="en-US" dirty="0"/>
              <a:t>Account for 40% market share in 2015</a:t>
            </a:r>
          </a:p>
          <a:p>
            <a:r>
              <a:rPr lang="en-US" dirty="0"/>
              <a:t>Fitness bands, smart eyewear, etc.</a:t>
            </a:r>
          </a:p>
          <a:p>
            <a:pPr lvl="1"/>
            <a:r>
              <a:rPr lang="en-US" dirty="0"/>
              <a:t>36% percent market share this year</a:t>
            </a:r>
          </a:p>
          <a:p>
            <a:endParaRPr lang="en-US" dirty="0"/>
          </a:p>
          <a:p>
            <a:endParaRPr lang="en-US" dirty="0"/>
          </a:p>
          <a:p>
            <a:pPr marL="41148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931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– Augmented Memory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Trivial </a:t>
            </a:r>
            <a:r>
              <a:rPr lang="sv-SE" dirty="0" err="1"/>
              <a:t>example</a:t>
            </a:r>
            <a:r>
              <a:rPr lang="sv-SE" dirty="0"/>
              <a:t>, </a:t>
            </a:r>
            <a:r>
              <a:rPr lang="sv-SE" dirty="0" err="1"/>
              <a:t>finding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way</a:t>
            </a:r>
            <a:endParaRPr lang="sv-SE" dirty="0"/>
          </a:p>
          <a:p>
            <a:pPr lvl="1"/>
            <a:r>
              <a:rPr lang="sv-SE" dirty="0"/>
              <a:t>”</a:t>
            </a:r>
            <a:r>
              <a:rPr lang="sv-SE" dirty="0" err="1"/>
              <a:t>Where</a:t>
            </a:r>
            <a:r>
              <a:rPr lang="sv-SE" dirty="0"/>
              <a:t> </a:t>
            </a:r>
            <a:r>
              <a:rPr lang="sv-SE" dirty="0" err="1"/>
              <a:t>did</a:t>
            </a:r>
            <a:r>
              <a:rPr lang="sv-SE" dirty="0"/>
              <a:t> I park my </a:t>
            </a:r>
            <a:r>
              <a:rPr lang="sv-SE" dirty="0" err="1"/>
              <a:t>car</a:t>
            </a:r>
            <a:r>
              <a:rPr lang="sv-SE" dirty="0"/>
              <a:t>?”</a:t>
            </a:r>
          </a:p>
          <a:p>
            <a:r>
              <a:rPr lang="sv-SE" dirty="0"/>
              <a:t>Camera on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body</a:t>
            </a:r>
            <a:r>
              <a:rPr lang="sv-SE" dirty="0"/>
              <a:t> </a:t>
            </a:r>
            <a:r>
              <a:rPr lang="sv-SE" dirty="0" err="1"/>
              <a:t>records</a:t>
            </a:r>
            <a:r>
              <a:rPr lang="sv-SE" dirty="0"/>
              <a:t> the </a:t>
            </a:r>
            <a:r>
              <a:rPr lang="sv-SE" dirty="0" err="1"/>
              <a:t>way</a:t>
            </a:r>
            <a:endParaRPr lang="sv-SE" dirty="0"/>
          </a:p>
          <a:p>
            <a:r>
              <a:rPr lang="sv-SE" dirty="0" err="1"/>
              <a:t>Replay</a:t>
            </a:r>
            <a:r>
              <a:rPr lang="sv-SE" dirty="0"/>
              <a:t> </a:t>
            </a:r>
            <a:r>
              <a:rPr lang="sv-SE" dirty="0" err="1"/>
              <a:t>helps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find</a:t>
            </a:r>
            <a:r>
              <a:rPr lang="sv-SE" dirty="0"/>
              <a:t> </a:t>
            </a:r>
            <a:r>
              <a:rPr lang="sv-SE" dirty="0" err="1"/>
              <a:t>your</a:t>
            </a:r>
            <a:r>
              <a:rPr lang="sv-SE" dirty="0"/>
              <a:t> </a:t>
            </a:r>
            <a:r>
              <a:rPr lang="sv-SE" dirty="0" err="1"/>
              <a:t>way</a:t>
            </a:r>
            <a:r>
              <a:rPr lang="sv-SE" dirty="0"/>
              <a:t> back</a:t>
            </a:r>
          </a:p>
          <a:p>
            <a:pPr lvl="1"/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key</a:t>
            </a:r>
            <a:r>
              <a:rPr lang="sv-SE" dirty="0"/>
              <a:t> events </a:t>
            </a:r>
            <a:r>
              <a:rPr lang="sv-SE" dirty="0" err="1"/>
              <a:t>need</a:t>
            </a:r>
            <a:r>
              <a:rPr lang="sv-SE" dirty="0"/>
              <a:t> </a:t>
            </a:r>
            <a:r>
              <a:rPr lang="sv-SE" dirty="0" err="1"/>
              <a:t>to</a:t>
            </a:r>
            <a:r>
              <a:rPr lang="sv-SE" dirty="0"/>
              <a:t> be </a:t>
            </a:r>
            <a:r>
              <a:rPr lang="sv-SE" dirty="0" err="1"/>
              <a:t>recorded</a:t>
            </a:r>
            <a:endParaRPr lang="sv-SE" dirty="0"/>
          </a:p>
          <a:p>
            <a:pPr lvl="1"/>
            <a:r>
              <a:rPr lang="sv-SE" dirty="0" err="1"/>
              <a:t>Example</a:t>
            </a:r>
            <a:r>
              <a:rPr lang="sv-SE" dirty="0"/>
              <a:t>: </a:t>
            </a:r>
            <a:r>
              <a:rPr lang="sv-SE" dirty="0" err="1"/>
              <a:t>Intersections</a:t>
            </a:r>
            <a:r>
              <a:rPr lang="sv-SE" dirty="0"/>
              <a:t> at a </a:t>
            </a:r>
            <a:r>
              <a:rPr lang="sv-SE" dirty="0" err="1"/>
              <a:t>car</a:t>
            </a:r>
            <a:r>
              <a:rPr lang="sv-SE" dirty="0"/>
              <a:t> park</a:t>
            </a:r>
            <a:endParaRPr lang="en-US" dirty="0"/>
          </a:p>
        </p:txBody>
      </p:sp>
      <p:pic>
        <p:nvPicPr>
          <p:cNvPr id="2" name="Picture 1" descr="CarFind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84" y="2892696"/>
            <a:ext cx="2514600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42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Applications – Augmented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dirty="0" err="1"/>
              <a:t>Elderly</a:t>
            </a:r>
            <a:r>
              <a:rPr lang="sv-SE" dirty="0"/>
              <a:t> or </a:t>
            </a:r>
            <a:r>
              <a:rPr lang="sv-SE" dirty="0" err="1"/>
              <a:t>people</a:t>
            </a:r>
            <a:r>
              <a:rPr lang="sv-SE" dirty="0"/>
              <a:t> with </a:t>
            </a:r>
            <a:r>
              <a:rPr lang="sv-SE" dirty="0" err="1"/>
              <a:t>poor</a:t>
            </a:r>
            <a:r>
              <a:rPr lang="sv-SE" dirty="0"/>
              <a:t> </a:t>
            </a:r>
            <a:r>
              <a:rPr lang="sv-SE" dirty="0" err="1"/>
              <a:t>memory</a:t>
            </a:r>
            <a:endParaRPr lang="sv-SE" dirty="0"/>
          </a:p>
          <a:p>
            <a:pPr lvl="1">
              <a:lnSpc>
                <a:spcPct val="90000"/>
              </a:lnSpc>
            </a:pPr>
            <a:r>
              <a:rPr lang="sv-SE" dirty="0" err="1"/>
              <a:t>Remember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 and face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people</a:t>
            </a:r>
            <a:endParaRPr lang="sv-SE" dirty="0"/>
          </a:p>
          <a:p>
            <a:pPr lvl="2">
              <a:lnSpc>
                <a:spcPct val="90000"/>
              </a:lnSpc>
            </a:pPr>
            <a:r>
              <a:rPr lang="sv-SE" dirty="0"/>
              <a:t>Image </a:t>
            </a:r>
            <a:r>
              <a:rPr lang="sv-SE" dirty="0" err="1"/>
              <a:t>processing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recognize</a:t>
            </a:r>
            <a:r>
              <a:rPr lang="sv-SE" dirty="0"/>
              <a:t> a face and </a:t>
            </a:r>
            <a:r>
              <a:rPr lang="sv-SE" dirty="0" err="1"/>
              <a:t>map</a:t>
            </a:r>
            <a:r>
              <a:rPr lang="sv-SE" dirty="0"/>
              <a:t> it to the </a:t>
            </a:r>
            <a:r>
              <a:rPr lang="sv-SE" dirty="0" err="1"/>
              <a:t>person’s</a:t>
            </a:r>
            <a:r>
              <a:rPr lang="sv-SE" dirty="0"/>
              <a:t> </a:t>
            </a:r>
            <a:r>
              <a:rPr lang="sv-SE" dirty="0" err="1"/>
              <a:t>name</a:t>
            </a:r>
            <a:r>
              <a:rPr lang="sv-SE" dirty="0"/>
              <a:t> and </a:t>
            </a:r>
            <a:r>
              <a:rPr lang="sv-SE" dirty="0" err="1"/>
              <a:t>affiliation</a:t>
            </a:r>
            <a:endParaRPr lang="sv-SE" dirty="0"/>
          </a:p>
          <a:p>
            <a:pPr lvl="1">
              <a:lnSpc>
                <a:spcPct val="90000"/>
              </a:lnSpc>
            </a:pPr>
            <a:r>
              <a:rPr lang="en-US" dirty="0"/>
              <a:t>How should it be presented?</a:t>
            </a: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76400" y="3657600"/>
            <a:ext cx="5832475" cy="251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5326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– Annotated Reality</a:t>
            </a:r>
          </a:p>
        </p:txBody>
      </p:sp>
      <p:pic>
        <p:nvPicPr>
          <p:cNvPr id="4" name="Content Placeholder 3" descr="Galaxy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8" b="48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5269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- Advertising</a:t>
            </a:r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051" y="1897500"/>
            <a:ext cx="6739849" cy="387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52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Applications - Entertainment</a:t>
            </a:r>
          </a:p>
        </p:txBody>
      </p:sp>
      <p:pic>
        <p:nvPicPr>
          <p:cNvPr id="4" name="Picture 3" descr="wearable-tech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905000"/>
            <a:ext cx="4572000" cy="304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34551" y="5262553"/>
            <a:ext cx="1737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PrioVR</a:t>
            </a:r>
            <a:r>
              <a:rPr lang="en-US" dirty="0"/>
              <a:t> gaming</a:t>
            </a:r>
          </a:p>
        </p:txBody>
      </p:sp>
    </p:spTree>
    <p:extLst>
      <p:ext uri="{BB962C8B-B14F-4D97-AF65-F5344CB8AC3E}">
        <p14:creationId xmlns:p14="http://schemas.microsoft.com/office/powerpoint/2010/main" val="32166722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Applications</a:t>
            </a:r>
            <a:r>
              <a:rPr lang="sv-SE" dirty="0"/>
              <a:t> – </a:t>
            </a:r>
            <a:r>
              <a:rPr lang="sv-SE" dirty="0" err="1"/>
              <a:t>Aiding</a:t>
            </a:r>
            <a:r>
              <a:rPr lang="sv-SE" dirty="0"/>
              <a:t> the </a:t>
            </a:r>
            <a:r>
              <a:rPr lang="sv-SE" dirty="0" err="1"/>
              <a:t>Visually</a:t>
            </a:r>
            <a:r>
              <a:rPr lang="sv-SE" dirty="0"/>
              <a:t> </a:t>
            </a:r>
            <a:r>
              <a:rPr lang="sv-SE" dirty="0" err="1"/>
              <a:t>Disabled</a:t>
            </a:r>
            <a:endParaRPr lang="en-US" dirty="0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v-SE" dirty="0" err="1"/>
              <a:t>Some</a:t>
            </a:r>
            <a:r>
              <a:rPr lang="sv-SE" dirty="0"/>
              <a:t> forms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low</a:t>
            </a:r>
            <a:r>
              <a:rPr lang="sv-SE" dirty="0"/>
              <a:t> vision </a:t>
            </a:r>
            <a:r>
              <a:rPr lang="sv-SE" dirty="0" err="1"/>
              <a:t>can</a:t>
            </a:r>
            <a:r>
              <a:rPr lang="sv-SE" dirty="0"/>
              <a:t> not be </a:t>
            </a:r>
            <a:r>
              <a:rPr lang="sv-SE" dirty="0" err="1"/>
              <a:t>alleviated</a:t>
            </a:r>
            <a:r>
              <a:rPr lang="sv-SE" dirty="0"/>
              <a:t> by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ordinary</a:t>
            </a:r>
            <a:r>
              <a:rPr lang="sv-SE" dirty="0"/>
              <a:t> </a:t>
            </a:r>
            <a:r>
              <a:rPr lang="sv-SE" dirty="0" err="1"/>
              <a:t>glasses</a:t>
            </a:r>
            <a:endParaRPr lang="sv-SE" dirty="0"/>
          </a:p>
          <a:p>
            <a:pPr lvl="1">
              <a:lnSpc>
                <a:spcPct val="90000"/>
              </a:lnSpc>
            </a:pPr>
            <a:r>
              <a:rPr lang="sv-SE" dirty="0" err="1"/>
              <a:t>User</a:t>
            </a:r>
            <a:r>
              <a:rPr lang="sv-SE" dirty="0"/>
              <a:t> </a:t>
            </a:r>
            <a:r>
              <a:rPr lang="sv-SE" dirty="0" err="1"/>
              <a:t>wears</a:t>
            </a:r>
            <a:r>
              <a:rPr lang="sv-SE" dirty="0"/>
              <a:t> non-transparent </a:t>
            </a:r>
            <a:r>
              <a:rPr lang="sv-SE" dirty="0" err="1"/>
              <a:t>glasses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integrated</a:t>
            </a:r>
            <a:r>
              <a:rPr lang="sv-SE" dirty="0"/>
              <a:t> displays, </a:t>
            </a:r>
            <a:r>
              <a:rPr lang="sv-SE" dirty="0" err="1"/>
              <a:t>experiences</a:t>
            </a:r>
            <a:r>
              <a:rPr lang="sv-SE" dirty="0"/>
              <a:t> the </a:t>
            </a:r>
            <a:r>
              <a:rPr lang="sv-SE" dirty="0" err="1"/>
              <a:t>world</a:t>
            </a:r>
            <a:r>
              <a:rPr lang="sv-SE" dirty="0"/>
              <a:t> </a:t>
            </a:r>
            <a:r>
              <a:rPr lang="sv-SE" dirty="0" err="1"/>
              <a:t>through</a:t>
            </a:r>
            <a:r>
              <a:rPr lang="sv-SE" dirty="0"/>
              <a:t> a </a:t>
            </a:r>
            <a:r>
              <a:rPr lang="sv-SE" dirty="0" err="1"/>
              <a:t>camera</a:t>
            </a:r>
            <a:endParaRPr lang="sv-SE" dirty="0"/>
          </a:p>
          <a:p>
            <a:pPr lvl="1">
              <a:lnSpc>
                <a:spcPct val="90000"/>
              </a:lnSpc>
            </a:pPr>
            <a:r>
              <a:rPr lang="sv-SE" dirty="0"/>
              <a:t>Computer </a:t>
            </a:r>
            <a:r>
              <a:rPr lang="sv-SE" dirty="0" err="1"/>
              <a:t>processed</a:t>
            </a:r>
            <a:r>
              <a:rPr lang="sv-SE" dirty="0"/>
              <a:t> video </a:t>
            </a:r>
            <a:r>
              <a:rPr lang="sv-SE" dirty="0" err="1"/>
              <a:t>stream</a:t>
            </a:r>
            <a:endParaRPr lang="sv-SE" dirty="0"/>
          </a:p>
          <a:p>
            <a:pPr lvl="2">
              <a:lnSpc>
                <a:spcPct val="90000"/>
              </a:lnSpc>
            </a:pPr>
            <a:r>
              <a:rPr lang="sv-SE" dirty="0" err="1"/>
              <a:t>Enhance</a:t>
            </a:r>
            <a:r>
              <a:rPr lang="sv-SE" dirty="0"/>
              <a:t> </a:t>
            </a:r>
            <a:r>
              <a:rPr lang="sv-SE" dirty="0" err="1"/>
              <a:t>contrast</a:t>
            </a:r>
            <a:endParaRPr lang="sv-SE" dirty="0"/>
          </a:p>
          <a:p>
            <a:pPr lvl="2">
              <a:lnSpc>
                <a:spcPct val="90000"/>
              </a:lnSpc>
            </a:pPr>
            <a:r>
              <a:rPr lang="sv-SE" dirty="0" err="1"/>
              <a:t>Adjust</a:t>
            </a:r>
            <a:r>
              <a:rPr lang="sv-SE" dirty="0"/>
              <a:t> colors</a:t>
            </a:r>
          </a:p>
          <a:p>
            <a:pPr lvl="2">
              <a:lnSpc>
                <a:spcPct val="90000"/>
              </a:lnSpc>
            </a:pPr>
            <a:r>
              <a:rPr lang="sv-SE" dirty="0" err="1"/>
              <a:t>Night</a:t>
            </a:r>
            <a:r>
              <a:rPr lang="sv-SE" dirty="0"/>
              <a:t> vision</a:t>
            </a:r>
          </a:p>
          <a:p>
            <a:pPr lvl="2">
              <a:lnSpc>
                <a:spcPct val="90000"/>
              </a:lnSpc>
            </a:pPr>
            <a:r>
              <a:rPr lang="sv-SE" dirty="0" err="1"/>
              <a:t>Enlarged</a:t>
            </a:r>
            <a:r>
              <a:rPr lang="sv-SE" dirty="0"/>
              <a:t> </a:t>
            </a:r>
            <a:r>
              <a:rPr lang="sv-SE" dirty="0" err="1"/>
              <a:t>view</a:t>
            </a:r>
            <a:endParaRPr lang="sv-SE" dirty="0"/>
          </a:p>
        </p:txBody>
      </p:sp>
      <p:pic>
        <p:nvPicPr>
          <p:cNvPr id="98312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5857875" y="3733800"/>
            <a:ext cx="2828925" cy="24257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67979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Applications</a:t>
            </a:r>
            <a:r>
              <a:rPr lang="sv-SE" dirty="0"/>
              <a:t> – </a:t>
            </a:r>
            <a:r>
              <a:rPr lang="sv-SE" dirty="0" err="1"/>
              <a:t>Aiding</a:t>
            </a:r>
            <a:r>
              <a:rPr lang="sv-SE" dirty="0"/>
              <a:t> the </a:t>
            </a:r>
            <a:r>
              <a:rPr lang="sv-SE" dirty="0" err="1"/>
              <a:t>Visually</a:t>
            </a:r>
            <a:r>
              <a:rPr lang="sv-SE" dirty="0"/>
              <a:t> </a:t>
            </a:r>
            <a:r>
              <a:rPr lang="sv-SE" dirty="0" err="1"/>
              <a:t>Disabled</a:t>
            </a:r>
            <a:r>
              <a:rPr lang="sv-SE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/>
              <a:t>Fisheye</a:t>
            </a:r>
            <a:r>
              <a:rPr lang="sv-SE" dirty="0"/>
              <a:t> </a:t>
            </a:r>
            <a:r>
              <a:rPr lang="sv-SE" dirty="0" err="1"/>
              <a:t>lense</a:t>
            </a:r>
            <a:r>
              <a:rPr lang="sv-SE" dirty="0"/>
              <a:t> for </a:t>
            </a:r>
            <a:r>
              <a:rPr lang="sv-SE" dirty="0" err="1"/>
              <a:t>reading</a:t>
            </a:r>
            <a:r>
              <a:rPr lang="sv-SE" dirty="0"/>
              <a:t> text.</a:t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r>
              <a:rPr lang="sv-SE" dirty="0"/>
              <a:t/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Remapping</a:t>
            </a:r>
            <a:r>
              <a:rPr lang="sv-SE" dirty="0"/>
              <a:t> </a:t>
            </a:r>
            <a:r>
              <a:rPr lang="sv-SE" dirty="0" err="1"/>
              <a:t>around</a:t>
            </a:r>
            <a:r>
              <a:rPr lang="sv-SE" dirty="0"/>
              <a:t> blind </a:t>
            </a:r>
            <a:r>
              <a:rPr lang="sv-SE" dirty="0" err="1"/>
              <a:t>spots</a:t>
            </a:r>
            <a:r>
              <a:rPr lang="sv-SE" dirty="0"/>
              <a:t>.</a:t>
            </a:r>
          </a:p>
          <a:p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21387" y="4216109"/>
            <a:ext cx="2665413" cy="1981200"/>
          </a:xfrm>
          <a:prstGeom prst="rect">
            <a:avLst/>
          </a:prstGeom>
          <a:noFill/>
          <a:ln/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019800" y="1770647"/>
            <a:ext cx="2665413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159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38556</TotalTime>
  <Words>759</Words>
  <Application>Microsoft Office PowerPoint</Application>
  <PresentationFormat>On-screen Show (4:3)</PresentationFormat>
  <Paragraphs>158</Paragraphs>
  <Slides>22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Clarity</vt:lpstr>
      <vt:lpstr>Mobile Computing</vt:lpstr>
      <vt:lpstr>Applications</vt:lpstr>
      <vt:lpstr>Applications – Augmented Memory</vt:lpstr>
      <vt:lpstr>Applications – Augmented Memory</vt:lpstr>
      <vt:lpstr>Applications – Annotated Reality</vt:lpstr>
      <vt:lpstr>Applications - Advertising</vt:lpstr>
      <vt:lpstr>Applications - Entertainment</vt:lpstr>
      <vt:lpstr>Applications – Aiding the Visually Disabled</vt:lpstr>
      <vt:lpstr>Applications – Aiding the Visually Disabled </vt:lpstr>
      <vt:lpstr>Applications – Additional Vision Tricks</vt:lpstr>
      <vt:lpstr>Applications – Additional Vision Tricks </vt:lpstr>
      <vt:lpstr>Applications – First Response</vt:lpstr>
      <vt:lpstr>Applications – Social software</vt:lpstr>
      <vt:lpstr>Google Glass</vt:lpstr>
      <vt:lpstr>How it worked</vt:lpstr>
      <vt:lpstr>How it worked</vt:lpstr>
      <vt:lpstr>Voice Commands</vt:lpstr>
      <vt:lpstr>Medical Wearables</vt:lpstr>
      <vt:lpstr>Smart Watches</vt:lpstr>
      <vt:lpstr>Challenges</vt:lpstr>
      <vt:lpstr>PowerPoint Presentation</vt:lpstr>
      <vt:lpstr>Wearable Computing &amp; the Market</vt:lpstr>
    </vt:vector>
  </TitlesOfParts>
  <Company>UND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Computing</dc:title>
  <dc:creator>Christian Poellabauer</dc:creator>
  <cp:lastModifiedBy>Microsoft</cp:lastModifiedBy>
  <cp:revision>579</cp:revision>
  <cp:lastPrinted>2018-04-11T12:06:19Z</cp:lastPrinted>
  <dcterms:created xsi:type="dcterms:W3CDTF">2014-03-08T16:06:28Z</dcterms:created>
  <dcterms:modified xsi:type="dcterms:W3CDTF">2020-05-11T06:45:56Z</dcterms:modified>
</cp:coreProperties>
</file>