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518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Kotz" initials="AK" lastIdx="2" clrIdx="0"/>
  <p:cmAuthor id="1" name="mdr" initials="m" lastIdx="1" clrIdx="1"/>
  <p:cmAuthor id="2" name="Mikael Drugge" initials="mdr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85148" autoAdjust="0"/>
  </p:normalViewPr>
  <p:slideViewPr>
    <p:cSldViewPr snapToGrid="0" snapToObjects="1">
      <p:cViewPr varScale="1">
        <p:scale>
          <a:sx n="78" d="100"/>
          <a:sy n="78" d="100"/>
        </p:scale>
        <p:origin x="-18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893E-3F74-774D-9952-F4A143823D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48B7-3068-0A42-98A8-4C367427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32EAE-3C08-0D43-9E07-E80D1C92A2F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E556A-40F9-084D-98C3-3BF4B514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03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5853F-4D3D-1642-8A54-1CC8A6FC89B7}" type="slidenum">
              <a:rPr lang="en-US"/>
              <a:pPr/>
              <a:t>17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30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59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0442-E5F7-4845-8EE9-C3255DE541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0442-E5F7-4845-8EE9-C3255DE541D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1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0442-E5F7-4845-8EE9-C3255DE541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5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5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3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0442-E5F7-4845-8EE9-C3255DE541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7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0442-E5F7-4845-8EE9-C3255DE541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CSE 40814/60814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5257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/>
              <a:t>Computer Science &amp; Engineering, University of Notre Dame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NzTasuYE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2" Type="http://schemas.openxmlformats.org/officeDocument/2006/relationships/video" Target="file://localhost/C/%5CTeaching%5C2007_HCI%5CClass_34%5CFFW.wmv" TargetMode="External"/><Relationship Id="rId1" Type="http://schemas.microsoft.com/office/2007/relationships/media" Target="file://localhost/C/%5CTeaching%5C2007_HCI%5CClass_34%5CFFW.wmv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jp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earcam.org/netcam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WEARABLE </a:t>
            </a:r>
            <a:r>
              <a:rPr lang="en-US" smtClean="0"/>
              <a:t>COMPUTING </a:t>
            </a:r>
            <a:r>
              <a:rPr lang="en-US" smtClean="0"/>
              <a:t>Part 1</a:t>
            </a:r>
            <a:endParaRPr lang="en-US" dirty="0"/>
          </a:p>
        </p:txBody>
      </p:sp>
      <p:pic>
        <p:nvPicPr>
          <p:cNvPr id="4" name="Picture 3" descr="wearable-tech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92" y="3494438"/>
            <a:ext cx="2207179" cy="33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/>
              <a:t>Purpose: Provide Context-Sensitive Reminders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Instead of simply acting as a virtual secretary, the wearable could be proactive and intimate, listening to the wearer’s conversations and providing reminders as appropriate</a:t>
            </a:r>
          </a:p>
        </p:txBody>
      </p:sp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1345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Purpose: Augmented Reality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Augmented reality overlays information-rich virtual realities onto the physical world.</a:t>
            </a:r>
          </a:p>
          <a:p>
            <a:r>
              <a:rPr lang="en-US" altLang="zh-TW" dirty="0"/>
              <a:t>In a sense, augmented reality is a combination of the application domains described previously.</a:t>
            </a:r>
          </a:p>
          <a:p>
            <a:endParaRPr lang="en-US" altLang="zh-TW" dirty="0"/>
          </a:p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www.youtube.com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watch?v</a:t>
            </a:r>
            <a:r>
              <a:rPr lang="en-US" altLang="zh-TW" dirty="0">
                <a:hlinkClick r:id="rId2"/>
              </a:rPr>
              <a:t>=</a:t>
            </a:r>
            <a:r>
              <a:rPr lang="en-US" altLang="zh-TW" dirty="0" err="1">
                <a:hlinkClick r:id="rId2"/>
              </a:rPr>
              <a:t>vDNzTasuYEw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743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of a Wearable Device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98558" y="1606161"/>
            <a:ext cx="2319337" cy="468788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417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Head-Mounted Display (HMD)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sz="2400" dirty="0"/>
              <a:t>Small </a:t>
            </a:r>
            <a:r>
              <a:rPr lang="sv-SE" sz="2400" dirty="0" err="1"/>
              <a:t>screen</a:t>
            </a:r>
            <a:r>
              <a:rPr lang="sv-SE" dirty="0"/>
              <a:t>,</a:t>
            </a:r>
            <a:r>
              <a:rPr lang="sv-SE" sz="2400" dirty="0"/>
              <a:t> </a:t>
            </a:r>
            <a:r>
              <a:rPr lang="sv-SE" sz="2400" dirty="0" err="1"/>
              <a:t>typically</a:t>
            </a:r>
            <a:r>
              <a:rPr lang="sv-SE" dirty="0"/>
              <a:t> </a:t>
            </a:r>
            <a:r>
              <a:rPr lang="sv-SE" sz="2400" dirty="0" err="1"/>
              <a:t>covering</a:t>
            </a:r>
            <a:r>
              <a:rPr lang="sv-SE" sz="2400" dirty="0"/>
              <a:t> </a:t>
            </a:r>
            <a:r>
              <a:rPr lang="sv-SE" sz="2400" dirty="0" err="1"/>
              <a:t>one</a:t>
            </a:r>
            <a:r>
              <a:rPr lang="sv-SE" sz="2400" dirty="0"/>
              <a:t> of your </a:t>
            </a:r>
            <a:r>
              <a:rPr lang="sv-SE" sz="2400" dirty="0" err="1"/>
              <a:t>eyes</a:t>
            </a:r>
            <a:r>
              <a:rPr lang="sv-SE" sz="2400" dirty="0"/>
              <a:t>.</a:t>
            </a:r>
          </a:p>
          <a:p>
            <a:pPr>
              <a:lnSpc>
                <a:spcPct val="90000"/>
              </a:lnSpc>
            </a:pPr>
            <a:r>
              <a:rPr lang="sv-SE" sz="2400" dirty="0"/>
              <a:t>Works like an </a:t>
            </a:r>
            <a:r>
              <a:rPr lang="sv-SE" sz="2400" dirty="0" err="1"/>
              <a:t>ordinary</a:t>
            </a:r>
            <a:r>
              <a:rPr lang="sv-SE" sz="2400" dirty="0"/>
              <a:t> monitor, </a:t>
            </a:r>
            <a:r>
              <a:rPr lang="sv-SE" sz="2400" dirty="0" err="1"/>
              <a:t>providing</a:t>
            </a:r>
            <a:r>
              <a:rPr lang="sv-SE" sz="2400" dirty="0"/>
              <a:t> an image </a:t>
            </a:r>
            <a:r>
              <a:rPr lang="sv-SE" sz="2400" dirty="0" err="1"/>
              <a:t>floating</a:t>
            </a:r>
            <a:r>
              <a:rPr lang="sv-SE" sz="2400" dirty="0"/>
              <a:t> in the air in front of </a:t>
            </a:r>
            <a:r>
              <a:rPr lang="sv-SE" sz="2400" dirty="0" err="1"/>
              <a:t>you</a:t>
            </a:r>
            <a:r>
              <a:rPr lang="sv-SE" sz="2400" dirty="0"/>
              <a:t>.</a:t>
            </a:r>
          </a:p>
          <a:p>
            <a:pPr>
              <a:lnSpc>
                <a:spcPct val="90000"/>
              </a:lnSpc>
            </a:pPr>
            <a:r>
              <a:rPr lang="sv-SE" dirty="0"/>
              <a:t>Transparent vs </a:t>
            </a:r>
            <a:r>
              <a:rPr lang="sv-SE" dirty="0" err="1"/>
              <a:t>opaque</a:t>
            </a:r>
            <a:r>
              <a:rPr lang="sv-SE" dirty="0"/>
              <a:t>.</a:t>
            </a:r>
            <a:endParaRPr lang="sv-SE" sz="2400" dirty="0"/>
          </a:p>
        </p:txBody>
      </p:sp>
      <p:pic>
        <p:nvPicPr>
          <p:cNvPr id="5" name="Picture 6" descr="get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49" y="3708369"/>
            <a:ext cx="3024188" cy="2268537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68587" y="5058081"/>
            <a:ext cx="2254961" cy="1715190"/>
          </a:xfrm>
          <a:prstGeom prst="rect">
            <a:avLst/>
          </a:prstGeom>
          <a:ln/>
        </p:spPr>
      </p:pic>
      <p:pic>
        <p:nvPicPr>
          <p:cNvPr id="7" name="Picture 13" descr="EG-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1212" y="3380661"/>
            <a:ext cx="2211387" cy="2952750"/>
          </a:xfrm>
          <a:prstGeom prst="rect">
            <a:avLst/>
          </a:prstGeom>
          <a:noFill/>
        </p:spPr>
      </p:pic>
      <p:pic>
        <p:nvPicPr>
          <p:cNvPr id="8" name="Picture 18" descr="Kaiser Proview XL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72681" y="3167825"/>
            <a:ext cx="2232025" cy="16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(&amp; Sensors)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Suitable</a:t>
            </a:r>
            <a:r>
              <a:rPr lang="sv-SE" dirty="0"/>
              <a:t> </a:t>
            </a:r>
            <a:r>
              <a:rPr lang="sv-SE" dirty="0" err="1"/>
              <a:t>placement</a:t>
            </a:r>
            <a:endParaRPr lang="sv-SE" dirty="0"/>
          </a:p>
          <a:p>
            <a:pPr lvl="1"/>
            <a:r>
              <a:rPr lang="sv-SE" dirty="0" err="1"/>
              <a:t>Head</a:t>
            </a:r>
            <a:r>
              <a:rPr lang="sv-SE" dirty="0"/>
              <a:t>, </a:t>
            </a:r>
            <a:r>
              <a:rPr lang="sv-SE" dirty="0" err="1"/>
              <a:t>follows</a:t>
            </a:r>
            <a:r>
              <a:rPr lang="sv-SE" dirty="0"/>
              <a:t> </a:t>
            </a:r>
            <a:r>
              <a:rPr lang="sv-SE" dirty="0" err="1"/>
              <a:t>user’s</a:t>
            </a:r>
            <a:r>
              <a:rPr lang="sv-SE" dirty="0"/>
              <a:t> </a:t>
            </a:r>
            <a:r>
              <a:rPr lang="sv-SE" dirty="0" err="1"/>
              <a:t>gaze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Shoulder</a:t>
            </a:r>
            <a:r>
              <a:rPr lang="sv-SE" dirty="0"/>
              <a:t>,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stable</a:t>
            </a:r>
            <a:r>
              <a:rPr lang="sv-SE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8" descr="390_DejaView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3049611"/>
            <a:ext cx="2814637" cy="2106613"/>
          </a:xfrm>
          <a:prstGeom prst="rect">
            <a:avLst/>
          </a:prstGeom>
          <a:noFill/>
          <a:ln/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585811"/>
            <a:ext cx="3289300" cy="24638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60" y="3626469"/>
            <a:ext cx="2308230" cy="230823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09" y="3521699"/>
            <a:ext cx="3048000" cy="2413000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5" y="5329557"/>
            <a:ext cx="2143866" cy="14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87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400" dirty="0"/>
              <a:t>Keyboard</a:t>
            </a:r>
          </a:p>
          <a:p>
            <a:pPr lvl="1">
              <a:lnSpc>
                <a:spcPct val="90000"/>
              </a:lnSpc>
            </a:pPr>
            <a:r>
              <a:rPr lang="sv-SE" sz="2000" dirty="0" err="1"/>
              <a:t>Canesta’s</a:t>
            </a:r>
            <a:r>
              <a:rPr lang="sv-SE" sz="2000" dirty="0"/>
              <a:t> IR keyboard.</a:t>
            </a:r>
          </a:p>
          <a:p>
            <a:pPr lvl="1">
              <a:lnSpc>
                <a:spcPct val="90000"/>
              </a:lnSpc>
            </a:pPr>
            <a:r>
              <a:rPr lang="sv-SE" sz="2000" dirty="0" err="1"/>
              <a:t>Arm-strapped</a:t>
            </a:r>
            <a:r>
              <a:rPr lang="sv-SE" sz="2000" dirty="0"/>
              <a:t> keyboard.</a:t>
            </a:r>
          </a:p>
          <a:p>
            <a:pPr lvl="1">
              <a:lnSpc>
                <a:spcPct val="90000"/>
              </a:lnSpc>
            </a:pPr>
            <a:r>
              <a:rPr lang="sv-SE" sz="2000" dirty="0" err="1"/>
              <a:t>FrogPad</a:t>
            </a:r>
            <a:r>
              <a:rPr lang="sv-SE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sv-SE" sz="2000" dirty="0" err="1"/>
              <a:t>Twiddler</a:t>
            </a:r>
            <a:r>
              <a:rPr lang="sv-SE" sz="2000" dirty="0"/>
              <a:t> </a:t>
            </a:r>
            <a:r>
              <a:rPr lang="sv-SE" sz="2000" dirty="0" err="1"/>
              <a:t>chording</a:t>
            </a:r>
            <a:r>
              <a:rPr lang="sv-SE" sz="2000" dirty="0"/>
              <a:t> keyboard</a:t>
            </a:r>
          </a:p>
          <a:p>
            <a:pPr>
              <a:lnSpc>
                <a:spcPct val="90000"/>
              </a:lnSpc>
            </a:pPr>
            <a:r>
              <a:rPr lang="sv-SE" sz="2400" dirty="0"/>
              <a:t>Mouse</a:t>
            </a:r>
          </a:p>
          <a:p>
            <a:pPr lvl="1">
              <a:lnSpc>
                <a:spcPct val="90000"/>
              </a:lnSpc>
            </a:pPr>
            <a:r>
              <a:rPr lang="sv-SE" sz="2000" dirty="0" err="1"/>
              <a:t>Twiddler</a:t>
            </a:r>
            <a:r>
              <a:rPr lang="sv-SE" sz="2000" dirty="0"/>
              <a:t>, </a:t>
            </a:r>
            <a:r>
              <a:rPr lang="sv-SE" sz="2000" dirty="0" err="1"/>
              <a:t>again</a:t>
            </a:r>
            <a:r>
              <a:rPr lang="sv-SE" sz="2000" dirty="0"/>
              <a:t>.</a:t>
            </a:r>
          </a:p>
          <a:p>
            <a:pPr>
              <a:lnSpc>
                <a:spcPct val="90000"/>
              </a:lnSpc>
            </a:pPr>
            <a:r>
              <a:rPr lang="sv-SE" sz="2400" dirty="0" err="1"/>
              <a:t>BrainGate</a:t>
            </a:r>
            <a:endParaRPr lang="sv-SE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 descr="Canesta ATB2 in 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84150" y="656474"/>
            <a:ext cx="2762547" cy="1973248"/>
          </a:xfrm>
          <a:prstGeom prst="rect">
            <a:avLst/>
          </a:prstGeom>
          <a:noFill/>
          <a:ln/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59" y="863754"/>
            <a:ext cx="2209745" cy="1536142"/>
          </a:xfrm>
          <a:prstGeom prst="rect">
            <a:avLst/>
          </a:prstGeom>
        </p:spPr>
      </p:pic>
      <p:pic>
        <p:nvPicPr>
          <p:cNvPr id="8" name="Picture 7" descr="wearable-mobile-computer-on-arm-cop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18" y="2982569"/>
            <a:ext cx="3984150" cy="1505638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70" y="4649562"/>
            <a:ext cx="2718495" cy="2036247"/>
          </a:xfrm>
          <a:prstGeom prst="rect">
            <a:avLst/>
          </a:prstGeom>
        </p:spPr>
      </p:pic>
      <p:pic>
        <p:nvPicPr>
          <p:cNvPr id="10" name="Picture 9" descr="BrainGat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730" y="4550669"/>
            <a:ext cx="1452126" cy="21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70388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400" dirty="0" err="1"/>
              <a:t>Gestures</a:t>
            </a:r>
            <a:endParaRPr lang="sv-SE" sz="2400" dirty="0"/>
          </a:p>
          <a:p>
            <a:pPr lvl="1">
              <a:lnSpc>
                <a:spcPct val="90000"/>
              </a:lnSpc>
            </a:pPr>
            <a:r>
              <a:rPr lang="sv-SE" sz="2000" dirty="0" err="1"/>
              <a:t>Gesture</a:t>
            </a:r>
            <a:r>
              <a:rPr lang="sv-SE" sz="2000" dirty="0"/>
              <a:t> </a:t>
            </a:r>
            <a:r>
              <a:rPr lang="sv-SE" sz="2000" dirty="0" err="1"/>
              <a:t>Pendant</a:t>
            </a:r>
            <a:r>
              <a:rPr lang="sv-SE" sz="2000" dirty="0"/>
              <a:t> (</a:t>
            </a:r>
            <a:r>
              <a:rPr lang="sv-SE" sz="1800" dirty="0" err="1"/>
              <a:t>controlling</a:t>
            </a:r>
            <a:r>
              <a:rPr lang="sv-SE" sz="1800" dirty="0"/>
              <a:t> smart </a:t>
            </a:r>
            <a:r>
              <a:rPr lang="sv-SE" sz="1800" dirty="0" err="1"/>
              <a:t>homes</a:t>
            </a:r>
            <a:r>
              <a:rPr lang="sv-SE" sz="1800" dirty="0"/>
              <a:t>)</a:t>
            </a:r>
          </a:p>
          <a:p>
            <a:pPr>
              <a:lnSpc>
                <a:spcPct val="90000"/>
              </a:lnSpc>
            </a:pPr>
            <a:r>
              <a:rPr lang="sv-SE" sz="2400" dirty="0"/>
              <a:t>Voice </a:t>
            </a:r>
            <a:r>
              <a:rPr lang="sv-SE" sz="2400" dirty="0" err="1"/>
              <a:t>recognition</a:t>
            </a:r>
            <a:endParaRPr lang="sv-SE" sz="2400" dirty="0"/>
          </a:p>
          <a:p>
            <a:pPr lvl="1">
              <a:lnSpc>
                <a:spcPct val="90000"/>
              </a:lnSpc>
            </a:pPr>
            <a:r>
              <a:rPr lang="sv-SE" sz="2000" dirty="0"/>
              <a:t>Siri</a:t>
            </a:r>
          </a:p>
          <a:p>
            <a:pPr>
              <a:lnSpc>
                <a:spcPct val="90000"/>
              </a:lnSpc>
            </a:pPr>
            <a:endParaRPr lang="sv-SE" sz="2400" dirty="0"/>
          </a:p>
          <a:p>
            <a:pPr>
              <a:lnSpc>
                <a:spcPct val="90000"/>
              </a:lnSpc>
            </a:pPr>
            <a:endParaRPr lang="sv-SE" sz="2400" dirty="0"/>
          </a:p>
          <a:p>
            <a:pPr>
              <a:lnSpc>
                <a:spcPct val="90000"/>
              </a:lnSpc>
            </a:pPr>
            <a:r>
              <a:rPr lang="sv-SE" sz="2400" dirty="0"/>
              <a:t>Multi-modal interfaces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sv-SE" dirty="0" err="1"/>
              <a:t>Something</a:t>
            </a:r>
            <a:r>
              <a:rPr lang="sv-SE" dirty="0"/>
              <a:t> new?</a:t>
            </a:r>
          </a:p>
          <a:p>
            <a:pPr>
              <a:lnSpc>
                <a:spcPct val="90000"/>
              </a:lnSpc>
            </a:pPr>
            <a:endParaRPr lang="sv-SE" sz="24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84888" y="962882"/>
            <a:ext cx="2808287" cy="2320925"/>
          </a:xfrm>
          <a:prstGeom prst="rect">
            <a:avLst/>
          </a:prstGeom>
          <a:ln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84888" y="3681480"/>
            <a:ext cx="2808287" cy="21018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073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Output device</a:t>
            </a: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 dirty="0" err="1"/>
              <a:t>Sight</a:t>
            </a:r>
            <a:r>
              <a:rPr lang="sv-SE" sz="2800" dirty="0"/>
              <a:t> – Visual output</a:t>
            </a:r>
          </a:p>
          <a:p>
            <a:pPr lvl="1"/>
            <a:r>
              <a:rPr lang="sv-SE" sz="2400" dirty="0"/>
              <a:t>HMD, </a:t>
            </a:r>
            <a:r>
              <a:rPr lang="sv-SE" sz="2400" dirty="0" err="1"/>
              <a:t>wristwatch</a:t>
            </a:r>
            <a:r>
              <a:rPr lang="sv-SE" sz="2400" dirty="0"/>
              <a:t>...</a:t>
            </a:r>
          </a:p>
          <a:p>
            <a:r>
              <a:rPr lang="sv-SE" sz="2800" dirty="0"/>
              <a:t>Hearing – </a:t>
            </a:r>
            <a:r>
              <a:rPr lang="sv-SE" sz="2800" dirty="0" err="1"/>
              <a:t>Audio/sound/speech/music</a:t>
            </a:r>
            <a:endParaRPr lang="sv-SE" sz="2800" dirty="0"/>
          </a:p>
          <a:p>
            <a:pPr lvl="1"/>
            <a:r>
              <a:rPr lang="sv-SE" sz="2400" dirty="0"/>
              <a:t>Speakers, </a:t>
            </a:r>
            <a:r>
              <a:rPr lang="sv-SE" sz="2400" dirty="0" err="1"/>
              <a:t>earplug/headset</a:t>
            </a:r>
            <a:r>
              <a:rPr lang="sv-SE" sz="2400" dirty="0"/>
              <a:t>...</a:t>
            </a:r>
          </a:p>
          <a:p>
            <a:r>
              <a:rPr lang="sv-SE" sz="2800" dirty="0"/>
              <a:t>Touch – </a:t>
            </a:r>
            <a:r>
              <a:rPr lang="sv-SE" sz="2800" dirty="0" err="1"/>
              <a:t>Tactile</a:t>
            </a:r>
            <a:r>
              <a:rPr lang="sv-SE" sz="2800" dirty="0"/>
              <a:t> feedback</a:t>
            </a:r>
          </a:p>
          <a:p>
            <a:r>
              <a:rPr lang="sv-SE" sz="2800" dirty="0" err="1"/>
              <a:t>Taste</a:t>
            </a:r>
            <a:r>
              <a:rPr lang="sv-SE" sz="2800" dirty="0"/>
              <a:t> and </a:t>
            </a:r>
            <a:r>
              <a:rPr lang="sv-SE" sz="2800" dirty="0" err="1"/>
              <a:t>smell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52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Computer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Anything</a:t>
            </a:r>
            <a:r>
              <a:rPr lang="sv-SE" dirty="0"/>
              <a:t> small,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powerful</a:t>
            </a:r>
            <a:r>
              <a:rPr lang="sv-SE" dirty="0"/>
              <a:t> </a:t>
            </a:r>
            <a:r>
              <a:rPr lang="sv-SE" dirty="0" err="1"/>
              <a:t>enough</a:t>
            </a:r>
            <a:endParaRPr lang="sv-SE" dirty="0"/>
          </a:p>
          <a:p>
            <a:pPr lvl="1"/>
            <a:r>
              <a:rPr lang="sv-SE" dirty="0" err="1"/>
              <a:t>Smartphones</a:t>
            </a:r>
            <a:endParaRPr lang="sv-SE" dirty="0"/>
          </a:p>
          <a:p>
            <a:pPr lvl="1"/>
            <a:r>
              <a:rPr lang="sv-SE" dirty="0" err="1"/>
              <a:t>Smartwatches</a:t>
            </a:r>
            <a:endParaRPr lang="sv-SE" dirty="0"/>
          </a:p>
          <a:p>
            <a:pPr lvl="1"/>
            <a:r>
              <a:rPr lang="sv-SE" dirty="0" err="1"/>
              <a:t>Embedded</a:t>
            </a:r>
            <a:r>
              <a:rPr lang="sv-SE" dirty="0"/>
              <a:t> </a:t>
            </a:r>
            <a:r>
              <a:rPr lang="sv-SE" dirty="0" err="1"/>
              <a:t>computers</a:t>
            </a:r>
            <a:endParaRPr lang="sv-SE" dirty="0"/>
          </a:p>
          <a:p>
            <a:pPr lvl="1"/>
            <a:endParaRPr lang="sv-SE" dirty="0"/>
          </a:p>
        </p:txBody>
      </p:sp>
      <p:pic>
        <p:nvPicPr>
          <p:cNvPr id="5" name="Picture 6" descr="MA V 256MB Pack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41950" y="4114800"/>
            <a:ext cx="2641600" cy="1981200"/>
          </a:xfrm>
          <a:prstGeom prst="rect">
            <a:avLst/>
          </a:prstGeom>
          <a:noFill/>
          <a:ln/>
        </p:spPr>
      </p:pic>
      <p:pic>
        <p:nvPicPr>
          <p:cNvPr id="6" name="Picture 9" descr="TechSol Medallion Dev K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0945" y="4342533"/>
            <a:ext cx="2641600" cy="19812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960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dirty="0" err="1"/>
              <a:t>Benefits</a:t>
            </a:r>
            <a:r>
              <a:rPr lang="sv-SE" dirty="0"/>
              <a:t> of </a:t>
            </a:r>
            <a:r>
              <a:rPr lang="sv-SE" dirty="0" err="1"/>
              <a:t>having</a:t>
            </a:r>
            <a:r>
              <a:rPr lang="sv-SE" dirty="0"/>
              <a:t> a </a:t>
            </a:r>
            <a:r>
              <a:rPr lang="sv-SE" dirty="0" err="1"/>
              <a:t>network</a:t>
            </a:r>
            <a:endParaRPr lang="sv-SE" dirty="0"/>
          </a:p>
          <a:p>
            <a:pPr lvl="1">
              <a:lnSpc>
                <a:spcPct val="90000"/>
              </a:lnSpc>
            </a:pPr>
            <a:r>
              <a:rPr lang="sv-SE" dirty="0"/>
              <a:t>Access to the Internet</a:t>
            </a:r>
          </a:p>
          <a:p>
            <a:pPr lvl="1">
              <a:lnSpc>
                <a:spcPct val="90000"/>
              </a:lnSpc>
            </a:pPr>
            <a:r>
              <a:rPr lang="sv-SE" dirty="0"/>
              <a:t>Communication</a:t>
            </a:r>
          </a:p>
          <a:p>
            <a:pPr lvl="1">
              <a:lnSpc>
                <a:spcPct val="90000"/>
              </a:lnSpc>
            </a:pPr>
            <a:r>
              <a:rPr lang="sv-SE" dirty="0" err="1"/>
              <a:t>Localization</a:t>
            </a:r>
            <a:endParaRPr lang="sv-SE" dirty="0"/>
          </a:p>
          <a:p>
            <a:pPr>
              <a:lnSpc>
                <a:spcPct val="90000"/>
              </a:lnSpc>
            </a:pPr>
            <a:r>
              <a:rPr lang="sv-SE" dirty="0"/>
              <a:t>Wireless </a:t>
            </a:r>
            <a:r>
              <a:rPr lang="sv-SE" dirty="0" err="1"/>
              <a:t>network</a:t>
            </a:r>
            <a:r>
              <a:rPr lang="sv-SE" dirty="0"/>
              <a:t> </a:t>
            </a:r>
            <a:r>
              <a:rPr lang="sv-SE" dirty="0" err="1"/>
              <a:t>connection</a:t>
            </a:r>
            <a:endParaRPr lang="sv-SE" dirty="0"/>
          </a:p>
          <a:p>
            <a:pPr lvl="1">
              <a:lnSpc>
                <a:spcPct val="90000"/>
              </a:lnSpc>
            </a:pPr>
            <a:r>
              <a:rPr lang="sv-SE" dirty="0"/>
              <a:t>WLAN</a:t>
            </a:r>
          </a:p>
          <a:p>
            <a:pPr lvl="1">
              <a:lnSpc>
                <a:spcPct val="90000"/>
              </a:lnSpc>
            </a:pPr>
            <a:r>
              <a:rPr lang="sv-SE" dirty="0"/>
              <a:t>3G, 4G, LTE</a:t>
            </a:r>
          </a:p>
          <a:p>
            <a:pPr lvl="1">
              <a:lnSpc>
                <a:spcPct val="90000"/>
              </a:lnSpc>
            </a:pPr>
            <a:r>
              <a:rPr lang="sv-SE" dirty="0"/>
              <a:t>Bluetooth, </a:t>
            </a:r>
            <a:r>
              <a:rPr lang="sv-SE" dirty="0" err="1"/>
              <a:t>ZigBee</a:t>
            </a:r>
            <a:endParaRPr lang="sv-SE" dirty="0"/>
          </a:p>
          <a:p>
            <a:pPr lvl="1">
              <a:lnSpc>
                <a:spcPct val="90000"/>
              </a:lnSpc>
            </a:pPr>
            <a:r>
              <a:rPr lang="sv-SE" dirty="0" err="1"/>
              <a:t>InfraRed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9" descr="photo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1981" y="3276600"/>
            <a:ext cx="2636838" cy="2601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43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Past – The Present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6" y="2535983"/>
            <a:ext cx="4091310" cy="2842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4932">
            <a:off x="4978531" y="2277326"/>
            <a:ext cx="3772964" cy="3351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all pieces</a:t>
            </a:r>
          </a:p>
          <a:p>
            <a:pPr lvl="1"/>
            <a:r>
              <a:rPr lang="en-US" dirty="0"/>
              <a:t>Wires (embedded into clothing?), wireless (security?), body as conduit</a:t>
            </a:r>
          </a:p>
          <a:p>
            <a:r>
              <a:rPr lang="en-US" dirty="0"/>
              <a:t>Power supply</a:t>
            </a:r>
          </a:p>
          <a:p>
            <a:pPr lvl="1"/>
            <a:r>
              <a:rPr lang="en-US" dirty="0"/>
              <a:t>Batteries (rechargeable; solar power)</a:t>
            </a:r>
          </a:p>
          <a:p>
            <a:pPr lvl="1"/>
            <a:r>
              <a:rPr lang="en-US" dirty="0"/>
              <a:t>Human powered devices</a:t>
            </a:r>
          </a:p>
          <a:p>
            <a:pPr lvl="2">
              <a:lnSpc>
                <a:spcPct val="90000"/>
              </a:lnSpc>
            </a:pPr>
            <a:r>
              <a:rPr lang="sv-SE" dirty="0"/>
              <a:t>Body heat, 0.6 – 4.8W (</a:t>
            </a:r>
            <a:r>
              <a:rPr lang="sv-SE" dirty="0" err="1"/>
              <a:t>wetsuit</a:t>
            </a:r>
            <a:r>
              <a:rPr lang="sv-SE" dirty="0"/>
              <a:t> </a:t>
            </a:r>
            <a:r>
              <a:rPr lang="sv-SE" dirty="0" err="1"/>
              <a:t>clothes</a:t>
            </a:r>
            <a:r>
              <a:rPr lang="sv-SE" dirty="0"/>
              <a:t>)</a:t>
            </a:r>
          </a:p>
          <a:p>
            <a:pPr lvl="2">
              <a:lnSpc>
                <a:spcPct val="90000"/>
              </a:lnSpc>
            </a:pPr>
            <a:r>
              <a:rPr lang="sv-SE" dirty="0" err="1"/>
              <a:t>Breath</a:t>
            </a:r>
            <a:r>
              <a:rPr lang="sv-SE" dirty="0"/>
              <a:t>, 0.4 – 2.5W (</a:t>
            </a:r>
            <a:r>
              <a:rPr lang="sv-SE" dirty="0" err="1"/>
              <a:t>pressure</a:t>
            </a:r>
            <a:r>
              <a:rPr lang="sv-SE" dirty="0"/>
              <a:t> mask)</a:t>
            </a:r>
          </a:p>
          <a:p>
            <a:pPr lvl="2">
              <a:lnSpc>
                <a:spcPct val="90000"/>
              </a:lnSpc>
            </a:pPr>
            <a:r>
              <a:rPr lang="sv-SE" dirty="0" err="1"/>
              <a:t>Blood</a:t>
            </a:r>
            <a:r>
              <a:rPr lang="sv-SE" dirty="0"/>
              <a:t> </a:t>
            </a:r>
            <a:r>
              <a:rPr lang="sv-SE" dirty="0" err="1"/>
              <a:t>pressure</a:t>
            </a:r>
            <a:r>
              <a:rPr lang="sv-SE" dirty="0"/>
              <a:t>, 0.2W</a:t>
            </a:r>
          </a:p>
          <a:p>
            <a:pPr lvl="2">
              <a:lnSpc>
                <a:spcPct val="90000"/>
              </a:lnSpc>
            </a:pPr>
            <a:r>
              <a:rPr lang="sv-SE" dirty="0" err="1"/>
              <a:t>Limb</a:t>
            </a:r>
            <a:r>
              <a:rPr lang="sv-SE" dirty="0"/>
              <a:t> motion, 0.3 – 1.5W</a:t>
            </a:r>
          </a:p>
          <a:p>
            <a:pPr lvl="2">
              <a:lnSpc>
                <a:spcPct val="90000"/>
              </a:lnSpc>
            </a:pPr>
            <a:r>
              <a:rPr lang="sv-SE" dirty="0"/>
              <a:t>Finger motion, 0.019W (keyboard </a:t>
            </a:r>
            <a:r>
              <a:rPr lang="sv-SE" dirty="0" err="1"/>
              <a:t>typing</a:t>
            </a:r>
            <a:r>
              <a:rPr lang="sv-SE" dirty="0"/>
              <a:t>)</a:t>
            </a:r>
          </a:p>
          <a:p>
            <a:pPr lvl="2">
              <a:lnSpc>
                <a:spcPct val="90000"/>
              </a:lnSpc>
            </a:pPr>
            <a:r>
              <a:rPr lang="sv-SE" b="1" dirty="0"/>
              <a:t>Walking, 5 – 8W </a:t>
            </a:r>
            <a:r>
              <a:rPr lang="sv-SE" dirty="0"/>
              <a:t>(</a:t>
            </a:r>
            <a:r>
              <a:rPr lang="sv-SE" dirty="0" err="1"/>
              <a:t>shoe</a:t>
            </a:r>
            <a:r>
              <a:rPr lang="sv-SE" dirty="0"/>
              <a:t> generator)</a:t>
            </a:r>
          </a:p>
          <a:p>
            <a:pPr>
              <a:lnSpc>
                <a:spcPct val="90000"/>
              </a:lnSpc>
            </a:pPr>
            <a:r>
              <a:rPr lang="sv-SE" dirty="0"/>
              <a:t>Heat </a:t>
            </a:r>
            <a:r>
              <a:rPr lang="sv-SE" dirty="0" err="1"/>
              <a:t>dissipation</a:t>
            </a:r>
            <a:endParaRPr lang="sv-SE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4580" y="2579326"/>
            <a:ext cx="1908563" cy="373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98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v-SE" sz="2400" dirty="0" err="1"/>
              <a:t>Technicians</a:t>
            </a:r>
            <a:endParaRPr lang="sv-SE" sz="2400" dirty="0"/>
          </a:p>
          <a:p>
            <a:pPr lvl="1">
              <a:lnSpc>
                <a:spcPct val="80000"/>
              </a:lnSpc>
            </a:pPr>
            <a:r>
              <a:rPr lang="sv-SE" sz="2000" dirty="0"/>
              <a:t>Blueprints, etc.</a:t>
            </a:r>
          </a:p>
          <a:p>
            <a:pPr>
              <a:lnSpc>
                <a:spcPct val="80000"/>
              </a:lnSpc>
            </a:pPr>
            <a:r>
              <a:rPr lang="sv-SE" sz="2400" dirty="0" err="1"/>
              <a:t>Field</a:t>
            </a:r>
            <a:r>
              <a:rPr lang="sv-SE" sz="2400" dirty="0"/>
              <a:t> </a:t>
            </a:r>
            <a:r>
              <a:rPr lang="sv-SE" sz="2400" dirty="0" err="1"/>
              <a:t>workers</a:t>
            </a:r>
            <a:endParaRPr lang="sv-SE" sz="2400" dirty="0"/>
          </a:p>
          <a:p>
            <a:pPr lvl="1">
              <a:lnSpc>
                <a:spcPct val="80000"/>
              </a:lnSpc>
            </a:pPr>
            <a:r>
              <a:rPr lang="sv-SE" sz="2000" dirty="0"/>
              <a:t>Access to information given by </a:t>
            </a:r>
            <a:r>
              <a:rPr lang="sv-SE" sz="2000" dirty="0" err="1"/>
              <a:t>remote</a:t>
            </a:r>
            <a:r>
              <a:rPr lang="sv-SE" sz="2000" dirty="0"/>
              <a:t> experts.</a:t>
            </a:r>
          </a:p>
          <a:p>
            <a:pPr>
              <a:lnSpc>
                <a:spcPct val="80000"/>
              </a:lnSpc>
            </a:pPr>
            <a:r>
              <a:rPr lang="sv-SE" sz="2400" dirty="0" err="1"/>
              <a:t>Military</a:t>
            </a:r>
            <a:r>
              <a:rPr lang="sv-SE" sz="2400" dirty="0"/>
              <a:t> </a:t>
            </a:r>
            <a:r>
              <a:rPr lang="sv-SE" sz="2400" dirty="0" err="1"/>
              <a:t>personnel</a:t>
            </a:r>
            <a:endParaRPr lang="sv-SE" sz="2400" dirty="0"/>
          </a:p>
          <a:p>
            <a:pPr lvl="1">
              <a:lnSpc>
                <a:spcPct val="80000"/>
              </a:lnSpc>
            </a:pPr>
            <a:r>
              <a:rPr lang="sv-SE" sz="2000" dirty="0"/>
              <a:t>Soldiers, </a:t>
            </a:r>
            <a:r>
              <a:rPr lang="sv-SE" sz="2000" dirty="0" err="1"/>
              <a:t>monitoring</a:t>
            </a:r>
            <a:r>
              <a:rPr lang="sv-SE" sz="2000" dirty="0"/>
              <a:t> </a:t>
            </a:r>
            <a:r>
              <a:rPr lang="sv-SE" sz="2000" dirty="0" err="1"/>
              <a:t>health</a:t>
            </a:r>
            <a:r>
              <a:rPr lang="sv-SE" sz="2000" dirty="0"/>
              <a:t>, </a:t>
            </a:r>
            <a:r>
              <a:rPr lang="sv-SE" sz="2000" dirty="0" err="1"/>
              <a:t>equipment</a:t>
            </a:r>
            <a:r>
              <a:rPr lang="sv-SE" sz="2000" dirty="0"/>
              <a:t>, etc.</a:t>
            </a:r>
          </a:p>
          <a:p>
            <a:pPr lvl="1">
              <a:lnSpc>
                <a:spcPct val="80000"/>
              </a:lnSpc>
            </a:pPr>
            <a:r>
              <a:rPr lang="sv-SE" sz="2000" dirty="0" err="1"/>
              <a:t>Maps</a:t>
            </a:r>
            <a:r>
              <a:rPr lang="sv-SE" sz="2000" dirty="0"/>
              <a:t> and </a:t>
            </a:r>
            <a:r>
              <a:rPr lang="sv-SE" sz="2000" dirty="0" err="1"/>
              <a:t>terrain</a:t>
            </a:r>
            <a:r>
              <a:rPr lang="sv-SE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sv-SE" sz="2000" dirty="0" err="1"/>
              <a:t>Infrastructure</a:t>
            </a:r>
            <a:r>
              <a:rPr lang="sv-SE" sz="2000" dirty="0"/>
              <a:t> (</a:t>
            </a:r>
            <a:r>
              <a:rPr lang="sv-SE" sz="2000" dirty="0" err="1"/>
              <a:t>sewers</a:t>
            </a:r>
            <a:r>
              <a:rPr lang="sv-SE" sz="2000" dirty="0"/>
              <a:t>, roads) in urban areas.</a:t>
            </a:r>
          </a:p>
          <a:p>
            <a:pPr>
              <a:lnSpc>
                <a:spcPct val="80000"/>
              </a:lnSpc>
            </a:pPr>
            <a:r>
              <a:rPr lang="sv-SE" sz="2400" dirty="0"/>
              <a:t>Researchers</a:t>
            </a:r>
          </a:p>
        </p:txBody>
      </p:sp>
      <p:pic>
        <p:nvPicPr>
          <p:cNvPr id="5" name="Picture 4" descr="militar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4222" y="3828482"/>
            <a:ext cx="1397000" cy="1943100"/>
          </a:xfrm>
          <a:prstGeom prst="rect">
            <a:avLst/>
          </a:prstGeom>
          <a:noFill/>
          <a:ln/>
        </p:spPr>
      </p:pic>
      <p:pic>
        <p:nvPicPr>
          <p:cNvPr id="6" name="Picture 7" descr="technici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76975" y="886876"/>
            <a:ext cx="2562225" cy="22034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1177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45" y="1524000"/>
            <a:ext cx="5410199" cy="5029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Wearables</a:t>
            </a:r>
            <a:r>
              <a:rPr lang="en-US" b="1" dirty="0"/>
              <a:t> for sports training</a:t>
            </a:r>
          </a:p>
          <a:p>
            <a:endParaRPr lang="en-US" sz="800" dirty="0"/>
          </a:p>
          <a:p>
            <a:r>
              <a:rPr lang="en-US" dirty="0"/>
              <a:t>Karate trainees are instrumented with acceleration sensors.</a:t>
            </a:r>
          </a:p>
          <a:p>
            <a:r>
              <a:rPr lang="en-US" dirty="0"/>
              <a:t>Sensor data is translated directly into sound output.</a:t>
            </a:r>
          </a:p>
          <a:p>
            <a:r>
              <a:rPr lang="en-US" dirty="0"/>
              <a:t>Trainees can now ‘hear’, as well as see instructor’s movements.</a:t>
            </a:r>
          </a:p>
          <a:p>
            <a:r>
              <a:rPr lang="en-US" dirty="0"/>
              <a:t>Trainees can also hear themselves: attempt to match own sound to sound of instructor.</a:t>
            </a:r>
          </a:p>
          <a:p>
            <a:r>
              <a:rPr lang="en-US" dirty="0"/>
              <a:t>Martial arts training is about reproducing patterns over time, not just matching static poses; therefore, sound is a useful sensory stimuli to introduce to training.</a:t>
            </a:r>
          </a:p>
          <a:p>
            <a:endParaRPr lang="en-US" sz="800" dirty="0"/>
          </a:p>
          <a:p>
            <a:r>
              <a:rPr lang="en-US" dirty="0"/>
              <a:t>Result: Trainees with system tended to learn faster than trainees without system.</a:t>
            </a:r>
          </a:p>
          <a:p>
            <a:endParaRPr lang="en-US" dirty="0"/>
          </a:p>
        </p:txBody>
      </p:sp>
      <p:pic>
        <p:nvPicPr>
          <p:cNvPr id="5" name="Picture 5" descr="Karat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9675" y="778044"/>
            <a:ext cx="2473325" cy="3252592"/>
          </a:xfrm>
          <a:prstGeom prst="rect">
            <a:avLst/>
          </a:prstGeom>
          <a:noFill/>
        </p:spPr>
      </p:pic>
      <p:pic>
        <p:nvPicPr>
          <p:cNvPr id="6" name="Picture 6" descr="Karat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83910"/>
            <a:ext cx="3124200" cy="1428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2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5599"/>
            <a:ext cx="5029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Wearables</a:t>
            </a:r>
            <a:r>
              <a:rPr lang="en-US" b="1" dirty="0"/>
              <a:t> for the military: Future Force Warrior (FFW)</a:t>
            </a:r>
          </a:p>
          <a:p>
            <a:endParaRPr lang="en-US" sz="1200" dirty="0"/>
          </a:p>
          <a:p>
            <a:r>
              <a:rPr lang="en-US" dirty="0"/>
              <a:t>Onboard physiological/medical sensor suite to accelerate casualty care</a:t>
            </a:r>
          </a:p>
          <a:p>
            <a:endParaRPr lang="en-US" sz="1200" dirty="0"/>
          </a:p>
          <a:p>
            <a:r>
              <a:rPr lang="en-US" dirty="0"/>
              <a:t>Netted communications to maximize robustness and integration of small teams</a:t>
            </a:r>
          </a:p>
          <a:p>
            <a:endParaRPr lang="en-US" sz="1200" dirty="0"/>
          </a:p>
          <a:p>
            <a:r>
              <a:rPr lang="en-US" dirty="0"/>
              <a:t>Embedded training (similar to martial arts example?)</a:t>
            </a:r>
          </a:p>
          <a:p>
            <a:endParaRPr lang="en-US" sz="1200" dirty="0"/>
          </a:p>
          <a:p>
            <a:r>
              <a:rPr lang="en-US" dirty="0"/>
              <a:t>Enhanced situational awareness (heads-up display?)</a:t>
            </a:r>
          </a:p>
          <a:p>
            <a:endParaRPr lang="en-US" sz="1200" dirty="0"/>
          </a:p>
          <a:p>
            <a:r>
              <a:rPr lang="en-US" dirty="0"/>
              <a:t>Synchronized firing of weapons from team.</a:t>
            </a:r>
          </a:p>
          <a:p>
            <a:endParaRPr lang="en-US" sz="1200" dirty="0"/>
          </a:p>
          <a:p>
            <a:r>
              <a:rPr lang="en-US" dirty="0"/>
              <a:t>Bone conduction technology: “talking and speaking without sound or hearing”</a:t>
            </a:r>
          </a:p>
          <a:p>
            <a:endParaRPr lang="en-US" dirty="0"/>
          </a:p>
          <a:p>
            <a:endParaRPr lang="en-US" sz="800" dirty="0"/>
          </a:p>
          <a:p>
            <a:endParaRPr lang="en-US" dirty="0"/>
          </a:p>
        </p:txBody>
      </p:sp>
      <p:pic>
        <p:nvPicPr>
          <p:cNvPr id="5" name="Picture 1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43269" y="959590"/>
            <a:ext cx="3276600" cy="2552700"/>
          </a:xfrm>
          <a:prstGeom prst="rect">
            <a:avLst/>
          </a:prstGeom>
          <a:noFill/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643269" y="3831323"/>
            <a:ext cx="1828800" cy="2476500"/>
            <a:chOff x="3936" y="960"/>
            <a:chExt cx="1824" cy="2448"/>
          </a:xfrm>
        </p:grpSpPr>
        <p:pic>
          <p:nvPicPr>
            <p:cNvPr id="7" name="Picture 8" descr="FFW image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60" y="960"/>
              <a:ext cx="900" cy="1200"/>
            </a:xfrm>
            <a:prstGeom prst="rect">
              <a:avLst/>
            </a:prstGeom>
            <a:noFill/>
          </p:spPr>
        </p:pic>
        <p:pic>
          <p:nvPicPr>
            <p:cNvPr id="8" name="Picture 10" descr="FFW image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960"/>
              <a:ext cx="900" cy="1200"/>
            </a:xfrm>
            <a:prstGeom prst="rect">
              <a:avLst/>
            </a:prstGeom>
            <a:noFill/>
          </p:spPr>
        </p:pic>
        <p:pic>
          <p:nvPicPr>
            <p:cNvPr id="9" name="Picture 12" descr="FFW image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60" y="2208"/>
              <a:ext cx="900" cy="1200"/>
            </a:xfrm>
            <a:prstGeom prst="rect">
              <a:avLst/>
            </a:prstGeom>
            <a:noFill/>
          </p:spPr>
        </p:pic>
        <p:pic>
          <p:nvPicPr>
            <p:cNvPr id="10" name="Picture 14" descr="FFW image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36" y="2208"/>
              <a:ext cx="900" cy="1200"/>
            </a:xfrm>
            <a:prstGeom prst="rect">
              <a:avLst/>
            </a:prstGeom>
            <a:noFill/>
          </p:spPr>
        </p:pic>
      </p:grp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69" y="3831323"/>
            <a:ext cx="1346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Examples: Smartphone Extensions &amp; Fitness Trackers</a:t>
            </a:r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3" y="1964487"/>
            <a:ext cx="3090863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18" y="4650335"/>
            <a:ext cx="3115483" cy="2073212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08" y="1756434"/>
            <a:ext cx="3784600" cy="2146300"/>
          </a:xfrm>
          <a:prstGeom prst="rect">
            <a:avLst/>
          </a:prstGeom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50" y="4190728"/>
            <a:ext cx="3543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 Mann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1970s, </a:t>
            </a:r>
            <a:r>
              <a:rPr lang="sv-SE" dirty="0" err="1"/>
              <a:t>pre-laptop</a:t>
            </a:r>
            <a:r>
              <a:rPr lang="sv-SE" dirty="0"/>
              <a:t>, </a:t>
            </a:r>
            <a:r>
              <a:rPr lang="sv-SE" dirty="0" err="1"/>
              <a:t>early</a:t>
            </a:r>
            <a:r>
              <a:rPr lang="sv-SE" dirty="0"/>
              <a:t> computer era.</a:t>
            </a:r>
          </a:p>
          <a:p>
            <a:r>
              <a:rPr lang="sv-SE" dirty="0"/>
              <a:t>Building </a:t>
            </a:r>
            <a:r>
              <a:rPr lang="sv-SE" dirty="0" err="1"/>
              <a:t>computers</a:t>
            </a:r>
            <a:r>
              <a:rPr lang="sv-SE" dirty="0"/>
              <a:t> </a:t>
            </a:r>
            <a:r>
              <a:rPr lang="sv-SE" dirty="0" err="1"/>
              <a:t>he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wear</a:t>
            </a:r>
            <a:r>
              <a:rPr lang="sv-SE" dirty="0"/>
              <a:t>.</a:t>
            </a:r>
          </a:p>
          <a:p>
            <a:r>
              <a:rPr lang="sv-SE" dirty="0" err="1"/>
              <a:t>Inventor</a:t>
            </a:r>
            <a:r>
              <a:rPr lang="sv-SE" dirty="0"/>
              <a:t> of </a:t>
            </a:r>
            <a:r>
              <a:rPr lang="sv-SE" dirty="0" err="1"/>
              <a:t>wearable</a:t>
            </a:r>
            <a:r>
              <a:rPr lang="sv-SE" dirty="0"/>
              <a:t> </a:t>
            </a:r>
            <a:r>
              <a:rPr lang="sv-SE" dirty="0" err="1"/>
              <a:t>computing</a:t>
            </a:r>
            <a:r>
              <a:rPr lang="sv-SE" dirty="0"/>
              <a:t>.</a:t>
            </a:r>
          </a:p>
          <a:p>
            <a:endParaRPr lang="en-US" dirty="0"/>
          </a:p>
        </p:txBody>
      </p:sp>
      <p:pic>
        <p:nvPicPr>
          <p:cNvPr id="5" name="Picture 13" descr="steve_by_claudi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4438" y="3151532"/>
            <a:ext cx="3671887" cy="275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1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 Mann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6096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dirty="0"/>
              <a:t>1991: </a:t>
            </a:r>
            <a:r>
              <a:rPr lang="sv-SE" dirty="0" err="1"/>
              <a:t>Started</a:t>
            </a:r>
            <a:r>
              <a:rPr lang="sv-SE" dirty="0"/>
              <a:t> the ”</a:t>
            </a:r>
            <a:r>
              <a:rPr lang="sv-SE" dirty="0" err="1"/>
              <a:t>Wearable</a:t>
            </a:r>
            <a:r>
              <a:rPr lang="sv-SE" dirty="0"/>
              <a:t> </a:t>
            </a:r>
            <a:r>
              <a:rPr lang="sv-SE" dirty="0" err="1"/>
              <a:t>Computing</a:t>
            </a:r>
            <a:r>
              <a:rPr lang="sv-SE" dirty="0"/>
              <a:t> Project” at MIT.</a:t>
            </a:r>
          </a:p>
          <a:p>
            <a:pPr>
              <a:lnSpc>
                <a:spcPct val="80000"/>
              </a:lnSpc>
            </a:pPr>
            <a:r>
              <a:rPr lang="sv-SE" dirty="0"/>
              <a:t>1995: </a:t>
            </a:r>
            <a:r>
              <a:rPr lang="sv-SE" dirty="0" err="1"/>
              <a:t>World’s</a:t>
            </a:r>
            <a:r>
              <a:rPr lang="sv-SE" dirty="0"/>
              <a:t> first </a:t>
            </a:r>
            <a:r>
              <a:rPr lang="sv-SE" dirty="0" err="1"/>
              <a:t>covert</a:t>
            </a:r>
            <a:r>
              <a:rPr lang="sv-SE" dirty="0"/>
              <a:t> </a:t>
            </a:r>
            <a:r>
              <a:rPr lang="sv-SE" dirty="0" err="1"/>
              <a:t>wearable</a:t>
            </a:r>
            <a:r>
              <a:rPr lang="sv-SE" dirty="0"/>
              <a:t> computer – camera and display </a:t>
            </a:r>
            <a:r>
              <a:rPr lang="sv-SE" dirty="0" err="1"/>
              <a:t>concealed</a:t>
            </a:r>
            <a:r>
              <a:rPr lang="sv-SE" dirty="0"/>
              <a:t> in </a:t>
            </a:r>
            <a:r>
              <a:rPr lang="sv-SE" dirty="0" err="1"/>
              <a:t>ordinary</a:t>
            </a:r>
            <a:r>
              <a:rPr lang="sv-SE" dirty="0"/>
              <a:t> </a:t>
            </a:r>
            <a:r>
              <a:rPr lang="sv-SE" dirty="0" err="1"/>
              <a:t>eyeglasses</a:t>
            </a:r>
            <a:r>
              <a:rPr lang="sv-SE" dirty="0"/>
              <a:t>.</a:t>
            </a:r>
          </a:p>
          <a:p>
            <a:pPr>
              <a:lnSpc>
                <a:spcPct val="80000"/>
              </a:lnSpc>
            </a:pPr>
            <a:r>
              <a:rPr lang="sv-SE" dirty="0"/>
              <a:t>1997: PhD from MIT in the </a:t>
            </a:r>
            <a:r>
              <a:rPr lang="sv-SE" dirty="0" err="1"/>
              <a:t>field</a:t>
            </a:r>
            <a:r>
              <a:rPr lang="sv-SE" dirty="0"/>
              <a:t> </a:t>
            </a:r>
            <a:r>
              <a:rPr lang="sv-SE" dirty="0" err="1"/>
              <a:t>he</a:t>
            </a:r>
            <a:r>
              <a:rPr lang="sv-SE" dirty="0"/>
              <a:t> </a:t>
            </a:r>
            <a:r>
              <a:rPr lang="sv-SE" dirty="0" err="1"/>
              <a:t>himself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invented</a:t>
            </a:r>
            <a:r>
              <a:rPr lang="sv-SE" dirty="0"/>
              <a:t>.</a:t>
            </a:r>
          </a:p>
          <a:p>
            <a:pPr>
              <a:lnSpc>
                <a:spcPct val="80000"/>
              </a:lnSpc>
            </a:pPr>
            <a:r>
              <a:rPr lang="sv-SE" dirty="0"/>
              <a:t>Today: Works at </a:t>
            </a:r>
            <a:r>
              <a:rPr lang="en-US" dirty="0"/>
              <a:t>University of Toronto.</a:t>
            </a:r>
            <a:endParaRPr lang="sv-SE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615395"/>
            <a:ext cx="201168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 Mann</a:t>
            </a:r>
          </a:p>
        </p:txBody>
      </p:sp>
      <p:pic>
        <p:nvPicPr>
          <p:cNvPr id="5" name="Picture 5" descr="stev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21168"/>
            <a:ext cx="7921625" cy="401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Wearable Computing?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ffectLst/>
              </a:rPr>
              <a:t>Mann</a:t>
            </a:r>
            <a:endParaRPr lang="en-US" altLang="zh-TW" dirty="0"/>
          </a:p>
          <a:p>
            <a:pPr lvl="1"/>
            <a:r>
              <a:rPr lang="en-US" dirty="0"/>
              <a:t>“A wearable computer is a computer that is </a:t>
            </a:r>
            <a:r>
              <a:rPr lang="en-US" b="1" i="1" dirty="0"/>
              <a:t>subsumed into the personal space of the user</a:t>
            </a:r>
            <a:r>
              <a:rPr lang="en-US" dirty="0"/>
              <a:t>, controlled by the user, and has both operational and interactional constancy, i.e. is always on and always accessible. Most notably, it is a device that is always with the user, and into which the user can always enter commands and execute a set of such entered commands, and in which the user can do so while walking around or doing other activities”</a:t>
            </a:r>
            <a:endParaRPr lang="en-US" altLang="zh-TW" dirty="0">
              <a:effectLst/>
            </a:endParaRPr>
          </a:p>
          <a:p>
            <a:pPr>
              <a:buFont typeface="Wingdings" charset="2"/>
              <a:buNone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9653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Wearable Computing?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29" dirty="0"/>
              <a:t>Seven attributes of wearable computing [Steve Mann, 1998]:</a:t>
            </a:r>
          </a:p>
          <a:p>
            <a:pPr>
              <a:buNone/>
            </a:pPr>
            <a:endParaRPr lang="en-US" dirty="0"/>
          </a:p>
          <a:p>
            <a:pPr>
              <a:buFontTx/>
              <a:buAutoNum type="arabicPeriod"/>
            </a:pPr>
            <a:r>
              <a:rPr lang="en-US" b="1" dirty="0" err="1"/>
              <a:t>Unmonopolizing</a:t>
            </a:r>
            <a:r>
              <a:rPr lang="en-US" dirty="0"/>
              <a:t> of the user’s attention. User can attend to other events.</a:t>
            </a:r>
          </a:p>
          <a:p>
            <a:pPr>
              <a:buFontTx/>
              <a:buAutoNum type="arabicPeriod"/>
            </a:pPr>
            <a:endParaRPr lang="en-US" sz="600" dirty="0"/>
          </a:p>
          <a:p>
            <a:pPr>
              <a:buFontTx/>
              <a:buAutoNum type="arabicPeriod"/>
            </a:pPr>
            <a:r>
              <a:rPr lang="en-US" b="1" dirty="0"/>
              <a:t>Unrestrictive</a:t>
            </a:r>
            <a:r>
              <a:rPr lang="en-US" dirty="0"/>
              <a:t> to the user. Allows interaction while user carries out normal functions.</a:t>
            </a:r>
          </a:p>
          <a:p>
            <a:pPr>
              <a:buFontTx/>
              <a:buAutoNum type="arabicPeriod"/>
            </a:pPr>
            <a:endParaRPr lang="en-US" sz="600" dirty="0"/>
          </a:p>
          <a:p>
            <a:pPr>
              <a:buFontTx/>
              <a:buAutoNum type="arabicPeriod"/>
            </a:pPr>
            <a:r>
              <a:rPr lang="en-US" b="1" dirty="0"/>
              <a:t>Observable</a:t>
            </a:r>
            <a:r>
              <a:rPr lang="en-US" dirty="0"/>
              <a:t> by the user. As the system is being worn, there is no reason why the wearer cannot be aware of it continuously… but this contrasts with 1!	</a:t>
            </a:r>
          </a:p>
          <a:p>
            <a:pPr>
              <a:buFont typeface="+mj-lt"/>
              <a:buAutoNum type="arabicPeriod"/>
            </a:pPr>
            <a:endParaRPr lang="en-US" sz="800" dirty="0"/>
          </a:p>
          <a:p>
            <a:pPr marL="914400" lvl="1" indent="-457200"/>
            <a:r>
              <a:rPr lang="en-US" dirty="0"/>
              <a:t>Better phrasing: User can identify computational and non-computational components of their clothing.</a:t>
            </a:r>
          </a:p>
          <a:p>
            <a:pPr>
              <a:buFont typeface="+mj-lt"/>
              <a:buAutoNum type="arabicPeriod"/>
            </a:pPr>
            <a:endParaRPr lang="en-US" sz="600" dirty="0"/>
          </a:p>
          <a:p>
            <a:pPr>
              <a:buFontTx/>
              <a:buAutoNum type="arabicPeriod"/>
            </a:pPr>
            <a:r>
              <a:rPr lang="en-US" b="1" dirty="0"/>
              <a:t>Controllable</a:t>
            </a:r>
            <a:r>
              <a:rPr lang="en-US" dirty="0"/>
              <a:t> by the user. User can take control at any time.</a:t>
            </a:r>
          </a:p>
          <a:p>
            <a:pPr>
              <a:buFontTx/>
              <a:buAutoNum type="arabicPeriod"/>
            </a:pPr>
            <a:endParaRPr lang="en-US" sz="600" dirty="0"/>
          </a:p>
          <a:p>
            <a:pPr>
              <a:buFontTx/>
              <a:buAutoNum type="arabicPeriod"/>
            </a:pPr>
            <a:r>
              <a:rPr lang="en-US" b="1" dirty="0"/>
              <a:t>Attentive</a:t>
            </a:r>
            <a:r>
              <a:rPr lang="en-US" dirty="0"/>
              <a:t> to the environment. Can enhance the user’s environment and situational awareness.</a:t>
            </a:r>
          </a:p>
          <a:p>
            <a:pPr>
              <a:buFont typeface="+mj-lt"/>
              <a:buAutoNum type="arabicPeriod"/>
            </a:pPr>
            <a:endParaRPr lang="en-US" sz="600" dirty="0"/>
          </a:p>
          <a:p>
            <a:pPr>
              <a:buFontTx/>
              <a:buAutoNum type="arabicPeriod"/>
            </a:pPr>
            <a:r>
              <a:rPr lang="en-US" b="1" dirty="0"/>
              <a:t>Communicative</a:t>
            </a:r>
            <a:r>
              <a:rPr lang="en-US" dirty="0"/>
              <a:t> to others. Can be used as a communications medium.</a:t>
            </a:r>
          </a:p>
          <a:p>
            <a:pPr>
              <a:buFontTx/>
              <a:buAutoNum type="arabicPeriod"/>
            </a:pPr>
            <a:endParaRPr lang="en-US" sz="600" i="1" dirty="0"/>
          </a:p>
          <a:p>
            <a:pPr>
              <a:buFontTx/>
              <a:buAutoNum type="arabicPeriod"/>
            </a:pPr>
            <a:r>
              <a:rPr lang="en-US" i="1" dirty="0"/>
              <a:t>Shares the same physical and situational context as the user.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Purpose: Mediate Interactions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/>
              <a:t>Wearable computers will help provide a consistent interface to computationally augmented objects in the physical world.</a:t>
            </a:r>
          </a:p>
          <a:p>
            <a:pPr lvl="1"/>
            <a:r>
              <a:rPr lang="en-US" altLang="zh-TW" dirty="0"/>
              <a:t>Example: Gesture Pendant</a:t>
            </a:r>
          </a:p>
          <a:p>
            <a:pPr lvl="1"/>
            <a:r>
              <a:rPr lang="en-US" altLang="zh-TW" dirty="0"/>
              <a:t>One gesture could provide an intuitive command for many devices</a:t>
            </a:r>
          </a:p>
        </p:txBody>
      </p:sp>
      <p:pic>
        <p:nvPicPr>
          <p:cNvPr id="2" name="Picture 1" descr="pend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7488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Purpose: Aid Communication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The wearable can also assist in human-to-human communication.</a:t>
            </a:r>
          </a:p>
          <a:p>
            <a:r>
              <a:rPr lang="en-US" altLang="zh-TW"/>
              <a:t>Wearable computers can also help manage interruption in the user’s daily life.</a:t>
            </a:r>
          </a:p>
        </p:txBody>
      </p:sp>
      <p:pic>
        <p:nvPicPr>
          <p:cNvPr id="2" name="Picture 1" descr="phone_hand-4321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3287362"/>
            <a:ext cx="53949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38556</TotalTime>
  <Words>841</Words>
  <Application>Microsoft Office PowerPoint</Application>
  <PresentationFormat>On-screen Show (4:3)</PresentationFormat>
  <Paragraphs>159</Paragraphs>
  <Slides>24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Mobile Computing</vt:lpstr>
      <vt:lpstr>The Past – The Present</vt:lpstr>
      <vt:lpstr>Steve Mann</vt:lpstr>
      <vt:lpstr>Steve Mann</vt:lpstr>
      <vt:lpstr>Steve Mann</vt:lpstr>
      <vt:lpstr>What is Wearable Computing?</vt:lpstr>
      <vt:lpstr>What is Wearable Computing?</vt:lpstr>
      <vt:lpstr>Purpose: Mediate Interactions</vt:lpstr>
      <vt:lpstr>Purpose: Aid Communication</vt:lpstr>
      <vt:lpstr>Purpose: Provide Context-Sensitive Reminders</vt:lpstr>
      <vt:lpstr>Purpose: Augmented Reality</vt:lpstr>
      <vt:lpstr>Components of a Wearable Device</vt:lpstr>
      <vt:lpstr>Head-Mounted Display (HMD)</vt:lpstr>
      <vt:lpstr>Camera (&amp; Sensors)</vt:lpstr>
      <vt:lpstr>Input Device</vt:lpstr>
      <vt:lpstr>Input Device</vt:lpstr>
      <vt:lpstr>Output device</vt:lpstr>
      <vt:lpstr>The Computer Itself</vt:lpstr>
      <vt:lpstr>Network Connection</vt:lpstr>
      <vt:lpstr>Other Challenges</vt:lpstr>
      <vt:lpstr>Examples</vt:lpstr>
      <vt:lpstr>Examples</vt:lpstr>
      <vt:lpstr>Examples</vt:lpstr>
      <vt:lpstr>Examples: Smartphone Extensions &amp; Fitness Trackers</vt:lpstr>
    </vt:vector>
  </TitlesOfParts>
  <Company>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Computing</dc:title>
  <dc:creator>Christian Poellabauer</dc:creator>
  <cp:lastModifiedBy>Microsoft</cp:lastModifiedBy>
  <cp:revision>579</cp:revision>
  <cp:lastPrinted>2018-04-11T12:06:19Z</cp:lastPrinted>
  <dcterms:created xsi:type="dcterms:W3CDTF">2014-03-08T16:06:28Z</dcterms:created>
  <dcterms:modified xsi:type="dcterms:W3CDTF">2020-05-11T06:46:43Z</dcterms:modified>
</cp:coreProperties>
</file>