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73" r:id="rId9"/>
    <p:sldId id="274" r:id="rId10"/>
    <p:sldId id="358" r:id="rId11"/>
    <p:sldId id="359" r:id="rId12"/>
    <p:sldId id="362" r:id="rId13"/>
    <p:sldId id="363" r:id="rId14"/>
    <p:sldId id="413" r:id="rId15"/>
    <p:sldId id="412" r:id="rId16"/>
    <p:sldId id="414" r:id="rId17"/>
    <p:sldId id="392" r:id="rId18"/>
    <p:sldId id="393" r:id="rId19"/>
    <p:sldId id="394" r:id="rId20"/>
    <p:sldId id="377" r:id="rId21"/>
    <p:sldId id="378" r:id="rId22"/>
    <p:sldId id="380" r:id="rId23"/>
    <p:sldId id="381" r:id="rId24"/>
    <p:sldId id="385" r:id="rId25"/>
    <p:sldId id="386" r:id="rId26"/>
    <p:sldId id="387" r:id="rId27"/>
    <p:sldId id="44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4" autoAdjust="0"/>
  </p:normalViewPr>
  <p:slideViewPr>
    <p:cSldViewPr snapToGrid="0" snapToObjects="1">
      <p:cViewPr varScale="1">
        <p:scale>
          <a:sx n="80" d="100"/>
          <a:sy n="80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3E-3F74-774D-9952-F4A143823D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48B7-3068-0A42-98A8-4C367427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2EAE-3C08-0D43-9E07-E80D1C92A2F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556A-40F9-084D-98C3-3BF4B514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4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751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751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59A55-483C-2E4D-9171-60A0EB4673FB}" type="slidenum">
              <a:rPr lang="de-DE"/>
              <a:pPr/>
              <a:t>2</a:t>
            </a:fld>
            <a:endParaRPr lang="de-DE"/>
          </a:p>
        </p:txBody>
      </p:sp>
      <p:sp>
        <p:nvSpPr>
          <p:cNvPr id="475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5376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5376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75A7A-B78F-2542-B819-6A1870941374}" type="slidenum">
              <a:rPr lang="de-DE"/>
              <a:pPr/>
              <a:t>20</a:t>
            </a:fld>
            <a:endParaRPr lang="de-DE"/>
          </a:p>
        </p:txBody>
      </p:sp>
      <p:sp>
        <p:nvSpPr>
          <p:cNvPr id="537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6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0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7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5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4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771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771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4CF0B-E0F1-6043-8C42-36D4FF4D6511}" type="slidenum">
              <a:rPr lang="de-DE"/>
              <a:pPr/>
              <a:t>3</a:t>
            </a:fld>
            <a:endParaRPr lang="de-DE"/>
          </a:p>
        </p:txBody>
      </p:sp>
      <p:sp>
        <p:nvSpPr>
          <p:cNvPr id="477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833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833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30D34-F991-854C-B15F-8E37F47C4239}" type="slidenum">
              <a:rPr lang="de-DE"/>
              <a:pPr/>
              <a:t>4</a:t>
            </a:fld>
            <a:endParaRPr lang="de-DE"/>
          </a:p>
        </p:txBody>
      </p:sp>
      <p:sp>
        <p:nvSpPr>
          <p:cNvPr id="483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853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853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28B96-0AED-3D4B-8EFF-F2B10EDAAAC8}" type="slidenum">
              <a:rPr lang="de-DE"/>
              <a:pPr/>
              <a:t>5</a:t>
            </a:fld>
            <a:endParaRPr lang="de-DE"/>
          </a:p>
        </p:txBody>
      </p:sp>
      <p:sp>
        <p:nvSpPr>
          <p:cNvPr id="485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87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87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83B9C-A9CD-B346-AE2B-C177D2683B18}" type="slidenum">
              <a:rPr lang="de-DE"/>
              <a:pPr/>
              <a:t>6</a:t>
            </a:fld>
            <a:endParaRPr lang="de-DE"/>
          </a:p>
        </p:txBody>
      </p:sp>
      <p:sp>
        <p:nvSpPr>
          <p:cNvPr id="487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489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489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7C320-A71D-2544-A855-2AD050BE5838}" type="slidenum">
              <a:rPr lang="de-DE"/>
              <a:pPr/>
              <a:t>7</a:t>
            </a:fld>
            <a:endParaRPr lang="de-DE"/>
          </a:p>
        </p:txBody>
      </p:sp>
      <p:sp>
        <p:nvSpPr>
          <p:cNvPr id="489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F4330-D946-494F-BCAF-D6B60480D2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F4330-D946-494F-BCAF-D6B60480D2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March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CSE 40814/60814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Computer Science &amp; Engineering, University of Notre Dame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BlueTooth</a:t>
            </a:r>
            <a:r>
              <a:rPr lang="en-US" dirty="0" smtClean="0"/>
              <a:t> and </a:t>
            </a:r>
            <a:r>
              <a:rPr lang="en-US" dirty="0" err="1" smtClean="0"/>
              <a:t>ZigBEE</a:t>
            </a:r>
            <a:endParaRPr lang="en-US" dirty="0"/>
          </a:p>
        </p:txBody>
      </p:sp>
      <p:pic>
        <p:nvPicPr>
          <p:cNvPr id="5" name="Picture 4" descr="Blueto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9" y="3472914"/>
            <a:ext cx="433891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 in Classic 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Traditional Bluetooth is </a:t>
            </a:r>
            <a:r>
              <a:rPr lang="en-US" altLang="zh-TW" b="1" dirty="0">
                <a:latin typeface="Calibri" charset="0"/>
                <a:ea typeface="新細明體" charset="0"/>
              </a:rPr>
              <a:t>connection oriented</a:t>
            </a:r>
            <a:r>
              <a:rPr lang="en-US" altLang="zh-TW" i="1" dirty="0">
                <a:latin typeface="Calibri" charset="0"/>
                <a:ea typeface="新細明體" charset="0"/>
              </a:rPr>
              <a:t>. </a:t>
            </a:r>
            <a:r>
              <a:rPr lang="en-US" altLang="zh-TW" dirty="0">
                <a:latin typeface="Calibri" charset="0"/>
                <a:ea typeface="新細明體" charset="0"/>
              </a:rPr>
              <a:t>When a device is connected, a link is maintained, even if there is no data </a:t>
            </a:r>
            <a:r>
              <a:rPr lang="en-US" altLang="zh-TW" dirty="0" smtClean="0">
                <a:latin typeface="Calibri" charset="0"/>
                <a:ea typeface="新細明體" charset="0"/>
              </a:rPr>
              <a:t>flowing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endParaRPr lang="en-US" altLang="zh-TW" dirty="0">
              <a:latin typeface="Calibri" charset="0"/>
              <a:ea typeface="新細明體" charset="0"/>
            </a:endParaRPr>
          </a:p>
          <a:p>
            <a:r>
              <a:rPr lang="en-US" altLang="zh-TW" b="1" dirty="0">
                <a:latin typeface="Calibri" charset="0"/>
                <a:ea typeface="新細明體" charset="0"/>
              </a:rPr>
              <a:t>Sniff modes </a:t>
            </a:r>
            <a:r>
              <a:rPr lang="en-US" altLang="zh-TW" dirty="0">
                <a:latin typeface="Calibri" charset="0"/>
                <a:ea typeface="新細明體" charset="0"/>
              </a:rPr>
              <a:t>allow devices to sleep, reducing power consumption to give months of battery </a:t>
            </a:r>
            <a:r>
              <a:rPr lang="en-US" altLang="zh-TW" dirty="0" smtClean="0">
                <a:latin typeface="Calibri" charset="0"/>
                <a:ea typeface="新細明體" charset="0"/>
              </a:rPr>
              <a:t>life (e.g., wake up every 100ms)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endParaRPr lang="en-US" altLang="zh-TW" dirty="0">
              <a:latin typeface="Calibri" charset="0"/>
              <a:ea typeface="新細明體" charset="0"/>
            </a:endParaRPr>
          </a:p>
          <a:p>
            <a:r>
              <a:rPr lang="en-US" altLang="zh-TW" dirty="0">
                <a:latin typeface="Calibri" charset="0"/>
                <a:ea typeface="新細明體" charset="0"/>
              </a:rPr>
              <a:t>Peak transmit current is typically around 25mA</a:t>
            </a:r>
          </a:p>
          <a:p>
            <a:endParaRPr lang="en-US" altLang="zh-TW" dirty="0">
              <a:latin typeface="Calibri" charset="0"/>
              <a:ea typeface="新細明體" charset="0"/>
            </a:endParaRPr>
          </a:p>
          <a:p>
            <a:r>
              <a:rPr lang="en-US" altLang="zh-TW" dirty="0">
                <a:latin typeface="Calibri" charset="0"/>
                <a:ea typeface="新細明體" charset="0"/>
              </a:rPr>
              <a:t>Even  though it has been independently shown to be lower power than other radio standards, it is still not low enough </a:t>
            </a:r>
            <a:r>
              <a:rPr lang="en-US" altLang="zh-TW" dirty="0" smtClean="0">
                <a:latin typeface="Calibri" charset="0"/>
                <a:ea typeface="新細明體" charset="0"/>
              </a:rPr>
              <a:t>for </a:t>
            </a:r>
            <a:r>
              <a:rPr lang="en-US" altLang="zh-TW" b="1" dirty="0">
                <a:solidFill>
                  <a:srgbClr val="000000"/>
                </a:solidFill>
                <a:latin typeface="Calibri" charset="0"/>
                <a:ea typeface="新細明體" charset="0"/>
              </a:rPr>
              <a:t>coin cells </a:t>
            </a:r>
            <a:r>
              <a:rPr lang="en-US" altLang="zh-TW" dirty="0">
                <a:latin typeface="Calibri" charset="0"/>
                <a:ea typeface="新細明體" charset="0"/>
              </a:rPr>
              <a:t>and energy harvesting applications</a:t>
            </a:r>
            <a:endParaRPr lang="zh-TW" altLang="en-US" dirty="0">
              <a:latin typeface="Calibri" charset="0"/>
              <a:ea typeface="新細明體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Low Energy (BLE)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Bluetooth low energy is a </a:t>
            </a:r>
            <a:r>
              <a:rPr lang="en-US" altLang="zh-TW" dirty="0" smtClean="0">
                <a:latin typeface="Calibri" charset="0"/>
                <a:ea typeface="新細明體" charset="0"/>
              </a:rPr>
              <a:t>new, </a:t>
            </a:r>
            <a:r>
              <a:rPr lang="en-US" altLang="zh-TW" dirty="0">
                <a:latin typeface="Calibri" charset="0"/>
                <a:ea typeface="新細明體" charset="0"/>
              </a:rPr>
              <a:t>open, short range radio technology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Blank sheet of paper design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Different to Bluetooth classic (BR/EDR)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Optimized for ultra low power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Enable coin cell battery use cases</a:t>
            </a:r>
          </a:p>
          <a:p>
            <a:pPr lvl="2"/>
            <a:r>
              <a:rPr lang="en-US" altLang="zh-TW" dirty="0">
                <a:latin typeface="Calibri" charset="0"/>
                <a:ea typeface="新細明體" charset="0"/>
              </a:rPr>
              <a:t>&lt; 20mA peak current</a:t>
            </a:r>
          </a:p>
          <a:p>
            <a:pPr lvl="2"/>
            <a:r>
              <a:rPr lang="en-US" altLang="zh-TW" dirty="0">
                <a:latin typeface="Calibri" charset="0"/>
                <a:ea typeface="新細明體" charset="0"/>
              </a:rPr>
              <a:t>&lt; </a:t>
            </a:r>
            <a:r>
              <a:rPr lang="en-US" altLang="zh-TW" dirty="0" smtClean="0">
                <a:latin typeface="Calibri" charset="0"/>
                <a:ea typeface="新細明體" charset="0"/>
              </a:rPr>
              <a:t>5uA </a:t>
            </a:r>
            <a:r>
              <a:rPr lang="en-US" altLang="zh-TW" dirty="0">
                <a:latin typeface="Calibri" charset="0"/>
                <a:ea typeface="新細明體" charset="0"/>
              </a:rPr>
              <a:t>average current</a:t>
            </a:r>
          </a:p>
          <a:p>
            <a:endParaRPr lang="en-US" dirty="0"/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95725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Fact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Data Throughput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For Bluetooth low energy, data throughput is not a meaningful parameter. It does not support </a:t>
            </a:r>
            <a:r>
              <a:rPr lang="en-US" altLang="zh-TW" dirty="0" smtClean="0">
                <a:latin typeface="Calibri" charset="0"/>
                <a:ea typeface="新細明體" charset="0"/>
              </a:rPr>
              <a:t>streaming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It has a data rate of 1Mbps, but is not optimized for file </a:t>
            </a:r>
            <a:r>
              <a:rPr lang="en-US" altLang="zh-TW" dirty="0" smtClean="0">
                <a:latin typeface="Calibri" charset="0"/>
                <a:ea typeface="新細明體" charset="0"/>
              </a:rPr>
              <a:t>transfer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It is designed for </a:t>
            </a:r>
            <a:r>
              <a:rPr lang="en-US" altLang="zh-TW" b="1" dirty="0">
                <a:solidFill>
                  <a:srgbClr val="000000"/>
                </a:solidFill>
                <a:latin typeface="Calibri" charset="0"/>
                <a:ea typeface="新細明體" charset="0"/>
              </a:rPr>
              <a:t>sending small chunks of data </a:t>
            </a:r>
            <a:r>
              <a:rPr lang="en-US" altLang="zh-TW" dirty="0">
                <a:latin typeface="Calibri" charset="0"/>
                <a:ea typeface="新細明體" charset="0"/>
              </a:rPr>
              <a:t>(exposing state)</a:t>
            </a:r>
            <a:endParaRPr lang="zh-TW" altLang="en-US" dirty="0">
              <a:latin typeface="Calibri" charset="0"/>
              <a:ea typeface="新細明體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“Exposing State”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2488"/>
            <a:ext cx="8229600" cy="2084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It’s good at small, discrete data </a:t>
            </a:r>
            <a:r>
              <a:rPr lang="en-US" altLang="zh-TW" dirty="0" smtClean="0">
                <a:latin typeface="Calibri" charset="0"/>
                <a:ea typeface="新細明體" charset="0"/>
              </a:rPr>
              <a:t>transfers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Data can triggered by local </a:t>
            </a:r>
            <a:r>
              <a:rPr lang="en-US" altLang="zh-TW" dirty="0" smtClean="0">
                <a:latin typeface="Calibri" charset="0"/>
                <a:ea typeface="新細明體" charset="0"/>
              </a:rPr>
              <a:t>events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Data can be read at any time by a </a:t>
            </a:r>
            <a:r>
              <a:rPr lang="en-US" altLang="zh-TW" dirty="0" smtClean="0">
                <a:latin typeface="Calibri" charset="0"/>
                <a:ea typeface="新細明體" charset="0"/>
              </a:rPr>
              <a:t>client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Interface model is very simple (GATT)</a:t>
            </a:r>
            <a:endParaRPr lang="zh-TW" altLang="en-US" dirty="0">
              <a:latin typeface="Calibri" charset="0"/>
              <a:ea typeface="新細明體" charset="0"/>
            </a:endParaRPr>
          </a:p>
          <a:p>
            <a:endParaRPr lang="en-US" dirty="0"/>
          </a:p>
        </p:txBody>
      </p:sp>
      <p:sp>
        <p:nvSpPr>
          <p:cNvPr id="4" name="圓角矩形圖說文字 4"/>
          <p:cNvSpPr/>
          <p:nvPr/>
        </p:nvSpPr>
        <p:spPr>
          <a:xfrm>
            <a:off x="890587" y="1847565"/>
            <a:ext cx="1727200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23.2˚C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5" name="圓角矩形圖說文字 5"/>
          <p:cNvSpPr/>
          <p:nvPr/>
        </p:nvSpPr>
        <p:spPr>
          <a:xfrm>
            <a:off x="2793999" y="269211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Gate 10 BOARDING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6" name="圓角矩形圖說文字 6"/>
          <p:cNvSpPr/>
          <p:nvPr/>
        </p:nvSpPr>
        <p:spPr>
          <a:xfrm>
            <a:off x="5786437" y="184756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12:23 pm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7" name="圓角矩形圖說文字 7"/>
          <p:cNvSpPr/>
          <p:nvPr/>
        </p:nvSpPr>
        <p:spPr>
          <a:xfrm>
            <a:off x="3595687" y="184756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60.5 km/h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8" name="圓角矩形圖說文字 8"/>
          <p:cNvSpPr/>
          <p:nvPr/>
        </p:nvSpPr>
        <p:spPr>
          <a:xfrm>
            <a:off x="4937124" y="2692115"/>
            <a:ext cx="1582738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3.2 kWh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9" name="圓角矩形圖說文字 9"/>
          <p:cNvSpPr/>
          <p:nvPr/>
        </p:nvSpPr>
        <p:spPr>
          <a:xfrm>
            <a:off x="1062037" y="3096927"/>
            <a:ext cx="1584325" cy="576263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PLAY &gt;&gt;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0" name="圓角矩形圖說文字 10"/>
          <p:cNvSpPr/>
          <p:nvPr/>
        </p:nvSpPr>
        <p:spPr>
          <a:xfrm>
            <a:off x="6723062" y="3268377"/>
            <a:ext cx="1584325" cy="574675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Network Available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Link Layer</a:t>
            </a:r>
            <a:endParaRPr lang="en-US" dirty="0"/>
          </a:p>
        </p:txBody>
      </p:sp>
      <p:pic>
        <p:nvPicPr>
          <p:cNvPr id="4" name="内容占位符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31" y="1831181"/>
            <a:ext cx="5334000" cy="4165600"/>
          </a:xfrm>
        </p:spPr>
      </p:pic>
    </p:spTree>
    <p:extLst>
      <p:ext uri="{BB962C8B-B14F-4D97-AF65-F5344CB8AC3E}">
        <p14:creationId xmlns:p14="http://schemas.microsoft.com/office/powerpoint/2010/main" val="38860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states:</a:t>
            </a:r>
          </a:p>
          <a:p>
            <a:pPr lvl="1"/>
            <a:r>
              <a:rPr kumimoji="1" lang="en-US" altLang="zh-CN" b="1" dirty="0"/>
              <a:t>Standby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transmitting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receiving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</a:p>
          <a:p>
            <a:pPr lvl="1"/>
            <a:r>
              <a:rPr kumimoji="1" lang="en-US" altLang="zh-CN" b="1" dirty="0"/>
              <a:t>Advertiser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periodically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broadcasting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advertisements</a:t>
            </a:r>
          </a:p>
          <a:p>
            <a:pPr lvl="1"/>
            <a:r>
              <a:rPr kumimoji="1" lang="en-US" altLang="zh-CN" b="1" dirty="0"/>
              <a:t>Scanner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actively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looking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advertisers</a:t>
            </a:r>
          </a:p>
          <a:p>
            <a:pPr lvl="1"/>
            <a:r>
              <a:rPr kumimoji="1" lang="en-US" altLang="zh-CN" b="1" dirty="0"/>
              <a:t>Initiator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actively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trying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initiate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</a:p>
          <a:p>
            <a:pPr lvl="1"/>
            <a:r>
              <a:rPr kumimoji="1" lang="en-US" altLang="zh-CN" b="1" dirty="0"/>
              <a:t>Master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master</a:t>
            </a:r>
          </a:p>
          <a:p>
            <a:pPr lvl="1"/>
            <a:r>
              <a:rPr kumimoji="1" lang="en-US" altLang="zh-CN" b="1" dirty="0"/>
              <a:t>Slave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slave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5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advertisements:</a:t>
            </a:r>
          </a:p>
          <a:p>
            <a:pPr lvl="1"/>
            <a:r>
              <a:rPr kumimoji="1" lang="en-US" altLang="zh-CN" b="1" dirty="0"/>
              <a:t>Connectable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undirected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scanner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initiate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advertiser</a:t>
            </a:r>
          </a:p>
          <a:p>
            <a:pPr lvl="1"/>
            <a:r>
              <a:rPr kumimoji="1" lang="en-US" altLang="zh-CN" b="1" dirty="0"/>
              <a:t>Connectable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directed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initiate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advertiser</a:t>
            </a:r>
          </a:p>
          <a:p>
            <a:pPr lvl="1"/>
            <a:r>
              <a:rPr kumimoji="1" lang="en-US" altLang="zh-CN" b="1" dirty="0"/>
              <a:t>Non-connectable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undirected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initiate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advertiser;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primarily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broadcast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data (up to 31 bytes of payload)</a:t>
            </a:r>
            <a:endParaRPr kumimoji="1" lang="en-US" altLang="zh-CN" dirty="0"/>
          </a:p>
          <a:p>
            <a:pPr lvl="1"/>
            <a:r>
              <a:rPr kumimoji="1" lang="en-US" altLang="zh-CN" b="1" dirty="0"/>
              <a:t>Discoverable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undirected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scanner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advertising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initiate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Use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/>
              <a:t>Proximity</a:t>
            </a:r>
          </a:p>
          <a:p>
            <a:pPr>
              <a:defRPr/>
            </a:pPr>
            <a:r>
              <a:rPr lang="en-US" altLang="zh-TW" dirty="0"/>
              <a:t>Time </a:t>
            </a:r>
          </a:p>
          <a:p>
            <a:pPr>
              <a:defRPr/>
            </a:pPr>
            <a:r>
              <a:rPr lang="en-US" altLang="zh-TW" dirty="0"/>
              <a:t>Emergency</a:t>
            </a:r>
          </a:p>
          <a:p>
            <a:pPr>
              <a:defRPr/>
            </a:pPr>
            <a:r>
              <a:rPr lang="en-US" altLang="zh-TW" dirty="0"/>
              <a:t>Network availability</a:t>
            </a:r>
          </a:p>
          <a:p>
            <a:pPr>
              <a:defRPr/>
            </a:pPr>
            <a:r>
              <a:rPr lang="en-US" altLang="zh-TW" dirty="0"/>
              <a:t>Personal User Interface</a:t>
            </a:r>
          </a:p>
          <a:p>
            <a:pPr>
              <a:defRPr/>
            </a:pPr>
            <a:r>
              <a:rPr lang="en-US" altLang="zh-TW" dirty="0"/>
              <a:t>Simple remote control</a:t>
            </a:r>
          </a:p>
          <a:p>
            <a:pPr>
              <a:defRPr/>
            </a:pPr>
            <a:r>
              <a:rPr lang="en-US" altLang="zh-TW" dirty="0"/>
              <a:t>Browse over Bluetooth</a:t>
            </a:r>
          </a:p>
          <a:p>
            <a:pPr>
              <a:defRPr/>
            </a:pPr>
            <a:r>
              <a:rPr lang="en-US" altLang="zh-TW" dirty="0"/>
              <a:t>Temperature Sensor</a:t>
            </a:r>
          </a:p>
          <a:p>
            <a:pPr>
              <a:defRPr/>
            </a:pPr>
            <a:r>
              <a:rPr lang="en-US" altLang="zh-TW" dirty="0"/>
              <a:t>Humidity Sensor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HVAC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Generic I/O (automation)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Battery status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Heart rate monitor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Physical activity monitor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Blood glucose monitor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Cycling sensors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Pulse </a:t>
            </a:r>
            <a:r>
              <a:rPr lang="en-US" altLang="zh-TW" dirty="0" err="1">
                <a:latin typeface="Calibri" charset="0"/>
                <a:ea typeface="新細明體" charset="0"/>
              </a:rPr>
              <a:t>o</a:t>
            </a:r>
            <a:r>
              <a:rPr lang="en-US" altLang="zh-TW" dirty="0" err="1" smtClean="0">
                <a:latin typeface="Calibri" charset="0"/>
                <a:ea typeface="新細明體" charset="0"/>
              </a:rPr>
              <a:t>ximeter</a:t>
            </a:r>
            <a:endParaRPr lang="en-US" altLang="zh-TW" dirty="0">
              <a:latin typeface="Calibri" charset="0"/>
              <a:ea typeface="新細明體" charset="0"/>
            </a:endParaRPr>
          </a:p>
          <a:p>
            <a:r>
              <a:rPr lang="en-US" altLang="zh-TW" dirty="0">
                <a:latin typeface="Calibri" charset="0"/>
                <a:ea typeface="新細明體" charset="0"/>
              </a:rPr>
              <a:t>Body thermometer</a:t>
            </a:r>
            <a:endParaRPr lang="zh-TW" altLang="en-US" dirty="0">
              <a:latin typeface="Calibri" charset="0"/>
              <a:ea typeface="新細明體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Use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It can enable proximity detection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I’m in the car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I’m in the office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I’m in the meeting room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I’m in the movie theater</a:t>
            </a:r>
          </a:p>
          <a:p>
            <a:r>
              <a:rPr lang="en-US" altLang="zh-TW" dirty="0">
                <a:latin typeface="Calibri" charset="0"/>
                <a:ea typeface="新細明體" charset="0"/>
              </a:rPr>
              <a:t>It can enable presence detection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Turn the lights on when I walk around the house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Automatically locks the door when I leave home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Turn the alarm off if I’m already awake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 and Internet-of-Things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07" y="3141662"/>
            <a:ext cx="2447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82" y="3152775"/>
            <a:ext cx="201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2" y="4872037"/>
            <a:ext cx="1876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圓角矩形圖說文字 4"/>
          <p:cNvSpPr/>
          <p:nvPr/>
        </p:nvSpPr>
        <p:spPr>
          <a:xfrm>
            <a:off x="736207" y="2060575"/>
            <a:ext cx="2736850" cy="863600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pulse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8" name="圓角矩形圖說文字 8"/>
          <p:cNvSpPr/>
          <p:nvPr/>
        </p:nvSpPr>
        <p:spPr>
          <a:xfrm>
            <a:off x="5562207" y="2133600"/>
            <a:ext cx="2736850" cy="863600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blood glucose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9" name="圓角矩形圖說文字 9"/>
          <p:cNvSpPr/>
          <p:nvPr/>
        </p:nvSpPr>
        <p:spPr>
          <a:xfrm>
            <a:off x="3455595" y="3932237"/>
            <a:ext cx="2736850" cy="865188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temperature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Bluetooth</a:t>
            </a:r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/>
              <a:t>Basic idea</a:t>
            </a:r>
          </a:p>
          <a:p>
            <a:pPr lvl="1" eaLnBrk="1" hangingPunct="1"/>
            <a:r>
              <a:rPr lang="en-US" sz="1800" dirty="0"/>
              <a:t>Universal radio interface for ad-hoc wireless connectivity</a:t>
            </a:r>
          </a:p>
          <a:p>
            <a:pPr lvl="1" eaLnBrk="1" hangingPunct="1"/>
            <a:r>
              <a:rPr lang="en-US" sz="1800" dirty="0"/>
              <a:t>Interconnecting computer and peripherals, handheld devices, </a:t>
            </a:r>
            <a:r>
              <a:rPr lang="en-US" sz="1800" dirty="0" err="1"/>
              <a:t>PDAs</a:t>
            </a:r>
            <a:r>
              <a:rPr lang="en-US" sz="1800" dirty="0"/>
              <a:t>, cell phones – replacement of IrDA</a:t>
            </a:r>
          </a:p>
          <a:p>
            <a:pPr lvl="1" eaLnBrk="1" hangingPunct="1"/>
            <a:r>
              <a:rPr lang="en-US" sz="1800" dirty="0"/>
              <a:t>Embedded in other</a:t>
            </a:r>
            <a:r>
              <a:rPr lang="en-US" sz="1800" dirty="0" smtClean="0"/>
              <a:t> devices, very cheap</a:t>
            </a:r>
          </a:p>
          <a:p>
            <a:pPr lvl="1" eaLnBrk="1" hangingPunct="1"/>
            <a:r>
              <a:rPr lang="en-US" sz="1800" smtClean="0"/>
              <a:t>License-free ISM (Industrial Science and Medical) </a:t>
            </a:r>
            <a:r>
              <a:rPr lang="en-US" sz="1800" dirty="0" smtClean="0"/>
              <a:t>2.45GHz</a:t>
            </a:r>
          </a:p>
          <a:p>
            <a:pPr lvl="1" eaLnBrk="1" hangingPunct="1"/>
            <a:r>
              <a:rPr lang="en-US" sz="1800" dirty="0" smtClean="0"/>
              <a:t>Relatively short range, low power, low data rate</a:t>
            </a:r>
          </a:p>
          <a:p>
            <a:pPr lvl="1" eaLnBrk="1" hangingPunct="1"/>
            <a:r>
              <a:rPr lang="en-US" sz="1800" dirty="0" smtClean="0"/>
              <a:t>Voice </a:t>
            </a:r>
            <a:r>
              <a:rPr lang="en-US" sz="1800" dirty="0"/>
              <a:t>and data </a:t>
            </a:r>
            <a:r>
              <a:rPr lang="en-US" sz="1800" dirty="0" smtClean="0"/>
              <a:t>transmission</a:t>
            </a:r>
            <a:endParaRPr lang="en-US" sz="1800" dirty="0"/>
          </a:p>
        </p:txBody>
      </p:sp>
      <p:grpSp>
        <p:nvGrpSpPr>
          <p:cNvPr id="474117" name="Group 52"/>
          <p:cNvGrpSpPr>
            <a:grpSpLocks/>
          </p:cNvGrpSpPr>
          <p:nvPr/>
        </p:nvGrpSpPr>
        <p:grpSpPr bwMode="auto">
          <a:xfrm>
            <a:off x="6672262" y="4161551"/>
            <a:ext cx="666750" cy="669925"/>
            <a:chOff x="4720" y="2581"/>
            <a:chExt cx="420" cy="422"/>
          </a:xfrm>
        </p:grpSpPr>
        <p:grpSp>
          <p:nvGrpSpPr>
            <p:cNvPr id="474193" name="Group 4"/>
            <p:cNvGrpSpPr>
              <a:grpSpLocks/>
            </p:cNvGrpSpPr>
            <p:nvPr/>
          </p:nvGrpSpPr>
          <p:grpSpPr bwMode="auto">
            <a:xfrm flipH="1">
              <a:off x="5048" y="2757"/>
              <a:ext cx="92" cy="246"/>
              <a:chOff x="1635" y="1833"/>
              <a:chExt cx="92" cy="246"/>
            </a:xfrm>
          </p:grpSpPr>
          <p:grpSp>
            <p:nvGrpSpPr>
              <p:cNvPr id="474206" name="Group 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74214" name="Group 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7422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5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7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22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421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6" name="Line 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9" name="Line 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2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21" name="Line 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4207" name="Group 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742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0" name="Line 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2" name="Line 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13" name="Line 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4208" name="Oval 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4194" name="Group 28"/>
            <p:cNvGrpSpPr>
              <a:grpSpLocks/>
            </p:cNvGrpSpPr>
            <p:nvPr/>
          </p:nvGrpSpPr>
          <p:grpSpPr bwMode="auto">
            <a:xfrm>
              <a:off x="4720" y="2581"/>
              <a:ext cx="364" cy="349"/>
              <a:chOff x="2736" y="3024"/>
              <a:chExt cx="364" cy="349"/>
            </a:xfrm>
          </p:grpSpPr>
          <p:sp>
            <p:nvSpPr>
              <p:cNvPr id="474195" name="Arc 29"/>
              <p:cNvSpPr>
                <a:spLocks/>
              </p:cNvSpPr>
              <p:nvPr/>
            </p:nvSpPr>
            <p:spPr bwMode="auto">
              <a:xfrm flipH="1">
                <a:off x="2736" y="3024"/>
                <a:ext cx="109" cy="349"/>
              </a:xfrm>
              <a:custGeom>
                <a:avLst/>
                <a:gdLst>
                  <a:gd name="T0" fmla="*/ 22 w 21600"/>
                  <a:gd name="T1" fmla="*/ 0 h 41996"/>
                  <a:gd name="T2" fmla="*/ 29 w 21600"/>
                  <a:gd name="T3" fmla="*/ 349 h 41996"/>
                  <a:gd name="T4" fmla="*/ 0 w 21600"/>
                  <a:gd name="T5" fmla="*/ 176 h 419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96"/>
                  <a:gd name="T11" fmla="*/ 21600 w 21600"/>
                  <a:gd name="T12" fmla="*/ 41996 h 419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96" name="Arc 30"/>
              <p:cNvSpPr>
                <a:spLocks/>
              </p:cNvSpPr>
              <p:nvPr/>
            </p:nvSpPr>
            <p:spPr bwMode="auto">
              <a:xfrm flipH="1">
                <a:off x="2782" y="3047"/>
                <a:ext cx="94" cy="300"/>
              </a:xfrm>
              <a:custGeom>
                <a:avLst/>
                <a:gdLst>
                  <a:gd name="T0" fmla="*/ 19 w 21600"/>
                  <a:gd name="T1" fmla="*/ 0 h 41987"/>
                  <a:gd name="T2" fmla="*/ 25 w 21600"/>
                  <a:gd name="T3" fmla="*/ 300 h 41987"/>
                  <a:gd name="T4" fmla="*/ 0 w 21600"/>
                  <a:gd name="T5" fmla="*/ 151 h 419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87"/>
                  <a:gd name="T11" fmla="*/ 21600 w 21600"/>
                  <a:gd name="T12" fmla="*/ 41987 h 41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97" name="Arc 31"/>
              <p:cNvSpPr>
                <a:spLocks/>
              </p:cNvSpPr>
              <p:nvPr/>
            </p:nvSpPr>
            <p:spPr bwMode="auto">
              <a:xfrm flipH="1">
                <a:off x="2825" y="3072"/>
                <a:ext cx="88" cy="253"/>
              </a:xfrm>
              <a:custGeom>
                <a:avLst/>
                <a:gdLst>
                  <a:gd name="T0" fmla="*/ 17 w 21600"/>
                  <a:gd name="T1" fmla="*/ 0 h 42045"/>
                  <a:gd name="T2" fmla="*/ 23 w 21600"/>
                  <a:gd name="T3" fmla="*/ 253 h 42045"/>
                  <a:gd name="T4" fmla="*/ 0 w 21600"/>
                  <a:gd name="T5" fmla="*/ 128 h 4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5"/>
                  <a:gd name="T11" fmla="*/ 21600 w 21600"/>
                  <a:gd name="T12" fmla="*/ 42045 h 4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74198" name="Group 32"/>
              <p:cNvGrpSpPr>
                <a:grpSpLocks/>
              </p:cNvGrpSpPr>
              <p:nvPr/>
            </p:nvGrpSpPr>
            <p:grpSpPr bwMode="auto">
              <a:xfrm flipH="1">
                <a:off x="2865" y="3089"/>
                <a:ext cx="150" cy="232"/>
                <a:chOff x="1782" y="1750"/>
                <a:chExt cx="150" cy="232"/>
              </a:xfrm>
            </p:grpSpPr>
            <p:sp>
              <p:nvSpPr>
                <p:cNvPr id="474203" name="Arc 3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T0" fmla="*/ 18 w 21600"/>
                    <a:gd name="T1" fmla="*/ 0 h 42051"/>
                    <a:gd name="T2" fmla="*/ 24 w 21600"/>
                    <a:gd name="T3" fmla="*/ 232 h 42051"/>
                    <a:gd name="T4" fmla="*/ 0 w 21600"/>
                    <a:gd name="T5" fmla="*/ 117 h 420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1"/>
                    <a:gd name="T11" fmla="*/ 21600 w 21600"/>
                    <a:gd name="T12" fmla="*/ 42051 h 420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04" name="Arc 3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T0" fmla="*/ 15 w 21600"/>
                    <a:gd name="T1" fmla="*/ 0 h 42128"/>
                    <a:gd name="T2" fmla="*/ 20 w 21600"/>
                    <a:gd name="T3" fmla="*/ 199 h 42128"/>
                    <a:gd name="T4" fmla="*/ 0 w 21600"/>
                    <a:gd name="T5" fmla="*/ 10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205" name="Arc 3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T0" fmla="*/ 15 w 21600"/>
                    <a:gd name="T1" fmla="*/ 0 h 41974"/>
                    <a:gd name="T2" fmla="*/ 20 w 21600"/>
                    <a:gd name="T3" fmla="*/ 168 h 41974"/>
                    <a:gd name="T4" fmla="*/ 0 w 21600"/>
                    <a:gd name="T5" fmla="*/ 85 h 419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74"/>
                    <a:gd name="T11" fmla="*/ 21600 w 21600"/>
                    <a:gd name="T12" fmla="*/ 41974 h 419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4199" name="Arc 36"/>
              <p:cNvSpPr>
                <a:spLocks/>
              </p:cNvSpPr>
              <p:nvPr/>
            </p:nvSpPr>
            <p:spPr bwMode="auto">
              <a:xfrm flipH="1">
                <a:off x="2973" y="3136"/>
                <a:ext cx="67" cy="147"/>
              </a:xfrm>
              <a:custGeom>
                <a:avLst/>
                <a:gdLst>
                  <a:gd name="T0" fmla="*/ 12 w 21600"/>
                  <a:gd name="T1" fmla="*/ 0 h 42217"/>
                  <a:gd name="T2" fmla="*/ 16 w 21600"/>
                  <a:gd name="T3" fmla="*/ 147 h 42217"/>
                  <a:gd name="T4" fmla="*/ 0 w 21600"/>
                  <a:gd name="T5" fmla="*/ 74 h 422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17"/>
                  <a:gd name="T11" fmla="*/ 21600 w 21600"/>
                  <a:gd name="T12" fmla="*/ 42217 h 42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0" name="Arc 37"/>
              <p:cNvSpPr>
                <a:spLocks/>
              </p:cNvSpPr>
              <p:nvPr/>
            </p:nvSpPr>
            <p:spPr bwMode="auto">
              <a:xfrm flipH="1">
                <a:off x="3010" y="3147"/>
                <a:ext cx="58" cy="126"/>
              </a:xfrm>
              <a:custGeom>
                <a:avLst/>
                <a:gdLst>
                  <a:gd name="T0" fmla="*/ 11 w 21600"/>
                  <a:gd name="T1" fmla="*/ 0 h 42160"/>
                  <a:gd name="T2" fmla="*/ 14 w 21600"/>
                  <a:gd name="T3" fmla="*/ 126 h 42160"/>
                  <a:gd name="T4" fmla="*/ 0 w 21600"/>
                  <a:gd name="T5" fmla="*/ 63 h 421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0"/>
                  <a:gd name="T11" fmla="*/ 21600 w 21600"/>
                  <a:gd name="T12" fmla="*/ 42160 h 4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1" name="Arc 38"/>
              <p:cNvSpPr>
                <a:spLocks/>
              </p:cNvSpPr>
              <p:nvPr/>
            </p:nvSpPr>
            <p:spPr bwMode="auto">
              <a:xfrm flipH="1">
                <a:off x="3041" y="3163"/>
                <a:ext cx="50" cy="98"/>
              </a:xfrm>
              <a:custGeom>
                <a:avLst/>
                <a:gdLst>
                  <a:gd name="T0" fmla="*/ 10 w 21600"/>
                  <a:gd name="T1" fmla="*/ 0 h 42030"/>
                  <a:gd name="T2" fmla="*/ 13 w 21600"/>
                  <a:gd name="T3" fmla="*/ 98 h 42030"/>
                  <a:gd name="T4" fmla="*/ 0 w 21600"/>
                  <a:gd name="T5" fmla="*/ 49 h 420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30"/>
                  <a:gd name="T11" fmla="*/ 21600 w 21600"/>
                  <a:gd name="T12" fmla="*/ 42030 h 42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2" name="Arc 39"/>
              <p:cNvSpPr>
                <a:spLocks/>
              </p:cNvSpPr>
              <p:nvPr/>
            </p:nvSpPr>
            <p:spPr bwMode="auto">
              <a:xfrm flipH="1">
                <a:off x="3070" y="3178"/>
                <a:ext cx="30" cy="74"/>
              </a:xfrm>
              <a:custGeom>
                <a:avLst/>
                <a:gdLst>
                  <a:gd name="T0" fmla="*/ 5 w 21600"/>
                  <a:gd name="T1" fmla="*/ 0 h 42282"/>
                  <a:gd name="T2" fmla="*/ 7 w 21600"/>
                  <a:gd name="T3" fmla="*/ 74 h 42282"/>
                  <a:gd name="T4" fmla="*/ 0 w 21600"/>
                  <a:gd name="T5" fmla="*/ 37 h 422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82"/>
                  <a:gd name="T11" fmla="*/ 21600 w 21600"/>
                  <a:gd name="T12" fmla="*/ 42282 h 42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74118" name="AutoShape 42"/>
          <p:cNvCxnSpPr>
            <a:cxnSpLocks noChangeShapeType="1"/>
          </p:cNvCxnSpPr>
          <p:nvPr/>
        </p:nvCxnSpPr>
        <p:spPr bwMode="auto">
          <a:xfrm>
            <a:off x="4572000" y="4894976"/>
            <a:ext cx="619125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4119" name="AutoShape 43"/>
          <p:cNvCxnSpPr>
            <a:cxnSpLocks noChangeShapeType="1"/>
          </p:cNvCxnSpPr>
          <p:nvPr/>
        </p:nvCxnSpPr>
        <p:spPr bwMode="auto">
          <a:xfrm flipV="1">
            <a:off x="5191125" y="5036263"/>
            <a:ext cx="8223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4120" name="AutoShape 44"/>
          <p:cNvCxnSpPr>
            <a:cxnSpLocks noChangeShapeType="1"/>
          </p:cNvCxnSpPr>
          <p:nvPr/>
        </p:nvCxnSpPr>
        <p:spPr bwMode="auto">
          <a:xfrm>
            <a:off x="4572000" y="4894976"/>
            <a:ext cx="14319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4121" name="AutoShape 45"/>
          <p:cNvCxnSpPr>
            <a:cxnSpLocks noChangeShapeType="1"/>
          </p:cNvCxnSpPr>
          <p:nvPr/>
        </p:nvCxnSpPr>
        <p:spPr bwMode="auto">
          <a:xfrm flipV="1">
            <a:off x="6438900" y="4439363"/>
            <a:ext cx="407987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74122" name="Picture 47" descr="blueto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69501"/>
            <a:ext cx="2819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23" name="Text Box 49"/>
          <p:cNvSpPr txBox="1">
            <a:spLocks noChangeArrowheads="1"/>
          </p:cNvSpPr>
          <p:nvPr/>
        </p:nvSpPr>
        <p:spPr bwMode="auto">
          <a:xfrm>
            <a:off x="447675" y="5682376"/>
            <a:ext cx="337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One of the first modules (Ericsson).</a:t>
            </a:r>
          </a:p>
        </p:txBody>
      </p:sp>
      <p:pic>
        <p:nvPicPr>
          <p:cNvPr id="474124" name="Picture 50" descr="HH0008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062" y="4923551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25" name="Picture 51" descr="NA0023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8462" y="5456951"/>
            <a:ext cx="76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4126" name="AutoShape 53"/>
          <p:cNvCxnSpPr>
            <a:cxnSpLocks noChangeShapeType="1"/>
          </p:cNvCxnSpPr>
          <p:nvPr/>
        </p:nvCxnSpPr>
        <p:spPr bwMode="auto">
          <a:xfrm flipV="1">
            <a:off x="7510462" y="5437901"/>
            <a:ext cx="862013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74127" name="Picture 55" descr="j01974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585413"/>
            <a:ext cx="5334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28" name="Picture 56" descr="BD0927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0762" y="5233113"/>
            <a:ext cx="719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4129" name="Group 62"/>
          <p:cNvGrpSpPr>
            <a:grpSpLocks noChangeAspect="1"/>
          </p:cNvGrpSpPr>
          <p:nvPr/>
        </p:nvGrpSpPr>
        <p:grpSpPr bwMode="auto">
          <a:xfrm flipH="1">
            <a:off x="5838825" y="4585413"/>
            <a:ext cx="706437" cy="719138"/>
            <a:chOff x="3969" y="3475"/>
            <a:chExt cx="356" cy="362"/>
          </a:xfrm>
        </p:grpSpPr>
        <p:sp>
          <p:nvSpPr>
            <p:cNvPr id="474130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969" y="3475"/>
              <a:ext cx="35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1" name="Freeform 63"/>
            <p:cNvSpPr>
              <a:spLocks/>
            </p:cNvSpPr>
            <p:nvPr/>
          </p:nvSpPr>
          <p:spPr bwMode="auto">
            <a:xfrm>
              <a:off x="4135" y="3602"/>
              <a:ext cx="157" cy="232"/>
            </a:xfrm>
            <a:custGeom>
              <a:avLst/>
              <a:gdLst>
                <a:gd name="T0" fmla="*/ 237 w 628"/>
                <a:gd name="T1" fmla="*/ 0 h 926"/>
                <a:gd name="T2" fmla="*/ 209 w 628"/>
                <a:gd name="T3" fmla="*/ 0 h 926"/>
                <a:gd name="T4" fmla="*/ 174 w 628"/>
                <a:gd name="T5" fmla="*/ 3 h 926"/>
                <a:gd name="T6" fmla="*/ 133 w 628"/>
                <a:gd name="T7" fmla="*/ 9 h 926"/>
                <a:gd name="T8" fmla="*/ 92 w 628"/>
                <a:gd name="T9" fmla="*/ 20 h 926"/>
                <a:gd name="T10" fmla="*/ 54 w 628"/>
                <a:gd name="T11" fmla="*/ 36 h 926"/>
                <a:gd name="T12" fmla="*/ 23 w 628"/>
                <a:gd name="T13" fmla="*/ 59 h 926"/>
                <a:gd name="T14" fmla="*/ 5 w 628"/>
                <a:gd name="T15" fmla="*/ 89 h 926"/>
                <a:gd name="T16" fmla="*/ 0 w 628"/>
                <a:gd name="T17" fmla="*/ 111 h 926"/>
                <a:gd name="T18" fmla="*/ 2 w 628"/>
                <a:gd name="T19" fmla="*/ 124 h 926"/>
                <a:gd name="T20" fmla="*/ 11 w 628"/>
                <a:gd name="T21" fmla="*/ 160 h 926"/>
                <a:gd name="T22" fmla="*/ 32 w 628"/>
                <a:gd name="T23" fmla="*/ 236 h 926"/>
                <a:gd name="T24" fmla="*/ 61 w 628"/>
                <a:gd name="T25" fmla="*/ 333 h 926"/>
                <a:gd name="T26" fmla="*/ 98 w 628"/>
                <a:gd name="T27" fmla="*/ 442 h 926"/>
                <a:gd name="T28" fmla="*/ 140 w 628"/>
                <a:gd name="T29" fmla="*/ 557 h 926"/>
                <a:gd name="T30" fmla="*/ 187 w 628"/>
                <a:gd name="T31" fmla="*/ 669 h 926"/>
                <a:gd name="T32" fmla="*/ 234 w 628"/>
                <a:gd name="T33" fmla="*/ 772 h 926"/>
                <a:gd name="T34" fmla="*/ 281 w 628"/>
                <a:gd name="T35" fmla="*/ 858 h 926"/>
                <a:gd name="T36" fmla="*/ 310 w 628"/>
                <a:gd name="T37" fmla="*/ 903 h 926"/>
                <a:gd name="T38" fmla="*/ 324 w 628"/>
                <a:gd name="T39" fmla="*/ 919 h 926"/>
                <a:gd name="T40" fmla="*/ 347 w 628"/>
                <a:gd name="T41" fmla="*/ 919 h 926"/>
                <a:gd name="T42" fmla="*/ 388 w 628"/>
                <a:gd name="T43" fmla="*/ 904 h 926"/>
                <a:gd name="T44" fmla="*/ 436 w 628"/>
                <a:gd name="T45" fmla="*/ 885 h 926"/>
                <a:gd name="T46" fmla="*/ 485 w 628"/>
                <a:gd name="T47" fmla="*/ 864 h 926"/>
                <a:gd name="T48" fmla="*/ 533 w 628"/>
                <a:gd name="T49" fmla="*/ 843 h 926"/>
                <a:gd name="T50" fmla="*/ 575 w 628"/>
                <a:gd name="T51" fmla="*/ 823 h 926"/>
                <a:gd name="T52" fmla="*/ 607 w 628"/>
                <a:gd name="T53" fmla="*/ 803 h 926"/>
                <a:gd name="T54" fmla="*/ 626 w 628"/>
                <a:gd name="T55" fmla="*/ 787 h 926"/>
                <a:gd name="T56" fmla="*/ 602 w 628"/>
                <a:gd name="T57" fmla="*/ 745 h 926"/>
                <a:gd name="T58" fmla="*/ 547 w 628"/>
                <a:gd name="T59" fmla="*/ 662 h 926"/>
                <a:gd name="T60" fmla="*/ 488 w 628"/>
                <a:gd name="T61" fmla="*/ 564 h 926"/>
                <a:gd name="T62" fmla="*/ 428 w 628"/>
                <a:gd name="T63" fmla="*/ 456 h 926"/>
                <a:gd name="T64" fmla="*/ 372 w 628"/>
                <a:gd name="T65" fmla="*/ 344 h 926"/>
                <a:gd name="T66" fmla="*/ 322 w 628"/>
                <a:gd name="T67" fmla="*/ 234 h 926"/>
                <a:gd name="T68" fmla="*/ 281 w 628"/>
                <a:gd name="T69" fmla="*/ 131 h 926"/>
                <a:gd name="T70" fmla="*/ 254 w 628"/>
                <a:gd name="T71" fmla="*/ 40 h 9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926"/>
                <a:gd name="T110" fmla="*/ 628 w 628"/>
                <a:gd name="T111" fmla="*/ 926 h 9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926">
                  <a:moveTo>
                    <a:pt x="247" y="1"/>
                  </a:moveTo>
                  <a:lnTo>
                    <a:pt x="237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3" y="1"/>
                  </a:lnTo>
                  <a:lnTo>
                    <a:pt x="174" y="3"/>
                  </a:lnTo>
                  <a:lnTo>
                    <a:pt x="153" y="6"/>
                  </a:lnTo>
                  <a:lnTo>
                    <a:pt x="133" y="9"/>
                  </a:lnTo>
                  <a:lnTo>
                    <a:pt x="112" y="14"/>
                  </a:lnTo>
                  <a:lnTo>
                    <a:pt x="92" y="20"/>
                  </a:lnTo>
                  <a:lnTo>
                    <a:pt x="73" y="28"/>
                  </a:lnTo>
                  <a:lnTo>
                    <a:pt x="54" y="36"/>
                  </a:lnTo>
                  <a:lnTo>
                    <a:pt x="37" y="47"/>
                  </a:lnTo>
                  <a:lnTo>
                    <a:pt x="23" y="59"/>
                  </a:lnTo>
                  <a:lnTo>
                    <a:pt x="13" y="73"/>
                  </a:lnTo>
                  <a:lnTo>
                    <a:pt x="5" y="89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4" y="132"/>
                  </a:lnTo>
                  <a:lnTo>
                    <a:pt x="11" y="160"/>
                  </a:lnTo>
                  <a:lnTo>
                    <a:pt x="20" y="195"/>
                  </a:lnTo>
                  <a:lnTo>
                    <a:pt x="32" y="236"/>
                  </a:lnTo>
                  <a:lnTo>
                    <a:pt x="46" y="283"/>
                  </a:lnTo>
                  <a:lnTo>
                    <a:pt x="61" y="333"/>
                  </a:lnTo>
                  <a:lnTo>
                    <a:pt x="80" y="386"/>
                  </a:lnTo>
                  <a:lnTo>
                    <a:pt x="98" y="442"/>
                  </a:lnTo>
                  <a:lnTo>
                    <a:pt x="119" y="498"/>
                  </a:lnTo>
                  <a:lnTo>
                    <a:pt x="140" y="557"/>
                  </a:lnTo>
                  <a:lnTo>
                    <a:pt x="164" y="613"/>
                  </a:lnTo>
                  <a:lnTo>
                    <a:pt x="187" y="669"/>
                  </a:lnTo>
                  <a:lnTo>
                    <a:pt x="211" y="721"/>
                  </a:lnTo>
                  <a:lnTo>
                    <a:pt x="234" y="772"/>
                  </a:lnTo>
                  <a:lnTo>
                    <a:pt x="257" y="817"/>
                  </a:lnTo>
                  <a:lnTo>
                    <a:pt x="281" y="858"/>
                  </a:lnTo>
                  <a:lnTo>
                    <a:pt x="304" y="893"/>
                  </a:lnTo>
                  <a:lnTo>
                    <a:pt x="310" y="903"/>
                  </a:lnTo>
                  <a:lnTo>
                    <a:pt x="317" y="911"/>
                  </a:lnTo>
                  <a:lnTo>
                    <a:pt x="324" y="919"/>
                  </a:lnTo>
                  <a:lnTo>
                    <a:pt x="330" y="926"/>
                  </a:lnTo>
                  <a:lnTo>
                    <a:pt x="347" y="919"/>
                  </a:lnTo>
                  <a:lnTo>
                    <a:pt x="367" y="912"/>
                  </a:lnTo>
                  <a:lnTo>
                    <a:pt x="388" y="904"/>
                  </a:lnTo>
                  <a:lnTo>
                    <a:pt x="412" y="895"/>
                  </a:lnTo>
                  <a:lnTo>
                    <a:pt x="436" y="885"/>
                  </a:lnTo>
                  <a:lnTo>
                    <a:pt x="461" y="875"/>
                  </a:lnTo>
                  <a:lnTo>
                    <a:pt x="485" y="864"/>
                  </a:lnTo>
                  <a:lnTo>
                    <a:pt x="510" y="854"/>
                  </a:lnTo>
                  <a:lnTo>
                    <a:pt x="533" y="843"/>
                  </a:lnTo>
                  <a:lnTo>
                    <a:pt x="555" y="833"/>
                  </a:lnTo>
                  <a:lnTo>
                    <a:pt x="575" y="823"/>
                  </a:lnTo>
                  <a:lnTo>
                    <a:pt x="593" y="813"/>
                  </a:lnTo>
                  <a:lnTo>
                    <a:pt x="607" y="803"/>
                  </a:lnTo>
                  <a:lnTo>
                    <a:pt x="617" y="795"/>
                  </a:lnTo>
                  <a:lnTo>
                    <a:pt x="626" y="787"/>
                  </a:lnTo>
                  <a:lnTo>
                    <a:pt x="628" y="780"/>
                  </a:lnTo>
                  <a:lnTo>
                    <a:pt x="602" y="745"/>
                  </a:lnTo>
                  <a:lnTo>
                    <a:pt x="575" y="706"/>
                  </a:lnTo>
                  <a:lnTo>
                    <a:pt x="547" y="662"/>
                  </a:lnTo>
                  <a:lnTo>
                    <a:pt x="518" y="614"/>
                  </a:lnTo>
                  <a:lnTo>
                    <a:pt x="488" y="564"/>
                  </a:lnTo>
                  <a:lnTo>
                    <a:pt x="458" y="510"/>
                  </a:lnTo>
                  <a:lnTo>
                    <a:pt x="428" y="456"/>
                  </a:lnTo>
                  <a:lnTo>
                    <a:pt x="399" y="400"/>
                  </a:lnTo>
                  <a:lnTo>
                    <a:pt x="372" y="344"/>
                  </a:lnTo>
                  <a:lnTo>
                    <a:pt x="345" y="288"/>
                  </a:lnTo>
                  <a:lnTo>
                    <a:pt x="322" y="234"/>
                  </a:lnTo>
                  <a:lnTo>
                    <a:pt x="299" y="181"/>
                  </a:lnTo>
                  <a:lnTo>
                    <a:pt x="281" y="131"/>
                  </a:lnTo>
                  <a:lnTo>
                    <a:pt x="265" y="83"/>
                  </a:lnTo>
                  <a:lnTo>
                    <a:pt x="254" y="4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4FC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2" name="Freeform 64"/>
            <p:cNvSpPr>
              <a:spLocks/>
            </p:cNvSpPr>
            <p:nvPr/>
          </p:nvSpPr>
          <p:spPr bwMode="auto">
            <a:xfrm>
              <a:off x="4126" y="3635"/>
              <a:ext cx="85" cy="191"/>
            </a:xfrm>
            <a:custGeom>
              <a:avLst/>
              <a:gdLst>
                <a:gd name="T0" fmla="*/ 39 w 339"/>
                <a:gd name="T1" fmla="*/ 0 h 761"/>
                <a:gd name="T2" fmla="*/ 39 w 339"/>
                <a:gd name="T3" fmla="*/ 1 h 761"/>
                <a:gd name="T4" fmla="*/ 39 w 339"/>
                <a:gd name="T5" fmla="*/ 3 h 761"/>
                <a:gd name="T6" fmla="*/ 37 w 339"/>
                <a:gd name="T7" fmla="*/ 8 h 761"/>
                <a:gd name="T8" fmla="*/ 35 w 339"/>
                <a:gd name="T9" fmla="*/ 15 h 761"/>
                <a:gd name="T10" fmla="*/ 32 w 339"/>
                <a:gd name="T11" fmla="*/ 28 h 761"/>
                <a:gd name="T12" fmla="*/ 26 w 339"/>
                <a:gd name="T13" fmla="*/ 44 h 761"/>
                <a:gd name="T14" fmla="*/ 16 w 339"/>
                <a:gd name="T15" fmla="*/ 67 h 761"/>
                <a:gd name="T16" fmla="*/ 5 w 339"/>
                <a:gd name="T17" fmla="*/ 95 h 761"/>
                <a:gd name="T18" fmla="*/ 0 w 339"/>
                <a:gd name="T19" fmla="*/ 115 h 761"/>
                <a:gd name="T20" fmla="*/ 0 w 339"/>
                <a:gd name="T21" fmla="*/ 144 h 761"/>
                <a:gd name="T22" fmla="*/ 3 w 339"/>
                <a:gd name="T23" fmla="*/ 179 h 761"/>
                <a:gd name="T24" fmla="*/ 11 w 339"/>
                <a:gd name="T25" fmla="*/ 220 h 761"/>
                <a:gd name="T26" fmla="*/ 21 w 339"/>
                <a:gd name="T27" fmla="*/ 264 h 761"/>
                <a:gd name="T28" fmla="*/ 33 w 339"/>
                <a:gd name="T29" fmla="*/ 313 h 761"/>
                <a:gd name="T30" fmla="*/ 47 w 339"/>
                <a:gd name="T31" fmla="*/ 363 h 761"/>
                <a:gd name="T32" fmla="*/ 62 w 339"/>
                <a:gd name="T33" fmla="*/ 414 h 761"/>
                <a:gd name="T34" fmla="*/ 78 w 339"/>
                <a:gd name="T35" fmla="*/ 463 h 761"/>
                <a:gd name="T36" fmla="*/ 95 w 339"/>
                <a:gd name="T37" fmla="*/ 511 h 761"/>
                <a:gd name="T38" fmla="*/ 110 w 339"/>
                <a:gd name="T39" fmla="*/ 556 h 761"/>
                <a:gd name="T40" fmla="*/ 125 w 339"/>
                <a:gd name="T41" fmla="*/ 596 h 761"/>
                <a:gd name="T42" fmla="*/ 139 w 339"/>
                <a:gd name="T43" fmla="*/ 630 h 761"/>
                <a:gd name="T44" fmla="*/ 151 w 339"/>
                <a:gd name="T45" fmla="*/ 657 h 761"/>
                <a:gd name="T46" fmla="*/ 160 w 339"/>
                <a:gd name="T47" fmla="*/ 676 h 761"/>
                <a:gd name="T48" fmla="*/ 167 w 339"/>
                <a:gd name="T49" fmla="*/ 685 h 761"/>
                <a:gd name="T50" fmla="*/ 178 w 339"/>
                <a:gd name="T51" fmla="*/ 694 h 761"/>
                <a:gd name="T52" fmla="*/ 191 w 339"/>
                <a:gd name="T53" fmla="*/ 701 h 761"/>
                <a:gd name="T54" fmla="*/ 206 w 339"/>
                <a:gd name="T55" fmla="*/ 710 h 761"/>
                <a:gd name="T56" fmla="*/ 224 w 339"/>
                <a:gd name="T57" fmla="*/ 718 h 761"/>
                <a:gd name="T58" fmla="*/ 247 w 339"/>
                <a:gd name="T59" fmla="*/ 729 h 761"/>
                <a:gd name="T60" fmla="*/ 272 w 339"/>
                <a:gd name="T61" fmla="*/ 738 h 761"/>
                <a:gd name="T62" fmla="*/ 303 w 339"/>
                <a:gd name="T63" fmla="*/ 750 h 761"/>
                <a:gd name="T64" fmla="*/ 339 w 339"/>
                <a:gd name="T65" fmla="*/ 761 h 761"/>
                <a:gd name="T66" fmla="*/ 316 w 339"/>
                <a:gd name="T67" fmla="*/ 726 h 761"/>
                <a:gd name="T68" fmla="*/ 292 w 339"/>
                <a:gd name="T69" fmla="*/ 685 h 761"/>
                <a:gd name="T70" fmla="*/ 269 w 339"/>
                <a:gd name="T71" fmla="*/ 640 h 761"/>
                <a:gd name="T72" fmla="*/ 246 w 339"/>
                <a:gd name="T73" fmla="*/ 589 h 761"/>
                <a:gd name="T74" fmla="*/ 222 w 339"/>
                <a:gd name="T75" fmla="*/ 537 h 761"/>
                <a:gd name="T76" fmla="*/ 199 w 339"/>
                <a:gd name="T77" fmla="*/ 481 h 761"/>
                <a:gd name="T78" fmla="*/ 175 w 339"/>
                <a:gd name="T79" fmla="*/ 425 h 761"/>
                <a:gd name="T80" fmla="*/ 154 w 339"/>
                <a:gd name="T81" fmla="*/ 366 h 761"/>
                <a:gd name="T82" fmla="*/ 133 w 339"/>
                <a:gd name="T83" fmla="*/ 310 h 761"/>
                <a:gd name="T84" fmla="*/ 115 w 339"/>
                <a:gd name="T85" fmla="*/ 254 h 761"/>
                <a:gd name="T86" fmla="*/ 96 w 339"/>
                <a:gd name="T87" fmla="*/ 201 h 761"/>
                <a:gd name="T88" fmla="*/ 81 w 339"/>
                <a:gd name="T89" fmla="*/ 151 h 761"/>
                <a:gd name="T90" fmla="*/ 67 w 339"/>
                <a:gd name="T91" fmla="*/ 104 h 761"/>
                <a:gd name="T92" fmla="*/ 55 w 339"/>
                <a:gd name="T93" fmla="*/ 63 h 761"/>
                <a:gd name="T94" fmla="*/ 46 w 339"/>
                <a:gd name="T95" fmla="*/ 28 h 761"/>
                <a:gd name="T96" fmla="*/ 39 w 339"/>
                <a:gd name="T97" fmla="*/ 0 h 7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761"/>
                <a:gd name="T149" fmla="*/ 339 w 339"/>
                <a:gd name="T150" fmla="*/ 761 h 7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761">
                  <a:moveTo>
                    <a:pt x="39" y="0"/>
                  </a:moveTo>
                  <a:lnTo>
                    <a:pt x="39" y="1"/>
                  </a:lnTo>
                  <a:lnTo>
                    <a:pt x="39" y="3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2" y="28"/>
                  </a:lnTo>
                  <a:lnTo>
                    <a:pt x="26" y="44"/>
                  </a:lnTo>
                  <a:lnTo>
                    <a:pt x="16" y="67"/>
                  </a:lnTo>
                  <a:lnTo>
                    <a:pt x="5" y="95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3" y="179"/>
                  </a:lnTo>
                  <a:lnTo>
                    <a:pt x="11" y="220"/>
                  </a:lnTo>
                  <a:lnTo>
                    <a:pt x="21" y="264"/>
                  </a:lnTo>
                  <a:lnTo>
                    <a:pt x="33" y="313"/>
                  </a:lnTo>
                  <a:lnTo>
                    <a:pt x="47" y="363"/>
                  </a:lnTo>
                  <a:lnTo>
                    <a:pt x="62" y="414"/>
                  </a:lnTo>
                  <a:lnTo>
                    <a:pt x="78" y="463"/>
                  </a:lnTo>
                  <a:lnTo>
                    <a:pt x="95" y="511"/>
                  </a:lnTo>
                  <a:lnTo>
                    <a:pt x="110" y="556"/>
                  </a:lnTo>
                  <a:lnTo>
                    <a:pt x="125" y="596"/>
                  </a:lnTo>
                  <a:lnTo>
                    <a:pt x="139" y="630"/>
                  </a:lnTo>
                  <a:lnTo>
                    <a:pt x="151" y="657"/>
                  </a:lnTo>
                  <a:lnTo>
                    <a:pt x="160" y="676"/>
                  </a:lnTo>
                  <a:lnTo>
                    <a:pt x="167" y="685"/>
                  </a:lnTo>
                  <a:lnTo>
                    <a:pt x="178" y="694"/>
                  </a:lnTo>
                  <a:lnTo>
                    <a:pt x="191" y="701"/>
                  </a:lnTo>
                  <a:lnTo>
                    <a:pt x="206" y="710"/>
                  </a:lnTo>
                  <a:lnTo>
                    <a:pt x="224" y="718"/>
                  </a:lnTo>
                  <a:lnTo>
                    <a:pt x="247" y="729"/>
                  </a:lnTo>
                  <a:lnTo>
                    <a:pt x="272" y="738"/>
                  </a:lnTo>
                  <a:lnTo>
                    <a:pt x="303" y="750"/>
                  </a:lnTo>
                  <a:lnTo>
                    <a:pt x="339" y="761"/>
                  </a:lnTo>
                  <a:lnTo>
                    <a:pt x="316" y="726"/>
                  </a:lnTo>
                  <a:lnTo>
                    <a:pt x="292" y="685"/>
                  </a:lnTo>
                  <a:lnTo>
                    <a:pt x="269" y="640"/>
                  </a:lnTo>
                  <a:lnTo>
                    <a:pt x="246" y="589"/>
                  </a:lnTo>
                  <a:lnTo>
                    <a:pt x="222" y="537"/>
                  </a:lnTo>
                  <a:lnTo>
                    <a:pt x="199" y="481"/>
                  </a:lnTo>
                  <a:lnTo>
                    <a:pt x="175" y="425"/>
                  </a:lnTo>
                  <a:lnTo>
                    <a:pt x="154" y="366"/>
                  </a:lnTo>
                  <a:lnTo>
                    <a:pt x="133" y="310"/>
                  </a:lnTo>
                  <a:lnTo>
                    <a:pt x="115" y="254"/>
                  </a:lnTo>
                  <a:lnTo>
                    <a:pt x="96" y="201"/>
                  </a:lnTo>
                  <a:lnTo>
                    <a:pt x="81" y="151"/>
                  </a:lnTo>
                  <a:lnTo>
                    <a:pt x="67" y="104"/>
                  </a:lnTo>
                  <a:lnTo>
                    <a:pt x="55" y="63"/>
                  </a:lnTo>
                  <a:lnTo>
                    <a:pt x="46" y="2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3" name="Freeform 65"/>
            <p:cNvSpPr>
              <a:spLocks/>
            </p:cNvSpPr>
            <p:nvPr/>
          </p:nvSpPr>
          <p:spPr bwMode="auto">
            <a:xfrm>
              <a:off x="4154" y="3628"/>
              <a:ext cx="38" cy="42"/>
            </a:xfrm>
            <a:custGeom>
              <a:avLst/>
              <a:gdLst>
                <a:gd name="T0" fmla="*/ 21 w 153"/>
                <a:gd name="T1" fmla="*/ 9 h 169"/>
                <a:gd name="T2" fmla="*/ 10 w 153"/>
                <a:gd name="T3" fmla="*/ 20 h 169"/>
                <a:gd name="T4" fmla="*/ 3 w 153"/>
                <a:gd name="T5" fmla="*/ 35 h 169"/>
                <a:gd name="T6" fmla="*/ 0 w 153"/>
                <a:gd name="T7" fmla="*/ 55 h 169"/>
                <a:gd name="T8" fmla="*/ 0 w 153"/>
                <a:gd name="T9" fmla="*/ 76 h 169"/>
                <a:gd name="T10" fmla="*/ 2 w 153"/>
                <a:gd name="T11" fmla="*/ 98 h 169"/>
                <a:gd name="T12" fmla="*/ 8 w 153"/>
                <a:gd name="T13" fmla="*/ 120 h 169"/>
                <a:gd name="T14" fmla="*/ 16 w 153"/>
                <a:gd name="T15" fmla="*/ 139 h 169"/>
                <a:gd name="T16" fmla="*/ 28 w 153"/>
                <a:gd name="T17" fmla="*/ 154 h 169"/>
                <a:gd name="T18" fmla="*/ 41 w 153"/>
                <a:gd name="T19" fmla="*/ 163 h 169"/>
                <a:gd name="T20" fmla="*/ 56 w 153"/>
                <a:gd name="T21" fmla="*/ 168 h 169"/>
                <a:gd name="T22" fmla="*/ 72 w 153"/>
                <a:gd name="T23" fmla="*/ 169 h 169"/>
                <a:gd name="T24" fmla="*/ 89 w 153"/>
                <a:gd name="T25" fmla="*/ 166 h 169"/>
                <a:gd name="T26" fmla="*/ 104 w 153"/>
                <a:gd name="T27" fmla="*/ 160 h 169"/>
                <a:gd name="T28" fmla="*/ 118 w 153"/>
                <a:gd name="T29" fmla="*/ 152 h 169"/>
                <a:gd name="T30" fmla="*/ 130 w 153"/>
                <a:gd name="T31" fmla="*/ 144 h 169"/>
                <a:gd name="T32" fmla="*/ 139 w 153"/>
                <a:gd name="T33" fmla="*/ 133 h 169"/>
                <a:gd name="T34" fmla="*/ 151 w 153"/>
                <a:gd name="T35" fmla="*/ 106 h 169"/>
                <a:gd name="T36" fmla="*/ 153 w 153"/>
                <a:gd name="T37" fmla="*/ 72 h 169"/>
                <a:gd name="T38" fmla="*/ 147 w 153"/>
                <a:gd name="T39" fmla="*/ 41 h 169"/>
                <a:gd name="T40" fmla="*/ 132 w 153"/>
                <a:gd name="T41" fmla="*/ 22 h 169"/>
                <a:gd name="T42" fmla="*/ 121 w 153"/>
                <a:gd name="T43" fmla="*/ 17 h 169"/>
                <a:gd name="T44" fmla="*/ 110 w 153"/>
                <a:gd name="T45" fmla="*/ 11 h 169"/>
                <a:gd name="T46" fmla="*/ 97 w 153"/>
                <a:gd name="T47" fmla="*/ 7 h 169"/>
                <a:gd name="T48" fmla="*/ 83 w 153"/>
                <a:gd name="T49" fmla="*/ 2 h 169"/>
                <a:gd name="T50" fmla="*/ 68 w 153"/>
                <a:gd name="T51" fmla="*/ 0 h 169"/>
                <a:gd name="T52" fmla="*/ 53 w 153"/>
                <a:gd name="T53" fmla="*/ 0 h 169"/>
                <a:gd name="T54" fmla="*/ 37 w 153"/>
                <a:gd name="T55" fmla="*/ 2 h 169"/>
                <a:gd name="T56" fmla="*/ 21 w 153"/>
                <a:gd name="T57" fmla="*/ 9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169"/>
                <a:gd name="T89" fmla="*/ 153 w 153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169">
                  <a:moveTo>
                    <a:pt x="21" y="9"/>
                  </a:moveTo>
                  <a:lnTo>
                    <a:pt x="10" y="20"/>
                  </a:lnTo>
                  <a:lnTo>
                    <a:pt x="3" y="35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6" y="139"/>
                  </a:lnTo>
                  <a:lnTo>
                    <a:pt x="28" y="154"/>
                  </a:lnTo>
                  <a:lnTo>
                    <a:pt x="41" y="163"/>
                  </a:lnTo>
                  <a:lnTo>
                    <a:pt x="56" y="168"/>
                  </a:lnTo>
                  <a:lnTo>
                    <a:pt x="72" y="169"/>
                  </a:lnTo>
                  <a:lnTo>
                    <a:pt x="89" y="166"/>
                  </a:lnTo>
                  <a:lnTo>
                    <a:pt x="104" y="160"/>
                  </a:lnTo>
                  <a:lnTo>
                    <a:pt x="118" y="152"/>
                  </a:lnTo>
                  <a:lnTo>
                    <a:pt x="130" y="144"/>
                  </a:lnTo>
                  <a:lnTo>
                    <a:pt x="139" y="133"/>
                  </a:lnTo>
                  <a:lnTo>
                    <a:pt x="151" y="106"/>
                  </a:lnTo>
                  <a:lnTo>
                    <a:pt x="153" y="72"/>
                  </a:lnTo>
                  <a:lnTo>
                    <a:pt x="147" y="41"/>
                  </a:lnTo>
                  <a:lnTo>
                    <a:pt x="132" y="22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7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4" name="Freeform 66"/>
            <p:cNvSpPr>
              <a:spLocks/>
            </p:cNvSpPr>
            <p:nvPr/>
          </p:nvSpPr>
          <p:spPr bwMode="auto">
            <a:xfrm>
              <a:off x="4211" y="3750"/>
              <a:ext cx="49" cy="51"/>
            </a:xfrm>
            <a:custGeom>
              <a:avLst/>
              <a:gdLst>
                <a:gd name="T0" fmla="*/ 26 w 196"/>
                <a:gd name="T1" fmla="*/ 24 h 205"/>
                <a:gd name="T2" fmla="*/ 16 w 196"/>
                <a:gd name="T3" fmla="*/ 37 h 205"/>
                <a:gd name="T4" fmla="*/ 9 w 196"/>
                <a:gd name="T5" fmla="*/ 50 h 205"/>
                <a:gd name="T6" fmla="*/ 4 w 196"/>
                <a:gd name="T7" fmla="*/ 65 h 205"/>
                <a:gd name="T8" fmla="*/ 0 w 196"/>
                <a:gd name="T9" fmla="*/ 80 h 205"/>
                <a:gd name="T10" fmla="*/ 0 w 196"/>
                <a:gd name="T11" fmla="*/ 95 h 205"/>
                <a:gd name="T12" fmla="*/ 4 w 196"/>
                <a:gd name="T13" fmla="*/ 110 h 205"/>
                <a:gd name="T14" fmla="*/ 9 w 196"/>
                <a:gd name="T15" fmla="*/ 124 h 205"/>
                <a:gd name="T16" fmla="*/ 20 w 196"/>
                <a:gd name="T17" fmla="*/ 138 h 205"/>
                <a:gd name="T18" fmla="*/ 33 w 196"/>
                <a:gd name="T19" fmla="*/ 153 h 205"/>
                <a:gd name="T20" fmla="*/ 46 w 196"/>
                <a:gd name="T21" fmla="*/ 165 h 205"/>
                <a:gd name="T22" fmla="*/ 61 w 196"/>
                <a:gd name="T23" fmla="*/ 179 h 205"/>
                <a:gd name="T24" fmla="*/ 76 w 196"/>
                <a:gd name="T25" fmla="*/ 190 h 205"/>
                <a:gd name="T26" fmla="*/ 90 w 196"/>
                <a:gd name="T27" fmla="*/ 199 h 205"/>
                <a:gd name="T28" fmla="*/ 105 w 196"/>
                <a:gd name="T29" fmla="*/ 205 h 205"/>
                <a:gd name="T30" fmla="*/ 118 w 196"/>
                <a:gd name="T31" fmla="*/ 205 h 205"/>
                <a:gd name="T32" fmla="*/ 131 w 196"/>
                <a:gd name="T33" fmla="*/ 200 h 205"/>
                <a:gd name="T34" fmla="*/ 143 w 196"/>
                <a:gd name="T35" fmla="*/ 193 h 205"/>
                <a:gd name="T36" fmla="*/ 156 w 196"/>
                <a:gd name="T37" fmla="*/ 186 h 205"/>
                <a:gd name="T38" fmla="*/ 166 w 196"/>
                <a:gd name="T39" fmla="*/ 179 h 205"/>
                <a:gd name="T40" fmla="*/ 177 w 196"/>
                <a:gd name="T41" fmla="*/ 174 h 205"/>
                <a:gd name="T42" fmla="*/ 185 w 196"/>
                <a:gd name="T43" fmla="*/ 165 h 205"/>
                <a:gd name="T44" fmla="*/ 191 w 196"/>
                <a:gd name="T45" fmla="*/ 156 h 205"/>
                <a:gd name="T46" fmla="*/ 195 w 196"/>
                <a:gd name="T47" fmla="*/ 145 h 205"/>
                <a:gd name="T48" fmla="*/ 196 w 196"/>
                <a:gd name="T49" fmla="*/ 133 h 205"/>
                <a:gd name="T50" fmla="*/ 194 w 196"/>
                <a:gd name="T51" fmla="*/ 116 h 205"/>
                <a:gd name="T52" fmla="*/ 189 w 196"/>
                <a:gd name="T53" fmla="*/ 99 h 205"/>
                <a:gd name="T54" fmla="*/ 181 w 196"/>
                <a:gd name="T55" fmla="*/ 79 h 205"/>
                <a:gd name="T56" fmla="*/ 171 w 196"/>
                <a:gd name="T57" fmla="*/ 59 h 205"/>
                <a:gd name="T58" fmla="*/ 159 w 196"/>
                <a:gd name="T59" fmla="*/ 41 h 205"/>
                <a:gd name="T60" fmla="*/ 146 w 196"/>
                <a:gd name="T61" fmla="*/ 25 h 205"/>
                <a:gd name="T62" fmla="*/ 131 w 196"/>
                <a:gd name="T63" fmla="*/ 13 h 205"/>
                <a:gd name="T64" fmla="*/ 117 w 196"/>
                <a:gd name="T65" fmla="*/ 6 h 205"/>
                <a:gd name="T66" fmla="*/ 103 w 196"/>
                <a:gd name="T67" fmla="*/ 3 h 205"/>
                <a:gd name="T68" fmla="*/ 89 w 196"/>
                <a:gd name="T69" fmla="*/ 0 h 205"/>
                <a:gd name="T70" fmla="*/ 75 w 196"/>
                <a:gd name="T71" fmla="*/ 2 h 205"/>
                <a:gd name="T72" fmla="*/ 63 w 196"/>
                <a:gd name="T73" fmla="*/ 3 h 205"/>
                <a:gd name="T74" fmla="*/ 51 w 196"/>
                <a:gd name="T75" fmla="*/ 6 h 205"/>
                <a:gd name="T76" fmla="*/ 41 w 196"/>
                <a:gd name="T77" fmla="*/ 11 h 205"/>
                <a:gd name="T78" fmla="*/ 33 w 196"/>
                <a:gd name="T79" fmla="*/ 17 h 205"/>
                <a:gd name="T80" fmla="*/ 26 w 196"/>
                <a:gd name="T81" fmla="*/ 24 h 2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205"/>
                <a:gd name="T125" fmla="*/ 196 w 196"/>
                <a:gd name="T126" fmla="*/ 205 h 2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205">
                  <a:moveTo>
                    <a:pt x="26" y="24"/>
                  </a:moveTo>
                  <a:lnTo>
                    <a:pt x="16" y="37"/>
                  </a:lnTo>
                  <a:lnTo>
                    <a:pt x="9" y="50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10"/>
                  </a:lnTo>
                  <a:lnTo>
                    <a:pt x="9" y="124"/>
                  </a:lnTo>
                  <a:lnTo>
                    <a:pt x="20" y="138"/>
                  </a:lnTo>
                  <a:lnTo>
                    <a:pt x="33" y="153"/>
                  </a:lnTo>
                  <a:lnTo>
                    <a:pt x="46" y="165"/>
                  </a:lnTo>
                  <a:lnTo>
                    <a:pt x="61" y="179"/>
                  </a:lnTo>
                  <a:lnTo>
                    <a:pt x="76" y="190"/>
                  </a:lnTo>
                  <a:lnTo>
                    <a:pt x="90" y="199"/>
                  </a:lnTo>
                  <a:lnTo>
                    <a:pt x="105" y="205"/>
                  </a:lnTo>
                  <a:lnTo>
                    <a:pt x="118" y="205"/>
                  </a:lnTo>
                  <a:lnTo>
                    <a:pt x="131" y="200"/>
                  </a:lnTo>
                  <a:lnTo>
                    <a:pt x="143" y="193"/>
                  </a:lnTo>
                  <a:lnTo>
                    <a:pt x="156" y="186"/>
                  </a:lnTo>
                  <a:lnTo>
                    <a:pt x="166" y="179"/>
                  </a:lnTo>
                  <a:lnTo>
                    <a:pt x="177" y="174"/>
                  </a:lnTo>
                  <a:lnTo>
                    <a:pt x="185" y="165"/>
                  </a:lnTo>
                  <a:lnTo>
                    <a:pt x="191" y="156"/>
                  </a:lnTo>
                  <a:lnTo>
                    <a:pt x="195" y="145"/>
                  </a:lnTo>
                  <a:lnTo>
                    <a:pt x="196" y="133"/>
                  </a:lnTo>
                  <a:lnTo>
                    <a:pt x="194" y="116"/>
                  </a:lnTo>
                  <a:lnTo>
                    <a:pt x="189" y="99"/>
                  </a:lnTo>
                  <a:lnTo>
                    <a:pt x="181" y="79"/>
                  </a:lnTo>
                  <a:lnTo>
                    <a:pt x="171" y="59"/>
                  </a:lnTo>
                  <a:lnTo>
                    <a:pt x="159" y="41"/>
                  </a:lnTo>
                  <a:lnTo>
                    <a:pt x="146" y="25"/>
                  </a:lnTo>
                  <a:lnTo>
                    <a:pt x="131" y="13"/>
                  </a:lnTo>
                  <a:lnTo>
                    <a:pt x="117" y="6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3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3" y="17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5" name="Freeform 67"/>
            <p:cNvSpPr>
              <a:spLocks/>
            </p:cNvSpPr>
            <p:nvPr/>
          </p:nvSpPr>
          <p:spPr bwMode="auto">
            <a:xfrm>
              <a:off x="4155" y="3623"/>
              <a:ext cx="45" cy="49"/>
            </a:xfrm>
            <a:custGeom>
              <a:avLst/>
              <a:gdLst>
                <a:gd name="T0" fmla="*/ 91 w 180"/>
                <a:gd name="T1" fmla="*/ 2 h 195"/>
                <a:gd name="T2" fmla="*/ 73 w 180"/>
                <a:gd name="T3" fmla="*/ 0 h 195"/>
                <a:gd name="T4" fmla="*/ 52 w 180"/>
                <a:gd name="T5" fmla="*/ 1 h 195"/>
                <a:gd name="T6" fmla="*/ 34 w 180"/>
                <a:gd name="T7" fmla="*/ 9 h 195"/>
                <a:gd name="T8" fmla="*/ 13 w 180"/>
                <a:gd name="T9" fmla="*/ 30 h 195"/>
                <a:gd name="T10" fmla="*/ 0 w 180"/>
                <a:gd name="T11" fmla="*/ 64 h 195"/>
                <a:gd name="T12" fmla="*/ 1 w 180"/>
                <a:gd name="T13" fmla="*/ 100 h 195"/>
                <a:gd name="T14" fmla="*/ 11 w 180"/>
                <a:gd name="T15" fmla="*/ 137 h 195"/>
                <a:gd name="T16" fmla="*/ 25 w 180"/>
                <a:gd name="T17" fmla="*/ 164 h 195"/>
                <a:gd name="T18" fmla="*/ 44 w 180"/>
                <a:gd name="T19" fmla="*/ 181 h 195"/>
                <a:gd name="T20" fmla="*/ 66 w 180"/>
                <a:gd name="T21" fmla="*/ 193 h 195"/>
                <a:gd name="T22" fmla="*/ 90 w 180"/>
                <a:gd name="T23" fmla="*/ 195 h 195"/>
                <a:gd name="T24" fmla="*/ 120 w 180"/>
                <a:gd name="T25" fmla="*/ 186 h 195"/>
                <a:gd name="T26" fmla="*/ 151 w 180"/>
                <a:gd name="T27" fmla="*/ 166 h 195"/>
                <a:gd name="T28" fmla="*/ 172 w 180"/>
                <a:gd name="T29" fmla="*/ 139 h 195"/>
                <a:gd name="T30" fmla="*/ 180 w 180"/>
                <a:gd name="T31" fmla="*/ 106 h 195"/>
                <a:gd name="T32" fmla="*/ 176 w 180"/>
                <a:gd name="T33" fmla="*/ 84 h 195"/>
                <a:gd name="T34" fmla="*/ 169 w 180"/>
                <a:gd name="T35" fmla="*/ 77 h 195"/>
                <a:gd name="T36" fmla="*/ 160 w 180"/>
                <a:gd name="T37" fmla="*/ 78 h 195"/>
                <a:gd name="T38" fmla="*/ 154 w 180"/>
                <a:gd name="T39" fmla="*/ 85 h 195"/>
                <a:gd name="T40" fmla="*/ 152 w 180"/>
                <a:gd name="T41" fmla="*/ 103 h 195"/>
                <a:gd name="T42" fmla="*/ 145 w 180"/>
                <a:gd name="T43" fmla="*/ 128 h 195"/>
                <a:gd name="T44" fmla="*/ 128 w 180"/>
                <a:gd name="T45" fmla="*/ 148 h 195"/>
                <a:gd name="T46" fmla="*/ 104 w 180"/>
                <a:gd name="T47" fmla="*/ 160 h 195"/>
                <a:gd name="T48" fmla="*/ 71 w 180"/>
                <a:gd name="T49" fmla="*/ 160 h 195"/>
                <a:gd name="T50" fmla="*/ 48 w 180"/>
                <a:gd name="T51" fmla="*/ 144 h 195"/>
                <a:gd name="T52" fmla="*/ 35 w 180"/>
                <a:gd name="T53" fmla="*/ 117 h 195"/>
                <a:gd name="T54" fmla="*/ 27 w 180"/>
                <a:gd name="T55" fmla="*/ 85 h 195"/>
                <a:gd name="T56" fmla="*/ 25 w 180"/>
                <a:gd name="T57" fmla="*/ 62 h 195"/>
                <a:gd name="T58" fmla="*/ 32 w 180"/>
                <a:gd name="T59" fmla="*/ 45 h 195"/>
                <a:gd name="T60" fmla="*/ 43 w 180"/>
                <a:gd name="T61" fmla="*/ 31 h 195"/>
                <a:gd name="T62" fmla="*/ 58 w 180"/>
                <a:gd name="T63" fmla="*/ 21 h 195"/>
                <a:gd name="T64" fmla="*/ 69 w 180"/>
                <a:gd name="T65" fmla="*/ 20 h 195"/>
                <a:gd name="T66" fmla="*/ 84 w 180"/>
                <a:gd name="T67" fmla="*/ 20 h 195"/>
                <a:gd name="T68" fmla="*/ 100 w 180"/>
                <a:gd name="T69" fmla="*/ 20 h 195"/>
                <a:gd name="T70" fmla="*/ 103 w 180"/>
                <a:gd name="T71" fmla="*/ 9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95"/>
                <a:gd name="T110" fmla="*/ 180 w 180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95">
                  <a:moveTo>
                    <a:pt x="99" y="5"/>
                  </a:moveTo>
                  <a:lnTo>
                    <a:pt x="91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5" y="15"/>
                  </a:lnTo>
                  <a:lnTo>
                    <a:pt x="13" y="30"/>
                  </a:lnTo>
                  <a:lnTo>
                    <a:pt x="4" y="47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6" y="118"/>
                  </a:lnTo>
                  <a:lnTo>
                    <a:pt x="11" y="137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4" y="173"/>
                  </a:lnTo>
                  <a:lnTo>
                    <a:pt x="44" y="181"/>
                  </a:lnTo>
                  <a:lnTo>
                    <a:pt x="55" y="188"/>
                  </a:lnTo>
                  <a:lnTo>
                    <a:pt x="66" y="193"/>
                  </a:lnTo>
                  <a:lnTo>
                    <a:pt x="78" y="195"/>
                  </a:lnTo>
                  <a:lnTo>
                    <a:pt x="90" y="195"/>
                  </a:lnTo>
                  <a:lnTo>
                    <a:pt x="103" y="193"/>
                  </a:lnTo>
                  <a:lnTo>
                    <a:pt x="120" y="186"/>
                  </a:lnTo>
                  <a:lnTo>
                    <a:pt x="137" y="178"/>
                  </a:lnTo>
                  <a:lnTo>
                    <a:pt x="151" y="166"/>
                  </a:lnTo>
                  <a:lnTo>
                    <a:pt x="163" y="153"/>
                  </a:lnTo>
                  <a:lnTo>
                    <a:pt x="172" y="139"/>
                  </a:lnTo>
                  <a:lnTo>
                    <a:pt x="177" y="124"/>
                  </a:lnTo>
                  <a:lnTo>
                    <a:pt x="180" y="106"/>
                  </a:lnTo>
                  <a:lnTo>
                    <a:pt x="177" y="89"/>
                  </a:lnTo>
                  <a:lnTo>
                    <a:pt x="176" y="84"/>
                  </a:lnTo>
                  <a:lnTo>
                    <a:pt x="174" y="79"/>
                  </a:lnTo>
                  <a:lnTo>
                    <a:pt x="169" y="77"/>
                  </a:lnTo>
                  <a:lnTo>
                    <a:pt x="165" y="77"/>
                  </a:lnTo>
                  <a:lnTo>
                    <a:pt x="160" y="78"/>
                  </a:lnTo>
                  <a:lnTo>
                    <a:pt x="156" y="81"/>
                  </a:lnTo>
                  <a:lnTo>
                    <a:pt x="154" y="85"/>
                  </a:lnTo>
                  <a:lnTo>
                    <a:pt x="153" y="90"/>
                  </a:lnTo>
                  <a:lnTo>
                    <a:pt x="152" y="103"/>
                  </a:lnTo>
                  <a:lnTo>
                    <a:pt x="149" y="116"/>
                  </a:lnTo>
                  <a:lnTo>
                    <a:pt x="145" y="128"/>
                  </a:lnTo>
                  <a:lnTo>
                    <a:pt x="138" y="139"/>
                  </a:lnTo>
                  <a:lnTo>
                    <a:pt x="128" y="148"/>
                  </a:lnTo>
                  <a:lnTo>
                    <a:pt x="117" y="155"/>
                  </a:lnTo>
                  <a:lnTo>
                    <a:pt x="104" y="160"/>
                  </a:lnTo>
                  <a:lnTo>
                    <a:pt x="87" y="162"/>
                  </a:lnTo>
                  <a:lnTo>
                    <a:pt x="71" y="160"/>
                  </a:lnTo>
                  <a:lnTo>
                    <a:pt x="58" y="154"/>
                  </a:lnTo>
                  <a:lnTo>
                    <a:pt x="48" y="144"/>
                  </a:lnTo>
                  <a:lnTo>
                    <a:pt x="41" y="131"/>
                  </a:lnTo>
                  <a:lnTo>
                    <a:pt x="35" y="117"/>
                  </a:lnTo>
                  <a:lnTo>
                    <a:pt x="30" y="100"/>
                  </a:lnTo>
                  <a:lnTo>
                    <a:pt x="27" y="85"/>
                  </a:lnTo>
                  <a:lnTo>
                    <a:pt x="25" y="70"/>
                  </a:lnTo>
                  <a:lnTo>
                    <a:pt x="25" y="62"/>
                  </a:lnTo>
                  <a:lnTo>
                    <a:pt x="28" y="54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6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5" y="19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0" y="20"/>
                  </a:lnTo>
                  <a:lnTo>
                    <a:pt x="104" y="15"/>
                  </a:lnTo>
                  <a:lnTo>
                    <a:pt x="103" y="9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6" name="Freeform 68"/>
            <p:cNvSpPr>
              <a:spLocks/>
            </p:cNvSpPr>
            <p:nvPr/>
          </p:nvSpPr>
          <p:spPr bwMode="auto">
            <a:xfrm>
              <a:off x="4215" y="3748"/>
              <a:ext cx="55" cy="55"/>
            </a:xfrm>
            <a:custGeom>
              <a:avLst/>
              <a:gdLst>
                <a:gd name="T0" fmla="*/ 48 w 222"/>
                <a:gd name="T1" fmla="*/ 7 h 220"/>
                <a:gd name="T2" fmla="*/ 27 w 222"/>
                <a:gd name="T3" fmla="*/ 22 h 220"/>
                <a:gd name="T4" fmla="*/ 12 w 222"/>
                <a:gd name="T5" fmla="*/ 41 h 220"/>
                <a:gd name="T6" fmla="*/ 2 w 222"/>
                <a:gd name="T7" fmla="*/ 66 h 220"/>
                <a:gd name="T8" fmla="*/ 0 w 222"/>
                <a:gd name="T9" fmla="*/ 91 h 220"/>
                <a:gd name="T10" fmla="*/ 5 w 222"/>
                <a:gd name="T11" fmla="*/ 118 h 220"/>
                <a:gd name="T12" fmla="*/ 14 w 222"/>
                <a:gd name="T13" fmla="*/ 143 h 220"/>
                <a:gd name="T14" fmla="*/ 29 w 222"/>
                <a:gd name="T15" fmla="*/ 166 h 220"/>
                <a:gd name="T16" fmla="*/ 52 w 222"/>
                <a:gd name="T17" fmla="*/ 189 h 220"/>
                <a:gd name="T18" fmla="*/ 81 w 222"/>
                <a:gd name="T19" fmla="*/ 210 h 220"/>
                <a:gd name="T20" fmla="*/ 113 w 222"/>
                <a:gd name="T21" fmla="*/ 220 h 220"/>
                <a:gd name="T22" fmla="*/ 147 w 222"/>
                <a:gd name="T23" fmla="*/ 214 h 220"/>
                <a:gd name="T24" fmla="*/ 174 w 222"/>
                <a:gd name="T25" fmla="*/ 196 h 220"/>
                <a:gd name="T26" fmla="*/ 194 w 222"/>
                <a:gd name="T27" fmla="*/ 176 h 220"/>
                <a:gd name="T28" fmla="*/ 209 w 222"/>
                <a:gd name="T29" fmla="*/ 153 h 220"/>
                <a:gd name="T30" fmla="*/ 220 w 222"/>
                <a:gd name="T31" fmla="*/ 129 h 220"/>
                <a:gd name="T32" fmla="*/ 222 w 222"/>
                <a:gd name="T33" fmla="*/ 109 h 220"/>
                <a:gd name="T34" fmla="*/ 218 w 222"/>
                <a:gd name="T35" fmla="*/ 99 h 220"/>
                <a:gd name="T36" fmla="*/ 206 w 222"/>
                <a:gd name="T37" fmla="*/ 95 h 220"/>
                <a:gd name="T38" fmla="*/ 195 w 222"/>
                <a:gd name="T39" fmla="*/ 100 h 220"/>
                <a:gd name="T40" fmla="*/ 192 w 222"/>
                <a:gd name="T41" fmla="*/ 108 h 220"/>
                <a:gd name="T42" fmla="*/ 187 w 222"/>
                <a:gd name="T43" fmla="*/ 123 h 220"/>
                <a:gd name="T44" fmla="*/ 175 w 222"/>
                <a:gd name="T45" fmla="*/ 144 h 220"/>
                <a:gd name="T46" fmla="*/ 158 w 222"/>
                <a:gd name="T47" fmla="*/ 164 h 220"/>
                <a:gd name="T48" fmla="*/ 123 w 222"/>
                <a:gd name="T49" fmla="*/ 172 h 220"/>
                <a:gd name="T50" fmla="*/ 80 w 222"/>
                <a:gd name="T51" fmla="*/ 161 h 220"/>
                <a:gd name="T52" fmla="*/ 47 w 222"/>
                <a:gd name="T53" fmla="*/ 132 h 220"/>
                <a:gd name="T54" fmla="*/ 32 w 222"/>
                <a:gd name="T55" fmla="*/ 93 h 220"/>
                <a:gd name="T56" fmla="*/ 35 w 222"/>
                <a:gd name="T57" fmla="*/ 60 h 220"/>
                <a:gd name="T58" fmla="*/ 48 w 222"/>
                <a:gd name="T59" fmla="*/ 41 h 220"/>
                <a:gd name="T60" fmla="*/ 64 w 222"/>
                <a:gd name="T61" fmla="*/ 25 h 220"/>
                <a:gd name="T62" fmla="*/ 82 w 222"/>
                <a:gd name="T63" fmla="*/ 13 h 220"/>
                <a:gd name="T64" fmla="*/ 87 w 222"/>
                <a:gd name="T65" fmla="*/ 4 h 220"/>
                <a:gd name="T66" fmla="*/ 70 w 222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20"/>
                <a:gd name="T104" fmla="*/ 222 w 222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20">
                  <a:moveTo>
                    <a:pt x="60" y="3"/>
                  </a:moveTo>
                  <a:lnTo>
                    <a:pt x="48" y="7"/>
                  </a:lnTo>
                  <a:lnTo>
                    <a:pt x="37" y="14"/>
                  </a:lnTo>
                  <a:lnTo>
                    <a:pt x="27" y="22"/>
                  </a:lnTo>
                  <a:lnTo>
                    <a:pt x="19" y="32"/>
                  </a:lnTo>
                  <a:lnTo>
                    <a:pt x="12" y="41"/>
                  </a:lnTo>
                  <a:lnTo>
                    <a:pt x="6" y="53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9" y="131"/>
                  </a:lnTo>
                  <a:lnTo>
                    <a:pt x="14" y="143"/>
                  </a:lnTo>
                  <a:lnTo>
                    <a:pt x="21" y="155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3" y="220"/>
                  </a:lnTo>
                  <a:lnTo>
                    <a:pt x="131" y="220"/>
                  </a:lnTo>
                  <a:lnTo>
                    <a:pt x="147" y="214"/>
                  </a:lnTo>
                  <a:lnTo>
                    <a:pt x="164" y="204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3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2" y="109"/>
                  </a:lnTo>
                  <a:lnTo>
                    <a:pt x="221" y="103"/>
                  </a:lnTo>
                  <a:lnTo>
                    <a:pt x="218" y="99"/>
                  </a:lnTo>
                  <a:lnTo>
                    <a:pt x="212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2" y="106"/>
                  </a:lnTo>
                  <a:lnTo>
                    <a:pt x="192" y="108"/>
                  </a:lnTo>
                  <a:lnTo>
                    <a:pt x="189" y="114"/>
                  </a:lnTo>
                  <a:lnTo>
                    <a:pt x="187" y="123"/>
                  </a:lnTo>
                  <a:lnTo>
                    <a:pt x="182" y="134"/>
                  </a:lnTo>
                  <a:lnTo>
                    <a:pt x="175" y="144"/>
                  </a:lnTo>
                  <a:lnTo>
                    <a:pt x="167" y="156"/>
                  </a:lnTo>
                  <a:lnTo>
                    <a:pt x="158" y="164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8" y="41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4" y="18"/>
                  </a:lnTo>
                  <a:lnTo>
                    <a:pt x="82" y="13"/>
                  </a:lnTo>
                  <a:lnTo>
                    <a:pt x="89" y="10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7" name="Freeform 69"/>
            <p:cNvSpPr>
              <a:spLocks/>
            </p:cNvSpPr>
            <p:nvPr/>
          </p:nvSpPr>
          <p:spPr bwMode="auto">
            <a:xfrm>
              <a:off x="4176" y="3683"/>
              <a:ext cx="14" cy="15"/>
            </a:xfrm>
            <a:custGeom>
              <a:avLst/>
              <a:gdLst>
                <a:gd name="T0" fmla="*/ 5 w 57"/>
                <a:gd name="T1" fmla="*/ 52 h 61"/>
                <a:gd name="T2" fmla="*/ 11 w 57"/>
                <a:gd name="T3" fmla="*/ 58 h 61"/>
                <a:gd name="T4" fmla="*/ 19 w 57"/>
                <a:gd name="T5" fmla="*/ 61 h 61"/>
                <a:gd name="T6" fmla="*/ 25 w 57"/>
                <a:gd name="T7" fmla="*/ 61 h 61"/>
                <a:gd name="T8" fmla="*/ 29 w 57"/>
                <a:gd name="T9" fmla="*/ 59 h 61"/>
                <a:gd name="T10" fmla="*/ 31 w 57"/>
                <a:gd name="T11" fmla="*/ 58 h 61"/>
                <a:gd name="T12" fmla="*/ 37 w 57"/>
                <a:gd name="T13" fmla="*/ 57 h 61"/>
                <a:gd name="T14" fmla="*/ 44 w 57"/>
                <a:gd name="T15" fmla="*/ 54 h 61"/>
                <a:gd name="T16" fmla="*/ 51 w 57"/>
                <a:gd name="T17" fmla="*/ 49 h 61"/>
                <a:gd name="T18" fmla="*/ 55 w 57"/>
                <a:gd name="T19" fmla="*/ 45 h 61"/>
                <a:gd name="T20" fmla="*/ 57 w 57"/>
                <a:gd name="T21" fmla="*/ 42 h 61"/>
                <a:gd name="T22" fmla="*/ 57 w 57"/>
                <a:gd name="T23" fmla="*/ 40 h 61"/>
                <a:gd name="T24" fmla="*/ 56 w 57"/>
                <a:gd name="T25" fmla="*/ 36 h 61"/>
                <a:gd name="T26" fmla="*/ 53 w 57"/>
                <a:gd name="T27" fmla="*/ 33 h 61"/>
                <a:gd name="T28" fmla="*/ 50 w 57"/>
                <a:gd name="T29" fmla="*/ 31 h 61"/>
                <a:gd name="T30" fmla="*/ 46 w 57"/>
                <a:gd name="T31" fmla="*/ 30 h 61"/>
                <a:gd name="T32" fmla="*/ 43 w 57"/>
                <a:gd name="T33" fmla="*/ 31 h 61"/>
                <a:gd name="T34" fmla="*/ 38 w 57"/>
                <a:gd name="T35" fmla="*/ 34 h 61"/>
                <a:gd name="T36" fmla="*/ 31 w 57"/>
                <a:gd name="T37" fmla="*/ 37 h 61"/>
                <a:gd name="T38" fmla="*/ 25 w 57"/>
                <a:gd name="T39" fmla="*/ 41 h 61"/>
                <a:gd name="T40" fmla="*/ 23 w 57"/>
                <a:gd name="T41" fmla="*/ 42 h 61"/>
                <a:gd name="T42" fmla="*/ 21 w 57"/>
                <a:gd name="T43" fmla="*/ 35 h 61"/>
                <a:gd name="T44" fmla="*/ 16 w 57"/>
                <a:gd name="T45" fmla="*/ 20 h 61"/>
                <a:gd name="T46" fmla="*/ 9 w 57"/>
                <a:gd name="T47" fmla="*/ 6 h 61"/>
                <a:gd name="T48" fmla="*/ 1 w 57"/>
                <a:gd name="T49" fmla="*/ 0 h 61"/>
                <a:gd name="T50" fmla="*/ 0 w 57"/>
                <a:gd name="T51" fmla="*/ 14 h 61"/>
                <a:gd name="T52" fmla="*/ 2 w 57"/>
                <a:gd name="T53" fmla="*/ 31 h 61"/>
                <a:gd name="T54" fmla="*/ 4 w 57"/>
                <a:gd name="T55" fmla="*/ 47 h 61"/>
                <a:gd name="T56" fmla="*/ 5 w 57"/>
                <a:gd name="T57" fmla="*/ 52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61"/>
                <a:gd name="T89" fmla="*/ 57 w 57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61">
                  <a:moveTo>
                    <a:pt x="5" y="52"/>
                  </a:moveTo>
                  <a:lnTo>
                    <a:pt x="11" y="58"/>
                  </a:lnTo>
                  <a:lnTo>
                    <a:pt x="19" y="61"/>
                  </a:lnTo>
                  <a:lnTo>
                    <a:pt x="25" y="61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4" y="54"/>
                  </a:lnTo>
                  <a:lnTo>
                    <a:pt x="51" y="49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6" y="36"/>
                  </a:lnTo>
                  <a:lnTo>
                    <a:pt x="53" y="33"/>
                  </a:lnTo>
                  <a:lnTo>
                    <a:pt x="50" y="31"/>
                  </a:lnTo>
                  <a:lnTo>
                    <a:pt x="46" y="30"/>
                  </a:lnTo>
                  <a:lnTo>
                    <a:pt x="43" y="31"/>
                  </a:lnTo>
                  <a:lnTo>
                    <a:pt x="38" y="34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21" y="35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8" name="Freeform 70"/>
            <p:cNvSpPr>
              <a:spLocks/>
            </p:cNvSpPr>
            <p:nvPr/>
          </p:nvSpPr>
          <p:spPr bwMode="auto">
            <a:xfrm>
              <a:off x="4189" y="3680"/>
              <a:ext cx="14" cy="12"/>
            </a:xfrm>
            <a:custGeom>
              <a:avLst/>
              <a:gdLst>
                <a:gd name="T0" fmla="*/ 11 w 56"/>
                <a:gd name="T1" fmla="*/ 43 h 48"/>
                <a:gd name="T2" fmla="*/ 12 w 56"/>
                <a:gd name="T3" fmla="*/ 44 h 48"/>
                <a:gd name="T4" fmla="*/ 16 w 56"/>
                <a:gd name="T5" fmla="*/ 47 h 48"/>
                <a:gd name="T6" fmla="*/ 19 w 56"/>
                <a:gd name="T7" fmla="*/ 48 h 48"/>
                <a:gd name="T8" fmla="*/ 21 w 56"/>
                <a:gd name="T9" fmla="*/ 48 h 48"/>
                <a:gd name="T10" fmla="*/ 28 w 56"/>
                <a:gd name="T11" fmla="*/ 48 h 48"/>
                <a:gd name="T12" fmla="*/ 36 w 56"/>
                <a:gd name="T13" fmla="*/ 45 h 48"/>
                <a:gd name="T14" fmla="*/ 43 w 56"/>
                <a:gd name="T15" fmla="*/ 44 h 48"/>
                <a:gd name="T16" fmla="*/ 50 w 56"/>
                <a:gd name="T17" fmla="*/ 41 h 48"/>
                <a:gd name="T18" fmla="*/ 52 w 56"/>
                <a:gd name="T19" fmla="*/ 38 h 48"/>
                <a:gd name="T20" fmla="*/ 54 w 56"/>
                <a:gd name="T21" fmla="*/ 36 h 48"/>
                <a:gd name="T22" fmla="*/ 56 w 56"/>
                <a:gd name="T23" fmla="*/ 32 h 48"/>
                <a:gd name="T24" fmla="*/ 54 w 56"/>
                <a:gd name="T25" fmla="*/ 30 h 48"/>
                <a:gd name="T26" fmla="*/ 44 w 56"/>
                <a:gd name="T27" fmla="*/ 25 h 48"/>
                <a:gd name="T28" fmla="*/ 33 w 56"/>
                <a:gd name="T29" fmla="*/ 27 h 48"/>
                <a:gd name="T30" fmla="*/ 25 w 56"/>
                <a:gd name="T31" fmla="*/ 30 h 48"/>
                <a:gd name="T32" fmla="*/ 22 w 56"/>
                <a:gd name="T33" fmla="*/ 32 h 48"/>
                <a:gd name="T34" fmla="*/ 16 w 56"/>
                <a:gd name="T35" fmla="*/ 24 h 48"/>
                <a:gd name="T36" fmla="*/ 12 w 56"/>
                <a:gd name="T37" fmla="*/ 11 h 48"/>
                <a:gd name="T38" fmla="*/ 8 w 56"/>
                <a:gd name="T39" fmla="*/ 2 h 48"/>
                <a:gd name="T40" fmla="*/ 2 w 56"/>
                <a:gd name="T41" fmla="*/ 0 h 48"/>
                <a:gd name="T42" fmla="*/ 0 w 56"/>
                <a:gd name="T43" fmla="*/ 15 h 48"/>
                <a:gd name="T44" fmla="*/ 3 w 56"/>
                <a:gd name="T45" fmla="*/ 29 h 48"/>
                <a:gd name="T46" fmla="*/ 9 w 56"/>
                <a:gd name="T47" fmla="*/ 40 h 48"/>
                <a:gd name="T48" fmla="*/ 11 w 56"/>
                <a:gd name="T49" fmla="*/ 43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48"/>
                <a:gd name="T77" fmla="*/ 56 w 5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48">
                  <a:moveTo>
                    <a:pt x="11" y="43"/>
                  </a:moveTo>
                  <a:lnTo>
                    <a:pt x="12" y="44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6" y="45"/>
                  </a:lnTo>
                  <a:lnTo>
                    <a:pt x="43" y="44"/>
                  </a:lnTo>
                  <a:lnTo>
                    <a:pt x="50" y="41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2" y="11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4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9" name="Freeform 71"/>
            <p:cNvSpPr>
              <a:spLocks/>
            </p:cNvSpPr>
            <p:nvPr/>
          </p:nvSpPr>
          <p:spPr bwMode="auto">
            <a:xfrm>
              <a:off x="4201" y="3674"/>
              <a:ext cx="13" cy="12"/>
            </a:xfrm>
            <a:custGeom>
              <a:avLst/>
              <a:gdLst>
                <a:gd name="T0" fmla="*/ 4 w 52"/>
                <a:gd name="T1" fmla="*/ 37 h 49"/>
                <a:gd name="T2" fmla="*/ 7 w 52"/>
                <a:gd name="T3" fmla="*/ 45 h 49"/>
                <a:gd name="T4" fmla="*/ 17 w 52"/>
                <a:gd name="T5" fmla="*/ 49 h 49"/>
                <a:gd name="T6" fmla="*/ 25 w 52"/>
                <a:gd name="T7" fmla="*/ 49 h 49"/>
                <a:gd name="T8" fmla="*/ 29 w 52"/>
                <a:gd name="T9" fmla="*/ 49 h 49"/>
                <a:gd name="T10" fmla="*/ 36 w 52"/>
                <a:gd name="T11" fmla="*/ 46 h 49"/>
                <a:gd name="T12" fmla="*/ 44 w 52"/>
                <a:gd name="T13" fmla="*/ 42 h 49"/>
                <a:gd name="T14" fmla="*/ 50 w 52"/>
                <a:gd name="T15" fmla="*/ 37 h 49"/>
                <a:gd name="T16" fmla="*/ 52 w 52"/>
                <a:gd name="T17" fmla="*/ 32 h 49"/>
                <a:gd name="T18" fmla="*/ 51 w 52"/>
                <a:gd name="T19" fmla="*/ 29 h 49"/>
                <a:gd name="T20" fmla="*/ 48 w 52"/>
                <a:gd name="T21" fmla="*/ 28 h 49"/>
                <a:gd name="T22" fmla="*/ 45 w 52"/>
                <a:gd name="T23" fmla="*/ 26 h 49"/>
                <a:gd name="T24" fmla="*/ 41 w 52"/>
                <a:gd name="T25" fmla="*/ 26 h 49"/>
                <a:gd name="T26" fmla="*/ 22 w 52"/>
                <a:gd name="T27" fmla="*/ 30 h 49"/>
                <a:gd name="T28" fmla="*/ 19 w 52"/>
                <a:gd name="T29" fmla="*/ 24 h 49"/>
                <a:gd name="T30" fmla="*/ 14 w 52"/>
                <a:gd name="T31" fmla="*/ 12 h 49"/>
                <a:gd name="T32" fmla="*/ 7 w 52"/>
                <a:gd name="T33" fmla="*/ 2 h 49"/>
                <a:gd name="T34" fmla="*/ 0 w 52"/>
                <a:gd name="T35" fmla="*/ 0 h 49"/>
                <a:gd name="T36" fmla="*/ 0 w 52"/>
                <a:gd name="T37" fmla="*/ 11 h 49"/>
                <a:gd name="T38" fmla="*/ 2 w 52"/>
                <a:gd name="T39" fmla="*/ 24 h 49"/>
                <a:gd name="T40" fmla="*/ 3 w 52"/>
                <a:gd name="T41" fmla="*/ 33 h 49"/>
                <a:gd name="T42" fmla="*/ 4 w 52"/>
                <a:gd name="T43" fmla="*/ 37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49"/>
                <a:gd name="T68" fmla="*/ 52 w 52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49">
                  <a:moveTo>
                    <a:pt x="4" y="37"/>
                  </a:moveTo>
                  <a:lnTo>
                    <a:pt x="7" y="45"/>
                  </a:lnTo>
                  <a:lnTo>
                    <a:pt x="17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6" y="46"/>
                  </a:lnTo>
                  <a:lnTo>
                    <a:pt x="44" y="42"/>
                  </a:lnTo>
                  <a:lnTo>
                    <a:pt x="50" y="37"/>
                  </a:lnTo>
                  <a:lnTo>
                    <a:pt x="52" y="32"/>
                  </a:lnTo>
                  <a:lnTo>
                    <a:pt x="51" y="29"/>
                  </a:lnTo>
                  <a:lnTo>
                    <a:pt x="48" y="28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22" y="30"/>
                  </a:lnTo>
                  <a:lnTo>
                    <a:pt x="19" y="24"/>
                  </a:lnTo>
                  <a:lnTo>
                    <a:pt x="14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0" name="Freeform 72"/>
            <p:cNvSpPr>
              <a:spLocks/>
            </p:cNvSpPr>
            <p:nvPr/>
          </p:nvSpPr>
          <p:spPr bwMode="auto">
            <a:xfrm>
              <a:off x="4184" y="3707"/>
              <a:ext cx="14" cy="10"/>
            </a:xfrm>
            <a:custGeom>
              <a:avLst/>
              <a:gdLst>
                <a:gd name="T0" fmla="*/ 7 w 55"/>
                <a:gd name="T1" fmla="*/ 37 h 38"/>
                <a:gd name="T2" fmla="*/ 9 w 55"/>
                <a:gd name="T3" fmla="*/ 38 h 38"/>
                <a:gd name="T4" fmla="*/ 13 w 55"/>
                <a:gd name="T5" fmla="*/ 38 h 38"/>
                <a:gd name="T6" fmla="*/ 17 w 55"/>
                <a:gd name="T7" fmla="*/ 38 h 38"/>
                <a:gd name="T8" fmla="*/ 18 w 55"/>
                <a:gd name="T9" fmla="*/ 38 h 38"/>
                <a:gd name="T10" fmla="*/ 24 w 55"/>
                <a:gd name="T11" fmla="*/ 37 h 38"/>
                <a:gd name="T12" fmla="*/ 31 w 55"/>
                <a:gd name="T13" fmla="*/ 36 h 38"/>
                <a:gd name="T14" fmla="*/ 38 w 55"/>
                <a:gd name="T15" fmla="*/ 34 h 38"/>
                <a:gd name="T16" fmla="*/ 44 w 55"/>
                <a:gd name="T17" fmla="*/ 30 h 38"/>
                <a:gd name="T18" fmla="*/ 50 w 55"/>
                <a:gd name="T19" fmla="*/ 28 h 38"/>
                <a:gd name="T20" fmla="*/ 53 w 55"/>
                <a:gd name="T21" fmla="*/ 24 h 38"/>
                <a:gd name="T22" fmla="*/ 55 w 55"/>
                <a:gd name="T23" fmla="*/ 21 h 38"/>
                <a:gd name="T24" fmla="*/ 52 w 55"/>
                <a:gd name="T25" fmla="*/ 16 h 38"/>
                <a:gd name="T26" fmla="*/ 49 w 55"/>
                <a:gd name="T27" fmla="*/ 14 h 38"/>
                <a:gd name="T28" fmla="*/ 44 w 55"/>
                <a:gd name="T29" fmla="*/ 14 h 38"/>
                <a:gd name="T30" fmla="*/ 38 w 55"/>
                <a:gd name="T31" fmla="*/ 14 h 38"/>
                <a:gd name="T32" fmla="*/ 31 w 55"/>
                <a:gd name="T33" fmla="*/ 15 h 38"/>
                <a:gd name="T34" fmla="*/ 25 w 55"/>
                <a:gd name="T35" fmla="*/ 17 h 38"/>
                <a:gd name="T36" fmla="*/ 21 w 55"/>
                <a:gd name="T37" fmla="*/ 18 h 38"/>
                <a:gd name="T38" fmla="*/ 17 w 55"/>
                <a:gd name="T39" fmla="*/ 21 h 38"/>
                <a:gd name="T40" fmla="*/ 16 w 55"/>
                <a:gd name="T41" fmla="*/ 21 h 38"/>
                <a:gd name="T42" fmla="*/ 15 w 55"/>
                <a:gd name="T43" fmla="*/ 17 h 38"/>
                <a:gd name="T44" fmla="*/ 13 w 55"/>
                <a:gd name="T45" fmla="*/ 11 h 38"/>
                <a:gd name="T46" fmla="*/ 9 w 55"/>
                <a:gd name="T47" fmla="*/ 6 h 38"/>
                <a:gd name="T48" fmla="*/ 8 w 55"/>
                <a:gd name="T49" fmla="*/ 3 h 38"/>
                <a:gd name="T50" fmla="*/ 5 w 55"/>
                <a:gd name="T51" fmla="*/ 1 h 38"/>
                <a:gd name="T52" fmla="*/ 4 w 55"/>
                <a:gd name="T53" fmla="*/ 0 h 38"/>
                <a:gd name="T54" fmla="*/ 2 w 55"/>
                <a:gd name="T55" fmla="*/ 0 h 38"/>
                <a:gd name="T56" fmla="*/ 0 w 55"/>
                <a:gd name="T57" fmla="*/ 2 h 38"/>
                <a:gd name="T58" fmla="*/ 0 w 55"/>
                <a:gd name="T59" fmla="*/ 9 h 38"/>
                <a:gd name="T60" fmla="*/ 2 w 55"/>
                <a:gd name="T61" fmla="*/ 21 h 38"/>
                <a:gd name="T62" fmla="*/ 5 w 55"/>
                <a:gd name="T63" fmla="*/ 32 h 38"/>
                <a:gd name="T64" fmla="*/ 7 w 55"/>
                <a:gd name="T65" fmla="*/ 37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38"/>
                <a:gd name="T101" fmla="*/ 55 w 5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38">
                  <a:moveTo>
                    <a:pt x="7" y="37"/>
                  </a:moveTo>
                  <a:lnTo>
                    <a:pt x="9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5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5" y="17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1" name="Freeform 73"/>
            <p:cNvSpPr>
              <a:spLocks/>
            </p:cNvSpPr>
            <p:nvPr/>
          </p:nvSpPr>
          <p:spPr bwMode="auto">
            <a:xfrm>
              <a:off x="4201" y="3700"/>
              <a:ext cx="12" cy="12"/>
            </a:xfrm>
            <a:custGeom>
              <a:avLst/>
              <a:gdLst>
                <a:gd name="T0" fmla="*/ 11 w 48"/>
                <a:gd name="T1" fmla="*/ 43 h 47"/>
                <a:gd name="T2" fmla="*/ 17 w 48"/>
                <a:gd name="T3" fmla="*/ 45 h 47"/>
                <a:gd name="T4" fmla="*/ 26 w 48"/>
                <a:gd name="T5" fmla="*/ 47 h 47"/>
                <a:gd name="T6" fmla="*/ 37 w 48"/>
                <a:gd name="T7" fmla="*/ 46 h 47"/>
                <a:gd name="T8" fmla="*/ 45 w 48"/>
                <a:gd name="T9" fmla="*/ 41 h 47"/>
                <a:gd name="T10" fmla="*/ 47 w 48"/>
                <a:gd name="T11" fmla="*/ 40 h 47"/>
                <a:gd name="T12" fmla="*/ 48 w 48"/>
                <a:gd name="T13" fmla="*/ 38 h 47"/>
                <a:gd name="T14" fmla="*/ 48 w 48"/>
                <a:gd name="T15" fmla="*/ 34 h 47"/>
                <a:gd name="T16" fmla="*/ 48 w 48"/>
                <a:gd name="T17" fmla="*/ 32 h 47"/>
                <a:gd name="T18" fmla="*/ 47 w 48"/>
                <a:gd name="T19" fmla="*/ 30 h 47"/>
                <a:gd name="T20" fmla="*/ 44 w 48"/>
                <a:gd name="T21" fmla="*/ 27 h 47"/>
                <a:gd name="T22" fmla="*/ 40 w 48"/>
                <a:gd name="T23" fmla="*/ 26 h 47"/>
                <a:gd name="T24" fmla="*/ 37 w 48"/>
                <a:gd name="T25" fmla="*/ 26 h 47"/>
                <a:gd name="T26" fmla="*/ 30 w 48"/>
                <a:gd name="T27" fmla="*/ 29 h 47"/>
                <a:gd name="T28" fmla="*/ 23 w 48"/>
                <a:gd name="T29" fmla="*/ 30 h 47"/>
                <a:gd name="T30" fmla="*/ 17 w 48"/>
                <a:gd name="T31" fmla="*/ 29 h 47"/>
                <a:gd name="T32" fmla="*/ 14 w 48"/>
                <a:gd name="T33" fmla="*/ 29 h 47"/>
                <a:gd name="T34" fmla="*/ 14 w 48"/>
                <a:gd name="T35" fmla="*/ 24 h 47"/>
                <a:gd name="T36" fmla="*/ 14 w 48"/>
                <a:gd name="T37" fmla="*/ 13 h 47"/>
                <a:gd name="T38" fmla="*/ 12 w 48"/>
                <a:gd name="T39" fmla="*/ 3 h 47"/>
                <a:gd name="T40" fmla="*/ 5 w 48"/>
                <a:gd name="T41" fmla="*/ 0 h 47"/>
                <a:gd name="T42" fmla="*/ 1 w 48"/>
                <a:gd name="T43" fmla="*/ 10 h 47"/>
                <a:gd name="T44" fmla="*/ 0 w 48"/>
                <a:gd name="T45" fmla="*/ 21 h 47"/>
                <a:gd name="T46" fmla="*/ 3 w 48"/>
                <a:gd name="T47" fmla="*/ 33 h 47"/>
                <a:gd name="T48" fmla="*/ 11 w 48"/>
                <a:gd name="T49" fmla="*/ 43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7"/>
                <a:gd name="T77" fmla="*/ 48 w 4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7">
                  <a:moveTo>
                    <a:pt x="11" y="43"/>
                  </a:moveTo>
                  <a:lnTo>
                    <a:pt x="17" y="45"/>
                  </a:lnTo>
                  <a:lnTo>
                    <a:pt x="26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0" y="29"/>
                  </a:lnTo>
                  <a:lnTo>
                    <a:pt x="23" y="30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3"/>
                  </a:lnTo>
                  <a:lnTo>
                    <a:pt x="12" y="3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2" name="Freeform 74"/>
            <p:cNvSpPr>
              <a:spLocks/>
            </p:cNvSpPr>
            <p:nvPr/>
          </p:nvSpPr>
          <p:spPr bwMode="auto">
            <a:xfrm>
              <a:off x="4214" y="3695"/>
              <a:ext cx="12" cy="12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4 w 46"/>
                <a:gd name="T5" fmla="*/ 43 h 44"/>
                <a:gd name="T6" fmla="*/ 42 w 46"/>
                <a:gd name="T7" fmla="*/ 37 h 44"/>
                <a:gd name="T8" fmla="*/ 46 w 46"/>
                <a:gd name="T9" fmla="*/ 28 h 44"/>
                <a:gd name="T10" fmla="*/ 45 w 46"/>
                <a:gd name="T11" fmla="*/ 24 h 44"/>
                <a:gd name="T12" fmla="*/ 43 w 46"/>
                <a:gd name="T13" fmla="*/ 23 h 44"/>
                <a:gd name="T14" fmla="*/ 38 w 46"/>
                <a:gd name="T15" fmla="*/ 22 h 44"/>
                <a:gd name="T16" fmla="*/ 35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7 w 46"/>
                <a:gd name="T23" fmla="*/ 29 h 44"/>
                <a:gd name="T24" fmla="*/ 24 w 46"/>
                <a:gd name="T25" fmla="*/ 31 h 44"/>
                <a:gd name="T26" fmla="*/ 22 w 46"/>
                <a:gd name="T27" fmla="*/ 26 h 44"/>
                <a:gd name="T28" fmla="*/ 16 w 46"/>
                <a:gd name="T29" fmla="*/ 14 h 44"/>
                <a:gd name="T30" fmla="*/ 8 w 46"/>
                <a:gd name="T31" fmla="*/ 3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3 w 46"/>
                <a:gd name="T39" fmla="*/ 37 h 44"/>
                <a:gd name="T40" fmla="*/ 15 w 46"/>
                <a:gd name="T41" fmla="*/ 42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44"/>
                <a:gd name="T65" fmla="*/ 46 w 46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4" y="43"/>
                  </a:lnTo>
                  <a:lnTo>
                    <a:pt x="42" y="37"/>
                  </a:lnTo>
                  <a:lnTo>
                    <a:pt x="46" y="28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2" y="26"/>
                  </a:lnTo>
                  <a:lnTo>
                    <a:pt x="16" y="14"/>
                  </a:lnTo>
                  <a:lnTo>
                    <a:pt x="8" y="3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3" name="Freeform 75"/>
            <p:cNvSpPr>
              <a:spLocks/>
            </p:cNvSpPr>
            <p:nvPr/>
          </p:nvSpPr>
          <p:spPr bwMode="auto">
            <a:xfrm>
              <a:off x="4192" y="3726"/>
              <a:ext cx="16" cy="16"/>
            </a:xfrm>
            <a:custGeom>
              <a:avLst/>
              <a:gdLst>
                <a:gd name="T0" fmla="*/ 26 w 65"/>
                <a:gd name="T1" fmla="*/ 61 h 62"/>
                <a:gd name="T2" fmla="*/ 30 w 65"/>
                <a:gd name="T3" fmla="*/ 62 h 62"/>
                <a:gd name="T4" fmla="*/ 35 w 65"/>
                <a:gd name="T5" fmla="*/ 62 h 62"/>
                <a:gd name="T6" fmla="*/ 40 w 65"/>
                <a:gd name="T7" fmla="*/ 62 h 62"/>
                <a:gd name="T8" fmla="*/ 45 w 65"/>
                <a:gd name="T9" fmla="*/ 61 h 62"/>
                <a:gd name="T10" fmla="*/ 49 w 65"/>
                <a:gd name="T11" fmla="*/ 58 h 62"/>
                <a:gd name="T12" fmla="*/ 54 w 65"/>
                <a:gd name="T13" fmla="*/ 55 h 62"/>
                <a:gd name="T14" fmla="*/ 57 w 65"/>
                <a:gd name="T15" fmla="*/ 53 h 62"/>
                <a:gd name="T16" fmla="*/ 61 w 65"/>
                <a:gd name="T17" fmla="*/ 48 h 62"/>
                <a:gd name="T18" fmla="*/ 64 w 65"/>
                <a:gd name="T19" fmla="*/ 45 h 62"/>
                <a:gd name="T20" fmla="*/ 65 w 65"/>
                <a:gd name="T21" fmla="*/ 42 h 62"/>
                <a:gd name="T22" fmla="*/ 65 w 65"/>
                <a:gd name="T23" fmla="*/ 38 h 62"/>
                <a:gd name="T24" fmla="*/ 63 w 65"/>
                <a:gd name="T25" fmla="*/ 35 h 62"/>
                <a:gd name="T26" fmla="*/ 56 w 65"/>
                <a:gd name="T27" fmla="*/ 31 h 62"/>
                <a:gd name="T28" fmla="*/ 50 w 65"/>
                <a:gd name="T29" fmla="*/ 30 h 62"/>
                <a:gd name="T30" fmla="*/ 43 w 65"/>
                <a:gd name="T31" fmla="*/ 31 h 62"/>
                <a:gd name="T32" fmla="*/ 37 w 65"/>
                <a:gd name="T33" fmla="*/ 34 h 62"/>
                <a:gd name="T34" fmla="*/ 31 w 65"/>
                <a:gd name="T35" fmla="*/ 36 h 62"/>
                <a:gd name="T36" fmla="*/ 28 w 65"/>
                <a:gd name="T37" fmla="*/ 40 h 62"/>
                <a:gd name="T38" fmla="*/ 26 w 65"/>
                <a:gd name="T39" fmla="*/ 41 h 62"/>
                <a:gd name="T40" fmla="*/ 24 w 65"/>
                <a:gd name="T41" fmla="*/ 42 h 62"/>
                <a:gd name="T42" fmla="*/ 23 w 65"/>
                <a:gd name="T43" fmla="*/ 35 h 62"/>
                <a:gd name="T44" fmla="*/ 19 w 65"/>
                <a:gd name="T45" fmla="*/ 19 h 62"/>
                <a:gd name="T46" fmla="*/ 12 w 65"/>
                <a:gd name="T47" fmla="*/ 5 h 62"/>
                <a:gd name="T48" fmla="*/ 3 w 65"/>
                <a:gd name="T49" fmla="*/ 0 h 62"/>
                <a:gd name="T50" fmla="*/ 0 w 65"/>
                <a:gd name="T51" fmla="*/ 14 h 62"/>
                <a:gd name="T52" fmla="*/ 0 w 65"/>
                <a:gd name="T53" fmla="*/ 26 h 62"/>
                <a:gd name="T54" fmla="*/ 3 w 65"/>
                <a:gd name="T55" fmla="*/ 36 h 62"/>
                <a:gd name="T56" fmla="*/ 9 w 65"/>
                <a:gd name="T57" fmla="*/ 44 h 62"/>
                <a:gd name="T58" fmla="*/ 15 w 65"/>
                <a:gd name="T59" fmla="*/ 51 h 62"/>
                <a:gd name="T60" fmla="*/ 20 w 65"/>
                <a:gd name="T61" fmla="*/ 57 h 62"/>
                <a:gd name="T62" fmla="*/ 24 w 65"/>
                <a:gd name="T63" fmla="*/ 60 h 62"/>
                <a:gd name="T64" fmla="*/ 26 w 65"/>
                <a:gd name="T65" fmla="*/ 61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2"/>
                <a:gd name="T101" fmla="*/ 65 w 65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2">
                  <a:moveTo>
                    <a:pt x="26" y="61"/>
                  </a:moveTo>
                  <a:lnTo>
                    <a:pt x="30" y="62"/>
                  </a:lnTo>
                  <a:lnTo>
                    <a:pt x="35" y="62"/>
                  </a:lnTo>
                  <a:lnTo>
                    <a:pt x="40" y="62"/>
                  </a:lnTo>
                  <a:lnTo>
                    <a:pt x="45" y="61"/>
                  </a:lnTo>
                  <a:lnTo>
                    <a:pt x="49" y="58"/>
                  </a:lnTo>
                  <a:lnTo>
                    <a:pt x="54" y="55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3" y="35"/>
                  </a:lnTo>
                  <a:lnTo>
                    <a:pt x="56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4" name="Freeform 76"/>
            <p:cNvSpPr>
              <a:spLocks/>
            </p:cNvSpPr>
            <p:nvPr/>
          </p:nvSpPr>
          <p:spPr bwMode="auto">
            <a:xfrm>
              <a:off x="4210" y="3721"/>
              <a:ext cx="14" cy="13"/>
            </a:xfrm>
            <a:custGeom>
              <a:avLst/>
              <a:gdLst>
                <a:gd name="T0" fmla="*/ 10 w 60"/>
                <a:gd name="T1" fmla="*/ 44 h 54"/>
                <a:gd name="T2" fmla="*/ 12 w 60"/>
                <a:gd name="T3" fmla="*/ 46 h 54"/>
                <a:gd name="T4" fmla="*/ 15 w 60"/>
                <a:gd name="T5" fmla="*/ 50 h 54"/>
                <a:gd name="T6" fmla="*/ 20 w 60"/>
                <a:gd name="T7" fmla="*/ 51 h 54"/>
                <a:gd name="T8" fmla="*/ 21 w 60"/>
                <a:gd name="T9" fmla="*/ 52 h 54"/>
                <a:gd name="T10" fmla="*/ 26 w 60"/>
                <a:gd name="T11" fmla="*/ 53 h 54"/>
                <a:gd name="T12" fmla="*/ 32 w 60"/>
                <a:gd name="T13" fmla="*/ 53 h 54"/>
                <a:gd name="T14" fmla="*/ 39 w 60"/>
                <a:gd name="T15" fmla="*/ 54 h 54"/>
                <a:gd name="T16" fmla="*/ 46 w 60"/>
                <a:gd name="T17" fmla="*/ 53 h 54"/>
                <a:gd name="T18" fmla="*/ 52 w 60"/>
                <a:gd name="T19" fmla="*/ 52 h 54"/>
                <a:gd name="T20" fmla="*/ 56 w 60"/>
                <a:gd name="T21" fmla="*/ 50 h 54"/>
                <a:gd name="T22" fmla="*/ 60 w 60"/>
                <a:gd name="T23" fmla="*/ 45 h 54"/>
                <a:gd name="T24" fmla="*/ 60 w 60"/>
                <a:gd name="T25" fmla="*/ 38 h 54"/>
                <a:gd name="T26" fmla="*/ 57 w 60"/>
                <a:gd name="T27" fmla="*/ 32 h 54"/>
                <a:gd name="T28" fmla="*/ 53 w 60"/>
                <a:gd name="T29" fmla="*/ 29 h 54"/>
                <a:gd name="T30" fmla="*/ 47 w 60"/>
                <a:gd name="T31" fmla="*/ 27 h 54"/>
                <a:gd name="T32" fmla="*/ 40 w 60"/>
                <a:gd name="T33" fmla="*/ 27 h 54"/>
                <a:gd name="T34" fmla="*/ 33 w 60"/>
                <a:gd name="T35" fmla="*/ 29 h 54"/>
                <a:gd name="T36" fmla="*/ 27 w 60"/>
                <a:gd name="T37" fmla="*/ 30 h 54"/>
                <a:gd name="T38" fmla="*/ 22 w 60"/>
                <a:gd name="T39" fmla="*/ 32 h 54"/>
                <a:gd name="T40" fmla="*/ 21 w 60"/>
                <a:gd name="T41" fmla="*/ 32 h 54"/>
                <a:gd name="T42" fmla="*/ 20 w 60"/>
                <a:gd name="T43" fmla="*/ 26 h 54"/>
                <a:gd name="T44" fmla="*/ 15 w 60"/>
                <a:gd name="T45" fmla="*/ 13 h 54"/>
                <a:gd name="T46" fmla="*/ 8 w 60"/>
                <a:gd name="T47" fmla="*/ 3 h 54"/>
                <a:gd name="T48" fmla="*/ 0 w 60"/>
                <a:gd name="T49" fmla="*/ 0 h 54"/>
                <a:gd name="T50" fmla="*/ 0 w 60"/>
                <a:gd name="T51" fmla="*/ 18 h 54"/>
                <a:gd name="T52" fmla="*/ 4 w 60"/>
                <a:gd name="T53" fmla="*/ 32 h 54"/>
                <a:gd name="T54" fmla="*/ 7 w 60"/>
                <a:gd name="T55" fmla="*/ 40 h 54"/>
                <a:gd name="T56" fmla="*/ 10 w 60"/>
                <a:gd name="T57" fmla="*/ 4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4"/>
                <a:gd name="T89" fmla="*/ 60 w 60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4">
                  <a:moveTo>
                    <a:pt x="10" y="44"/>
                  </a:moveTo>
                  <a:lnTo>
                    <a:pt x="12" y="46"/>
                  </a:lnTo>
                  <a:lnTo>
                    <a:pt x="15" y="50"/>
                  </a:lnTo>
                  <a:lnTo>
                    <a:pt x="20" y="51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2" y="53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3" y="29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3" y="29"/>
                  </a:lnTo>
                  <a:lnTo>
                    <a:pt x="27" y="30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5" name="Freeform 77"/>
            <p:cNvSpPr>
              <a:spLocks/>
            </p:cNvSpPr>
            <p:nvPr/>
          </p:nvSpPr>
          <p:spPr bwMode="auto">
            <a:xfrm>
              <a:off x="4227" y="3718"/>
              <a:ext cx="15" cy="13"/>
            </a:xfrm>
            <a:custGeom>
              <a:avLst/>
              <a:gdLst>
                <a:gd name="T0" fmla="*/ 2 w 59"/>
                <a:gd name="T1" fmla="*/ 34 h 52"/>
                <a:gd name="T2" fmla="*/ 3 w 59"/>
                <a:gd name="T3" fmla="*/ 38 h 52"/>
                <a:gd name="T4" fmla="*/ 8 w 59"/>
                <a:gd name="T5" fmla="*/ 41 h 52"/>
                <a:gd name="T6" fmla="*/ 11 w 59"/>
                <a:gd name="T7" fmla="*/ 46 h 52"/>
                <a:gd name="T8" fmla="*/ 12 w 59"/>
                <a:gd name="T9" fmla="*/ 47 h 52"/>
                <a:gd name="T10" fmla="*/ 18 w 59"/>
                <a:gd name="T11" fmla="*/ 49 h 52"/>
                <a:gd name="T12" fmla="*/ 25 w 59"/>
                <a:gd name="T13" fmla="*/ 52 h 52"/>
                <a:gd name="T14" fmla="*/ 33 w 59"/>
                <a:gd name="T15" fmla="*/ 52 h 52"/>
                <a:gd name="T16" fmla="*/ 43 w 59"/>
                <a:gd name="T17" fmla="*/ 50 h 52"/>
                <a:gd name="T18" fmla="*/ 51 w 59"/>
                <a:gd name="T19" fmla="*/ 48 h 52"/>
                <a:gd name="T20" fmla="*/ 57 w 59"/>
                <a:gd name="T21" fmla="*/ 45 h 52"/>
                <a:gd name="T22" fmla="*/ 59 w 59"/>
                <a:gd name="T23" fmla="*/ 39 h 52"/>
                <a:gd name="T24" fmla="*/ 58 w 59"/>
                <a:gd name="T25" fmla="*/ 33 h 52"/>
                <a:gd name="T26" fmla="*/ 53 w 59"/>
                <a:gd name="T27" fmla="*/ 28 h 52"/>
                <a:gd name="T28" fmla="*/ 47 w 59"/>
                <a:gd name="T29" fmla="*/ 25 h 52"/>
                <a:gd name="T30" fmla="*/ 42 w 59"/>
                <a:gd name="T31" fmla="*/ 24 h 52"/>
                <a:gd name="T32" fmla="*/ 36 w 59"/>
                <a:gd name="T33" fmla="*/ 25 h 52"/>
                <a:gd name="T34" fmla="*/ 29 w 59"/>
                <a:gd name="T35" fmla="*/ 26 h 52"/>
                <a:gd name="T36" fmla="*/ 24 w 59"/>
                <a:gd name="T37" fmla="*/ 27 h 52"/>
                <a:gd name="T38" fmla="*/ 21 w 59"/>
                <a:gd name="T39" fmla="*/ 29 h 52"/>
                <a:gd name="T40" fmla="*/ 19 w 59"/>
                <a:gd name="T41" fmla="*/ 29 h 52"/>
                <a:gd name="T42" fmla="*/ 18 w 59"/>
                <a:gd name="T43" fmla="*/ 25 h 52"/>
                <a:gd name="T44" fmla="*/ 14 w 59"/>
                <a:gd name="T45" fmla="*/ 13 h 52"/>
                <a:gd name="T46" fmla="*/ 8 w 59"/>
                <a:gd name="T47" fmla="*/ 2 h 52"/>
                <a:gd name="T48" fmla="*/ 0 w 59"/>
                <a:gd name="T49" fmla="*/ 0 h 52"/>
                <a:gd name="T50" fmla="*/ 0 w 59"/>
                <a:gd name="T51" fmla="*/ 13 h 52"/>
                <a:gd name="T52" fmla="*/ 1 w 59"/>
                <a:gd name="T53" fmla="*/ 24 h 52"/>
                <a:gd name="T54" fmla="*/ 2 w 59"/>
                <a:gd name="T55" fmla="*/ 32 h 52"/>
                <a:gd name="T56" fmla="*/ 2 w 59"/>
                <a:gd name="T57" fmla="*/ 3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2"/>
                <a:gd name="T89" fmla="*/ 59 w 59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2">
                  <a:moveTo>
                    <a:pt x="2" y="34"/>
                  </a:moveTo>
                  <a:lnTo>
                    <a:pt x="3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5" y="52"/>
                  </a:lnTo>
                  <a:lnTo>
                    <a:pt x="33" y="52"/>
                  </a:lnTo>
                  <a:lnTo>
                    <a:pt x="43" y="50"/>
                  </a:lnTo>
                  <a:lnTo>
                    <a:pt x="51" y="48"/>
                  </a:lnTo>
                  <a:lnTo>
                    <a:pt x="57" y="45"/>
                  </a:lnTo>
                  <a:lnTo>
                    <a:pt x="59" y="39"/>
                  </a:lnTo>
                  <a:lnTo>
                    <a:pt x="58" y="33"/>
                  </a:lnTo>
                  <a:lnTo>
                    <a:pt x="53" y="28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36" y="25"/>
                  </a:lnTo>
                  <a:lnTo>
                    <a:pt x="29" y="26"/>
                  </a:lnTo>
                  <a:lnTo>
                    <a:pt x="24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5"/>
                  </a:lnTo>
                  <a:lnTo>
                    <a:pt x="14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6" name="Freeform 78"/>
            <p:cNvSpPr>
              <a:spLocks/>
            </p:cNvSpPr>
            <p:nvPr/>
          </p:nvSpPr>
          <p:spPr bwMode="auto">
            <a:xfrm>
              <a:off x="4044" y="3498"/>
              <a:ext cx="49" cy="59"/>
            </a:xfrm>
            <a:custGeom>
              <a:avLst/>
              <a:gdLst>
                <a:gd name="T0" fmla="*/ 70 w 199"/>
                <a:gd name="T1" fmla="*/ 31 h 236"/>
                <a:gd name="T2" fmla="*/ 55 w 199"/>
                <a:gd name="T3" fmla="*/ 40 h 236"/>
                <a:gd name="T4" fmla="*/ 42 w 199"/>
                <a:gd name="T5" fmla="*/ 52 h 236"/>
                <a:gd name="T6" fmla="*/ 31 w 199"/>
                <a:gd name="T7" fmla="*/ 65 h 236"/>
                <a:gd name="T8" fmla="*/ 20 w 199"/>
                <a:gd name="T9" fmla="*/ 79 h 236"/>
                <a:gd name="T10" fmla="*/ 12 w 199"/>
                <a:gd name="T11" fmla="*/ 94 h 236"/>
                <a:gd name="T12" fmla="*/ 6 w 199"/>
                <a:gd name="T13" fmla="*/ 110 h 236"/>
                <a:gd name="T14" fmla="*/ 2 w 199"/>
                <a:gd name="T15" fmla="*/ 128 h 236"/>
                <a:gd name="T16" fmla="*/ 0 w 199"/>
                <a:gd name="T17" fmla="*/ 145 h 236"/>
                <a:gd name="T18" fmla="*/ 2 w 199"/>
                <a:gd name="T19" fmla="*/ 170 h 236"/>
                <a:gd name="T20" fmla="*/ 12 w 199"/>
                <a:gd name="T21" fmla="*/ 190 h 236"/>
                <a:gd name="T22" fmla="*/ 26 w 199"/>
                <a:gd name="T23" fmla="*/ 207 h 236"/>
                <a:gd name="T24" fmla="*/ 45 w 199"/>
                <a:gd name="T25" fmla="*/ 220 h 236"/>
                <a:gd name="T26" fmla="*/ 66 w 199"/>
                <a:gd name="T27" fmla="*/ 231 h 236"/>
                <a:gd name="T28" fmla="*/ 88 w 199"/>
                <a:gd name="T29" fmla="*/ 235 h 236"/>
                <a:gd name="T30" fmla="*/ 111 w 199"/>
                <a:gd name="T31" fmla="*/ 236 h 236"/>
                <a:gd name="T32" fmla="*/ 133 w 199"/>
                <a:gd name="T33" fmla="*/ 233 h 236"/>
                <a:gd name="T34" fmla="*/ 138 w 199"/>
                <a:gd name="T35" fmla="*/ 233 h 236"/>
                <a:gd name="T36" fmla="*/ 143 w 199"/>
                <a:gd name="T37" fmla="*/ 231 h 236"/>
                <a:gd name="T38" fmla="*/ 146 w 199"/>
                <a:gd name="T39" fmla="*/ 227 h 236"/>
                <a:gd name="T40" fmla="*/ 147 w 199"/>
                <a:gd name="T41" fmla="*/ 222 h 236"/>
                <a:gd name="T42" fmla="*/ 145 w 199"/>
                <a:gd name="T43" fmla="*/ 217 h 236"/>
                <a:gd name="T44" fmla="*/ 140 w 199"/>
                <a:gd name="T45" fmla="*/ 212 h 236"/>
                <a:gd name="T46" fmla="*/ 135 w 199"/>
                <a:gd name="T47" fmla="*/ 207 h 236"/>
                <a:gd name="T48" fmla="*/ 129 w 199"/>
                <a:gd name="T49" fmla="*/ 205 h 236"/>
                <a:gd name="T50" fmla="*/ 117 w 199"/>
                <a:gd name="T51" fmla="*/ 201 h 236"/>
                <a:gd name="T52" fmla="*/ 105 w 199"/>
                <a:gd name="T53" fmla="*/ 199 h 236"/>
                <a:gd name="T54" fmla="*/ 94 w 199"/>
                <a:gd name="T55" fmla="*/ 197 h 236"/>
                <a:gd name="T56" fmla="*/ 83 w 199"/>
                <a:gd name="T57" fmla="*/ 194 h 236"/>
                <a:gd name="T58" fmla="*/ 73 w 199"/>
                <a:gd name="T59" fmla="*/ 191 h 236"/>
                <a:gd name="T60" fmla="*/ 62 w 199"/>
                <a:gd name="T61" fmla="*/ 186 h 236"/>
                <a:gd name="T62" fmla="*/ 53 w 199"/>
                <a:gd name="T63" fmla="*/ 180 h 236"/>
                <a:gd name="T64" fmla="*/ 43 w 199"/>
                <a:gd name="T65" fmla="*/ 171 h 236"/>
                <a:gd name="T66" fmla="*/ 40 w 199"/>
                <a:gd name="T67" fmla="*/ 131 h 236"/>
                <a:gd name="T68" fmla="*/ 49 w 199"/>
                <a:gd name="T69" fmla="*/ 98 h 236"/>
                <a:gd name="T70" fmla="*/ 68 w 199"/>
                <a:gd name="T71" fmla="*/ 73 h 236"/>
                <a:gd name="T72" fmla="*/ 94 w 199"/>
                <a:gd name="T73" fmla="*/ 52 h 236"/>
                <a:gd name="T74" fmla="*/ 122 w 199"/>
                <a:gd name="T75" fmla="*/ 35 h 236"/>
                <a:gd name="T76" fmla="*/ 151 w 199"/>
                <a:gd name="T77" fmla="*/ 22 h 236"/>
                <a:gd name="T78" fmla="*/ 178 w 199"/>
                <a:gd name="T79" fmla="*/ 13 h 236"/>
                <a:gd name="T80" fmla="*/ 199 w 199"/>
                <a:gd name="T81" fmla="*/ 5 h 236"/>
                <a:gd name="T82" fmla="*/ 186 w 199"/>
                <a:gd name="T83" fmla="*/ 1 h 236"/>
                <a:gd name="T84" fmla="*/ 172 w 199"/>
                <a:gd name="T85" fmla="*/ 0 h 236"/>
                <a:gd name="T86" fmla="*/ 156 w 199"/>
                <a:gd name="T87" fmla="*/ 3 h 236"/>
                <a:gd name="T88" fmla="*/ 138 w 199"/>
                <a:gd name="T89" fmla="*/ 5 h 236"/>
                <a:gd name="T90" fmla="*/ 121 w 199"/>
                <a:gd name="T91" fmla="*/ 11 h 236"/>
                <a:gd name="T92" fmla="*/ 103 w 199"/>
                <a:gd name="T93" fmla="*/ 17 h 236"/>
                <a:gd name="T94" fmla="*/ 85 w 199"/>
                <a:gd name="T95" fmla="*/ 24 h 236"/>
                <a:gd name="T96" fmla="*/ 70 w 199"/>
                <a:gd name="T97" fmla="*/ 31 h 2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6"/>
                <a:gd name="T149" fmla="*/ 199 w 199"/>
                <a:gd name="T150" fmla="*/ 236 h 2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6">
                  <a:moveTo>
                    <a:pt x="70" y="31"/>
                  </a:moveTo>
                  <a:lnTo>
                    <a:pt x="55" y="40"/>
                  </a:lnTo>
                  <a:lnTo>
                    <a:pt x="42" y="52"/>
                  </a:lnTo>
                  <a:lnTo>
                    <a:pt x="31" y="65"/>
                  </a:lnTo>
                  <a:lnTo>
                    <a:pt x="20" y="79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2" y="128"/>
                  </a:lnTo>
                  <a:lnTo>
                    <a:pt x="0" y="145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5" y="220"/>
                  </a:lnTo>
                  <a:lnTo>
                    <a:pt x="66" y="231"/>
                  </a:lnTo>
                  <a:lnTo>
                    <a:pt x="88" y="235"/>
                  </a:lnTo>
                  <a:lnTo>
                    <a:pt x="111" y="236"/>
                  </a:lnTo>
                  <a:lnTo>
                    <a:pt x="133" y="233"/>
                  </a:lnTo>
                  <a:lnTo>
                    <a:pt x="138" y="233"/>
                  </a:lnTo>
                  <a:lnTo>
                    <a:pt x="143" y="231"/>
                  </a:lnTo>
                  <a:lnTo>
                    <a:pt x="146" y="227"/>
                  </a:lnTo>
                  <a:lnTo>
                    <a:pt x="147" y="222"/>
                  </a:lnTo>
                  <a:lnTo>
                    <a:pt x="145" y="217"/>
                  </a:lnTo>
                  <a:lnTo>
                    <a:pt x="140" y="212"/>
                  </a:lnTo>
                  <a:lnTo>
                    <a:pt x="135" y="207"/>
                  </a:lnTo>
                  <a:lnTo>
                    <a:pt x="129" y="205"/>
                  </a:lnTo>
                  <a:lnTo>
                    <a:pt x="117" y="201"/>
                  </a:lnTo>
                  <a:lnTo>
                    <a:pt x="105" y="199"/>
                  </a:lnTo>
                  <a:lnTo>
                    <a:pt x="94" y="197"/>
                  </a:lnTo>
                  <a:lnTo>
                    <a:pt x="83" y="194"/>
                  </a:lnTo>
                  <a:lnTo>
                    <a:pt x="73" y="191"/>
                  </a:lnTo>
                  <a:lnTo>
                    <a:pt x="62" y="186"/>
                  </a:lnTo>
                  <a:lnTo>
                    <a:pt x="53" y="180"/>
                  </a:lnTo>
                  <a:lnTo>
                    <a:pt x="43" y="171"/>
                  </a:lnTo>
                  <a:lnTo>
                    <a:pt x="40" y="131"/>
                  </a:lnTo>
                  <a:lnTo>
                    <a:pt x="49" y="98"/>
                  </a:lnTo>
                  <a:lnTo>
                    <a:pt x="68" y="73"/>
                  </a:lnTo>
                  <a:lnTo>
                    <a:pt x="94" y="52"/>
                  </a:lnTo>
                  <a:lnTo>
                    <a:pt x="122" y="35"/>
                  </a:lnTo>
                  <a:lnTo>
                    <a:pt x="151" y="22"/>
                  </a:lnTo>
                  <a:lnTo>
                    <a:pt x="178" y="13"/>
                  </a:lnTo>
                  <a:lnTo>
                    <a:pt x="199" y="5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3"/>
                  </a:lnTo>
                  <a:lnTo>
                    <a:pt x="138" y="5"/>
                  </a:lnTo>
                  <a:lnTo>
                    <a:pt x="121" y="11"/>
                  </a:lnTo>
                  <a:lnTo>
                    <a:pt x="103" y="17"/>
                  </a:lnTo>
                  <a:lnTo>
                    <a:pt x="85" y="2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7" name="Freeform 79"/>
            <p:cNvSpPr>
              <a:spLocks/>
            </p:cNvSpPr>
            <p:nvPr/>
          </p:nvSpPr>
          <p:spPr bwMode="auto">
            <a:xfrm>
              <a:off x="4128" y="3497"/>
              <a:ext cx="32" cy="46"/>
            </a:xfrm>
            <a:custGeom>
              <a:avLst/>
              <a:gdLst>
                <a:gd name="T0" fmla="*/ 108 w 128"/>
                <a:gd name="T1" fmla="*/ 59 h 183"/>
                <a:gd name="T2" fmla="*/ 112 w 128"/>
                <a:gd name="T3" fmla="*/ 78 h 183"/>
                <a:gd name="T4" fmla="*/ 111 w 128"/>
                <a:gd name="T5" fmla="*/ 96 h 183"/>
                <a:gd name="T6" fmla="*/ 103 w 128"/>
                <a:gd name="T7" fmla="*/ 110 h 183"/>
                <a:gd name="T8" fmla="*/ 91 w 128"/>
                <a:gd name="T9" fmla="*/ 123 h 183"/>
                <a:gd name="T10" fmla="*/ 77 w 128"/>
                <a:gd name="T11" fmla="*/ 134 h 183"/>
                <a:gd name="T12" fmla="*/ 61 w 128"/>
                <a:gd name="T13" fmla="*/ 146 h 183"/>
                <a:gd name="T14" fmla="*/ 45 w 128"/>
                <a:gd name="T15" fmla="*/ 156 h 183"/>
                <a:gd name="T16" fmla="*/ 31 w 128"/>
                <a:gd name="T17" fmla="*/ 167 h 183"/>
                <a:gd name="T18" fmla="*/ 28 w 128"/>
                <a:gd name="T19" fmla="*/ 170 h 183"/>
                <a:gd name="T20" fmla="*/ 27 w 128"/>
                <a:gd name="T21" fmla="*/ 173 h 183"/>
                <a:gd name="T22" fmla="*/ 27 w 128"/>
                <a:gd name="T23" fmla="*/ 176 h 183"/>
                <a:gd name="T24" fmla="*/ 28 w 128"/>
                <a:gd name="T25" fmla="*/ 180 h 183"/>
                <a:gd name="T26" fmla="*/ 32 w 128"/>
                <a:gd name="T27" fmla="*/ 182 h 183"/>
                <a:gd name="T28" fmla="*/ 35 w 128"/>
                <a:gd name="T29" fmla="*/ 183 h 183"/>
                <a:gd name="T30" fmla="*/ 38 w 128"/>
                <a:gd name="T31" fmla="*/ 183 h 183"/>
                <a:gd name="T32" fmla="*/ 41 w 128"/>
                <a:gd name="T33" fmla="*/ 182 h 183"/>
                <a:gd name="T34" fmla="*/ 60 w 128"/>
                <a:gd name="T35" fmla="*/ 172 h 183"/>
                <a:gd name="T36" fmla="*/ 77 w 128"/>
                <a:gd name="T37" fmla="*/ 160 h 183"/>
                <a:gd name="T38" fmla="*/ 94 w 128"/>
                <a:gd name="T39" fmla="*/ 147 h 183"/>
                <a:gd name="T40" fmla="*/ 109 w 128"/>
                <a:gd name="T41" fmla="*/ 132 h 183"/>
                <a:gd name="T42" fmla="*/ 119 w 128"/>
                <a:gd name="T43" fmla="*/ 116 h 183"/>
                <a:gd name="T44" fmla="*/ 126 w 128"/>
                <a:gd name="T45" fmla="*/ 97 h 183"/>
                <a:gd name="T46" fmla="*/ 128 w 128"/>
                <a:gd name="T47" fmla="*/ 77 h 183"/>
                <a:gd name="T48" fmla="*/ 123 w 128"/>
                <a:gd name="T49" fmla="*/ 56 h 183"/>
                <a:gd name="T50" fmla="*/ 112 w 128"/>
                <a:gd name="T51" fmla="*/ 39 h 183"/>
                <a:gd name="T52" fmla="*/ 97 w 128"/>
                <a:gd name="T53" fmla="*/ 25 h 183"/>
                <a:gd name="T54" fmla="*/ 79 w 128"/>
                <a:gd name="T55" fmla="*/ 15 h 183"/>
                <a:gd name="T56" fmla="*/ 57 w 128"/>
                <a:gd name="T57" fmla="*/ 7 h 183"/>
                <a:gd name="T58" fmla="*/ 36 w 128"/>
                <a:gd name="T59" fmla="*/ 2 h 183"/>
                <a:gd name="T60" fmla="*/ 19 w 128"/>
                <a:gd name="T61" fmla="*/ 0 h 183"/>
                <a:gd name="T62" fmla="*/ 6 w 128"/>
                <a:gd name="T63" fmla="*/ 0 h 183"/>
                <a:gd name="T64" fmla="*/ 0 w 128"/>
                <a:gd name="T65" fmla="*/ 3 h 183"/>
                <a:gd name="T66" fmla="*/ 14 w 128"/>
                <a:gd name="T67" fmla="*/ 9 h 183"/>
                <a:gd name="T68" fmla="*/ 29 w 128"/>
                <a:gd name="T69" fmla="*/ 14 h 183"/>
                <a:gd name="T70" fmla="*/ 46 w 128"/>
                <a:gd name="T71" fmla="*/ 18 h 183"/>
                <a:gd name="T72" fmla="*/ 61 w 128"/>
                <a:gd name="T73" fmla="*/ 23 h 183"/>
                <a:gd name="T74" fmla="*/ 76 w 128"/>
                <a:gd name="T75" fmla="*/ 29 h 183"/>
                <a:gd name="T76" fmla="*/ 89 w 128"/>
                <a:gd name="T77" fmla="*/ 37 h 183"/>
                <a:gd name="T78" fmla="*/ 100 w 128"/>
                <a:gd name="T79" fmla="*/ 47 h 183"/>
                <a:gd name="T80" fmla="*/ 108 w 128"/>
                <a:gd name="T81" fmla="*/ 59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59"/>
                  </a:moveTo>
                  <a:lnTo>
                    <a:pt x="112" y="78"/>
                  </a:lnTo>
                  <a:lnTo>
                    <a:pt x="111" y="96"/>
                  </a:lnTo>
                  <a:lnTo>
                    <a:pt x="103" y="110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1" y="146"/>
                  </a:lnTo>
                  <a:lnTo>
                    <a:pt x="45" y="156"/>
                  </a:lnTo>
                  <a:lnTo>
                    <a:pt x="31" y="167"/>
                  </a:lnTo>
                  <a:lnTo>
                    <a:pt x="28" y="170"/>
                  </a:lnTo>
                  <a:lnTo>
                    <a:pt x="27" y="173"/>
                  </a:lnTo>
                  <a:lnTo>
                    <a:pt x="27" y="176"/>
                  </a:lnTo>
                  <a:lnTo>
                    <a:pt x="28" y="180"/>
                  </a:lnTo>
                  <a:lnTo>
                    <a:pt x="32" y="182"/>
                  </a:lnTo>
                  <a:lnTo>
                    <a:pt x="35" y="183"/>
                  </a:lnTo>
                  <a:lnTo>
                    <a:pt x="38" y="183"/>
                  </a:lnTo>
                  <a:lnTo>
                    <a:pt x="41" y="182"/>
                  </a:lnTo>
                  <a:lnTo>
                    <a:pt x="60" y="172"/>
                  </a:lnTo>
                  <a:lnTo>
                    <a:pt x="77" y="160"/>
                  </a:lnTo>
                  <a:lnTo>
                    <a:pt x="94" y="147"/>
                  </a:lnTo>
                  <a:lnTo>
                    <a:pt x="109" y="132"/>
                  </a:lnTo>
                  <a:lnTo>
                    <a:pt x="119" y="116"/>
                  </a:lnTo>
                  <a:lnTo>
                    <a:pt x="126" y="97"/>
                  </a:lnTo>
                  <a:lnTo>
                    <a:pt x="128" y="77"/>
                  </a:lnTo>
                  <a:lnTo>
                    <a:pt x="123" y="56"/>
                  </a:lnTo>
                  <a:lnTo>
                    <a:pt x="112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8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7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8" name="Freeform 80"/>
            <p:cNvSpPr>
              <a:spLocks/>
            </p:cNvSpPr>
            <p:nvPr/>
          </p:nvSpPr>
          <p:spPr bwMode="auto">
            <a:xfrm>
              <a:off x="4012" y="3486"/>
              <a:ext cx="81" cy="96"/>
            </a:xfrm>
            <a:custGeom>
              <a:avLst/>
              <a:gdLst>
                <a:gd name="T0" fmla="*/ 101 w 322"/>
                <a:gd name="T1" fmla="*/ 72 h 385"/>
                <a:gd name="T2" fmla="*/ 54 w 322"/>
                <a:gd name="T3" fmla="*/ 117 h 385"/>
                <a:gd name="T4" fmla="*/ 18 w 322"/>
                <a:gd name="T5" fmla="*/ 170 h 385"/>
                <a:gd name="T6" fmla="*/ 0 w 322"/>
                <a:gd name="T7" fmla="*/ 231 h 385"/>
                <a:gd name="T8" fmla="*/ 4 w 322"/>
                <a:gd name="T9" fmla="*/ 272 h 385"/>
                <a:gd name="T10" fmla="*/ 9 w 322"/>
                <a:gd name="T11" fmla="*/ 288 h 385"/>
                <a:gd name="T12" fmla="*/ 20 w 322"/>
                <a:gd name="T13" fmla="*/ 303 h 385"/>
                <a:gd name="T14" fmla="*/ 33 w 322"/>
                <a:gd name="T15" fmla="*/ 316 h 385"/>
                <a:gd name="T16" fmla="*/ 56 w 322"/>
                <a:gd name="T17" fmla="*/ 330 h 385"/>
                <a:gd name="T18" fmla="*/ 87 w 322"/>
                <a:gd name="T19" fmla="*/ 345 h 385"/>
                <a:gd name="T20" fmla="*/ 119 w 322"/>
                <a:gd name="T21" fmla="*/ 357 h 385"/>
                <a:gd name="T22" fmla="*/ 152 w 322"/>
                <a:gd name="T23" fmla="*/ 367 h 385"/>
                <a:gd name="T24" fmla="*/ 186 w 322"/>
                <a:gd name="T25" fmla="*/ 374 h 385"/>
                <a:gd name="T26" fmla="*/ 220 w 322"/>
                <a:gd name="T27" fmla="*/ 378 h 385"/>
                <a:gd name="T28" fmla="*/ 254 w 322"/>
                <a:gd name="T29" fmla="*/ 382 h 385"/>
                <a:gd name="T30" fmla="*/ 289 w 322"/>
                <a:gd name="T31" fmla="*/ 384 h 385"/>
                <a:gd name="T32" fmla="*/ 311 w 322"/>
                <a:gd name="T33" fmla="*/ 385 h 385"/>
                <a:gd name="T34" fmla="*/ 319 w 322"/>
                <a:gd name="T35" fmla="*/ 378 h 385"/>
                <a:gd name="T36" fmla="*/ 322 w 322"/>
                <a:gd name="T37" fmla="*/ 368 h 385"/>
                <a:gd name="T38" fmla="*/ 315 w 322"/>
                <a:gd name="T39" fmla="*/ 360 h 385"/>
                <a:gd name="T40" fmla="*/ 293 w 322"/>
                <a:gd name="T41" fmla="*/ 354 h 385"/>
                <a:gd name="T42" fmla="*/ 263 w 322"/>
                <a:gd name="T43" fmla="*/ 348 h 385"/>
                <a:gd name="T44" fmla="*/ 232 w 322"/>
                <a:gd name="T45" fmla="*/ 343 h 385"/>
                <a:gd name="T46" fmla="*/ 200 w 322"/>
                <a:gd name="T47" fmla="*/ 338 h 385"/>
                <a:gd name="T48" fmla="*/ 170 w 322"/>
                <a:gd name="T49" fmla="*/ 333 h 385"/>
                <a:gd name="T50" fmla="*/ 139 w 322"/>
                <a:gd name="T51" fmla="*/ 324 h 385"/>
                <a:gd name="T52" fmla="*/ 110 w 322"/>
                <a:gd name="T53" fmla="*/ 315 h 385"/>
                <a:gd name="T54" fmla="*/ 81 w 322"/>
                <a:gd name="T55" fmla="*/ 303 h 385"/>
                <a:gd name="T56" fmla="*/ 55 w 322"/>
                <a:gd name="T57" fmla="*/ 287 h 385"/>
                <a:gd name="T58" fmla="*/ 39 w 322"/>
                <a:gd name="T59" fmla="*/ 265 h 385"/>
                <a:gd name="T60" fmla="*/ 34 w 322"/>
                <a:gd name="T61" fmla="*/ 237 h 385"/>
                <a:gd name="T62" fmla="*/ 39 w 322"/>
                <a:gd name="T63" fmla="*/ 204 h 385"/>
                <a:gd name="T64" fmla="*/ 51 w 322"/>
                <a:gd name="T65" fmla="*/ 174 h 385"/>
                <a:gd name="T66" fmla="*/ 71 w 322"/>
                <a:gd name="T67" fmla="*/ 141 h 385"/>
                <a:gd name="T68" fmla="*/ 95 w 322"/>
                <a:gd name="T69" fmla="*/ 113 h 385"/>
                <a:gd name="T70" fmla="*/ 123 w 322"/>
                <a:gd name="T71" fmla="*/ 85 h 385"/>
                <a:gd name="T72" fmla="*/ 153 w 322"/>
                <a:gd name="T73" fmla="*/ 59 h 385"/>
                <a:gd name="T74" fmla="*/ 195 w 322"/>
                <a:gd name="T75" fmla="*/ 39 h 385"/>
                <a:gd name="T76" fmla="*/ 237 w 322"/>
                <a:gd name="T77" fmla="*/ 21 h 385"/>
                <a:gd name="T78" fmla="*/ 264 w 322"/>
                <a:gd name="T79" fmla="*/ 7 h 385"/>
                <a:gd name="T80" fmla="*/ 256 w 322"/>
                <a:gd name="T81" fmla="*/ 0 h 385"/>
                <a:gd name="T82" fmla="*/ 221 w 322"/>
                <a:gd name="T83" fmla="*/ 5 h 385"/>
                <a:gd name="T84" fmla="*/ 180 w 322"/>
                <a:gd name="T85" fmla="*/ 19 h 385"/>
                <a:gd name="T86" fmla="*/ 141 w 322"/>
                <a:gd name="T87" fmla="*/ 39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85"/>
                <a:gd name="T134" fmla="*/ 322 w 322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85">
                  <a:moveTo>
                    <a:pt x="125" y="51"/>
                  </a:moveTo>
                  <a:lnTo>
                    <a:pt x="101" y="72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8" y="170"/>
                  </a:lnTo>
                  <a:lnTo>
                    <a:pt x="6" y="199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6" y="281"/>
                  </a:lnTo>
                  <a:lnTo>
                    <a:pt x="9" y="288"/>
                  </a:lnTo>
                  <a:lnTo>
                    <a:pt x="14" y="296"/>
                  </a:lnTo>
                  <a:lnTo>
                    <a:pt x="20" y="303"/>
                  </a:lnTo>
                  <a:lnTo>
                    <a:pt x="27" y="310"/>
                  </a:lnTo>
                  <a:lnTo>
                    <a:pt x="33" y="316"/>
                  </a:lnTo>
                  <a:lnTo>
                    <a:pt x="41" y="321"/>
                  </a:lnTo>
                  <a:lnTo>
                    <a:pt x="56" y="330"/>
                  </a:lnTo>
                  <a:lnTo>
                    <a:pt x="71" y="338"/>
                  </a:lnTo>
                  <a:lnTo>
                    <a:pt x="87" y="345"/>
                  </a:lnTo>
                  <a:lnTo>
                    <a:pt x="103" y="351"/>
                  </a:lnTo>
                  <a:lnTo>
                    <a:pt x="119" y="357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0"/>
                  </a:lnTo>
                  <a:lnTo>
                    <a:pt x="186" y="374"/>
                  </a:lnTo>
                  <a:lnTo>
                    <a:pt x="202" y="376"/>
                  </a:lnTo>
                  <a:lnTo>
                    <a:pt x="220" y="378"/>
                  </a:lnTo>
                  <a:lnTo>
                    <a:pt x="237" y="381"/>
                  </a:lnTo>
                  <a:lnTo>
                    <a:pt x="254" y="382"/>
                  </a:lnTo>
                  <a:lnTo>
                    <a:pt x="271" y="383"/>
                  </a:lnTo>
                  <a:lnTo>
                    <a:pt x="289" y="384"/>
                  </a:lnTo>
                  <a:lnTo>
                    <a:pt x="305" y="385"/>
                  </a:lnTo>
                  <a:lnTo>
                    <a:pt x="311" y="385"/>
                  </a:lnTo>
                  <a:lnTo>
                    <a:pt x="316" y="383"/>
                  </a:lnTo>
                  <a:lnTo>
                    <a:pt x="319" y="378"/>
                  </a:lnTo>
                  <a:lnTo>
                    <a:pt x="322" y="374"/>
                  </a:lnTo>
                  <a:lnTo>
                    <a:pt x="322" y="368"/>
                  </a:lnTo>
                  <a:lnTo>
                    <a:pt x="319" y="363"/>
                  </a:lnTo>
                  <a:lnTo>
                    <a:pt x="315" y="360"/>
                  </a:lnTo>
                  <a:lnTo>
                    <a:pt x="309" y="357"/>
                  </a:lnTo>
                  <a:lnTo>
                    <a:pt x="293" y="354"/>
                  </a:lnTo>
                  <a:lnTo>
                    <a:pt x="278" y="351"/>
                  </a:lnTo>
                  <a:lnTo>
                    <a:pt x="263" y="348"/>
                  </a:lnTo>
                  <a:lnTo>
                    <a:pt x="247" y="345"/>
                  </a:lnTo>
                  <a:lnTo>
                    <a:pt x="232" y="343"/>
                  </a:lnTo>
                  <a:lnTo>
                    <a:pt x="216" y="341"/>
                  </a:lnTo>
                  <a:lnTo>
                    <a:pt x="200" y="338"/>
                  </a:lnTo>
                  <a:lnTo>
                    <a:pt x="185" y="335"/>
                  </a:lnTo>
                  <a:lnTo>
                    <a:pt x="170" y="333"/>
                  </a:lnTo>
                  <a:lnTo>
                    <a:pt x="154" y="329"/>
                  </a:lnTo>
                  <a:lnTo>
                    <a:pt x="139" y="324"/>
                  </a:lnTo>
                  <a:lnTo>
                    <a:pt x="124" y="321"/>
                  </a:lnTo>
                  <a:lnTo>
                    <a:pt x="110" y="315"/>
                  </a:lnTo>
                  <a:lnTo>
                    <a:pt x="95" y="309"/>
                  </a:lnTo>
                  <a:lnTo>
                    <a:pt x="81" y="303"/>
                  </a:lnTo>
                  <a:lnTo>
                    <a:pt x="67" y="295"/>
                  </a:lnTo>
                  <a:lnTo>
                    <a:pt x="55" y="287"/>
                  </a:lnTo>
                  <a:lnTo>
                    <a:pt x="46" y="276"/>
                  </a:lnTo>
                  <a:lnTo>
                    <a:pt x="39" y="265"/>
                  </a:lnTo>
                  <a:lnTo>
                    <a:pt x="35" y="251"/>
                  </a:lnTo>
                  <a:lnTo>
                    <a:pt x="34" y="237"/>
                  </a:lnTo>
                  <a:lnTo>
                    <a:pt x="35" y="220"/>
                  </a:lnTo>
                  <a:lnTo>
                    <a:pt x="39" y="204"/>
                  </a:lnTo>
                  <a:lnTo>
                    <a:pt x="43" y="191"/>
                  </a:lnTo>
                  <a:lnTo>
                    <a:pt x="51" y="174"/>
                  </a:lnTo>
                  <a:lnTo>
                    <a:pt x="61" y="156"/>
                  </a:lnTo>
                  <a:lnTo>
                    <a:pt x="71" y="141"/>
                  </a:lnTo>
                  <a:lnTo>
                    <a:pt x="83" y="127"/>
                  </a:lnTo>
                  <a:lnTo>
                    <a:pt x="95" y="113"/>
                  </a:lnTo>
                  <a:lnTo>
                    <a:pt x="108" y="99"/>
                  </a:lnTo>
                  <a:lnTo>
                    <a:pt x="123" y="85"/>
                  </a:lnTo>
                  <a:lnTo>
                    <a:pt x="138" y="71"/>
                  </a:lnTo>
                  <a:lnTo>
                    <a:pt x="153" y="59"/>
                  </a:lnTo>
                  <a:lnTo>
                    <a:pt x="173" y="48"/>
                  </a:lnTo>
                  <a:lnTo>
                    <a:pt x="195" y="39"/>
                  </a:lnTo>
                  <a:lnTo>
                    <a:pt x="217" y="30"/>
                  </a:lnTo>
                  <a:lnTo>
                    <a:pt x="237" y="21"/>
                  </a:lnTo>
                  <a:lnTo>
                    <a:pt x="254" y="14"/>
                  </a:lnTo>
                  <a:lnTo>
                    <a:pt x="264" y="7"/>
                  </a:lnTo>
                  <a:lnTo>
                    <a:pt x="268" y="3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0" y="19"/>
                  </a:lnTo>
                  <a:lnTo>
                    <a:pt x="160" y="29"/>
                  </a:lnTo>
                  <a:lnTo>
                    <a:pt x="141" y="39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9" name="Freeform 81"/>
            <p:cNvSpPr>
              <a:spLocks/>
            </p:cNvSpPr>
            <p:nvPr/>
          </p:nvSpPr>
          <p:spPr bwMode="auto">
            <a:xfrm>
              <a:off x="4125" y="3483"/>
              <a:ext cx="71" cy="64"/>
            </a:xfrm>
            <a:custGeom>
              <a:avLst/>
              <a:gdLst>
                <a:gd name="T0" fmla="*/ 234 w 282"/>
                <a:gd name="T1" fmla="*/ 78 h 256"/>
                <a:gd name="T2" fmla="*/ 247 w 282"/>
                <a:gd name="T3" fmla="*/ 92 h 256"/>
                <a:gd name="T4" fmla="*/ 255 w 282"/>
                <a:gd name="T5" fmla="*/ 108 h 256"/>
                <a:gd name="T6" fmla="*/ 259 w 282"/>
                <a:gd name="T7" fmla="*/ 126 h 256"/>
                <a:gd name="T8" fmla="*/ 259 w 282"/>
                <a:gd name="T9" fmla="*/ 145 h 256"/>
                <a:gd name="T10" fmla="*/ 257 w 282"/>
                <a:gd name="T11" fmla="*/ 160 h 256"/>
                <a:gd name="T12" fmla="*/ 252 w 282"/>
                <a:gd name="T13" fmla="*/ 173 h 256"/>
                <a:gd name="T14" fmla="*/ 244 w 282"/>
                <a:gd name="T15" fmla="*/ 186 h 256"/>
                <a:gd name="T16" fmla="*/ 235 w 282"/>
                <a:gd name="T17" fmla="*/ 196 h 256"/>
                <a:gd name="T18" fmla="*/ 225 w 282"/>
                <a:gd name="T19" fmla="*/ 208 h 256"/>
                <a:gd name="T20" fmla="*/ 214 w 282"/>
                <a:gd name="T21" fmla="*/ 217 h 256"/>
                <a:gd name="T22" fmla="*/ 204 w 282"/>
                <a:gd name="T23" fmla="*/ 228 h 256"/>
                <a:gd name="T24" fmla="*/ 193 w 282"/>
                <a:gd name="T25" fmla="*/ 238 h 256"/>
                <a:gd name="T26" fmla="*/ 191 w 282"/>
                <a:gd name="T27" fmla="*/ 242 h 256"/>
                <a:gd name="T28" fmla="*/ 191 w 282"/>
                <a:gd name="T29" fmla="*/ 245 h 256"/>
                <a:gd name="T30" fmla="*/ 191 w 282"/>
                <a:gd name="T31" fmla="*/ 249 h 256"/>
                <a:gd name="T32" fmla="*/ 193 w 282"/>
                <a:gd name="T33" fmla="*/ 252 h 256"/>
                <a:gd name="T34" fmla="*/ 197 w 282"/>
                <a:gd name="T35" fmla="*/ 255 h 256"/>
                <a:gd name="T36" fmla="*/ 202 w 282"/>
                <a:gd name="T37" fmla="*/ 256 h 256"/>
                <a:gd name="T38" fmla="*/ 205 w 282"/>
                <a:gd name="T39" fmla="*/ 255 h 256"/>
                <a:gd name="T40" fmla="*/ 209 w 282"/>
                <a:gd name="T41" fmla="*/ 252 h 256"/>
                <a:gd name="T42" fmla="*/ 232 w 282"/>
                <a:gd name="T43" fmla="*/ 237 h 256"/>
                <a:gd name="T44" fmla="*/ 252 w 282"/>
                <a:gd name="T45" fmla="*/ 217 h 256"/>
                <a:gd name="T46" fmla="*/ 267 w 282"/>
                <a:gd name="T47" fmla="*/ 195 h 256"/>
                <a:gd name="T48" fmla="*/ 278 w 282"/>
                <a:gd name="T49" fmla="*/ 169 h 256"/>
                <a:gd name="T50" fmla="*/ 282 w 282"/>
                <a:gd name="T51" fmla="*/ 143 h 256"/>
                <a:gd name="T52" fmla="*/ 280 w 282"/>
                <a:gd name="T53" fmla="*/ 117 h 256"/>
                <a:gd name="T54" fmla="*/ 271 w 282"/>
                <a:gd name="T55" fmla="*/ 92 h 256"/>
                <a:gd name="T56" fmla="*/ 252 w 282"/>
                <a:gd name="T57" fmla="*/ 70 h 256"/>
                <a:gd name="T58" fmla="*/ 238 w 282"/>
                <a:gd name="T59" fmla="*/ 58 h 256"/>
                <a:gd name="T60" fmla="*/ 221 w 282"/>
                <a:gd name="T61" fmla="*/ 49 h 256"/>
                <a:gd name="T62" fmla="*/ 204 w 282"/>
                <a:gd name="T63" fmla="*/ 39 h 256"/>
                <a:gd name="T64" fmla="*/ 184 w 282"/>
                <a:gd name="T65" fmla="*/ 31 h 256"/>
                <a:gd name="T66" fmla="*/ 164 w 282"/>
                <a:gd name="T67" fmla="*/ 23 h 256"/>
                <a:gd name="T68" fmla="*/ 144 w 282"/>
                <a:gd name="T69" fmla="*/ 17 h 256"/>
                <a:gd name="T70" fmla="*/ 123 w 282"/>
                <a:gd name="T71" fmla="*/ 12 h 256"/>
                <a:gd name="T72" fmla="*/ 103 w 282"/>
                <a:gd name="T73" fmla="*/ 8 h 256"/>
                <a:gd name="T74" fmla="*/ 83 w 282"/>
                <a:gd name="T75" fmla="*/ 4 h 256"/>
                <a:gd name="T76" fmla="*/ 66 w 282"/>
                <a:gd name="T77" fmla="*/ 2 h 256"/>
                <a:gd name="T78" fmla="*/ 48 w 282"/>
                <a:gd name="T79" fmla="*/ 0 h 256"/>
                <a:gd name="T80" fmla="*/ 34 w 282"/>
                <a:gd name="T81" fmla="*/ 0 h 256"/>
                <a:gd name="T82" fmla="*/ 22 w 282"/>
                <a:gd name="T83" fmla="*/ 0 h 256"/>
                <a:gd name="T84" fmla="*/ 11 w 282"/>
                <a:gd name="T85" fmla="*/ 0 h 256"/>
                <a:gd name="T86" fmla="*/ 4 w 282"/>
                <a:gd name="T87" fmla="*/ 2 h 256"/>
                <a:gd name="T88" fmla="*/ 0 w 282"/>
                <a:gd name="T89" fmla="*/ 4 h 256"/>
                <a:gd name="T90" fmla="*/ 12 w 282"/>
                <a:gd name="T91" fmla="*/ 7 h 256"/>
                <a:gd name="T92" fmla="*/ 24 w 282"/>
                <a:gd name="T93" fmla="*/ 8 h 256"/>
                <a:gd name="T94" fmla="*/ 38 w 282"/>
                <a:gd name="T95" fmla="*/ 10 h 256"/>
                <a:gd name="T96" fmla="*/ 52 w 282"/>
                <a:gd name="T97" fmla="*/ 12 h 256"/>
                <a:gd name="T98" fmla="*/ 66 w 282"/>
                <a:gd name="T99" fmla="*/ 16 h 256"/>
                <a:gd name="T100" fmla="*/ 82 w 282"/>
                <a:gd name="T101" fmla="*/ 18 h 256"/>
                <a:gd name="T102" fmla="*/ 98 w 282"/>
                <a:gd name="T103" fmla="*/ 22 h 256"/>
                <a:gd name="T104" fmla="*/ 114 w 282"/>
                <a:gd name="T105" fmla="*/ 25 h 256"/>
                <a:gd name="T106" fmla="*/ 129 w 282"/>
                <a:gd name="T107" fmla="*/ 30 h 256"/>
                <a:gd name="T108" fmla="*/ 145 w 282"/>
                <a:gd name="T109" fmla="*/ 35 h 256"/>
                <a:gd name="T110" fmla="*/ 162 w 282"/>
                <a:gd name="T111" fmla="*/ 39 h 256"/>
                <a:gd name="T112" fmla="*/ 177 w 282"/>
                <a:gd name="T113" fmla="*/ 45 h 256"/>
                <a:gd name="T114" fmla="*/ 192 w 282"/>
                <a:gd name="T115" fmla="*/ 52 h 256"/>
                <a:gd name="T116" fmla="*/ 207 w 282"/>
                <a:gd name="T117" fmla="*/ 60 h 256"/>
                <a:gd name="T118" fmla="*/ 221 w 282"/>
                <a:gd name="T119" fmla="*/ 69 h 256"/>
                <a:gd name="T120" fmla="*/ 234 w 282"/>
                <a:gd name="T121" fmla="*/ 78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6"/>
                <a:gd name="T185" fmla="*/ 282 w 2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6">
                  <a:moveTo>
                    <a:pt x="234" y="78"/>
                  </a:moveTo>
                  <a:lnTo>
                    <a:pt x="247" y="92"/>
                  </a:lnTo>
                  <a:lnTo>
                    <a:pt x="255" y="108"/>
                  </a:lnTo>
                  <a:lnTo>
                    <a:pt x="259" y="126"/>
                  </a:lnTo>
                  <a:lnTo>
                    <a:pt x="259" y="145"/>
                  </a:lnTo>
                  <a:lnTo>
                    <a:pt x="257" y="160"/>
                  </a:lnTo>
                  <a:lnTo>
                    <a:pt x="252" y="173"/>
                  </a:lnTo>
                  <a:lnTo>
                    <a:pt x="244" y="186"/>
                  </a:lnTo>
                  <a:lnTo>
                    <a:pt x="235" y="196"/>
                  </a:lnTo>
                  <a:lnTo>
                    <a:pt x="225" y="208"/>
                  </a:lnTo>
                  <a:lnTo>
                    <a:pt x="214" y="217"/>
                  </a:lnTo>
                  <a:lnTo>
                    <a:pt x="204" y="228"/>
                  </a:lnTo>
                  <a:lnTo>
                    <a:pt x="193" y="238"/>
                  </a:lnTo>
                  <a:lnTo>
                    <a:pt x="191" y="242"/>
                  </a:lnTo>
                  <a:lnTo>
                    <a:pt x="191" y="245"/>
                  </a:lnTo>
                  <a:lnTo>
                    <a:pt x="191" y="249"/>
                  </a:lnTo>
                  <a:lnTo>
                    <a:pt x="193" y="252"/>
                  </a:lnTo>
                  <a:lnTo>
                    <a:pt x="197" y="255"/>
                  </a:lnTo>
                  <a:lnTo>
                    <a:pt x="202" y="256"/>
                  </a:lnTo>
                  <a:lnTo>
                    <a:pt x="205" y="255"/>
                  </a:lnTo>
                  <a:lnTo>
                    <a:pt x="209" y="252"/>
                  </a:lnTo>
                  <a:lnTo>
                    <a:pt x="232" y="237"/>
                  </a:lnTo>
                  <a:lnTo>
                    <a:pt x="252" y="217"/>
                  </a:lnTo>
                  <a:lnTo>
                    <a:pt x="267" y="195"/>
                  </a:lnTo>
                  <a:lnTo>
                    <a:pt x="278" y="169"/>
                  </a:lnTo>
                  <a:lnTo>
                    <a:pt x="282" y="143"/>
                  </a:lnTo>
                  <a:lnTo>
                    <a:pt x="280" y="117"/>
                  </a:lnTo>
                  <a:lnTo>
                    <a:pt x="271" y="92"/>
                  </a:lnTo>
                  <a:lnTo>
                    <a:pt x="252" y="70"/>
                  </a:lnTo>
                  <a:lnTo>
                    <a:pt x="238" y="58"/>
                  </a:lnTo>
                  <a:lnTo>
                    <a:pt x="221" y="49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2"/>
                  </a:lnTo>
                  <a:lnTo>
                    <a:pt x="103" y="8"/>
                  </a:lnTo>
                  <a:lnTo>
                    <a:pt x="83" y="4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2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5" y="35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2" y="52"/>
                  </a:lnTo>
                  <a:lnTo>
                    <a:pt x="207" y="60"/>
                  </a:lnTo>
                  <a:lnTo>
                    <a:pt x="221" y="69"/>
                  </a:lnTo>
                  <a:lnTo>
                    <a:pt x="234" y="7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0" name="Freeform 82"/>
            <p:cNvSpPr>
              <a:spLocks/>
            </p:cNvSpPr>
            <p:nvPr/>
          </p:nvSpPr>
          <p:spPr bwMode="auto">
            <a:xfrm>
              <a:off x="3982" y="3512"/>
              <a:ext cx="29" cy="61"/>
            </a:xfrm>
            <a:custGeom>
              <a:avLst/>
              <a:gdLst>
                <a:gd name="T0" fmla="*/ 0 w 115"/>
                <a:gd name="T1" fmla="*/ 132 h 242"/>
                <a:gd name="T2" fmla="*/ 0 w 115"/>
                <a:gd name="T3" fmla="*/ 152 h 242"/>
                <a:gd name="T4" fmla="*/ 5 w 115"/>
                <a:gd name="T5" fmla="*/ 170 h 242"/>
                <a:gd name="T6" fmla="*/ 13 w 115"/>
                <a:gd name="T7" fmla="*/ 188 h 242"/>
                <a:gd name="T8" fmla="*/ 25 w 115"/>
                <a:gd name="T9" fmla="*/ 203 h 242"/>
                <a:gd name="T10" fmla="*/ 39 w 115"/>
                <a:gd name="T11" fmla="*/ 216 h 242"/>
                <a:gd name="T12" fmla="*/ 55 w 115"/>
                <a:gd name="T13" fmla="*/ 228 h 242"/>
                <a:gd name="T14" fmla="*/ 74 w 115"/>
                <a:gd name="T15" fmla="*/ 236 h 242"/>
                <a:gd name="T16" fmla="*/ 93 w 115"/>
                <a:gd name="T17" fmla="*/ 241 h 242"/>
                <a:gd name="T18" fmla="*/ 99 w 115"/>
                <a:gd name="T19" fmla="*/ 242 h 242"/>
                <a:gd name="T20" fmla="*/ 104 w 115"/>
                <a:gd name="T21" fmla="*/ 239 h 242"/>
                <a:gd name="T22" fmla="*/ 109 w 115"/>
                <a:gd name="T23" fmla="*/ 236 h 242"/>
                <a:gd name="T24" fmla="*/ 112 w 115"/>
                <a:gd name="T25" fmla="*/ 231 h 242"/>
                <a:gd name="T26" fmla="*/ 112 w 115"/>
                <a:gd name="T27" fmla="*/ 225 h 242"/>
                <a:gd name="T28" fmla="*/ 110 w 115"/>
                <a:gd name="T29" fmla="*/ 220 h 242"/>
                <a:gd name="T30" fmla="*/ 107 w 115"/>
                <a:gd name="T31" fmla="*/ 215 h 242"/>
                <a:gd name="T32" fmla="*/ 101 w 115"/>
                <a:gd name="T33" fmla="*/ 213 h 242"/>
                <a:gd name="T34" fmla="*/ 82 w 115"/>
                <a:gd name="T35" fmla="*/ 206 h 242"/>
                <a:gd name="T36" fmla="*/ 65 w 115"/>
                <a:gd name="T37" fmla="*/ 196 h 242"/>
                <a:gd name="T38" fmla="*/ 51 w 115"/>
                <a:gd name="T39" fmla="*/ 183 h 242"/>
                <a:gd name="T40" fmla="*/ 40 w 115"/>
                <a:gd name="T41" fmla="*/ 169 h 242"/>
                <a:gd name="T42" fmla="*/ 33 w 115"/>
                <a:gd name="T43" fmla="*/ 152 h 242"/>
                <a:gd name="T44" fmla="*/ 30 w 115"/>
                <a:gd name="T45" fmla="*/ 133 h 242"/>
                <a:gd name="T46" fmla="*/ 30 w 115"/>
                <a:gd name="T47" fmla="*/ 113 h 242"/>
                <a:gd name="T48" fmla="*/ 36 w 115"/>
                <a:gd name="T49" fmla="*/ 92 h 242"/>
                <a:gd name="T50" fmla="*/ 43 w 115"/>
                <a:gd name="T51" fmla="*/ 77 h 242"/>
                <a:gd name="T52" fmla="*/ 52 w 115"/>
                <a:gd name="T53" fmla="*/ 63 h 242"/>
                <a:gd name="T54" fmla="*/ 62 w 115"/>
                <a:gd name="T55" fmla="*/ 50 h 242"/>
                <a:gd name="T56" fmla="*/ 74 w 115"/>
                <a:gd name="T57" fmla="*/ 38 h 242"/>
                <a:gd name="T58" fmla="*/ 85 w 115"/>
                <a:gd name="T59" fmla="*/ 28 h 242"/>
                <a:gd name="T60" fmla="*/ 96 w 115"/>
                <a:gd name="T61" fmla="*/ 18 h 242"/>
                <a:gd name="T62" fmla="*/ 107 w 115"/>
                <a:gd name="T63" fmla="*/ 9 h 242"/>
                <a:gd name="T64" fmla="*/ 115 w 115"/>
                <a:gd name="T65" fmla="*/ 1 h 242"/>
                <a:gd name="T66" fmla="*/ 107 w 115"/>
                <a:gd name="T67" fmla="*/ 0 h 242"/>
                <a:gd name="T68" fmla="*/ 94 w 115"/>
                <a:gd name="T69" fmla="*/ 6 h 242"/>
                <a:gd name="T70" fmla="*/ 76 w 115"/>
                <a:gd name="T71" fmla="*/ 18 h 242"/>
                <a:gd name="T72" fmla="*/ 57 w 115"/>
                <a:gd name="T73" fmla="*/ 36 h 242"/>
                <a:gd name="T74" fmla="*/ 38 w 115"/>
                <a:gd name="T75" fmla="*/ 58 h 242"/>
                <a:gd name="T76" fmla="*/ 20 w 115"/>
                <a:gd name="T77" fmla="*/ 82 h 242"/>
                <a:gd name="T78" fmla="*/ 7 w 115"/>
                <a:gd name="T79" fmla="*/ 107 h 242"/>
                <a:gd name="T80" fmla="*/ 0 w 115"/>
                <a:gd name="T81" fmla="*/ 132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42"/>
                <a:gd name="T125" fmla="*/ 115 w 11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42">
                  <a:moveTo>
                    <a:pt x="0" y="132"/>
                  </a:moveTo>
                  <a:lnTo>
                    <a:pt x="0" y="152"/>
                  </a:lnTo>
                  <a:lnTo>
                    <a:pt x="5" y="170"/>
                  </a:lnTo>
                  <a:lnTo>
                    <a:pt x="13" y="188"/>
                  </a:lnTo>
                  <a:lnTo>
                    <a:pt x="25" y="203"/>
                  </a:lnTo>
                  <a:lnTo>
                    <a:pt x="39" y="216"/>
                  </a:lnTo>
                  <a:lnTo>
                    <a:pt x="55" y="228"/>
                  </a:lnTo>
                  <a:lnTo>
                    <a:pt x="74" y="236"/>
                  </a:lnTo>
                  <a:lnTo>
                    <a:pt x="93" y="241"/>
                  </a:lnTo>
                  <a:lnTo>
                    <a:pt x="99" y="242"/>
                  </a:lnTo>
                  <a:lnTo>
                    <a:pt x="104" y="239"/>
                  </a:lnTo>
                  <a:lnTo>
                    <a:pt x="109" y="236"/>
                  </a:lnTo>
                  <a:lnTo>
                    <a:pt x="112" y="231"/>
                  </a:lnTo>
                  <a:lnTo>
                    <a:pt x="112" y="225"/>
                  </a:lnTo>
                  <a:lnTo>
                    <a:pt x="110" y="220"/>
                  </a:lnTo>
                  <a:lnTo>
                    <a:pt x="107" y="215"/>
                  </a:lnTo>
                  <a:lnTo>
                    <a:pt x="101" y="213"/>
                  </a:lnTo>
                  <a:lnTo>
                    <a:pt x="82" y="206"/>
                  </a:lnTo>
                  <a:lnTo>
                    <a:pt x="65" y="196"/>
                  </a:lnTo>
                  <a:lnTo>
                    <a:pt x="51" y="183"/>
                  </a:lnTo>
                  <a:lnTo>
                    <a:pt x="40" y="169"/>
                  </a:lnTo>
                  <a:lnTo>
                    <a:pt x="33" y="152"/>
                  </a:lnTo>
                  <a:lnTo>
                    <a:pt x="30" y="133"/>
                  </a:lnTo>
                  <a:lnTo>
                    <a:pt x="30" y="113"/>
                  </a:lnTo>
                  <a:lnTo>
                    <a:pt x="36" y="92"/>
                  </a:lnTo>
                  <a:lnTo>
                    <a:pt x="43" y="77"/>
                  </a:lnTo>
                  <a:lnTo>
                    <a:pt x="52" y="63"/>
                  </a:lnTo>
                  <a:lnTo>
                    <a:pt x="62" y="50"/>
                  </a:lnTo>
                  <a:lnTo>
                    <a:pt x="74" y="38"/>
                  </a:lnTo>
                  <a:lnTo>
                    <a:pt x="85" y="28"/>
                  </a:lnTo>
                  <a:lnTo>
                    <a:pt x="96" y="18"/>
                  </a:lnTo>
                  <a:lnTo>
                    <a:pt x="107" y="9"/>
                  </a:lnTo>
                  <a:lnTo>
                    <a:pt x="115" y="1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76" y="18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0" y="82"/>
                  </a:lnTo>
                  <a:lnTo>
                    <a:pt x="7" y="10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1" name="Freeform 83"/>
            <p:cNvSpPr>
              <a:spLocks/>
            </p:cNvSpPr>
            <p:nvPr/>
          </p:nvSpPr>
          <p:spPr bwMode="auto">
            <a:xfrm>
              <a:off x="4184" y="3479"/>
              <a:ext cx="61" cy="78"/>
            </a:xfrm>
            <a:custGeom>
              <a:avLst/>
              <a:gdLst>
                <a:gd name="T0" fmla="*/ 207 w 246"/>
                <a:gd name="T1" fmla="*/ 126 h 316"/>
                <a:gd name="T2" fmla="*/ 219 w 246"/>
                <a:gd name="T3" fmla="*/ 146 h 316"/>
                <a:gd name="T4" fmla="*/ 225 w 246"/>
                <a:gd name="T5" fmla="*/ 167 h 316"/>
                <a:gd name="T6" fmla="*/ 221 w 246"/>
                <a:gd name="T7" fmla="*/ 191 h 316"/>
                <a:gd name="T8" fmla="*/ 208 w 246"/>
                <a:gd name="T9" fmla="*/ 213 h 316"/>
                <a:gd name="T10" fmla="*/ 188 w 246"/>
                <a:gd name="T11" fmla="*/ 233 h 316"/>
                <a:gd name="T12" fmla="*/ 166 w 246"/>
                <a:gd name="T13" fmla="*/ 250 h 316"/>
                <a:gd name="T14" fmla="*/ 143 w 246"/>
                <a:gd name="T15" fmla="*/ 269 h 316"/>
                <a:gd name="T16" fmla="*/ 129 w 246"/>
                <a:gd name="T17" fmla="*/ 283 h 316"/>
                <a:gd name="T18" fmla="*/ 124 w 246"/>
                <a:gd name="T19" fmla="*/ 292 h 316"/>
                <a:gd name="T20" fmla="*/ 121 w 246"/>
                <a:gd name="T21" fmla="*/ 302 h 316"/>
                <a:gd name="T22" fmla="*/ 122 w 246"/>
                <a:gd name="T23" fmla="*/ 311 h 316"/>
                <a:gd name="T24" fmla="*/ 130 w 246"/>
                <a:gd name="T25" fmla="*/ 316 h 316"/>
                <a:gd name="T26" fmla="*/ 139 w 246"/>
                <a:gd name="T27" fmla="*/ 315 h 316"/>
                <a:gd name="T28" fmla="*/ 154 w 246"/>
                <a:gd name="T29" fmla="*/ 298 h 316"/>
                <a:gd name="T30" fmla="*/ 180 w 246"/>
                <a:gd name="T31" fmla="*/ 274 h 316"/>
                <a:gd name="T32" fmla="*/ 207 w 246"/>
                <a:gd name="T33" fmla="*/ 250 h 316"/>
                <a:gd name="T34" fmla="*/ 230 w 246"/>
                <a:gd name="T35" fmla="*/ 223 h 316"/>
                <a:gd name="T36" fmla="*/ 244 w 246"/>
                <a:gd name="T37" fmla="*/ 191 h 316"/>
                <a:gd name="T38" fmla="*/ 242 w 246"/>
                <a:gd name="T39" fmla="*/ 156 h 316"/>
                <a:gd name="T40" fmla="*/ 227 w 246"/>
                <a:gd name="T41" fmla="*/ 123 h 316"/>
                <a:gd name="T42" fmla="*/ 201 w 246"/>
                <a:gd name="T43" fmla="*/ 96 h 316"/>
                <a:gd name="T44" fmla="*/ 177 w 246"/>
                <a:gd name="T45" fmla="*/ 76 h 316"/>
                <a:gd name="T46" fmla="*/ 152 w 246"/>
                <a:gd name="T47" fmla="*/ 61 h 316"/>
                <a:gd name="T48" fmla="*/ 126 w 246"/>
                <a:gd name="T49" fmla="*/ 44 h 316"/>
                <a:gd name="T50" fmla="*/ 98 w 246"/>
                <a:gd name="T51" fmla="*/ 29 h 316"/>
                <a:gd name="T52" fmla="*/ 73 w 246"/>
                <a:gd name="T53" fmla="*/ 16 h 316"/>
                <a:gd name="T54" fmla="*/ 47 w 246"/>
                <a:gd name="T55" fmla="*/ 7 h 316"/>
                <a:gd name="T56" fmla="*/ 25 w 246"/>
                <a:gd name="T57" fmla="*/ 1 h 316"/>
                <a:gd name="T58" fmla="*/ 7 w 246"/>
                <a:gd name="T59" fmla="*/ 1 h 316"/>
                <a:gd name="T60" fmla="*/ 8 w 246"/>
                <a:gd name="T61" fmla="*/ 6 h 316"/>
                <a:gd name="T62" fmla="*/ 28 w 246"/>
                <a:gd name="T63" fmla="*/ 14 h 316"/>
                <a:gd name="T64" fmla="*/ 52 w 246"/>
                <a:gd name="T65" fmla="*/ 25 h 316"/>
                <a:gd name="T66" fmla="*/ 78 w 246"/>
                <a:gd name="T67" fmla="*/ 37 h 316"/>
                <a:gd name="T68" fmla="*/ 107 w 246"/>
                <a:gd name="T69" fmla="*/ 53 h 316"/>
                <a:gd name="T70" fmla="*/ 135 w 246"/>
                <a:gd name="T71" fmla="*/ 70 h 316"/>
                <a:gd name="T72" fmla="*/ 163 w 246"/>
                <a:gd name="T73" fmla="*/ 89 h 316"/>
                <a:gd name="T74" fmla="*/ 187 w 246"/>
                <a:gd name="T75" fmla="*/ 108 h 3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6"/>
                <a:gd name="T116" fmla="*/ 246 w 246"/>
                <a:gd name="T117" fmla="*/ 316 h 3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6">
                  <a:moveTo>
                    <a:pt x="199" y="118"/>
                  </a:moveTo>
                  <a:lnTo>
                    <a:pt x="207" y="126"/>
                  </a:lnTo>
                  <a:lnTo>
                    <a:pt x="214" y="136"/>
                  </a:lnTo>
                  <a:lnTo>
                    <a:pt x="219" y="146"/>
                  </a:lnTo>
                  <a:lnTo>
                    <a:pt x="223" y="157"/>
                  </a:lnTo>
                  <a:lnTo>
                    <a:pt x="225" y="167"/>
                  </a:lnTo>
                  <a:lnTo>
                    <a:pt x="225" y="179"/>
                  </a:lnTo>
                  <a:lnTo>
                    <a:pt x="221" y="191"/>
                  </a:lnTo>
                  <a:lnTo>
                    <a:pt x="216" y="201"/>
                  </a:lnTo>
                  <a:lnTo>
                    <a:pt x="208" y="213"/>
                  </a:lnTo>
                  <a:lnTo>
                    <a:pt x="199" y="223"/>
                  </a:lnTo>
                  <a:lnTo>
                    <a:pt x="188" y="233"/>
                  </a:lnTo>
                  <a:lnTo>
                    <a:pt x="177" y="242"/>
                  </a:lnTo>
                  <a:lnTo>
                    <a:pt x="166" y="250"/>
                  </a:lnTo>
                  <a:lnTo>
                    <a:pt x="154" y="260"/>
                  </a:lnTo>
                  <a:lnTo>
                    <a:pt x="143" y="269"/>
                  </a:lnTo>
                  <a:lnTo>
                    <a:pt x="132" y="280"/>
                  </a:lnTo>
                  <a:lnTo>
                    <a:pt x="129" y="283"/>
                  </a:lnTo>
                  <a:lnTo>
                    <a:pt x="126" y="288"/>
                  </a:lnTo>
                  <a:lnTo>
                    <a:pt x="124" y="292"/>
                  </a:lnTo>
                  <a:lnTo>
                    <a:pt x="122" y="297"/>
                  </a:lnTo>
                  <a:lnTo>
                    <a:pt x="121" y="302"/>
                  </a:lnTo>
                  <a:lnTo>
                    <a:pt x="121" y="306"/>
                  </a:lnTo>
                  <a:lnTo>
                    <a:pt x="122" y="311"/>
                  </a:lnTo>
                  <a:lnTo>
                    <a:pt x="125" y="315"/>
                  </a:lnTo>
                  <a:lnTo>
                    <a:pt x="130" y="316"/>
                  </a:lnTo>
                  <a:lnTo>
                    <a:pt x="135" y="316"/>
                  </a:lnTo>
                  <a:lnTo>
                    <a:pt x="139" y="315"/>
                  </a:lnTo>
                  <a:lnTo>
                    <a:pt x="143" y="311"/>
                  </a:lnTo>
                  <a:lnTo>
                    <a:pt x="154" y="298"/>
                  </a:lnTo>
                  <a:lnTo>
                    <a:pt x="167" y="285"/>
                  </a:lnTo>
                  <a:lnTo>
                    <a:pt x="180" y="274"/>
                  </a:lnTo>
                  <a:lnTo>
                    <a:pt x="194" y="262"/>
                  </a:lnTo>
                  <a:lnTo>
                    <a:pt x="207" y="250"/>
                  </a:lnTo>
                  <a:lnTo>
                    <a:pt x="219" y="237"/>
                  </a:lnTo>
                  <a:lnTo>
                    <a:pt x="230" y="223"/>
                  </a:lnTo>
                  <a:lnTo>
                    <a:pt x="239" y="208"/>
                  </a:lnTo>
                  <a:lnTo>
                    <a:pt x="244" y="191"/>
                  </a:lnTo>
                  <a:lnTo>
                    <a:pt x="246" y="173"/>
                  </a:lnTo>
                  <a:lnTo>
                    <a:pt x="242" y="156"/>
                  </a:lnTo>
                  <a:lnTo>
                    <a:pt x="236" y="139"/>
                  </a:lnTo>
                  <a:lnTo>
                    <a:pt x="227" y="123"/>
                  </a:lnTo>
                  <a:lnTo>
                    <a:pt x="215" y="109"/>
                  </a:lnTo>
                  <a:lnTo>
                    <a:pt x="201" y="96"/>
                  </a:lnTo>
                  <a:lnTo>
                    <a:pt x="187" y="84"/>
                  </a:lnTo>
                  <a:lnTo>
                    <a:pt x="177" y="76"/>
                  </a:lnTo>
                  <a:lnTo>
                    <a:pt x="165" y="69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26" y="44"/>
                  </a:lnTo>
                  <a:lnTo>
                    <a:pt x="112" y="36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3" y="16"/>
                  </a:lnTo>
                  <a:lnTo>
                    <a:pt x="60" y="11"/>
                  </a:lnTo>
                  <a:lnTo>
                    <a:pt x="47" y="7"/>
                  </a:lnTo>
                  <a:lnTo>
                    <a:pt x="35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9"/>
                  </a:lnTo>
                  <a:lnTo>
                    <a:pt x="28" y="14"/>
                  </a:lnTo>
                  <a:lnTo>
                    <a:pt x="39" y="19"/>
                  </a:lnTo>
                  <a:lnTo>
                    <a:pt x="52" y="25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3" y="44"/>
                  </a:lnTo>
                  <a:lnTo>
                    <a:pt x="107" y="53"/>
                  </a:lnTo>
                  <a:lnTo>
                    <a:pt x="121" y="61"/>
                  </a:lnTo>
                  <a:lnTo>
                    <a:pt x="135" y="70"/>
                  </a:lnTo>
                  <a:lnTo>
                    <a:pt x="149" y="80"/>
                  </a:lnTo>
                  <a:lnTo>
                    <a:pt x="163" y="89"/>
                  </a:lnTo>
                  <a:lnTo>
                    <a:pt x="176" y="98"/>
                  </a:lnTo>
                  <a:lnTo>
                    <a:pt x="187" y="108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2" name="Freeform 84"/>
            <p:cNvSpPr>
              <a:spLocks/>
            </p:cNvSpPr>
            <p:nvPr/>
          </p:nvSpPr>
          <p:spPr bwMode="auto">
            <a:xfrm>
              <a:off x="4135" y="3599"/>
              <a:ext cx="81" cy="59"/>
            </a:xfrm>
            <a:custGeom>
              <a:avLst/>
              <a:gdLst>
                <a:gd name="T0" fmla="*/ 264 w 324"/>
                <a:gd name="T1" fmla="*/ 52 h 237"/>
                <a:gd name="T2" fmla="*/ 279 w 324"/>
                <a:gd name="T3" fmla="*/ 100 h 237"/>
                <a:gd name="T4" fmla="*/ 297 w 324"/>
                <a:gd name="T5" fmla="*/ 147 h 237"/>
                <a:gd name="T6" fmla="*/ 315 w 324"/>
                <a:gd name="T7" fmla="*/ 193 h 237"/>
                <a:gd name="T8" fmla="*/ 324 w 324"/>
                <a:gd name="T9" fmla="*/ 222 h 237"/>
                <a:gd name="T10" fmla="*/ 322 w 324"/>
                <a:gd name="T11" fmla="*/ 231 h 237"/>
                <a:gd name="T12" fmla="*/ 313 w 324"/>
                <a:gd name="T13" fmla="*/ 237 h 237"/>
                <a:gd name="T14" fmla="*/ 304 w 324"/>
                <a:gd name="T15" fmla="*/ 235 h 237"/>
                <a:gd name="T16" fmla="*/ 290 w 324"/>
                <a:gd name="T17" fmla="*/ 204 h 237"/>
                <a:gd name="T18" fmla="*/ 270 w 324"/>
                <a:gd name="T19" fmla="*/ 139 h 237"/>
                <a:gd name="T20" fmla="*/ 254 w 324"/>
                <a:gd name="T21" fmla="*/ 76 h 237"/>
                <a:gd name="T22" fmla="*/ 244 w 324"/>
                <a:gd name="T23" fmla="*/ 34 h 237"/>
                <a:gd name="T24" fmla="*/ 226 w 324"/>
                <a:gd name="T25" fmla="*/ 28 h 237"/>
                <a:gd name="T26" fmla="*/ 191 w 324"/>
                <a:gd name="T27" fmla="*/ 31 h 237"/>
                <a:gd name="T28" fmla="*/ 153 w 324"/>
                <a:gd name="T29" fmla="*/ 41 h 237"/>
                <a:gd name="T30" fmla="*/ 118 w 324"/>
                <a:gd name="T31" fmla="*/ 52 h 237"/>
                <a:gd name="T32" fmla="*/ 84 w 324"/>
                <a:gd name="T33" fmla="*/ 68 h 237"/>
                <a:gd name="T34" fmla="*/ 54 w 324"/>
                <a:gd name="T35" fmla="*/ 84 h 237"/>
                <a:gd name="T36" fmla="*/ 27 w 324"/>
                <a:gd name="T37" fmla="*/ 99 h 237"/>
                <a:gd name="T38" fmla="*/ 7 w 324"/>
                <a:gd name="T39" fmla="*/ 114 h 237"/>
                <a:gd name="T40" fmla="*/ 0 w 324"/>
                <a:gd name="T41" fmla="*/ 109 h 237"/>
                <a:gd name="T42" fmla="*/ 15 w 324"/>
                <a:gd name="T43" fmla="*/ 83 h 237"/>
                <a:gd name="T44" fmla="*/ 42 w 324"/>
                <a:gd name="T45" fmla="*/ 57 h 237"/>
                <a:gd name="T46" fmla="*/ 74 w 324"/>
                <a:gd name="T47" fmla="*/ 35 h 237"/>
                <a:gd name="T48" fmla="*/ 111 w 324"/>
                <a:gd name="T49" fmla="*/ 18 h 237"/>
                <a:gd name="T50" fmla="*/ 167 w 324"/>
                <a:gd name="T51" fmla="*/ 7 h 237"/>
                <a:gd name="T52" fmla="*/ 221 w 324"/>
                <a:gd name="T53" fmla="*/ 1 h 237"/>
                <a:gd name="T54" fmla="*/ 256 w 324"/>
                <a:gd name="T55" fmla="*/ 0 h 237"/>
                <a:gd name="T56" fmla="*/ 268 w 324"/>
                <a:gd name="T57" fmla="*/ 1 h 237"/>
                <a:gd name="T58" fmla="*/ 275 w 324"/>
                <a:gd name="T59" fmla="*/ 9 h 237"/>
                <a:gd name="T60" fmla="*/ 275 w 324"/>
                <a:gd name="T61" fmla="*/ 21 h 237"/>
                <a:gd name="T62" fmla="*/ 267 w 324"/>
                <a:gd name="T63" fmla="*/ 28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4"/>
                <a:gd name="T97" fmla="*/ 0 h 237"/>
                <a:gd name="T98" fmla="*/ 324 w 324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4" h="237">
                  <a:moveTo>
                    <a:pt x="260" y="29"/>
                  </a:moveTo>
                  <a:lnTo>
                    <a:pt x="264" y="52"/>
                  </a:lnTo>
                  <a:lnTo>
                    <a:pt x="271" y="76"/>
                  </a:lnTo>
                  <a:lnTo>
                    <a:pt x="279" y="100"/>
                  </a:lnTo>
                  <a:lnTo>
                    <a:pt x="288" y="124"/>
                  </a:lnTo>
                  <a:lnTo>
                    <a:pt x="297" y="147"/>
                  </a:lnTo>
                  <a:lnTo>
                    <a:pt x="306" y="171"/>
                  </a:lnTo>
                  <a:lnTo>
                    <a:pt x="315" y="193"/>
                  </a:lnTo>
                  <a:lnTo>
                    <a:pt x="323" y="216"/>
                  </a:lnTo>
                  <a:lnTo>
                    <a:pt x="324" y="222"/>
                  </a:lnTo>
                  <a:lnTo>
                    <a:pt x="324" y="227"/>
                  </a:lnTo>
                  <a:lnTo>
                    <a:pt x="322" y="231"/>
                  </a:lnTo>
                  <a:lnTo>
                    <a:pt x="318" y="235"/>
                  </a:lnTo>
                  <a:lnTo>
                    <a:pt x="313" y="237"/>
                  </a:lnTo>
                  <a:lnTo>
                    <a:pt x="309" y="237"/>
                  </a:lnTo>
                  <a:lnTo>
                    <a:pt x="304" y="235"/>
                  </a:lnTo>
                  <a:lnTo>
                    <a:pt x="301" y="230"/>
                  </a:lnTo>
                  <a:lnTo>
                    <a:pt x="290" y="204"/>
                  </a:lnTo>
                  <a:lnTo>
                    <a:pt x="281" y="173"/>
                  </a:lnTo>
                  <a:lnTo>
                    <a:pt x="270" y="139"/>
                  </a:lnTo>
                  <a:lnTo>
                    <a:pt x="262" y="106"/>
                  </a:lnTo>
                  <a:lnTo>
                    <a:pt x="254" y="76"/>
                  </a:lnTo>
                  <a:lnTo>
                    <a:pt x="248" y="51"/>
                  </a:lnTo>
                  <a:lnTo>
                    <a:pt x="244" y="34"/>
                  </a:lnTo>
                  <a:lnTo>
                    <a:pt x="243" y="28"/>
                  </a:lnTo>
                  <a:lnTo>
                    <a:pt x="226" y="28"/>
                  </a:lnTo>
                  <a:lnTo>
                    <a:pt x="208" y="29"/>
                  </a:lnTo>
                  <a:lnTo>
                    <a:pt x="191" y="31"/>
                  </a:lnTo>
                  <a:lnTo>
                    <a:pt x="172" y="35"/>
                  </a:lnTo>
                  <a:lnTo>
                    <a:pt x="153" y="41"/>
                  </a:lnTo>
                  <a:lnTo>
                    <a:pt x="136" y="47"/>
                  </a:lnTo>
                  <a:lnTo>
                    <a:pt x="118" y="52"/>
                  </a:lnTo>
                  <a:lnTo>
                    <a:pt x="101" y="59"/>
                  </a:lnTo>
                  <a:lnTo>
                    <a:pt x="84" y="68"/>
                  </a:lnTo>
                  <a:lnTo>
                    <a:pt x="68" y="76"/>
                  </a:lnTo>
                  <a:lnTo>
                    <a:pt x="54" y="84"/>
                  </a:lnTo>
                  <a:lnTo>
                    <a:pt x="40" y="92"/>
                  </a:lnTo>
                  <a:lnTo>
                    <a:pt x="27" y="99"/>
                  </a:lnTo>
                  <a:lnTo>
                    <a:pt x="16" y="107"/>
                  </a:lnTo>
                  <a:lnTo>
                    <a:pt x="7" y="114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6" y="96"/>
                  </a:lnTo>
                  <a:lnTo>
                    <a:pt x="15" y="83"/>
                  </a:lnTo>
                  <a:lnTo>
                    <a:pt x="28" y="70"/>
                  </a:lnTo>
                  <a:lnTo>
                    <a:pt x="42" y="57"/>
                  </a:lnTo>
                  <a:lnTo>
                    <a:pt x="59" y="44"/>
                  </a:lnTo>
                  <a:lnTo>
                    <a:pt x="74" y="35"/>
                  </a:lnTo>
                  <a:lnTo>
                    <a:pt x="89" y="27"/>
                  </a:lnTo>
                  <a:lnTo>
                    <a:pt x="111" y="18"/>
                  </a:lnTo>
                  <a:lnTo>
                    <a:pt x="138" y="11"/>
                  </a:lnTo>
                  <a:lnTo>
                    <a:pt x="167" y="7"/>
                  </a:lnTo>
                  <a:lnTo>
                    <a:pt x="195" y="3"/>
                  </a:lnTo>
                  <a:lnTo>
                    <a:pt x="221" y="1"/>
                  </a:lnTo>
                  <a:lnTo>
                    <a:pt x="242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1"/>
                  </a:lnTo>
                  <a:lnTo>
                    <a:pt x="272" y="4"/>
                  </a:lnTo>
                  <a:lnTo>
                    <a:pt x="275" y="9"/>
                  </a:lnTo>
                  <a:lnTo>
                    <a:pt x="276" y="15"/>
                  </a:lnTo>
                  <a:lnTo>
                    <a:pt x="275" y="21"/>
                  </a:lnTo>
                  <a:lnTo>
                    <a:pt x="271" y="25"/>
                  </a:lnTo>
                  <a:lnTo>
                    <a:pt x="267" y="28"/>
                  </a:lnTo>
                  <a:lnTo>
                    <a:pt x="26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3" name="Freeform 85"/>
            <p:cNvSpPr>
              <a:spLocks/>
            </p:cNvSpPr>
            <p:nvPr/>
          </p:nvSpPr>
          <p:spPr bwMode="auto">
            <a:xfrm>
              <a:off x="4131" y="3629"/>
              <a:ext cx="87" cy="195"/>
            </a:xfrm>
            <a:custGeom>
              <a:avLst/>
              <a:gdLst>
                <a:gd name="T0" fmla="*/ 65 w 349"/>
                <a:gd name="T1" fmla="*/ 235 h 782"/>
                <a:gd name="T2" fmla="*/ 69 w 349"/>
                <a:gd name="T3" fmla="*/ 258 h 782"/>
                <a:gd name="T4" fmla="*/ 85 w 349"/>
                <a:gd name="T5" fmla="*/ 307 h 782"/>
                <a:gd name="T6" fmla="*/ 112 w 349"/>
                <a:gd name="T7" fmla="*/ 371 h 782"/>
                <a:gd name="T8" fmla="*/ 139 w 349"/>
                <a:gd name="T9" fmla="*/ 434 h 782"/>
                <a:gd name="T10" fmla="*/ 167 w 349"/>
                <a:gd name="T11" fmla="*/ 497 h 782"/>
                <a:gd name="T12" fmla="*/ 197 w 349"/>
                <a:gd name="T13" fmla="*/ 559 h 782"/>
                <a:gd name="T14" fmla="*/ 228 w 349"/>
                <a:gd name="T15" fmla="*/ 621 h 782"/>
                <a:gd name="T16" fmla="*/ 259 w 349"/>
                <a:gd name="T17" fmla="*/ 683 h 782"/>
                <a:gd name="T18" fmla="*/ 292 w 349"/>
                <a:gd name="T19" fmla="*/ 745 h 782"/>
                <a:gd name="T20" fmla="*/ 311 w 349"/>
                <a:gd name="T21" fmla="*/ 779 h 782"/>
                <a:gd name="T22" fmla="*/ 321 w 349"/>
                <a:gd name="T23" fmla="*/ 782 h 782"/>
                <a:gd name="T24" fmla="*/ 334 w 349"/>
                <a:gd name="T25" fmla="*/ 782 h 782"/>
                <a:gd name="T26" fmla="*/ 345 w 349"/>
                <a:gd name="T27" fmla="*/ 779 h 782"/>
                <a:gd name="T28" fmla="*/ 349 w 349"/>
                <a:gd name="T29" fmla="*/ 772 h 782"/>
                <a:gd name="T30" fmla="*/ 347 w 349"/>
                <a:gd name="T31" fmla="*/ 763 h 782"/>
                <a:gd name="T32" fmla="*/ 329 w 349"/>
                <a:gd name="T33" fmla="*/ 735 h 782"/>
                <a:gd name="T34" fmla="*/ 303 w 349"/>
                <a:gd name="T35" fmla="*/ 687 h 782"/>
                <a:gd name="T36" fmla="*/ 277 w 349"/>
                <a:gd name="T37" fmla="*/ 639 h 782"/>
                <a:gd name="T38" fmla="*/ 250 w 349"/>
                <a:gd name="T39" fmla="*/ 590 h 782"/>
                <a:gd name="T40" fmla="*/ 214 w 349"/>
                <a:gd name="T41" fmla="*/ 520 h 782"/>
                <a:gd name="T42" fmla="*/ 172 w 349"/>
                <a:gd name="T43" fmla="*/ 433 h 782"/>
                <a:gd name="T44" fmla="*/ 134 w 349"/>
                <a:gd name="T45" fmla="*/ 345 h 782"/>
                <a:gd name="T46" fmla="*/ 101 w 349"/>
                <a:gd name="T47" fmla="*/ 254 h 782"/>
                <a:gd name="T48" fmla="*/ 72 w 349"/>
                <a:gd name="T49" fmla="*/ 179 h 782"/>
                <a:gd name="T50" fmla="*/ 48 w 349"/>
                <a:gd name="T51" fmla="*/ 114 h 782"/>
                <a:gd name="T52" fmla="*/ 28 w 349"/>
                <a:gd name="T53" fmla="*/ 51 h 782"/>
                <a:gd name="T54" fmla="*/ 11 w 349"/>
                <a:gd name="T55" fmla="*/ 8 h 782"/>
                <a:gd name="T56" fmla="*/ 3 w 349"/>
                <a:gd name="T57" fmla="*/ 1 h 782"/>
                <a:gd name="T58" fmla="*/ 0 w 349"/>
                <a:gd name="T59" fmla="*/ 8 h 782"/>
                <a:gd name="T60" fmla="*/ 4 w 349"/>
                <a:gd name="T61" fmla="*/ 39 h 782"/>
                <a:gd name="T62" fmla="*/ 13 w 349"/>
                <a:gd name="T63" fmla="*/ 94 h 782"/>
                <a:gd name="T64" fmla="*/ 25 w 349"/>
                <a:gd name="T65" fmla="*/ 146 h 782"/>
                <a:gd name="T66" fmla="*/ 44 w 349"/>
                <a:gd name="T67" fmla="*/ 197 h 7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9"/>
                <a:gd name="T103" fmla="*/ 0 h 782"/>
                <a:gd name="T104" fmla="*/ 349 w 349"/>
                <a:gd name="T105" fmla="*/ 782 h 7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9" h="782">
                  <a:moveTo>
                    <a:pt x="57" y="220"/>
                  </a:moveTo>
                  <a:lnTo>
                    <a:pt x="65" y="235"/>
                  </a:lnTo>
                  <a:lnTo>
                    <a:pt x="68" y="246"/>
                  </a:lnTo>
                  <a:lnTo>
                    <a:pt x="69" y="258"/>
                  </a:lnTo>
                  <a:lnTo>
                    <a:pt x="73" y="274"/>
                  </a:lnTo>
                  <a:lnTo>
                    <a:pt x="85" y="307"/>
                  </a:lnTo>
                  <a:lnTo>
                    <a:pt x="98" y="339"/>
                  </a:lnTo>
                  <a:lnTo>
                    <a:pt x="112" y="371"/>
                  </a:lnTo>
                  <a:lnTo>
                    <a:pt x="125" y="403"/>
                  </a:lnTo>
                  <a:lnTo>
                    <a:pt x="139" y="434"/>
                  </a:lnTo>
                  <a:lnTo>
                    <a:pt x="153" y="466"/>
                  </a:lnTo>
                  <a:lnTo>
                    <a:pt x="167" y="497"/>
                  </a:lnTo>
                  <a:lnTo>
                    <a:pt x="182" y="529"/>
                  </a:lnTo>
                  <a:lnTo>
                    <a:pt x="197" y="559"/>
                  </a:lnTo>
                  <a:lnTo>
                    <a:pt x="212" y="591"/>
                  </a:lnTo>
                  <a:lnTo>
                    <a:pt x="228" y="621"/>
                  </a:lnTo>
                  <a:lnTo>
                    <a:pt x="244" y="653"/>
                  </a:lnTo>
                  <a:lnTo>
                    <a:pt x="259" y="683"/>
                  </a:lnTo>
                  <a:lnTo>
                    <a:pt x="276" y="715"/>
                  </a:lnTo>
                  <a:lnTo>
                    <a:pt x="292" y="745"/>
                  </a:lnTo>
                  <a:lnTo>
                    <a:pt x="308" y="777"/>
                  </a:lnTo>
                  <a:lnTo>
                    <a:pt x="311" y="779"/>
                  </a:lnTo>
                  <a:lnTo>
                    <a:pt x="315" y="780"/>
                  </a:lnTo>
                  <a:lnTo>
                    <a:pt x="321" y="782"/>
                  </a:lnTo>
                  <a:lnTo>
                    <a:pt x="328" y="782"/>
                  </a:lnTo>
                  <a:lnTo>
                    <a:pt x="334" y="782"/>
                  </a:lnTo>
                  <a:lnTo>
                    <a:pt x="340" y="780"/>
                  </a:lnTo>
                  <a:lnTo>
                    <a:pt x="345" y="779"/>
                  </a:lnTo>
                  <a:lnTo>
                    <a:pt x="347" y="777"/>
                  </a:lnTo>
                  <a:lnTo>
                    <a:pt x="349" y="772"/>
                  </a:lnTo>
                  <a:lnTo>
                    <a:pt x="349" y="768"/>
                  </a:lnTo>
                  <a:lnTo>
                    <a:pt x="347" y="763"/>
                  </a:lnTo>
                  <a:lnTo>
                    <a:pt x="343" y="759"/>
                  </a:lnTo>
                  <a:lnTo>
                    <a:pt x="329" y="735"/>
                  </a:lnTo>
                  <a:lnTo>
                    <a:pt x="317" y="711"/>
                  </a:lnTo>
                  <a:lnTo>
                    <a:pt x="303" y="687"/>
                  </a:lnTo>
                  <a:lnTo>
                    <a:pt x="290" y="662"/>
                  </a:lnTo>
                  <a:lnTo>
                    <a:pt x="277" y="639"/>
                  </a:lnTo>
                  <a:lnTo>
                    <a:pt x="264" y="614"/>
                  </a:lnTo>
                  <a:lnTo>
                    <a:pt x="250" y="590"/>
                  </a:lnTo>
                  <a:lnTo>
                    <a:pt x="237" y="565"/>
                  </a:lnTo>
                  <a:lnTo>
                    <a:pt x="214" y="520"/>
                  </a:lnTo>
                  <a:lnTo>
                    <a:pt x="193" y="476"/>
                  </a:lnTo>
                  <a:lnTo>
                    <a:pt x="172" y="433"/>
                  </a:lnTo>
                  <a:lnTo>
                    <a:pt x="153" y="389"/>
                  </a:lnTo>
                  <a:lnTo>
                    <a:pt x="134" y="345"/>
                  </a:lnTo>
                  <a:lnTo>
                    <a:pt x="118" y="301"/>
                  </a:lnTo>
                  <a:lnTo>
                    <a:pt x="101" y="254"/>
                  </a:lnTo>
                  <a:lnTo>
                    <a:pt x="85" y="206"/>
                  </a:lnTo>
                  <a:lnTo>
                    <a:pt x="72" y="179"/>
                  </a:lnTo>
                  <a:lnTo>
                    <a:pt x="59" y="148"/>
                  </a:lnTo>
                  <a:lnTo>
                    <a:pt x="48" y="114"/>
                  </a:lnTo>
                  <a:lnTo>
                    <a:pt x="37" y="81"/>
                  </a:lnTo>
                  <a:lnTo>
                    <a:pt x="28" y="51"/>
                  </a:lnTo>
                  <a:lnTo>
                    <a:pt x="20" y="26"/>
                  </a:lnTo>
                  <a:lnTo>
                    <a:pt x="11" y="8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9"/>
                  </a:lnTo>
                  <a:lnTo>
                    <a:pt x="8" y="67"/>
                  </a:lnTo>
                  <a:lnTo>
                    <a:pt x="13" y="94"/>
                  </a:lnTo>
                  <a:lnTo>
                    <a:pt x="18" y="120"/>
                  </a:lnTo>
                  <a:lnTo>
                    <a:pt x="25" y="146"/>
                  </a:lnTo>
                  <a:lnTo>
                    <a:pt x="34" y="172"/>
                  </a:lnTo>
                  <a:lnTo>
                    <a:pt x="44" y="197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4" name="Freeform 86"/>
            <p:cNvSpPr>
              <a:spLocks/>
            </p:cNvSpPr>
            <p:nvPr/>
          </p:nvSpPr>
          <p:spPr bwMode="auto">
            <a:xfrm>
              <a:off x="4217" y="3797"/>
              <a:ext cx="76" cy="40"/>
            </a:xfrm>
            <a:custGeom>
              <a:avLst/>
              <a:gdLst>
                <a:gd name="T0" fmla="*/ 1 w 304"/>
                <a:gd name="T1" fmla="*/ 148 h 161"/>
                <a:gd name="T2" fmla="*/ 0 w 304"/>
                <a:gd name="T3" fmla="*/ 152 h 161"/>
                <a:gd name="T4" fmla="*/ 0 w 304"/>
                <a:gd name="T5" fmla="*/ 155 h 161"/>
                <a:gd name="T6" fmla="*/ 1 w 304"/>
                <a:gd name="T7" fmla="*/ 159 h 161"/>
                <a:gd name="T8" fmla="*/ 4 w 304"/>
                <a:gd name="T9" fmla="*/ 161 h 161"/>
                <a:gd name="T10" fmla="*/ 23 w 304"/>
                <a:gd name="T11" fmla="*/ 152 h 161"/>
                <a:gd name="T12" fmla="*/ 41 w 304"/>
                <a:gd name="T13" fmla="*/ 143 h 161"/>
                <a:gd name="T14" fmla="*/ 59 w 304"/>
                <a:gd name="T15" fmla="*/ 135 h 161"/>
                <a:gd name="T16" fmla="*/ 78 w 304"/>
                <a:gd name="T17" fmla="*/ 127 h 161"/>
                <a:gd name="T18" fmla="*/ 98 w 304"/>
                <a:gd name="T19" fmla="*/ 119 h 161"/>
                <a:gd name="T20" fmla="*/ 117 w 304"/>
                <a:gd name="T21" fmla="*/ 112 h 161"/>
                <a:gd name="T22" fmla="*/ 135 w 304"/>
                <a:gd name="T23" fmla="*/ 104 h 161"/>
                <a:gd name="T24" fmla="*/ 154 w 304"/>
                <a:gd name="T25" fmla="*/ 97 h 161"/>
                <a:gd name="T26" fmla="*/ 173 w 304"/>
                <a:gd name="T27" fmla="*/ 88 h 161"/>
                <a:gd name="T28" fmla="*/ 191 w 304"/>
                <a:gd name="T29" fmla="*/ 80 h 161"/>
                <a:gd name="T30" fmla="*/ 210 w 304"/>
                <a:gd name="T31" fmla="*/ 72 h 161"/>
                <a:gd name="T32" fmla="*/ 228 w 304"/>
                <a:gd name="T33" fmla="*/ 63 h 161"/>
                <a:gd name="T34" fmla="*/ 246 w 304"/>
                <a:gd name="T35" fmla="*/ 53 h 161"/>
                <a:gd name="T36" fmla="*/ 264 w 304"/>
                <a:gd name="T37" fmla="*/ 44 h 161"/>
                <a:gd name="T38" fmla="*/ 281 w 304"/>
                <a:gd name="T39" fmla="*/ 34 h 161"/>
                <a:gd name="T40" fmla="*/ 299 w 304"/>
                <a:gd name="T41" fmla="*/ 22 h 161"/>
                <a:gd name="T42" fmla="*/ 302 w 304"/>
                <a:gd name="T43" fmla="*/ 18 h 161"/>
                <a:gd name="T44" fmla="*/ 304 w 304"/>
                <a:gd name="T45" fmla="*/ 14 h 161"/>
                <a:gd name="T46" fmla="*/ 304 w 304"/>
                <a:gd name="T47" fmla="*/ 9 h 161"/>
                <a:gd name="T48" fmla="*/ 301 w 304"/>
                <a:gd name="T49" fmla="*/ 5 h 161"/>
                <a:gd name="T50" fmla="*/ 298 w 304"/>
                <a:gd name="T51" fmla="*/ 2 h 161"/>
                <a:gd name="T52" fmla="*/ 293 w 304"/>
                <a:gd name="T53" fmla="*/ 0 h 161"/>
                <a:gd name="T54" fmla="*/ 288 w 304"/>
                <a:gd name="T55" fmla="*/ 0 h 161"/>
                <a:gd name="T56" fmla="*/ 285 w 304"/>
                <a:gd name="T57" fmla="*/ 2 h 161"/>
                <a:gd name="T58" fmla="*/ 266 w 304"/>
                <a:gd name="T59" fmla="*/ 12 h 161"/>
                <a:gd name="T60" fmla="*/ 245 w 304"/>
                <a:gd name="T61" fmla="*/ 23 h 161"/>
                <a:gd name="T62" fmla="*/ 223 w 304"/>
                <a:gd name="T63" fmla="*/ 34 h 161"/>
                <a:gd name="T64" fmla="*/ 201 w 304"/>
                <a:gd name="T65" fmla="*/ 45 h 161"/>
                <a:gd name="T66" fmla="*/ 177 w 304"/>
                <a:gd name="T67" fmla="*/ 57 h 161"/>
                <a:gd name="T68" fmla="*/ 153 w 304"/>
                <a:gd name="T69" fmla="*/ 69 h 161"/>
                <a:gd name="T70" fmla="*/ 129 w 304"/>
                <a:gd name="T71" fmla="*/ 79 h 161"/>
                <a:gd name="T72" fmla="*/ 107 w 304"/>
                <a:gd name="T73" fmla="*/ 91 h 161"/>
                <a:gd name="T74" fmla="*/ 85 w 304"/>
                <a:gd name="T75" fmla="*/ 101 h 161"/>
                <a:gd name="T76" fmla="*/ 65 w 304"/>
                <a:gd name="T77" fmla="*/ 111 h 161"/>
                <a:gd name="T78" fmla="*/ 48 w 304"/>
                <a:gd name="T79" fmla="*/ 120 h 161"/>
                <a:gd name="T80" fmla="*/ 31 w 304"/>
                <a:gd name="T81" fmla="*/ 128 h 161"/>
                <a:gd name="T82" fmla="*/ 18 w 304"/>
                <a:gd name="T83" fmla="*/ 135 h 161"/>
                <a:gd name="T84" fmla="*/ 9 w 304"/>
                <a:gd name="T85" fmla="*/ 141 h 161"/>
                <a:gd name="T86" fmla="*/ 3 w 304"/>
                <a:gd name="T87" fmla="*/ 146 h 161"/>
                <a:gd name="T88" fmla="*/ 1 w 304"/>
                <a:gd name="T89" fmla="*/ 148 h 161"/>
                <a:gd name="T90" fmla="*/ 1 w 304"/>
                <a:gd name="T91" fmla="*/ 148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4"/>
                <a:gd name="T139" fmla="*/ 0 h 161"/>
                <a:gd name="T140" fmla="*/ 304 w 304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4" h="161">
                  <a:moveTo>
                    <a:pt x="1" y="148"/>
                  </a:move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1"/>
                  </a:lnTo>
                  <a:lnTo>
                    <a:pt x="23" y="152"/>
                  </a:lnTo>
                  <a:lnTo>
                    <a:pt x="41" y="143"/>
                  </a:lnTo>
                  <a:lnTo>
                    <a:pt x="59" y="135"/>
                  </a:lnTo>
                  <a:lnTo>
                    <a:pt x="78" y="127"/>
                  </a:lnTo>
                  <a:lnTo>
                    <a:pt x="98" y="119"/>
                  </a:lnTo>
                  <a:lnTo>
                    <a:pt x="117" y="112"/>
                  </a:lnTo>
                  <a:lnTo>
                    <a:pt x="135" y="104"/>
                  </a:lnTo>
                  <a:lnTo>
                    <a:pt x="154" y="97"/>
                  </a:lnTo>
                  <a:lnTo>
                    <a:pt x="173" y="88"/>
                  </a:lnTo>
                  <a:lnTo>
                    <a:pt x="191" y="80"/>
                  </a:lnTo>
                  <a:lnTo>
                    <a:pt x="210" y="72"/>
                  </a:lnTo>
                  <a:lnTo>
                    <a:pt x="228" y="63"/>
                  </a:lnTo>
                  <a:lnTo>
                    <a:pt x="246" y="53"/>
                  </a:lnTo>
                  <a:lnTo>
                    <a:pt x="264" y="44"/>
                  </a:lnTo>
                  <a:lnTo>
                    <a:pt x="281" y="34"/>
                  </a:lnTo>
                  <a:lnTo>
                    <a:pt x="299" y="22"/>
                  </a:lnTo>
                  <a:lnTo>
                    <a:pt x="302" y="18"/>
                  </a:lnTo>
                  <a:lnTo>
                    <a:pt x="304" y="14"/>
                  </a:lnTo>
                  <a:lnTo>
                    <a:pt x="304" y="9"/>
                  </a:lnTo>
                  <a:lnTo>
                    <a:pt x="301" y="5"/>
                  </a:lnTo>
                  <a:lnTo>
                    <a:pt x="298" y="2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66" y="12"/>
                  </a:lnTo>
                  <a:lnTo>
                    <a:pt x="245" y="23"/>
                  </a:lnTo>
                  <a:lnTo>
                    <a:pt x="223" y="34"/>
                  </a:lnTo>
                  <a:lnTo>
                    <a:pt x="201" y="45"/>
                  </a:lnTo>
                  <a:lnTo>
                    <a:pt x="177" y="57"/>
                  </a:lnTo>
                  <a:lnTo>
                    <a:pt x="153" y="69"/>
                  </a:lnTo>
                  <a:lnTo>
                    <a:pt x="129" y="79"/>
                  </a:lnTo>
                  <a:lnTo>
                    <a:pt x="107" y="91"/>
                  </a:lnTo>
                  <a:lnTo>
                    <a:pt x="85" y="101"/>
                  </a:lnTo>
                  <a:lnTo>
                    <a:pt x="65" y="111"/>
                  </a:lnTo>
                  <a:lnTo>
                    <a:pt x="48" y="120"/>
                  </a:lnTo>
                  <a:lnTo>
                    <a:pt x="31" y="128"/>
                  </a:lnTo>
                  <a:lnTo>
                    <a:pt x="18" y="135"/>
                  </a:lnTo>
                  <a:lnTo>
                    <a:pt x="9" y="141"/>
                  </a:lnTo>
                  <a:lnTo>
                    <a:pt x="3" y="146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5" name="Freeform 87"/>
            <p:cNvSpPr>
              <a:spLocks/>
            </p:cNvSpPr>
            <p:nvPr/>
          </p:nvSpPr>
          <p:spPr bwMode="auto">
            <a:xfrm>
              <a:off x="4116" y="3571"/>
              <a:ext cx="20" cy="48"/>
            </a:xfrm>
            <a:custGeom>
              <a:avLst/>
              <a:gdLst>
                <a:gd name="T0" fmla="*/ 31 w 83"/>
                <a:gd name="T1" fmla="*/ 14 h 190"/>
                <a:gd name="T2" fmla="*/ 29 w 83"/>
                <a:gd name="T3" fmla="*/ 8 h 190"/>
                <a:gd name="T4" fmla="*/ 26 w 83"/>
                <a:gd name="T5" fmla="*/ 3 h 190"/>
                <a:gd name="T6" fmla="*/ 20 w 83"/>
                <a:gd name="T7" fmla="*/ 1 h 190"/>
                <a:gd name="T8" fmla="*/ 14 w 83"/>
                <a:gd name="T9" fmla="*/ 0 h 190"/>
                <a:gd name="T10" fmla="*/ 8 w 83"/>
                <a:gd name="T11" fmla="*/ 2 h 190"/>
                <a:gd name="T12" fmla="*/ 3 w 83"/>
                <a:gd name="T13" fmla="*/ 5 h 190"/>
                <a:gd name="T14" fmla="*/ 0 w 83"/>
                <a:gd name="T15" fmla="*/ 11 h 190"/>
                <a:gd name="T16" fmla="*/ 0 w 83"/>
                <a:gd name="T17" fmla="*/ 17 h 190"/>
                <a:gd name="T18" fmla="*/ 6 w 83"/>
                <a:gd name="T19" fmla="*/ 43 h 190"/>
                <a:gd name="T20" fmla="*/ 15 w 83"/>
                <a:gd name="T21" fmla="*/ 72 h 190"/>
                <a:gd name="T22" fmla="*/ 27 w 83"/>
                <a:gd name="T23" fmla="*/ 101 h 190"/>
                <a:gd name="T24" fmla="*/ 41 w 83"/>
                <a:gd name="T25" fmla="*/ 129 h 190"/>
                <a:gd name="T26" fmla="*/ 55 w 83"/>
                <a:gd name="T27" fmla="*/ 154 h 190"/>
                <a:gd name="T28" fmla="*/ 68 w 83"/>
                <a:gd name="T29" fmla="*/ 174 h 190"/>
                <a:gd name="T30" fmla="*/ 77 w 83"/>
                <a:gd name="T31" fmla="*/ 187 h 190"/>
                <a:gd name="T32" fmla="*/ 83 w 83"/>
                <a:gd name="T33" fmla="*/ 190 h 190"/>
                <a:gd name="T34" fmla="*/ 81 w 83"/>
                <a:gd name="T35" fmla="*/ 177 h 190"/>
                <a:gd name="T36" fmla="*/ 75 w 83"/>
                <a:gd name="T37" fmla="*/ 161 h 190"/>
                <a:gd name="T38" fmla="*/ 68 w 83"/>
                <a:gd name="T39" fmla="*/ 140 h 190"/>
                <a:gd name="T40" fmla="*/ 60 w 83"/>
                <a:gd name="T41" fmla="*/ 115 h 190"/>
                <a:gd name="T42" fmla="*/ 51 w 83"/>
                <a:gd name="T43" fmla="*/ 90 h 190"/>
                <a:gd name="T44" fmla="*/ 43 w 83"/>
                <a:gd name="T45" fmla="*/ 64 h 190"/>
                <a:gd name="T46" fmla="*/ 36 w 83"/>
                <a:gd name="T47" fmla="*/ 38 h 190"/>
                <a:gd name="T48" fmla="*/ 31 w 83"/>
                <a:gd name="T49" fmla="*/ 14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90"/>
                <a:gd name="T77" fmla="*/ 83 w 83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90">
                  <a:moveTo>
                    <a:pt x="31" y="14"/>
                  </a:moveTo>
                  <a:lnTo>
                    <a:pt x="29" y="8"/>
                  </a:lnTo>
                  <a:lnTo>
                    <a:pt x="26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7" y="101"/>
                  </a:lnTo>
                  <a:lnTo>
                    <a:pt x="41" y="129"/>
                  </a:lnTo>
                  <a:lnTo>
                    <a:pt x="55" y="154"/>
                  </a:lnTo>
                  <a:lnTo>
                    <a:pt x="68" y="174"/>
                  </a:lnTo>
                  <a:lnTo>
                    <a:pt x="77" y="187"/>
                  </a:lnTo>
                  <a:lnTo>
                    <a:pt x="83" y="190"/>
                  </a:lnTo>
                  <a:lnTo>
                    <a:pt x="81" y="177"/>
                  </a:lnTo>
                  <a:lnTo>
                    <a:pt x="75" y="161"/>
                  </a:lnTo>
                  <a:lnTo>
                    <a:pt x="68" y="140"/>
                  </a:lnTo>
                  <a:lnTo>
                    <a:pt x="60" y="115"/>
                  </a:lnTo>
                  <a:lnTo>
                    <a:pt x="51" y="90"/>
                  </a:lnTo>
                  <a:lnTo>
                    <a:pt x="43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6" name="Freeform 88"/>
            <p:cNvSpPr>
              <a:spLocks/>
            </p:cNvSpPr>
            <p:nvPr/>
          </p:nvSpPr>
          <p:spPr bwMode="auto">
            <a:xfrm>
              <a:off x="4107" y="3545"/>
              <a:ext cx="10" cy="24"/>
            </a:xfrm>
            <a:custGeom>
              <a:avLst/>
              <a:gdLst>
                <a:gd name="T0" fmla="*/ 22 w 43"/>
                <a:gd name="T1" fmla="*/ 10 h 96"/>
                <a:gd name="T2" fmla="*/ 21 w 43"/>
                <a:gd name="T3" fmla="*/ 6 h 96"/>
                <a:gd name="T4" fmla="*/ 17 w 43"/>
                <a:gd name="T5" fmla="*/ 2 h 96"/>
                <a:gd name="T6" fmla="*/ 14 w 43"/>
                <a:gd name="T7" fmla="*/ 0 h 96"/>
                <a:gd name="T8" fmla="*/ 9 w 43"/>
                <a:gd name="T9" fmla="*/ 0 h 96"/>
                <a:gd name="T10" fmla="*/ 6 w 43"/>
                <a:gd name="T11" fmla="*/ 1 h 96"/>
                <a:gd name="T12" fmla="*/ 2 w 43"/>
                <a:gd name="T13" fmla="*/ 3 h 96"/>
                <a:gd name="T14" fmla="*/ 0 w 43"/>
                <a:gd name="T15" fmla="*/ 7 h 96"/>
                <a:gd name="T16" fmla="*/ 0 w 43"/>
                <a:gd name="T17" fmla="*/ 12 h 96"/>
                <a:gd name="T18" fmla="*/ 0 w 43"/>
                <a:gd name="T19" fmla="*/ 24 h 96"/>
                <a:gd name="T20" fmla="*/ 3 w 43"/>
                <a:gd name="T21" fmla="*/ 38 h 96"/>
                <a:gd name="T22" fmla="*/ 8 w 43"/>
                <a:gd name="T23" fmla="*/ 53 h 96"/>
                <a:gd name="T24" fmla="*/ 14 w 43"/>
                <a:gd name="T25" fmla="*/ 67 h 96"/>
                <a:gd name="T26" fmla="*/ 21 w 43"/>
                <a:gd name="T27" fmla="*/ 79 h 96"/>
                <a:gd name="T28" fmla="*/ 28 w 43"/>
                <a:gd name="T29" fmla="*/ 89 h 96"/>
                <a:gd name="T30" fmla="*/ 36 w 43"/>
                <a:gd name="T31" fmla="*/ 95 h 96"/>
                <a:gd name="T32" fmla="*/ 42 w 43"/>
                <a:gd name="T33" fmla="*/ 96 h 96"/>
                <a:gd name="T34" fmla="*/ 43 w 43"/>
                <a:gd name="T35" fmla="*/ 77 h 96"/>
                <a:gd name="T36" fmla="*/ 37 w 43"/>
                <a:gd name="T37" fmla="*/ 55 h 96"/>
                <a:gd name="T38" fmla="*/ 30 w 43"/>
                <a:gd name="T39" fmla="*/ 33 h 96"/>
                <a:gd name="T40" fmla="*/ 22 w 43"/>
                <a:gd name="T41" fmla="*/ 1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96"/>
                <a:gd name="T65" fmla="*/ 43 w 43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96">
                  <a:moveTo>
                    <a:pt x="22" y="10"/>
                  </a:moveTo>
                  <a:lnTo>
                    <a:pt x="21" y="6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3" y="38"/>
                  </a:lnTo>
                  <a:lnTo>
                    <a:pt x="8" y="53"/>
                  </a:lnTo>
                  <a:lnTo>
                    <a:pt x="14" y="67"/>
                  </a:lnTo>
                  <a:lnTo>
                    <a:pt x="21" y="79"/>
                  </a:lnTo>
                  <a:lnTo>
                    <a:pt x="28" y="89"/>
                  </a:lnTo>
                  <a:lnTo>
                    <a:pt x="36" y="95"/>
                  </a:lnTo>
                  <a:lnTo>
                    <a:pt x="42" y="96"/>
                  </a:lnTo>
                  <a:lnTo>
                    <a:pt x="43" y="77"/>
                  </a:lnTo>
                  <a:lnTo>
                    <a:pt x="37" y="55"/>
                  </a:lnTo>
                  <a:lnTo>
                    <a:pt x="30" y="33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7" name="Freeform 89"/>
            <p:cNvSpPr>
              <a:spLocks/>
            </p:cNvSpPr>
            <p:nvPr/>
          </p:nvSpPr>
          <p:spPr bwMode="auto">
            <a:xfrm>
              <a:off x="4098" y="3528"/>
              <a:ext cx="9" cy="14"/>
            </a:xfrm>
            <a:custGeom>
              <a:avLst/>
              <a:gdLst>
                <a:gd name="T0" fmla="*/ 19 w 37"/>
                <a:gd name="T1" fmla="*/ 7 h 55"/>
                <a:gd name="T2" fmla="*/ 19 w 37"/>
                <a:gd name="T3" fmla="*/ 8 h 55"/>
                <a:gd name="T4" fmla="*/ 19 w 37"/>
                <a:gd name="T5" fmla="*/ 8 h 55"/>
                <a:gd name="T6" fmla="*/ 19 w 37"/>
                <a:gd name="T7" fmla="*/ 8 h 55"/>
                <a:gd name="T8" fmla="*/ 19 w 37"/>
                <a:gd name="T9" fmla="*/ 8 h 55"/>
                <a:gd name="T10" fmla="*/ 18 w 37"/>
                <a:gd name="T11" fmla="*/ 4 h 55"/>
                <a:gd name="T12" fmla="*/ 15 w 37"/>
                <a:gd name="T13" fmla="*/ 1 h 55"/>
                <a:gd name="T14" fmla="*/ 11 w 37"/>
                <a:gd name="T15" fmla="*/ 0 h 55"/>
                <a:gd name="T16" fmla="*/ 7 w 37"/>
                <a:gd name="T17" fmla="*/ 0 h 55"/>
                <a:gd name="T18" fmla="*/ 3 w 37"/>
                <a:gd name="T19" fmla="*/ 1 h 55"/>
                <a:gd name="T20" fmla="*/ 1 w 37"/>
                <a:gd name="T21" fmla="*/ 4 h 55"/>
                <a:gd name="T22" fmla="*/ 0 w 37"/>
                <a:gd name="T23" fmla="*/ 8 h 55"/>
                <a:gd name="T24" fmla="*/ 0 w 37"/>
                <a:gd name="T25" fmla="*/ 11 h 55"/>
                <a:gd name="T26" fmla="*/ 1 w 37"/>
                <a:gd name="T27" fmla="*/ 17 h 55"/>
                <a:gd name="T28" fmla="*/ 3 w 37"/>
                <a:gd name="T29" fmla="*/ 24 h 55"/>
                <a:gd name="T30" fmla="*/ 8 w 37"/>
                <a:gd name="T31" fmla="*/ 32 h 55"/>
                <a:gd name="T32" fmla="*/ 14 w 37"/>
                <a:gd name="T33" fmla="*/ 39 h 55"/>
                <a:gd name="T34" fmla="*/ 19 w 37"/>
                <a:gd name="T35" fmla="*/ 46 h 55"/>
                <a:gd name="T36" fmla="*/ 26 w 37"/>
                <a:gd name="T37" fmla="*/ 51 h 55"/>
                <a:gd name="T38" fmla="*/ 32 w 37"/>
                <a:gd name="T39" fmla="*/ 55 h 55"/>
                <a:gd name="T40" fmla="*/ 37 w 37"/>
                <a:gd name="T41" fmla="*/ 55 h 55"/>
                <a:gd name="T42" fmla="*/ 36 w 37"/>
                <a:gd name="T43" fmla="*/ 43 h 55"/>
                <a:gd name="T44" fmla="*/ 31 w 37"/>
                <a:gd name="T45" fmla="*/ 29 h 55"/>
                <a:gd name="T46" fmla="*/ 24 w 37"/>
                <a:gd name="T47" fmla="*/ 16 h 55"/>
                <a:gd name="T48" fmla="*/ 19 w 37"/>
                <a:gd name="T49" fmla="*/ 7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5"/>
                <a:gd name="T77" fmla="*/ 37 w 37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5">
                  <a:moveTo>
                    <a:pt x="19" y="7"/>
                  </a:move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6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8" name="Freeform 90"/>
            <p:cNvSpPr>
              <a:spLocks/>
            </p:cNvSpPr>
            <p:nvPr/>
          </p:nvSpPr>
          <p:spPr bwMode="auto">
            <a:xfrm>
              <a:off x="4090" y="3517"/>
              <a:ext cx="13" cy="9"/>
            </a:xfrm>
            <a:custGeom>
              <a:avLst/>
              <a:gdLst>
                <a:gd name="T0" fmla="*/ 41 w 51"/>
                <a:gd name="T1" fmla="*/ 27 h 36"/>
                <a:gd name="T2" fmla="*/ 46 w 51"/>
                <a:gd name="T3" fmla="*/ 25 h 36"/>
                <a:gd name="T4" fmla="*/ 50 w 51"/>
                <a:gd name="T5" fmla="*/ 21 h 36"/>
                <a:gd name="T6" fmla="*/ 51 w 51"/>
                <a:gd name="T7" fmla="*/ 16 h 36"/>
                <a:gd name="T8" fmla="*/ 51 w 51"/>
                <a:gd name="T9" fmla="*/ 12 h 36"/>
                <a:gd name="T10" fmla="*/ 49 w 51"/>
                <a:gd name="T11" fmla="*/ 6 h 36"/>
                <a:gd name="T12" fmla="*/ 46 w 51"/>
                <a:gd name="T13" fmla="*/ 2 h 36"/>
                <a:gd name="T14" fmla="*/ 41 w 51"/>
                <a:gd name="T15" fmla="*/ 0 h 36"/>
                <a:gd name="T16" fmla="*/ 35 w 51"/>
                <a:gd name="T17" fmla="*/ 0 h 36"/>
                <a:gd name="T18" fmla="*/ 33 w 51"/>
                <a:gd name="T19" fmla="*/ 0 h 36"/>
                <a:gd name="T20" fmla="*/ 28 w 51"/>
                <a:gd name="T21" fmla="*/ 1 h 36"/>
                <a:gd name="T22" fmla="*/ 21 w 51"/>
                <a:gd name="T23" fmla="*/ 4 h 36"/>
                <a:gd name="T24" fmla="*/ 13 w 51"/>
                <a:gd name="T25" fmla="*/ 8 h 36"/>
                <a:gd name="T26" fmla="*/ 6 w 51"/>
                <a:gd name="T27" fmla="*/ 15 h 36"/>
                <a:gd name="T28" fmla="*/ 2 w 51"/>
                <a:gd name="T29" fmla="*/ 22 h 36"/>
                <a:gd name="T30" fmla="*/ 0 w 51"/>
                <a:gd name="T31" fmla="*/ 29 h 36"/>
                <a:gd name="T32" fmla="*/ 0 w 51"/>
                <a:gd name="T33" fmla="*/ 32 h 36"/>
                <a:gd name="T34" fmla="*/ 4 w 51"/>
                <a:gd name="T35" fmla="*/ 34 h 36"/>
                <a:gd name="T36" fmla="*/ 8 w 51"/>
                <a:gd name="T37" fmla="*/ 36 h 36"/>
                <a:gd name="T38" fmla="*/ 13 w 51"/>
                <a:gd name="T39" fmla="*/ 36 h 36"/>
                <a:gd name="T40" fmla="*/ 18 w 51"/>
                <a:gd name="T41" fmla="*/ 36 h 36"/>
                <a:gd name="T42" fmla="*/ 23 w 51"/>
                <a:gd name="T43" fmla="*/ 34 h 36"/>
                <a:gd name="T44" fmla="*/ 29 w 51"/>
                <a:gd name="T45" fmla="*/ 33 h 36"/>
                <a:gd name="T46" fmla="*/ 35 w 51"/>
                <a:gd name="T47" fmla="*/ 30 h 36"/>
                <a:gd name="T48" fmla="*/ 41 w 51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6"/>
                <a:gd name="T77" fmla="*/ 51 w 51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6">
                  <a:moveTo>
                    <a:pt x="41" y="27"/>
                  </a:moveTo>
                  <a:lnTo>
                    <a:pt x="46" y="25"/>
                  </a:lnTo>
                  <a:lnTo>
                    <a:pt x="50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49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4"/>
                  </a:lnTo>
                  <a:lnTo>
                    <a:pt x="29" y="33"/>
                  </a:lnTo>
                  <a:lnTo>
                    <a:pt x="35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59" name="Freeform 91"/>
            <p:cNvSpPr>
              <a:spLocks/>
            </p:cNvSpPr>
            <p:nvPr/>
          </p:nvSpPr>
          <p:spPr bwMode="auto">
            <a:xfrm>
              <a:off x="4150" y="3626"/>
              <a:ext cx="46" cy="49"/>
            </a:xfrm>
            <a:custGeom>
              <a:avLst/>
              <a:gdLst>
                <a:gd name="T0" fmla="*/ 94 w 182"/>
                <a:gd name="T1" fmla="*/ 2 h 195"/>
                <a:gd name="T2" fmla="*/ 84 w 182"/>
                <a:gd name="T3" fmla="*/ 1 h 195"/>
                <a:gd name="T4" fmla="*/ 75 w 182"/>
                <a:gd name="T5" fmla="*/ 0 h 195"/>
                <a:gd name="T6" fmla="*/ 59 w 182"/>
                <a:gd name="T7" fmla="*/ 1 h 195"/>
                <a:gd name="T8" fmla="*/ 45 w 182"/>
                <a:gd name="T9" fmla="*/ 3 h 195"/>
                <a:gd name="T10" fmla="*/ 32 w 182"/>
                <a:gd name="T11" fmla="*/ 10 h 195"/>
                <a:gd name="T12" fmla="*/ 14 w 182"/>
                <a:gd name="T13" fmla="*/ 28 h 195"/>
                <a:gd name="T14" fmla="*/ 1 w 182"/>
                <a:gd name="T15" fmla="*/ 62 h 195"/>
                <a:gd name="T16" fmla="*/ 2 w 182"/>
                <a:gd name="T17" fmla="*/ 98 h 195"/>
                <a:gd name="T18" fmla="*/ 13 w 182"/>
                <a:gd name="T19" fmla="*/ 135 h 195"/>
                <a:gd name="T20" fmla="*/ 28 w 182"/>
                <a:gd name="T21" fmla="*/ 162 h 195"/>
                <a:gd name="T22" fmla="*/ 45 w 182"/>
                <a:gd name="T23" fmla="*/ 181 h 195"/>
                <a:gd name="T24" fmla="*/ 68 w 182"/>
                <a:gd name="T25" fmla="*/ 192 h 195"/>
                <a:gd name="T26" fmla="*/ 92 w 182"/>
                <a:gd name="T27" fmla="*/ 195 h 195"/>
                <a:gd name="T28" fmla="*/ 122 w 182"/>
                <a:gd name="T29" fmla="*/ 186 h 195"/>
                <a:gd name="T30" fmla="*/ 153 w 182"/>
                <a:gd name="T31" fmla="*/ 166 h 195"/>
                <a:gd name="T32" fmla="*/ 174 w 182"/>
                <a:gd name="T33" fmla="*/ 139 h 195"/>
                <a:gd name="T34" fmla="*/ 182 w 182"/>
                <a:gd name="T35" fmla="*/ 106 h 195"/>
                <a:gd name="T36" fmla="*/ 179 w 182"/>
                <a:gd name="T37" fmla="*/ 84 h 195"/>
                <a:gd name="T38" fmla="*/ 172 w 182"/>
                <a:gd name="T39" fmla="*/ 77 h 195"/>
                <a:gd name="T40" fmla="*/ 162 w 182"/>
                <a:gd name="T41" fmla="*/ 77 h 195"/>
                <a:gd name="T42" fmla="*/ 155 w 182"/>
                <a:gd name="T43" fmla="*/ 85 h 195"/>
                <a:gd name="T44" fmla="*/ 154 w 182"/>
                <a:gd name="T45" fmla="*/ 103 h 195"/>
                <a:gd name="T46" fmla="*/ 146 w 182"/>
                <a:gd name="T47" fmla="*/ 128 h 195"/>
                <a:gd name="T48" fmla="*/ 131 w 182"/>
                <a:gd name="T49" fmla="*/ 147 h 195"/>
                <a:gd name="T50" fmla="*/ 106 w 182"/>
                <a:gd name="T51" fmla="*/ 159 h 195"/>
                <a:gd name="T52" fmla="*/ 73 w 182"/>
                <a:gd name="T53" fmla="*/ 160 h 195"/>
                <a:gd name="T54" fmla="*/ 50 w 182"/>
                <a:gd name="T55" fmla="*/ 144 h 195"/>
                <a:gd name="T56" fmla="*/ 37 w 182"/>
                <a:gd name="T57" fmla="*/ 115 h 195"/>
                <a:gd name="T58" fmla="*/ 29 w 182"/>
                <a:gd name="T59" fmla="*/ 84 h 195"/>
                <a:gd name="T60" fmla="*/ 28 w 182"/>
                <a:gd name="T61" fmla="*/ 59 h 195"/>
                <a:gd name="T62" fmla="*/ 32 w 182"/>
                <a:gd name="T63" fmla="*/ 41 h 195"/>
                <a:gd name="T64" fmla="*/ 44 w 182"/>
                <a:gd name="T65" fmla="*/ 27 h 195"/>
                <a:gd name="T66" fmla="*/ 62 w 182"/>
                <a:gd name="T67" fmla="*/ 17 h 195"/>
                <a:gd name="T68" fmla="*/ 77 w 182"/>
                <a:gd name="T69" fmla="*/ 15 h 195"/>
                <a:gd name="T70" fmla="*/ 96 w 182"/>
                <a:gd name="T71" fmla="*/ 15 h 195"/>
                <a:gd name="T72" fmla="*/ 111 w 182"/>
                <a:gd name="T73" fmla="*/ 16 h 195"/>
                <a:gd name="T74" fmla="*/ 106 w 182"/>
                <a:gd name="T75" fmla="*/ 7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195"/>
                <a:gd name="T116" fmla="*/ 182 w 182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195">
                  <a:moveTo>
                    <a:pt x="100" y="3"/>
                  </a:moveTo>
                  <a:lnTo>
                    <a:pt x="94" y="2"/>
                  </a:lnTo>
                  <a:lnTo>
                    <a:pt x="89" y="2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7" y="14"/>
                  </a:lnTo>
                  <a:lnTo>
                    <a:pt x="14" y="28"/>
                  </a:lnTo>
                  <a:lnTo>
                    <a:pt x="4" y="44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2" y="98"/>
                  </a:lnTo>
                  <a:lnTo>
                    <a:pt x="7" y="117"/>
                  </a:lnTo>
                  <a:lnTo>
                    <a:pt x="13" y="135"/>
                  </a:lnTo>
                  <a:lnTo>
                    <a:pt x="21" y="152"/>
                  </a:lnTo>
                  <a:lnTo>
                    <a:pt x="28" y="162"/>
                  </a:lnTo>
                  <a:lnTo>
                    <a:pt x="36" y="173"/>
                  </a:lnTo>
                  <a:lnTo>
                    <a:pt x="45" y="181"/>
                  </a:lnTo>
                  <a:lnTo>
                    <a:pt x="56" y="187"/>
                  </a:lnTo>
                  <a:lnTo>
                    <a:pt x="68" y="192"/>
                  </a:lnTo>
                  <a:lnTo>
                    <a:pt x="80" y="195"/>
                  </a:lnTo>
                  <a:lnTo>
                    <a:pt x="92" y="195"/>
                  </a:lnTo>
                  <a:lnTo>
                    <a:pt x="105" y="193"/>
                  </a:lnTo>
                  <a:lnTo>
                    <a:pt x="122" y="186"/>
                  </a:lnTo>
                  <a:lnTo>
                    <a:pt x="139" y="177"/>
                  </a:lnTo>
                  <a:lnTo>
                    <a:pt x="153" y="166"/>
                  </a:lnTo>
                  <a:lnTo>
                    <a:pt x="166" y="153"/>
                  </a:lnTo>
                  <a:lnTo>
                    <a:pt x="174" y="139"/>
                  </a:lnTo>
                  <a:lnTo>
                    <a:pt x="180" y="123"/>
                  </a:lnTo>
                  <a:lnTo>
                    <a:pt x="182" y="106"/>
                  </a:lnTo>
                  <a:lnTo>
                    <a:pt x="180" y="89"/>
                  </a:lnTo>
                  <a:lnTo>
                    <a:pt x="179" y="84"/>
                  </a:lnTo>
                  <a:lnTo>
                    <a:pt x="176" y="79"/>
                  </a:lnTo>
                  <a:lnTo>
                    <a:pt x="172" y="77"/>
                  </a:lnTo>
                  <a:lnTo>
                    <a:pt x="167" y="76"/>
                  </a:lnTo>
                  <a:lnTo>
                    <a:pt x="162" y="77"/>
                  </a:lnTo>
                  <a:lnTo>
                    <a:pt x="158" y="80"/>
                  </a:lnTo>
                  <a:lnTo>
                    <a:pt x="155" y="85"/>
                  </a:lnTo>
                  <a:lnTo>
                    <a:pt x="155" y="90"/>
                  </a:lnTo>
                  <a:lnTo>
                    <a:pt x="154" y="103"/>
                  </a:lnTo>
                  <a:lnTo>
                    <a:pt x="151" y="115"/>
                  </a:lnTo>
                  <a:lnTo>
                    <a:pt x="146" y="128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19" y="154"/>
                  </a:lnTo>
                  <a:lnTo>
                    <a:pt x="106" y="159"/>
                  </a:lnTo>
                  <a:lnTo>
                    <a:pt x="90" y="161"/>
                  </a:lnTo>
                  <a:lnTo>
                    <a:pt x="73" y="160"/>
                  </a:lnTo>
                  <a:lnTo>
                    <a:pt x="60" y="153"/>
                  </a:lnTo>
                  <a:lnTo>
                    <a:pt x="50" y="144"/>
                  </a:lnTo>
                  <a:lnTo>
                    <a:pt x="43" y="131"/>
                  </a:lnTo>
                  <a:lnTo>
                    <a:pt x="37" y="115"/>
                  </a:lnTo>
                  <a:lnTo>
                    <a:pt x="32" y="100"/>
                  </a:lnTo>
                  <a:lnTo>
                    <a:pt x="29" y="84"/>
                  </a:lnTo>
                  <a:lnTo>
                    <a:pt x="28" y="69"/>
                  </a:lnTo>
                  <a:lnTo>
                    <a:pt x="28" y="59"/>
                  </a:lnTo>
                  <a:lnTo>
                    <a:pt x="29" y="50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7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4" y="15"/>
                  </a:lnTo>
                  <a:lnTo>
                    <a:pt x="96" y="15"/>
                  </a:lnTo>
                  <a:lnTo>
                    <a:pt x="107" y="17"/>
                  </a:lnTo>
                  <a:lnTo>
                    <a:pt x="111" y="16"/>
                  </a:lnTo>
                  <a:lnTo>
                    <a:pt x="111" y="11"/>
                  </a:lnTo>
                  <a:lnTo>
                    <a:pt x="106" y="7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0" name="Freeform 92"/>
            <p:cNvSpPr>
              <a:spLocks/>
            </p:cNvSpPr>
            <p:nvPr/>
          </p:nvSpPr>
          <p:spPr bwMode="auto">
            <a:xfrm>
              <a:off x="4208" y="3750"/>
              <a:ext cx="56" cy="55"/>
            </a:xfrm>
            <a:custGeom>
              <a:avLst/>
              <a:gdLst>
                <a:gd name="T0" fmla="*/ 48 w 223"/>
                <a:gd name="T1" fmla="*/ 8 h 220"/>
                <a:gd name="T2" fmla="*/ 27 w 223"/>
                <a:gd name="T3" fmla="*/ 23 h 220"/>
                <a:gd name="T4" fmla="*/ 12 w 223"/>
                <a:gd name="T5" fmla="*/ 42 h 220"/>
                <a:gd name="T6" fmla="*/ 3 w 223"/>
                <a:gd name="T7" fmla="*/ 66 h 220"/>
                <a:gd name="T8" fmla="*/ 0 w 223"/>
                <a:gd name="T9" fmla="*/ 93 h 220"/>
                <a:gd name="T10" fmla="*/ 5 w 223"/>
                <a:gd name="T11" fmla="*/ 118 h 220"/>
                <a:gd name="T12" fmla="*/ 14 w 223"/>
                <a:gd name="T13" fmla="*/ 143 h 220"/>
                <a:gd name="T14" fmla="*/ 29 w 223"/>
                <a:gd name="T15" fmla="*/ 166 h 220"/>
                <a:gd name="T16" fmla="*/ 52 w 223"/>
                <a:gd name="T17" fmla="*/ 189 h 220"/>
                <a:gd name="T18" fmla="*/ 81 w 223"/>
                <a:gd name="T19" fmla="*/ 210 h 220"/>
                <a:gd name="T20" fmla="*/ 114 w 223"/>
                <a:gd name="T21" fmla="*/ 220 h 220"/>
                <a:gd name="T22" fmla="*/ 147 w 223"/>
                <a:gd name="T23" fmla="*/ 215 h 220"/>
                <a:gd name="T24" fmla="*/ 174 w 223"/>
                <a:gd name="T25" fmla="*/ 196 h 220"/>
                <a:gd name="T26" fmla="*/ 194 w 223"/>
                <a:gd name="T27" fmla="*/ 176 h 220"/>
                <a:gd name="T28" fmla="*/ 209 w 223"/>
                <a:gd name="T29" fmla="*/ 154 h 220"/>
                <a:gd name="T30" fmla="*/ 220 w 223"/>
                <a:gd name="T31" fmla="*/ 129 h 220"/>
                <a:gd name="T32" fmla="*/ 223 w 223"/>
                <a:gd name="T33" fmla="*/ 109 h 220"/>
                <a:gd name="T34" fmla="*/ 219 w 223"/>
                <a:gd name="T35" fmla="*/ 99 h 220"/>
                <a:gd name="T36" fmla="*/ 206 w 223"/>
                <a:gd name="T37" fmla="*/ 95 h 220"/>
                <a:gd name="T38" fmla="*/ 195 w 223"/>
                <a:gd name="T39" fmla="*/ 100 h 220"/>
                <a:gd name="T40" fmla="*/ 193 w 223"/>
                <a:gd name="T41" fmla="*/ 108 h 220"/>
                <a:gd name="T42" fmla="*/ 187 w 223"/>
                <a:gd name="T43" fmla="*/ 123 h 220"/>
                <a:gd name="T44" fmla="*/ 177 w 223"/>
                <a:gd name="T45" fmla="*/ 145 h 220"/>
                <a:gd name="T46" fmla="*/ 158 w 223"/>
                <a:gd name="T47" fmla="*/ 165 h 220"/>
                <a:gd name="T48" fmla="*/ 123 w 223"/>
                <a:gd name="T49" fmla="*/ 172 h 220"/>
                <a:gd name="T50" fmla="*/ 80 w 223"/>
                <a:gd name="T51" fmla="*/ 161 h 220"/>
                <a:gd name="T52" fmla="*/ 47 w 223"/>
                <a:gd name="T53" fmla="*/ 132 h 220"/>
                <a:gd name="T54" fmla="*/ 32 w 223"/>
                <a:gd name="T55" fmla="*/ 93 h 220"/>
                <a:gd name="T56" fmla="*/ 35 w 223"/>
                <a:gd name="T57" fmla="*/ 60 h 220"/>
                <a:gd name="T58" fmla="*/ 47 w 223"/>
                <a:gd name="T59" fmla="*/ 41 h 220"/>
                <a:gd name="T60" fmla="*/ 63 w 223"/>
                <a:gd name="T61" fmla="*/ 25 h 220"/>
                <a:gd name="T62" fmla="*/ 81 w 223"/>
                <a:gd name="T63" fmla="*/ 15 h 220"/>
                <a:gd name="T64" fmla="*/ 88 w 223"/>
                <a:gd name="T65" fmla="*/ 4 h 220"/>
                <a:gd name="T66" fmla="*/ 70 w 223"/>
                <a:gd name="T67" fmla="*/ 1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20"/>
                <a:gd name="T104" fmla="*/ 223 w 223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20">
                  <a:moveTo>
                    <a:pt x="60" y="4"/>
                  </a:moveTo>
                  <a:lnTo>
                    <a:pt x="48" y="8"/>
                  </a:lnTo>
                  <a:lnTo>
                    <a:pt x="38" y="15"/>
                  </a:lnTo>
                  <a:lnTo>
                    <a:pt x="27" y="23"/>
                  </a:lnTo>
                  <a:lnTo>
                    <a:pt x="19" y="32"/>
                  </a:lnTo>
                  <a:lnTo>
                    <a:pt x="12" y="42"/>
                  </a:lnTo>
                  <a:lnTo>
                    <a:pt x="6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10" y="131"/>
                  </a:lnTo>
                  <a:lnTo>
                    <a:pt x="14" y="143"/>
                  </a:lnTo>
                  <a:lnTo>
                    <a:pt x="21" y="156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4" y="220"/>
                  </a:lnTo>
                  <a:lnTo>
                    <a:pt x="131" y="220"/>
                  </a:lnTo>
                  <a:lnTo>
                    <a:pt x="147" y="215"/>
                  </a:lnTo>
                  <a:lnTo>
                    <a:pt x="164" y="205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4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3" y="109"/>
                  </a:lnTo>
                  <a:lnTo>
                    <a:pt x="222" y="103"/>
                  </a:lnTo>
                  <a:lnTo>
                    <a:pt x="219" y="99"/>
                  </a:lnTo>
                  <a:lnTo>
                    <a:pt x="213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3" y="106"/>
                  </a:lnTo>
                  <a:lnTo>
                    <a:pt x="193" y="108"/>
                  </a:lnTo>
                  <a:lnTo>
                    <a:pt x="191" y="114"/>
                  </a:lnTo>
                  <a:lnTo>
                    <a:pt x="187" y="123"/>
                  </a:lnTo>
                  <a:lnTo>
                    <a:pt x="183" y="134"/>
                  </a:lnTo>
                  <a:lnTo>
                    <a:pt x="177" y="145"/>
                  </a:lnTo>
                  <a:lnTo>
                    <a:pt x="167" y="156"/>
                  </a:lnTo>
                  <a:lnTo>
                    <a:pt x="158" y="165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7" y="41"/>
                  </a:lnTo>
                  <a:lnTo>
                    <a:pt x="55" y="33"/>
                  </a:lnTo>
                  <a:lnTo>
                    <a:pt x="63" y="25"/>
                  </a:lnTo>
                  <a:lnTo>
                    <a:pt x="73" y="19"/>
                  </a:lnTo>
                  <a:lnTo>
                    <a:pt x="81" y="15"/>
                  </a:lnTo>
                  <a:lnTo>
                    <a:pt x="89" y="13"/>
                  </a:lnTo>
                  <a:lnTo>
                    <a:pt x="88" y="4"/>
                  </a:lnTo>
                  <a:lnTo>
                    <a:pt x="81" y="0"/>
                  </a:lnTo>
                  <a:lnTo>
                    <a:pt x="70" y="1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1" name="Freeform 93"/>
            <p:cNvSpPr>
              <a:spLocks/>
            </p:cNvSpPr>
            <p:nvPr/>
          </p:nvSpPr>
          <p:spPr bwMode="auto">
            <a:xfrm>
              <a:off x="4226" y="3765"/>
              <a:ext cx="3" cy="3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10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10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2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2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1"/>
                <a:gd name="T56" fmla="*/ 11 w 11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2" name="Freeform 94"/>
            <p:cNvSpPr>
              <a:spLocks/>
            </p:cNvSpPr>
            <p:nvPr/>
          </p:nvSpPr>
          <p:spPr bwMode="auto">
            <a:xfrm>
              <a:off x="4236" y="3760"/>
              <a:ext cx="3" cy="3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3 w 14"/>
                <a:gd name="T5" fmla="*/ 12 h 14"/>
                <a:gd name="T6" fmla="*/ 5 w 14"/>
                <a:gd name="T7" fmla="*/ 14 h 14"/>
                <a:gd name="T8" fmla="*/ 7 w 14"/>
                <a:gd name="T9" fmla="*/ 14 h 14"/>
                <a:gd name="T10" fmla="*/ 11 w 14"/>
                <a:gd name="T11" fmla="*/ 14 h 14"/>
                <a:gd name="T12" fmla="*/ 13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3 w 14"/>
                <a:gd name="T21" fmla="*/ 2 h 14"/>
                <a:gd name="T22" fmla="*/ 11 w 14"/>
                <a:gd name="T23" fmla="*/ 1 h 14"/>
                <a:gd name="T24" fmla="*/ 7 w 14"/>
                <a:gd name="T25" fmla="*/ 0 h 14"/>
                <a:gd name="T26" fmla="*/ 5 w 14"/>
                <a:gd name="T27" fmla="*/ 1 h 14"/>
                <a:gd name="T28" fmla="*/ 3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4"/>
                <a:gd name="T56" fmla="*/ 14 w 1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3" name="Freeform 95"/>
            <p:cNvSpPr>
              <a:spLocks/>
            </p:cNvSpPr>
            <p:nvPr/>
          </p:nvSpPr>
          <p:spPr bwMode="auto">
            <a:xfrm>
              <a:off x="4248" y="3755"/>
              <a:ext cx="2" cy="2"/>
            </a:xfrm>
            <a:custGeom>
              <a:avLst/>
              <a:gdLst>
                <a:gd name="T0" fmla="*/ 0 w 7"/>
                <a:gd name="T1" fmla="*/ 3 h 7"/>
                <a:gd name="T2" fmla="*/ 0 w 7"/>
                <a:gd name="T3" fmla="*/ 4 h 7"/>
                <a:gd name="T4" fmla="*/ 1 w 7"/>
                <a:gd name="T5" fmla="*/ 6 h 7"/>
                <a:gd name="T6" fmla="*/ 2 w 7"/>
                <a:gd name="T7" fmla="*/ 7 h 7"/>
                <a:gd name="T8" fmla="*/ 3 w 7"/>
                <a:gd name="T9" fmla="*/ 7 h 7"/>
                <a:gd name="T10" fmla="*/ 4 w 7"/>
                <a:gd name="T11" fmla="*/ 7 h 7"/>
                <a:gd name="T12" fmla="*/ 5 w 7"/>
                <a:gd name="T13" fmla="*/ 6 h 7"/>
                <a:gd name="T14" fmla="*/ 7 w 7"/>
                <a:gd name="T15" fmla="*/ 4 h 7"/>
                <a:gd name="T16" fmla="*/ 7 w 7"/>
                <a:gd name="T17" fmla="*/ 3 h 7"/>
                <a:gd name="T18" fmla="*/ 7 w 7"/>
                <a:gd name="T19" fmla="*/ 2 h 7"/>
                <a:gd name="T20" fmla="*/ 5 w 7"/>
                <a:gd name="T21" fmla="*/ 1 h 7"/>
                <a:gd name="T22" fmla="*/ 4 w 7"/>
                <a:gd name="T23" fmla="*/ 0 h 7"/>
                <a:gd name="T24" fmla="*/ 3 w 7"/>
                <a:gd name="T25" fmla="*/ 0 h 7"/>
                <a:gd name="T26" fmla="*/ 2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3 h 7"/>
                <a:gd name="T34" fmla="*/ 0 w 7"/>
                <a:gd name="T35" fmla="*/ 3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4" name="Freeform 96"/>
            <p:cNvSpPr>
              <a:spLocks/>
            </p:cNvSpPr>
            <p:nvPr/>
          </p:nvSpPr>
          <p:spPr bwMode="auto">
            <a:xfrm>
              <a:off x="4243" y="3769"/>
              <a:ext cx="1" cy="2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4 h 7"/>
                <a:gd name="T4" fmla="*/ 1 w 6"/>
                <a:gd name="T5" fmla="*/ 5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5 h 7"/>
                <a:gd name="T14" fmla="*/ 6 w 6"/>
                <a:gd name="T15" fmla="*/ 4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5" name="Freeform 97"/>
            <p:cNvSpPr>
              <a:spLocks/>
            </p:cNvSpPr>
            <p:nvPr/>
          </p:nvSpPr>
          <p:spPr bwMode="auto">
            <a:xfrm>
              <a:off x="4233" y="3775"/>
              <a:ext cx="1" cy="1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1 w 6"/>
                <a:gd name="T5" fmla="*/ 6 h 7"/>
                <a:gd name="T6" fmla="*/ 2 w 6"/>
                <a:gd name="T7" fmla="*/ 7 h 7"/>
                <a:gd name="T8" fmla="*/ 3 w 6"/>
                <a:gd name="T9" fmla="*/ 7 h 7"/>
                <a:gd name="T10" fmla="*/ 4 w 6"/>
                <a:gd name="T11" fmla="*/ 7 h 7"/>
                <a:gd name="T12" fmla="*/ 4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4 w 6"/>
                <a:gd name="T21" fmla="*/ 1 h 7"/>
                <a:gd name="T22" fmla="*/ 4 w 6"/>
                <a:gd name="T23" fmla="*/ 0 h 7"/>
                <a:gd name="T24" fmla="*/ 3 w 6"/>
                <a:gd name="T25" fmla="*/ 0 h 7"/>
                <a:gd name="T26" fmla="*/ 2 w 6"/>
                <a:gd name="T27" fmla="*/ 0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6" name="Freeform 98"/>
            <p:cNvSpPr>
              <a:spLocks/>
            </p:cNvSpPr>
            <p:nvPr/>
          </p:nvSpPr>
          <p:spPr bwMode="auto">
            <a:xfrm>
              <a:off x="4252" y="3764"/>
              <a:ext cx="4" cy="4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4 h 16"/>
                <a:gd name="T6" fmla="*/ 4 w 16"/>
                <a:gd name="T7" fmla="*/ 16 h 16"/>
                <a:gd name="T8" fmla="*/ 8 w 16"/>
                <a:gd name="T9" fmla="*/ 16 h 16"/>
                <a:gd name="T10" fmla="*/ 11 w 16"/>
                <a:gd name="T11" fmla="*/ 16 h 16"/>
                <a:gd name="T12" fmla="*/ 14 w 16"/>
                <a:gd name="T13" fmla="*/ 14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1 w 16"/>
                <a:gd name="T23" fmla="*/ 0 h 16"/>
                <a:gd name="T24" fmla="*/ 8 w 16"/>
                <a:gd name="T25" fmla="*/ 0 h 16"/>
                <a:gd name="T26" fmla="*/ 4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7" name="Freeform 99"/>
            <p:cNvSpPr>
              <a:spLocks/>
            </p:cNvSpPr>
            <p:nvPr/>
          </p:nvSpPr>
          <p:spPr bwMode="auto">
            <a:xfrm>
              <a:off x="4167" y="3638"/>
              <a:ext cx="2" cy="3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7 h 10"/>
                <a:gd name="T4" fmla="*/ 2 w 10"/>
                <a:gd name="T5" fmla="*/ 9 h 10"/>
                <a:gd name="T6" fmla="*/ 3 w 10"/>
                <a:gd name="T7" fmla="*/ 10 h 10"/>
                <a:gd name="T8" fmla="*/ 5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6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5 w 10"/>
                <a:gd name="T25" fmla="*/ 0 h 10"/>
                <a:gd name="T26" fmla="*/ 3 w 10"/>
                <a:gd name="T27" fmla="*/ 0 h 10"/>
                <a:gd name="T28" fmla="*/ 2 w 10"/>
                <a:gd name="T29" fmla="*/ 1 h 10"/>
                <a:gd name="T30" fmla="*/ 0 w 10"/>
                <a:gd name="T31" fmla="*/ 3 h 10"/>
                <a:gd name="T32" fmla="*/ 0 w 10"/>
                <a:gd name="T33" fmla="*/ 6 h 10"/>
                <a:gd name="T34" fmla="*/ 0 w 10"/>
                <a:gd name="T35" fmla="*/ 6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8" name="Freeform 100"/>
            <p:cNvSpPr>
              <a:spLocks/>
            </p:cNvSpPr>
            <p:nvPr/>
          </p:nvSpPr>
          <p:spPr bwMode="auto">
            <a:xfrm>
              <a:off x="4177" y="3636"/>
              <a:ext cx="3" cy="2"/>
            </a:xfrm>
            <a:custGeom>
              <a:avLst/>
              <a:gdLst>
                <a:gd name="T0" fmla="*/ 0 w 11"/>
                <a:gd name="T1" fmla="*/ 5 h 10"/>
                <a:gd name="T2" fmla="*/ 0 w 11"/>
                <a:gd name="T3" fmla="*/ 6 h 10"/>
                <a:gd name="T4" fmla="*/ 2 w 11"/>
                <a:gd name="T5" fmla="*/ 8 h 10"/>
                <a:gd name="T6" fmla="*/ 4 w 11"/>
                <a:gd name="T7" fmla="*/ 10 h 10"/>
                <a:gd name="T8" fmla="*/ 6 w 11"/>
                <a:gd name="T9" fmla="*/ 10 h 10"/>
                <a:gd name="T10" fmla="*/ 7 w 11"/>
                <a:gd name="T11" fmla="*/ 10 h 10"/>
                <a:gd name="T12" fmla="*/ 10 w 11"/>
                <a:gd name="T13" fmla="*/ 8 h 10"/>
                <a:gd name="T14" fmla="*/ 11 w 11"/>
                <a:gd name="T15" fmla="*/ 6 h 10"/>
                <a:gd name="T16" fmla="*/ 11 w 11"/>
                <a:gd name="T17" fmla="*/ 5 h 10"/>
                <a:gd name="T18" fmla="*/ 11 w 11"/>
                <a:gd name="T19" fmla="*/ 3 h 10"/>
                <a:gd name="T20" fmla="*/ 10 w 11"/>
                <a:gd name="T21" fmla="*/ 1 h 10"/>
                <a:gd name="T22" fmla="*/ 7 w 11"/>
                <a:gd name="T23" fmla="*/ 0 h 10"/>
                <a:gd name="T24" fmla="*/ 6 w 11"/>
                <a:gd name="T25" fmla="*/ 0 h 10"/>
                <a:gd name="T26" fmla="*/ 4 w 11"/>
                <a:gd name="T27" fmla="*/ 0 h 10"/>
                <a:gd name="T28" fmla="*/ 2 w 11"/>
                <a:gd name="T29" fmla="*/ 1 h 10"/>
                <a:gd name="T30" fmla="*/ 0 w 11"/>
                <a:gd name="T31" fmla="*/ 3 h 10"/>
                <a:gd name="T32" fmla="*/ 0 w 11"/>
                <a:gd name="T33" fmla="*/ 5 h 10"/>
                <a:gd name="T34" fmla="*/ 0 w 11"/>
                <a:gd name="T35" fmla="*/ 5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0"/>
                <a:gd name="T56" fmla="*/ 11 w 11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0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69" name="Freeform 101"/>
            <p:cNvSpPr>
              <a:spLocks/>
            </p:cNvSpPr>
            <p:nvPr/>
          </p:nvSpPr>
          <p:spPr bwMode="auto">
            <a:xfrm>
              <a:off x="4187" y="3633"/>
              <a:ext cx="2" cy="1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3 h 5"/>
                <a:gd name="T4" fmla="*/ 1 w 7"/>
                <a:gd name="T5" fmla="*/ 4 h 5"/>
                <a:gd name="T6" fmla="*/ 2 w 7"/>
                <a:gd name="T7" fmla="*/ 5 h 5"/>
                <a:gd name="T8" fmla="*/ 4 w 7"/>
                <a:gd name="T9" fmla="*/ 5 h 5"/>
                <a:gd name="T10" fmla="*/ 5 w 7"/>
                <a:gd name="T11" fmla="*/ 5 h 5"/>
                <a:gd name="T12" fmla="*/ 6 w 7"/>
                <a:gd name="T13" fmla="*/ 4 h 5"/>
                <a:gd name="T14" fmla="*/ 7 w 7"/>
                <a:gd name="T15" fmla="*/ 3 h 5"/>
                <a:gd name="T16" fmla="*/ 7 w 7"/>
                <a:gd name="T17" fmla="*/ 2 h 5"/>
                <a:gd name="T18" fmla="*/ 7 w 7"/>
                <a:gd name="T19" fmla="*/ 1 h 5"/>
                <a:gd name="T20" fmla="*/ 6 w 7"/>
                <a:gd name="T21" fmla="*/ 1 h 5"/>
                <a:gd name="T22" fmla="*/ 5 w 7"/>
                <a:gd name="T23" fmla="*/ 0 h 5"/>
                <a:gd name="T24" fmla="*/ 4 w 7"/>
                <a:gd name="T25" fmla="*/ 0 h 5"/>
                <a:gd name="T26" fmla="*/ 2 w 7"/>
                <a:gd name="T27" fmla="*/ 0 h 5"/>
                <a:gd name="T28" fmla="*/ 1 w 7"/>
                <a:gd name="T29" fmla="*/ 1 h 5"/>
                <a:gd name="T30" fmla="*/ 0 w 7"/>
                <a:gd name="T31" fmla="*/ 1 h 5"/>
                <a:gd name="T32" fmla="*/ 0 w 7"/>
                <a:gd name="T33" fmla="*/ 2 h 5"/>
                <a:gd name="T34" fmla="*/ 0 w 7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5"/>
                <a:gd name="T56" fmla="*/ 7 w 7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0" name="Freeform 102"/>
            <p:cNvSpPr>
              <a:spLocks/>
            </p:cNvSpPr>
            <p:nvPr/>
          </p:nvSpPr>
          <p:spPr bwMode="auto">
            <a:xfrm>
              <a:off x="4170" y="3649"/>
              <a:ext cx="2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2 w 6"/>
                <a:gd name="T5" fmla="*/ 5 h 6"/>
                <a:gd name="T6" fmla="*/ 3 w 6"/>
                <a:gd name="T7" fmla="*/ 6 h 6"/>
                <a:gd name="T8" fmla="*/ 4 w 6"/>
                <a:gd name="T9" fmla="*/ 6 h 6"/>
                <a:gd name="T10" fmla="*/ 5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5 w 6"/>
                <a:gd name="T23" fmla="*/ 0 h 6"/>
                <a:gd name="T24" fmla="*/ 4 w 6"/>
                <a:gd name="T25" fmla="*/ 0 h 6"/>
                <a:gd name="T26" fmla="*/ 3 w 6"/>
                <a:gd name="T27" fmla="*/ 0 h 6"/>
                <a:gd name="T28" fmla="*/ 2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1" name="Freeform 103"/>
            <p:cNvSpPr>
              <a:spLocks/>
            </p:cNvSpPr>
            <p:nvPr/>
          </p:nvSpPr>
          <p:spPr bwMode="auto">
            <a:xfrm>
              <a:off x="4190" y="3639"/>
              <a:ext cx="3" cy="3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3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1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1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3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4"/>
                <a:gd name="T56" fmla="*/ 13 w 13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2" name="Freeform 104"/>
            <p:cNvSpPr>
              <a:spLocks/>
            </p:cNvSpPr>
            <p:nvPr/>
          </p:nvSpPr>
          <p:spPr bwMode="auto">
            <a:xfrm>
              <a:off x="4179" y="3644"/>
              <a:ext cx="3" cy="2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6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6 h 9"/>
                <a:gd name="T16" fmla="*/ 9 w 9"/>
                <a:gd name="T17" fmla="*/ 5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5 h 9"/>
                <a:gd name="T34" fmla="*/ 0 w 9"/>
                <a:gd name="T35" fmla="*/ 5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9"/>
                <a:gd name="T56" fmla="*/ 9 w 9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9">
                  <a:moveTo>
                    <a:pt x="0" y="5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3" name="Freeform 105"/>
            <p:cNvSpPr>
              <a:spLocks/>
            </p:cNvSpPr>
            <p:nvPr/>
          </p:nvSpPr>
          <p:spPr bwMode="auto">
            <a:xfrm>
              <a:off x="4173" y="3688"/>
              <a:ext cx="15" cy="15"/>
            </a:xfrm>
            <a:custGeom>
              <a:avLst/>
              <a:gdLst>
                <a:gd name="T0" fmla="*/ 6 w 59"/>
                <a:gd name="T1" fmla="*/ 53 h 61"/>
                <a:gd name="T2" fmla="*/ 12 w 59"/>
                <a:gd name="T3" fmla="*/ 59 h 61"/>
                <a:gd name="T4" fmla="*/ 20 w 59"/>
                <a:gd name="T5" fmla="*/ 61 h 61"/>
                <a:gd name="T6" fmla="*/ 26 w 59"/>
                <a:gd name="T7" fmla="*/ 61 h 61"/>
                <a:gd name="T8" fmla="*/ 29 w 59"/>
                <a:gd name="T9" fmla="*/ 60 h 61"/>
                <a:gd name="T10" fmla="*/ 31 w 59"/>
                <a:gd name="T11" fmla="*/ 60 h 61"/>
                <a:gd name="T12" fmla="*/ 35 w 59"/>
                <a:gd name="T13" fmla="*/ 58 h 61"/>
                <a:gd name="T14" fmla="*/ 40 w 59"/>
                <a:gd name="T15" fmla="*/ 57 h 61"/>
                <a:gd name="T16" fmla="*/ 47 w 59"/>
                <a:gd name="T17" fmla="*/ 53 h 61"/>
                <a:gd name="T18" fmla="*/ 52 w 59"/>
                <a:gd name="T19" fmla="*/ 50 h 61"/>
                <a:gd name="T20" fmla="*/ 56 w 59"/>
                <a:gd name="T21" fmla="*/ 46 h 61"/>
                <a:gd name="T22" fmla="*/ 59 w 59"/>
                <a:gd name="T23" fmla="*/ 41 h 61"/>
                <a:gd name="T24" fmla="*/ 58 w 59"/>
                <a:gd name="T25" fmla="*/ 37 h 61"/>
                <a:gd name="T26" fmla="*/ 47 w 59"/>
                <a:gd name="T27" fmla="*/ 29 h 61"/>
                <a:gd name="T28" fmla="*/ 36 w 59"/>
                <a:gd name="T29" fmla="*/ 32 h 61"/>
                <a:gd name="T30" fmla="*/ 28 w 59"/>
                <a:gd name="T31" fmla="*/ 39 h 61"/>
                <a:gd name="T32" fmla="*/ 25 w 59"/>
                <a:gd name="T33" fmla="*/ 43 h 61"/>
                <a:gd name="T34" fmla="*/ 24 w 59"/>
                <a:gd name="T35" fmla="*/ 36 h 61"/>
                <a:gd name="T36" fmla="*/ 19 w 59"/>
                <a:gd name="T37" fmla="*/ 22 h 61"/>
                <a:gd name="T38" fmla="*/ 11 w 59"/>
                <a:gd name="T39" fmla="*/ 6 h 61"/>
                <a:gd name="T40" fmla="*/ 1 w 59"/>
                <a:gd name="T41" fmla="*/ 0 h 61"/>
                <a:gd name="T42" fmla="*/ 0 w 59"/>
                <a:gd name="T43" fmla="*/ 16 h 61"/>
                <a:gd name="T44" fmla="*/ 3 w 59"/>
                <a:gd name="T45" fmla="*/ 33 h 61"/>
                <a:gd name="T46" fmla="*/ 5 w 59"/>
                <a:gd name="T47" fmla="*/ 47 h 61"/>
                <a:gd name="T48" fmla="*/ 6 w 59"/>
                <a:gd name="T49" fmla="*/ 53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61"/>
                <a:gd name="T77" fmla="*/ 59 w 59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61">
                  <a:moveTo>
                    <a:pt x="6" y="53"/>
                  </a:moveTo>
                  <a:lnTo>
                    <a:pt x="12" y="59"/>
                  </a:lnTo>
                  <a:lnTo>
                    <a:pt x="20" y="61"/>
                  </a:lnTo>
                  <a:lnTo>
                    <a:pt x="26" y="61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7" y="53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59" y="41"/>
                  </a:lnTo>
                  <a:lnTo>
                    <a:pt x="58" y="37"/>
                  </a:lnTo>
                  <a:lnTo>
                    <a:pt x="47" y="29"/>
                  </a:lnTo>
                  <a:lnTo>
                    <a:pt x="36" y="32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1" y="6"/>
                  </a:lnTo>
                  <a:lnTo>
                    <a:pt x="1" y="0"/>
                  </a:lnTo>
                  <a:lnTo>
                    <a:pt x="0" y="16"/>
                  </a:lnTo>
                  <a:lnTo>
                    <a:pt x="3" y="33"/>
                  </a:lnTo>
                  <a:lnTo>
                    <a:pt x="5" y="47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4" name="Freeform 106"/>
            <p:cNvSpPr>
              <a:spLocks/>
            </p:cNvSpPr>
            <p:nvPr/>
          </p:nvSpPr>
          <p:spPr bwMode="auto">
            <a:xfrm>
              <a:off x="4188" y="3684"/>
              <a:ext cx="13" cy="12"/>
            </a:xfrm>
            <a:custGeom>
              <a:avLst/>
              <a:gdLst>
                <a:gd name="T0" fmla="*/ 18 w 54"/>
                <a:gd name="T1" fmla="*/ 48 h 48"/>
                <a:gd name="T2" fmla="*/ 23 w 54"/>
                <a:gd name="T3" fmla="*/ 48 h 48"/>
                <a:gd name="T4" fmla="*/ 30 w 54"/>
                <a:gd name="T5" fmla="*/ 47 h 48"/>
                <a:gd name="T6" fmla="*/ 37 w 54"/>
                <a:gd name="T7" fmla="*/ 46 h 48"/>
                <a:gd name="T8" fmla="*/ 44 w 54"/>
                <a:gd name="T9" fmla="*/ 45 h 48"/>
                <a:gd name="T10" fmla="*/ 50 w 54"/>
                <a:gd name="T11" fmla="*/ 43 h 48"/>
                <a:gd name="T12" fmla="*/ 53 w 54"/>
                <a:gd name="T13" fmla="*/ 39 h 48"/>
                <a:gd name="T14" fmla="*/ 54 w 54"/>
                <a:gd name="T15" fmla="*/ 36 h 48"/>
                <a:gd name="T16" fmla="*/ 52 w 54"/>
                <a:gd name="T17" fmla="*/ 31 h 48"/>
                <a:gd name="T18" fmla="*/ 43 w 54"/>
                <a:gd name="T19" fmla="*/ 26 h 48"/>
                <a:gd name="T20" fmla="*/ 32 w 54"/>
                <a:gd name="T21" fmla="*/ 27 h 48"/>
                <a:gd name="T22" fmla="*/ 23 w 54"/>
                <a:gd name="T23" fmla="*/ 31 h 48"/>
                <a:gd name="T24" fmla="*/ 19 w 54"/>
                <a:gd name="T25" fmla="*/ 33 h 48"/>
                <a:gd name="T26" fmla="*/ 16 w 54"/>
                <a:gd name="T27" fmla="*/ 24 h 48"/>
                <a:gd name="T28" fmla="*/ 15 w 54"/>
                <a:gd name="T29" fmla="*/ 11 h 48"/>
                <a:gd name="T30" fmla="*/ 11 w 54"/>
                <a:gd name="T31" fmla="*/ 2 h 48"/>
                <a:gd name="T32" fmla="*/ 0 w 54"/>
                <a:gd name="T33" fmla="*/ 0 h 48"/>
                <a:gd name="T34" fmla="*/ 0 w 54"/>
                <a:gd name="T35" fmla="*/ 23 h 48"/>
                <a:gd name="T36" fmla="*/ 7 w 54"/>
                <a:gd name="T37" fmla="*/ 37 h 48"/>
                <a:gd name="T38" fmla="*/ 15 w 54"/>
                <a:gd name="T39" fmla="*/ 46 h 48"/>
                <a:gd name="T40" fmla="*/ 18 w 54"/>
                <a:gd name="T41" fmla="*/ 4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48"/>
                <a:gd name="T65" fmla="*/ 54 w 5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48">
                  <a:moveTo>
                    <a:pt x="18" y="48"/>
                  </a:moveTo>
                  <a:lnTo>
                    <a:pt x="23" y="48"/>
                  </a:lnTo>
                  <a:lnTo>
                    <a:pt x="30" y="47"/>
                  </a:lnTo>
                  <a:lnTo>
                    <a:pt x="37" y="46"/>
                  </a:lnTo>
                  <a:lnTo>
                    <a:pt x="44" y="45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4" y="36"/>
                  </a:lnTo>
                  <a:lnTo>
                    <a:pt x="52" y="31"/>
                  </a:lnTo>
                  <a:lnTo>
                    <a:pt x="43" y="26"/>
                  </a:lnTo>
                  <a:lnTo>
                    <a:pt x="32" y="27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24"/>
                  </a:lnTo>
                  <a:lnTo>
                    <a:pt x="15" y="1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37"/>
                  </a:lnTo>
                  <a:lnTo>
                    <a:pt x="15" y="4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5" name="Freeform 107"/>
            <p:cNvSpPr>
              <a:spLocks/>
            </p:cNvSpPr>
            <p:nvPr/>
          </p:nvSpPr>
          <p:spPr bwMode="auto">
            <a:xfrm>
              <a:off x="4199" y="3679"/>
              <a:ext cx="13" cy="12"/>
            </a:xfrm>
            <a:custGeom>
              <a:avLst/>
              <a:gdLst>
                <a:gd name="T0" fmla="*/ 5 w 55"/>
                <a:gd name="T1" fmla="*/ 38 h 49"/>
                <a:gd name="T2" fmla="*/ 12 w 55"/>
                <a:gd name="T3" fmla="*/ 45 h 49"/>
                <a:gd name="T4" fmla="*/ 17 w 55"/>
                <a:gd name="T5" fmla="*/ 48 h 49"/>
                <a:gd name="T6" fmla="*/ 24 w 55"/>
                <a:gd name="T7" fmla="*/ 49 h 49"/>
                <a:gd name="T8" fmla="*/ 30 w 55"/>
                <a:gd name="T9" fmla="*/ 49 h 49"/>
                <a:gd name="T10" fmla="*/ 36 w 55"/>
                <a:gd name="T11" fmla="*/ 48 h 49"/>
                <a:gd name="T12" fmla="*/ 41 w 55"/>
                <a:gd name="T13" fmla="*/ 46 h 49"/>
                <a:gd name="T14" fmla="*/ 46 w 55"/>
                <a:gd name="T15" fmla="*/ 44 h 49"/>
                <a:gd name="T16" fmla="*/ 48 w 55"/>
                <a:gd name="T17" fmla="*/ 42 h 49"/>
                <a:gd name="T18" fmla="*/ 51 w 55"/>
                <a:gd name="T19" fmla="*/ 41 h 49"/>
                <a:gd name="T20" fmla="*/ 54 w 55"/>
                <a:gd name="T21" fmla="*/ 39 h 49"/>
                <a:gd name="T22" fmla="*/ 55 w 55"/>
                <a:gd name="T23" fmla="*/ 35 h 49"/>
                <a:gd name="T24" fmla="*/ 54 w 55"/>
                <a:gd name="T25" fmla="*/ 33 h 49"/>
                <a:gd name="T26" fmla="*/ 43 w 55"/>
                <a:gd name="T27" fmla="*/ 26 h 49"/>
                <a:gd name="T28" fmla="*/ 33 w 55"/>
                <a:gd name="T29" fmla="*/ 26 h 49"/>
                <a:gd name="T30" fmla="*/ 26 w 55"/>
                <a:gd name="T31" fmla="*/ 28 h 49"/>
                <a:gd name="T32" fmla="*/ 22 w 55"/>
                <a:gd name="T33" fmla="*/ 31 h 49"/>
                <a:gd name="T34" fmla="*/ 21 w 55"/>
                <a:gd name="T35" fmla="*/ 25 h 49"/>
                <a:gd name="T36" fmla="*/ 16 w 55"/>
                <a:gd name="T37" fmla="*/ 13 h 49"/>
                <a:gd name="T38" fmla="*/ 9 w 55"/>
                <a:gd name="T39" fmla="*/ 3 h 49"/>
                <a:gd name="T40" fmla="*/ 1 w 55"/>
                <a:gd name="T41" fmla="*/ 0 h 49"/>
                <a:gd name="T42" fmla="*/ 0 w 55"/>
                <a:gd name="T43" fmla="*/ 12 h 49"/>
                <a:gd name="T44" fmla="*/ 1 w 55"/>
                <a:gd name="T45" fmla="*/ 25 h 49"/>
                <a:gd name="T46" fmla="*/ 3 w 55"/>
                <a:gd name="T47" fmla="*/ 34 h 49"/>
                <a:gd name="T48" fmla="*/ 5 w 55"/>
                <a:gd name="T49" fmla="*/ 38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49"/>
                <a:gd name="T77" fmla="*/ 55 w 55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49">
                  <a:moveTo>
                    <a:pt x="5" y="38"/>
                  </a:moveTo>
                  <a:lnTo>
                    <a:pt x="12" y="45"/>
                  </a:lnTo>
                  <a:lnTo>
                    <a:pt x="17" y="48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4" y="39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43" y="26"/>
                  </a:lnTo>
                  <a:lnTo>
                    <a:pt x="33" y="26"/>
                  </a:lnTo>
                  <a:lnTo>
                    <a:pt x="26" y="28"/>
                  </a:lnTo>
                  <a:lnTo>
                    <a:pt x="22" y="31"/>
                  </a:lnTo>
                  <a:lnTo>
                    <a:pt x="21" y="25"/>
                  </a:lnTo>
                  <a:lnTo>
                    <a:pt x="16" y="1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" y="25"/>
                  </a:lnTo>
                  <a:lnTo>
                    <a:pt x="3" y="34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6" name="Freeform 108"/>
            <p:cNvSpPr>
              <a:spLocks/>
            </p:cNvSpPr>
            <p:nvPr/>
          </p:nvSpPr>
          <p:spPr bwMode="auto">
            <a:xfrm>
              <a:off x="4181" y="3712"/>
              <a:ext cx="15" cy="10"/>
            </a:xfrm>
            <a:custGeom>
              <a:avLst/>
              <a:gdLst>
                <a:gd name="T0" fmla="*/ 9 w 60"/>
                <a:gd name="T1" fmla="*/ 35 h 38"/>
                <a:gd name="T2" fmla="*/ 15 w 60"/>
                <a:gd name="T3" fmla="*/ 37 h 38"/>
                <a:gd name="T4" fmla="*/ 25 w 60"/>
                <a:gd name="T5" fmla="*/ 38 h 38"/>
                <a:gd name="T6" fmla="*/ 34 w 60"/>
                <a:gd name="T7" fmla="*/ 38 h 38"/>
                <a:gd name="T8" fmla="*/ 44 w 60"/>
                <a:gd name="T9" fmla="*/ 37 h 38"/>
                <a:gd name="T10" fmla="*/ 53 w 60"/>
                <a:gd name="T11" fmla="*/ 33 h 38"/>
                <a:gd name="T12" fmla="*/ 58 w 60"/>
                <a:gd name="T13" fmla="*/ 29 h 38"/>
                <a:gd name="T14" fmla="*/ 60 w 60"/>
                <a:gd name="T15" fmla="*/ 23 h 38"/>
                <a:gd name="T16" fmla="*/ 56 w 60"/>
                <a:gd name="T17" fmla="*/ 15 h 38"/>
                <a:gd name="T18" fmla="*/ 53 w 60"/>
                <a:gd name="T19" fmla="*/ 12 h 38"/>
                <a:gd name="T20" fmla="*/ 47 w 60"/>
                <a:gd name="T21" fmla="*/ 11 h 38"/>
                <a:gd name="T22" fmla="*/ 41 w 60"/>
                <a:gd name="T23" fmla="*/ 11 h 38"/>
                <a:gd name="T24" fmla="*/ 34 w 60"/>
                <a:gd name="T25" fmla="*/ 14 h 38"/>
                <a:gd name="T26" fmla="*/ 28 w 60"/>
                <a:gd name="T27" fmla="*/ 15 h 38"/>
                <a:gd name="T28" fmla="*/ 23 w 60"/>
                <a:gd name="T29" fmla="*/ 17 h 38"/>
                <a:gd name="T30" fmla="*/ 20 w 60"/>
                <a:gd name="T31" fmla="*/ 18 h 38"/>
                <a:gd name="T32" fmla="*/ 19 w 60"/>
                <a:gd name="T33" fmla="*/ 19 h 38"/>
                <a:gd name="T34" fmla="*/ 17 w 60"/>
                <a:gd name="T35" fmla="*/ 16 h 38"/>
                <a:gd name="T36" fmla="*/ 15 w 60"/>
                <a:gd name="T37" fmla="*/ 10 h 38"/>
                <a:gd name="T38" fmla="*/ 13 w 60"/>
                <a:gd name="T39" fmla="*/ 3 h 38"/>
                <a:gd name="T40" fmla="*/ 12 w 60"/>
                <a:gd name="T41" fmla="*/ 1 h 38"/>
                <a:gd name="T42" fmla="*/ 9 w 60"/>
                <a:gd name="T43" fmla="*/ 0 h 38"/>
                <a:gd name="T44" fmla="*/ 6 w 60"/>
                <a:gd name="T45" fmla="*/ 0 h 38"/>
                <a:gd name="T46" fmla="*/ 2 w 60"/>
                <a:gd name="T47" fmla="*/ 1 h 38"/>
                <a:gd name="T48" fmla="*/ 0 w 60"/>
                <a:gd name="T49" fmla="*/ 3 h 38"/>
                <a:gd name="T50" fmla="*/ 0 w 60"/>
                <a:gd name="T51" fmla="*/ 10 h 38"/>
                <a:gd name="T52" fmla="*/ 3 w 60"/>
                <a:gd name="T53" fmla="*/ 21 h 38"/>
                <a:gd name="T54" fmla="*/ 7 w 60"/>
                <a:gd name="T55" fmla="*/ 30 h 38"/>
                <a:gd name="T56" fmla="*/ 9 w 60"/>
                <a:gd name="T57" fmla="*/ 35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38"/>
                <a:gd name="T89" fmla="*/ 60 w 60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38">
                  <a:moveTo>
                    <a:pt x="9" y="35"/>
                  </a:moveTo>
                  <a:lnTo>
                    <a:pt x="15" y="37"/>
                  </a:lnTo>
                  <a:lnTo>
                    <a:pt x="25" y="38"/>
                  </a:lnTo>
                  <a:lnTo>
                    <a:pt x="34" y="38"/>
                  </a:lnTo>
                  <a:lnTo>
                    <a:pt x="44" y="37"/>
                  </a:lnTo>
                  <a:lnTo>
                    <a:pt x="53" y="33"/>
                  </a:lnTo>
                  <a:lnTo>
                    <a:pt x="58" y="29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3" y="12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7" name="Freeform 109"/>
            <p:cNvSpPr>
              <a:spLocks/>
            </p:cNvSpPr>
            <p:nvPr/>
          </p:nvSpPr>
          <p:spPr bwMode="auto">
            <a:xfrm>
              <a:off x="4198" y="3704"/>
              <a:ext cx="13" cy="12"/>
            </a:xfrm>
            <a:custGeom>
              <a:avLst/>
              <a:gdLst>
                <a:gd name="T0" fmla="*/ 11 w 50"/>
                <a:gd name="T1" fmla="*/ 43 h 47"/>
                <a:gd name="T2" fmla="*/ 17 w 50"/>
                <a:gd name="T3" fmla="*/ 44 h 47"/>
                <a:gd name="T4" fmla="*/ 27 w 50"/>
                <a:gd name="T5" fmla="*/ 47 h 47"/>
                <a:gd name="T6" fmla="*/ 37 w 50"/>
                <a:gd name="T7" fmla="*/ 46 h 47"/>
                <a:gd name="T8" fmla="*/ 45 w 50"/>
                <a:gd name="T9" fmla="*/ 41 h 47"/>
                <a:gd name="T10" fmla="*/ 48 w 50"/>
                <a:gd name="T11" fmla="*/ 40 h 47"/>
                <a:gd name="T12" fmla="*/ 49 w 50"/>
                <a:gd name="T13" fmla="*/ 37 h 47"/>
                <a:gd name="T14" fmla="*/ 50 w 50"/>
                <a:gd name="T15" fmla="*/ 35 h 47"/>
                <a:gd name="T16" fmla="*/ 49 w 50"/>
                <a:gd name="T17" fmla="*/ 33 h 47"/>
                <a:gd name="T18" fmla="*/ 48 w 50"/>
                <a:gd name="T19" fmla="*/ 29 h 47"/>
                <a:gd name="T20" fmla="*/ 45 w 50"/>
                <a:gd name="T21" fmla="*/ 27 h 47"/>
                <a:gd name="T22" fmla="*/ 42 w 50"/>
                <a:gd name="T23" fmla="*/ 26 h 47"/>
                <a:gd name="T24" fmla="*/ 37 w 50"/>
                <a:gd name="T25" fmla="*/ 27 h 47"/>
                <a:gd name="T26" fmla="*/ 30 w 50"/>
                <a:gd name="T27" fmla="*/ 29 h 47"/>
                <a:gd name="T28" fmla="*/ 23 w 50"/>
                <a:gd name="T29" fmla="*/ 29 h 47"/>
                <a:gd name="T30" fmla="*/ 18 w 50"/>
                <a:gd name="T31" fmla="*/ 29 h 47"/>
                <a:gd name="T32" fmla="*/ 16 w 50"/>
                <a:gd name="T33" fmla="*/ 29 h 47"/>
                <a:gd name="T34" fmla="*/ 16 w 50"/>
                <a:gd name="T35" fmla="*/ 25 h 47"/>
                <a:gd name="T36" fmla="*/ 16 w 50"/>
                <a:gd name="T37" fmla="*/ 14 h 47"/>
                <a:gd name="T38" fmla="*/ 13 w 50"/>
                <a:gd name="T39" fmla="*/ 3 h 47"/>
                <a:gd name="T40" fmla="*/ 6 w 50"/>
                <a:gd name="T41" fmla="*/ 0 h 47"/>
                <a:gd name="T42" fmla="*/ 0 w 50"/>
                <a:gd name="T43" fmla="*/ 15 h 47"/>
                <a:gd name="T44" fmla="*/ 0 w 50"/>
                <a:gd name="T45" fmla="*/ 28 h 47"/>
                <a:gd name="T46" fmla="*/ 4 w 50"/>
                <a:gd name="T47" fmla="*/ 37 h 47"/>
                <a:gd name="T48" fmla="*/ 11 w 50"/>
                <a:gd name="T49" fmla="*/ 43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47"/>
                <a:gd name="T77" fmla="*/ 50 w 50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47">
                  <a:moveTo>
                    <a:pt x="11" y="43"/>
                  </a:moveTo>
                  <a:lnTo>
                    <a:pt x="17" y="44"/>
                  </a:lnTo>
                  <a:lnTo>
                    <a:pt x="27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8" y="40"/>
                  </a:lnTo>
                  <a:lnTo>
                    <a:pt x="49" y="37"/>
                  </a:lnTo>
                  <a:lnTo>
                    <a:pt x="50" y="35"/>
                  </a:lnTo>
                  <a:lnTo>
                    <a:pt x="49" y="33"/>
                  </a:lnTo>
                  <a:lnTo>
                    <a:pt x="48" y="29"/>
                  </a:lnTo>
                  <a:lnTo>
                    <a:pt x="45" y="27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14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4" y="37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8" name="Freeform 110"/>
            <p:cNvSpPr>
              <a:spLocks/>
            </p:cNvSpPr>
            <p:nvPr/>
          </p:nvSpPr>
          <p:spPr bwMode="auto">
            <a:xfrm>
              <a:off x="4211" y="3700"/>
              <a:ext cx="13" cy="12"/>
            </a:xfrm>
            <a:custGeom>
              <a:avLst/>
              <a:gdLst>
                <a:gd name="T0" fmla="*/ 19 w 51"/>
                <a:gd name="T1" fmla="*/ 42 h 45"/>
                <a:gd name="T2" fmla="*/ 26 w 51"/>
                <a:gd name="T3" fmla="*/ 45 h 45"/>
                <a:gd name="T4" fmla="*/ 33 w 51"/>
                <a:gd name="T5" fmla="*/ 44 h 45"/>
                <a:gd name="T6" fmla="*/ 40 w 51"/>
                <a:gd name="T7" fmla="*/ 42 h 45"/>
                <a:gd name="T8" fmla="*/ 47 w 51"/>
                <a:gd name="T9" fmla="*/ 38 h 45"/>
                <a:gd name="T10" fmla="*/ 50 w 51"/>
                <a:gd name="T11" fmla="*/ 36 h 45"/>
                <a:gd name="T12" fmla="*/ 51 w 51"/>
                <a:gd name="T13" fmla="*/ 34 h 45"/>
                <a:gd name="T14" fmla="*/ 51 w 51"/>
                <a:gd name="T15" fmla="*/ 30 h 45"/>
                <a:gd name="T16" fmla="*/ 50 w 51"/>
                <a:gd name="T17" fmla="*/ 27 h 45"/>
                <a:gd name="T18" fmla="*/ 42 w 51"/>
                <a:gd name="T19" fmla="*/ 22 h 45"/>
                <a:gd name="T20" fmla="*/ 36 w 51"/>
                <a:gd name="T21" fmla="*/ 23 h 45"/>
                <a:gd name="T22" fmla="*/ 31 w 51"/>
                <a:gd name="T23" fmla="*/ 28 h 45"/>
                <a:gd name="T24" fmla="*/ 28 w 51"/>
                <a:gd name="T25" fmla="*/ 31 h 45"/>
                <a:gd name="T26" fmla="*/ 26 w 51"/>
                <a:gd name="T27" fmla="*/ 25 h 45"/>
                <a:gd name="T28" fmla="*/ 20 w 51"/>
                <a:gd name="T29" fmla="*/ 14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9 h 45"/>
                <a:gd name="T38" fmla="*/ 14 w 51"/>
                <a:gd name="T39" fmla="*/ 38 h 45"/>
                <a:gd name="T40" fmla="*/ 19 w 51"/>
                <a:gd name="T41" fmla="*/ 42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5"/>
                <a:gd name="T65" fmla="*/ 51 w 51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5">
                  <a:moveTo>
                    <a:pt x="19" y="42"/>
                  </a:moveTo>
                  <a:lnTo>
                    <a:pt x="26" y="45"/>
                  </a:lnTo>
                  <a:lnTo>
                    <a:pt x="33" y="44"/>
                  </a:lnTo>
                  <a:lnTo>
                    <a:pt x="40" y="42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0" y="27"/>
                  </a:lnTo>
                  <a:lnTo>
                    <a:pt x="42" y="22"/>
                  </a:lnTo>
                  <a:lnTo>
                    <a:pt x="36" y="23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6" y="25"/>
                  </a:lnTo>
                  <a:lnTo>
                    <a:pt x="20" y="14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9"/>
                  </a:lnTo>
                  <a:lnTo>
                    <a:pt x="14" y="38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79" name="Freeform 111"/>
            <p:cNvSpPr>
              <a:spLocks/>
            </p:cNvSpPr>
            <p:nvPr/>
          </p:nvSpPr>
          <p:spPr bwMode="auto">
            <a:xfrm>
              <a:off x="4190" y="3731"/>
              <a:ext cx="16" cy="17"/>
            </a:xfrm>
            <a:custGeom>
              <a:avLst/>
              <a:gdLst>
                <a:gd name="T0" fmla="*/ 13 w 63"/>
                <a:gd name="T1" fmla="*/ 55 h 65"/>
                <a:gd name="T2" fmla="*/ 15 w 63"/>
                <a:gd name="T3" fmla="*/ 57 h 65"/>
                <a:gd name="T4" fmla="*/ 19 w 63"/>
                <a:gd name="T5" fmla="*/ 59 h 65"/>
                <a:gd name="T6" fmla="*/ 24 w 63"/>
                <a:gd name="T7" fmla="*/ 63 h 65"/>
                <a:gd name="T8" fmla="*/ 30 w 63"/>
                <a:gd name="T9" fmla="*/ 64 h 65"/>
                <a:gd name="T10" fmla="*/ 37 w 63"/>
                <a:gd name="T11" fmla="*/ 65 h 65"/>
                <a:gd name="T12" fmla="*/ 45 w 63"/>
                <a:gd name="T13" fmla="*/ 63 h 65"/>
                <a:gd name="T14" fmla="*/ 52 w 63"/>
                <a:gd name="T15" fmla="*/ 57 h 65"/>
                <a:gd name="T16" fmla="*/ 58 w 63"/>
                <a:gd name="T17" fmla="*/ 48 h 65"/>
                <a:gd name="T18" fmla="*/ 61 w 63"/>
                <a:gd name="T19" fmla="*/ 44 h 65"/>
                <a:gd name="T20" fmla="*/ 62 w 63"/>
                <a:gd name="T21" fmla="*/ 41 h 65"/>
                <a:gd name="T22" fmla="*/ 63 w 63"/>
                <a:gd name="T23" fmla="*/ 37 h 65"/>
                <a:gd name="T24" fmla="*/ 62 w 63"/>
                <a:gd name="T25" fmla="*/ 35 h 65"/>
                <a:gd name="T26" fmla="*/ 56 w 63"/>
                <a:gd name="T27" fmla="*/ 31 h 65"/>
                <a:gd name="T28" fmla="*/ 49 w 63"/>
                <a:gd name="T29" fmla="*/ 30 h 65"/>
                <a:gd name="T30" fmla="*/ 42 w 63"/>
                <a:gd name="T31" fmla="*/ 31 h 65"/>
                <a:gd name="T32" fmla="*/ 36 w 63"/>
                <a:gd name="T33" fmla="*/ 32 h 65"/>
                <a:gd name="T34" fmla="*/ 31 w 63"/>
                <a:gd name="T35" fmla="*/ 36 h 65"/>
                <a:gd name="T36" fmla="*/ 27 w 63"/>
                <a:gd name="T37" fmla="*/ 38 h 65"/>
                <a:gd name="T38" fmla="*/ 24 w 63"/>
                <a:gd name="T39" fmla="*/ 41 h 65"/>
                <a:gd name="T40" fmla="*/ 23 w 63"/>
                <a:gd name="T41" fmla="*/ 42 h 65"/>
                <a:gd name="T42" fmla="*/ 22 w 63"/>
                <a:gd name="T43" fmla="*/ 35 h 65"/>
                <a:gd name="T44" fmla="*/ 17 w 63"/>
                <a:gd name="T45" fmla="*/ 19 h 65"/>
                <a:gd name="T46" fmla="*/ 10 w 63"/>
                <a:gd name="T47" fmla="*/ 4 h 65"/>
                <a:gd name="T48" fmla="*/ 1 w 63"/>
                <a:gd name="T49" fmla="*/ 0 h 65"/>
                <a:gd name="T50" fmla="*/ 0 w 63"/>
                <a:gd name="T51" fmla="*/ 19 h 65"/>
                <a:gd name="T52" fmla="*/ 5 w 63"/>
                <a:gd name="T53" fmla="*/ 37 h 65"/>
                <a:gd name="T54" fmla="*/ 10 w 63"/>
                <a:gd name="T55" fmla="*/ 50 h 65"/>
                <a:gd name="T56" fmla="*/ 13 w 63"/>
                <a:gd name="T57" fmla="*/ 5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65"/>
                <a:gd name="T89" fmla="*/ 63 w 63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65">
                  <a:moveTo>
                    <a:pt x="13" y="55"/>
                  </a:moveTo>
                  <a:lnTo>
                    <a:pt x="15" y="57"/>
                  </a:lnTo>
                  <a:lnTo>
                    <a:pt x="19" y="59"/>
                  </a:lnTo>
                  <a:lnTo>
                    <a:pt x="24" y="63"/>
                  </a:lnTo>
                  <a:lnTo>
                    <a:pt x="30" y="64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2" y="57"/>
                  </a:lnTo>
                  <a:lnTo>
                    <a:pt x="58" y="48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7"/>
                  </a:lnTo>
                  <a:lnTo>
                    <a:pt x="62" y="35"/>
                  </a:lnTo>
                  <a:lnTo>
                    <a:pt x="56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2" y="35"/>
                  </a:lnTo>
                  <a:lnTo>
                    <a:pt x="17" y="19"/>
                  </a:lnTo>
                  <a:lnTo>
                    <a:pt x="10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7"/>
                  </a:lnTo>
                  <a:lnTo>
                    <a:pt x="10" y="5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0" name="Freeform 112"/>
            <p:cNvSpPr>
              <a:spLocks/>
            </p:cNvSpPr>
            <p:nvPr/>
          </p:nvSpPr>
          <p:spPr bwMode="auto">
            <a:xfrm>
              <a:off x="4207" y="3725"/>
              <a:ext cx="16" cy="14"/>
            </a:xfrm>
            <a:custGeom>
              <a:avLst/>
              <a:gdLst>
                <a:gd name="T0" fmla="*/ 10 w 63"/>
                <a:gd name="T1" fmla="*/ 44 h 55"/>
                <a:gd name="T2" fmla="*/ 13 w 63"/>
                <a:gd name="T3" fmla="*/ 46 h 55"/>
                <a:gd name="T4" fmla="*/ 16 w 63"/>
                <a:gd name="T5" fmla="*/ 48 h 55"/>
                <a:gd name="T6" fmla="*/ 21 w 63"/>
                <a:gd name="T7" fmla="*/ 50 h 55"/>
                <a:gd name="T8" fmla="*/ 27 w 63"/>
                <a:gd name="T9" fmla="*/ 53 h 55"/>
                <a:gd name="T10" fmla="*/ 32 w 63"/>
                <a:gd name="T11" fmla="*/ 55 h 55"/>
                <a:gd name="T12" fmla="*/ 39 w 63"/>
                <a:gd name="T13" fmla="*/ 55 h 55"/>
                <a:gd name="T14" fmla="*/ 46 w 63"/>
                <a:gd name="T15" fmla="*/ 55 h 55"/>
                <a:gd name="T16" fmla="*/ 52 w 63"/>
                <a:gd name="T17" fmla="*/ 53 h 55"/>
                <a:gd name="T18" fmla="*/ 57 w 63"/>
                <a:gd name="T19" fmla="*/ 50 h 55"/>
                <a:gd name="T20" fmla="*/ 60 w 63"/>
                <a:gd name="T21" fmla="*/ 47 h 55"/>
                <a:gd name="T22" fmla="*/ 63 w 63"/>
                <a:gd name="T23" fmla="*/ 43 h 55"/>
                <a:gd name="T24" fmla="*/ 62 w 63"/>
                <a:gd name="T25" fmla="*/ 39 h 55"/>
                <a:gd name="T26" fmla="*/ 57 w 63"/>
                <a:gd name="T27" fmla="*/ 34 h 55"/>
                <a:gd name="T28" fmla="*/ 51 w 63"/>
                <a:gd name="T29" fmla="*/ 30 h 55"/>
                <a:gd name="T30" fmla="*/ 44 w 63"/>
                <a:gd name="T31" fmla="*/ 29 h 55"/>
                <a:gd name="T32" fmla="*/ 38 w 63"/>
                <a:gd name="T33" fmla="*/ 29 h 55"/>
                <a:gd name="T34" fmla="*/ 31 w 63"/>
                <a:gd name="T35" fmla="*/ 30 h 55"/>
                <a:gd name="T36" fmla="*/ 27 w 63"/>
                <a:gd name="T37" fmla="*/ 32 h 55"/>
                <a:gd name="T38" fmla="*/ 23 w 63"/>
                <a:gd name="T39" fmla="*/ 33 h 55"/>
                <a:gd name="T40" fmla="*/ 22 w 63"/>
                <a:gd name="T41" fmla="*/ 33 h 55"/>
                <a:gd name="T42" fmla="*/ 21 w 63"/>
                <a:gd name="T43" fmla="*/ 27 h 55"/>
                <a:gd name="T44" fmla="*/ 17 w 63"/>
                <a:gd name="T45" fmla="*/ 14 h 55"/>
                <a:gd name="T46" fmla="*/ 11 w 63"/>
                <a:gd name="T47" fmla="*/ 4 h 55"/>
                <a:gd name="T48" fmla="*/ 2 w 63"/>
                <a:gd name="T49" fmla="*/ 0 h 55"/>
                <a:gd name="T50" fmla="*/ 0 w 63"/>
                <a:gd name="T51" fmla="*/ 18 h 55"/>
                <a:gd name="T52" fmla="*/ 3 w 63"/>
                <a:gd name="T53" fmla="*/ 32 h 55"/>
                <a:gd name="T54" fmla="*/ 8 w 63"/>
                <a:gd name="T55" fmla="*/ 41 h 55"/>
                <a:gd name="T56" fmla="*/ 10 w 63"/>
                <a:gd name="T57" fmla="*/ 44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55"/>
                <a:gd name="T89" fmla="*/ 63 w 6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55">
                  <a:moveTo>
                    <a:pt x="10" y="44"/>
                  </a:moveTo>
                  <a:lnTo>
                    <a:pt x="13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3"/>
                  </a:lnTo>
                  <a:lnTo>
                    <a:pt x="62" y="39"/>
                  </a:lnTo>
                  <a:lnTo>
                    <a:pt x="57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1" name="Freeform 113"/>
            <p:cNvSpPr>
              <a:spLocks/>
            </p:cNvSpPr>
            <p:nvPr/>
          </p:nvSpPr>
          <p:spPr bwMode="auto">
            <a:xfrm>
              <a:off x="4225" y="3723"/>
              <a:ext cx="15" cy="12"/>
            </a:xfrm>
            <a:custGeom>
              <a:avLst/>
              <a:gdLst>
                <a:gd name="T0" fmla="*/ 7 w 61"/>
                <a:gd name="T1" fmla="*/ 46 h 50"/>
                <a:gd name="T2" fmla="*/ 13 w 61"/>
                <a:gd name="T3" fmla="*/ 49 h 50"/>
                <a:gd name="T4" fmla="*/ 21 w 61"/>
                <a:gd name="T5" fmla="*/ 50 h 50"/>
                <a:gd name="T6" fmla="*/ 32 w 61"/>
                <a:gd name="T7" fmla="*/ 50 h 50"/>
                <a:gd name="T8" fmla="*/ 42 w 61"/>
                <a:gd name="T9" fmla="*/ 49 h 50"/>
                <a:gd name="T10" fmla="*/ 51 w 61"/>
                <a:gd name="T11" fmla="*/ 46 h 50"/>
                <a:gd name="T12" fmla="*/ 57 w 61"/>
                <a:gd name="T13" fmla="*/ 44 h 50"/>
                <a:gd name="T14" fmla="*/ 61 w 61"/>
                <a:gd name="T15" fmla="*/ 39 h 50"/>
                <a:gd name="T16" fmla="*/ 60 w 61"/>
                <a:gd name="T17" fmla="*/ 34 h 50"/>
                <a:gd name="T18" fmla="*/ 55 w 61"/>
                <a:gd name="T19" fmla="*/ 29 h 50"/>
                <a:gd name="T20" fmla="*/ 49 w 61"/>
                <a:gd name="T21" fmla="*/ 27 h 50"/>
                <a:gd name="T22" fmla="*/ 42 w 61"/>
                <a:gd name="T23" fmla="*/ 25 h 50"/>
                <a:gd name="T24" fmla="*/ 36 w 61"/>
                <a:gd name="T25" fmla="*/ 25 h 50"/>
                <a:gd name="T26" fmla="*/ 30 w 61"/>
                <a:gd name="T27" fmla="*/ 27 h 50"/>
                <a:gd name="T28" fmla="*/ 26 w 61"/>
                <a:gd name="T29" fmla="*/ 28 h 50"/>
                <a:gd name="T30" fmla="*/ 22 w 61"/>
                <a:gd name="T31" fmla="*/ 30 h 50"/>
                <a:gd name="T32" fmla="*/ 21 w 61"/>
                <a:gd name="T33" fmla="*/ 30 h 50"/>
                <a:gd name="T34" fmla="*/ 20 w 61"/>
                <a:gd name="T35" fmla="*/ 24 h 50"/>
                <a:gd name="T36" fmla="*/ 16 w 61"/>
                <a:gd name="T37" fmla="*/ 13 h 50"/>
                <a:gd name="T38" fmla="*/ 11 w 61"/>
                <a:gd name="T39" fmla="*/ 2 h 50"/>
                <a:gd name="T40" fmla="*/ 1 w 61"/>
                <a:gd name="T41" fmla="*/ 0 h 50"/>
                <a:gd name="T42" fmla="*/ 0 w 61"/>
                <a:gd name="T43" fmla="*/ 14 h 50"/>
                <a:gd name="T44" fmla="*/ 2 w 61"/>
                <a:gd name="T45" fmla="*/ 29 h 50"/>
                <a:gd name="T46" fmla="*/ 6 w 61"/>
                <a:gd name="T47" fmla="*/ 42 h 50"/>
                <a:gd name="T48" fmla="*/ 7 w 61"/>
                <a:gd name="T49" fmla="*/ 46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0"/>
                <a:gd name="T77" fmla="*/ 61 w 61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2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1" y="39"/>
                  </a:lnTo>
                  <a:lnTo>
                    <a:pt x="60" y="34"/>
                  </a:lnTo>
                  <a:lnTo>
                    <a:pt x="55" y="29"/>
                  </a:lnTo>
                  <a:lnTo>
                    <a:pt x="49" y="27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2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2" name="Freeform 114"/>
            <p:cNvSpPr>
              <a:spLocks/>
            </p:cNvSpPr>
            <p:nvPr/>
          </p:nvSpPr>
          <p:spPr bwMode="auto">
            <a:xfrm>
              <a:off x="4123" y="3649"/>
              <a:ext cx="73" cy="172"/>
            </a:xfrm>
            <a:custGeom>
              <a:avLst/>
              <a:gdLst>
                <a:gd name="T0" fmla="*/ 9 w 291"/>
                <a:gd name="T1" fmla="*/ 123 h 688"/>
                <a:gd name="T2" fmla="*/ 13 w 291"/>
                <a:gd name="T3" fmla="*/ 196 h 688"/>
                <a:gd name="T4" fmla="*/ 36 w 291"/>
                <a:gd name="T5" fmla="*/ 282 h 688"/>
                <a:gd name="T6" fmla="*/ 67 w 291"/>
                <a:gd name="T7" fmla="*/ 379 h 688"/>
                <a:gd name="T8" fmla="*/ 97 w 291"/>
                <a:gd name="T9" fmla="*/ 475 h 688"/>
                <a:gd name="T10" fmla="*/ 130 w 291"/>
                <a:gd name="T11" fmla="*/ 569 h 688"/>
                <a:gd name="T12" fmla="*/ 155 w 291"/>
                <a:gd name="T13" fmla="*/ 634 h 688"/>
                <a:gd name="T14" fmla="*/ 181 w 291"/>
                <a:gd name="T15" fmla="*/ 659 h 688"/>
                <a:gd name="T16" fmla="*/ 214 w 291"/>
                <a:gd name="T17" fmla="*/ 676 h 688"/>
                <a:gd name="T18" fmla="*/ 251 w 291"/>
                <a:gd name="T19" fmla="*/ 685 h 688"/>
                <a:gd name="T20" fmla="*/ 277 w 291"/>
                <a:gd name="T21" fmla="*/ 686 h 688"/>
                <a:gd name="T22" fmla="*/ 288 w 291"/>
                <a:gd name="T23" fmla="*/ 678 h 688"/>
                <a:gd name="T24" fmla="*/ 291 w 291"/>
                <a:gd name="T25" fmla="*/ 664 h 688"/>
                <a:gd name="T26" fmla="*/ 282 w 291"/>
                <a:gd name="T27" fmla="*/ 654 h 688"/>
                <a:gd name="T28" fmla="*/ 262 w 291"/>
                <a:gd name="T29" fmla="*/ 648 h 688"/>
                <a:gd name="T30" fmla="*/ 235 w 291"/>
                <a:gd name="T31" fmla="*/ 642 h 688"/>
                <a:gd name="T32" fmla="*/ 210 w 291"/>
                <a:gd name="T33" fmla="*/ 634 h 688"/>
                <a:gd name="T34" fmla="*/ 191 w 291"/>
                <a:gd name="T35" fmla="*/ 616 h 688"/>
                <a:gd name="T36" fmla="*/ 173 w 291"/>
                <a:gd name="T37" fmla="*/ 576 h 688"/>
                <a:gd name="T38" fmla="*/ 154 w 291"/>
                <a:gd name="T39" fmla="*/ 524 h 688"/>
                <a:gd name="T40" fmla="*/ 137 w 291"/>
                <a:gd name="T41" fmla="*/ 470 h 688"/>
                <a:gd name="T42" fmla="*/ 120 w 291"/>
                <a:gd name="T43" fmla="*/ 416 h 688"/>
                <a:gd name="T44" fmla="*/ 101 w 291"/>
                <a:gd name="T45" fmla="*/ 354 h 688"/>
                <a:gd name="T46" fmla="*/ 75 w 291"/>
                <a:gd name="T47" fmla="*/ 284 h 688"/>
                <a:gd name="T48" fmla="*/ 51 w 291"/>
                <a:gd name="T49" fmla="*/ 214 h 688"/>
                <a:gd name="T50" fmla="*/ 39 w 291"/>
                <a:gd name="T51" fmla="*/ 142 h 688"/>
                <a:gd name="T52" fmla="*/ 36 w 291"/>
                <a:gd name="T53" fmla="*/ 90 h 688"/>
                <a:gd name="T54" fmla="*/ 28 w 291"/>
                <a:gd name="T55" fmla="*/ 55 h 688"/>
                <a:gd name="T56" fmla="*/ 16 w 291"/>
                <a:gd name="T57" fmla="*/ 22 h 688"/>
                <a:gd name="T58" fmla="*/ 5 w 291"/>
                <a:gd name="T59" fmla="*/ 1 h 688"/>
                <a:gd name="T60" fmla="*/ 3 w 291"/>
                <a:gd name="T61" fmla="*/ 14 h 688"/>
                <a:gd name="T62" fmla="*/ 10 w 291"/>
                <a:gd name="T63" fmla="*/ 62 h 6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"/>
                <a:gd name="T97" fmla="*/ 0 h 688"/>
                <a:gd name="T98" fmla="*/ 291 w 291"/>
                <a:gd name="T99" fmla="*/ 688 h 6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" h="688">
                  <a:moveTo>
                    <a:pt x="12" y="85"/>
                  </a:moveTo>
                  <a:lnTo>
                    <a:pt x="9" y="123"/>
                  </a:lnTo>
                  <a:lnTo>
                    <a:pt x="9" y="160"/>
                  </a:lnTo>
                  <a:lnTo>
                    <a:pt x="13" y="196"/>
                  </a:lnTo>
                  <a:lnTo>
                    <a:pt x="21" y="233"/>
                  </a:lnTo>
                  <a:lnTo>
                    <a:pt x="36" y="282"/>
                  </a:lnTo>
                  <a:lnTo>
                    <a:pt x="51" y="331"/>
                  </a:lnTo>
                  <a:lnTo>
                    <a:pt x="67" y="379"/>
                  </a:lnTo>
                  <a:lnTo>
                    <a:pt x="82" y="427"/>
                  </a:lnTo>
                  <a:lnTo>
                    <a:pt x="97" y="475"/>
                  </a:lnTo>
                  <a:lnTo>
                    <a:pt x="113" y="521"/>
                  </a:lnTo>
                  <a:lnTo>
                    <a:pt x="130" y="569"/>
                  </a:lnTo>
                  <a:lnTo>
                    <a:pt x="147" y="617"/>
                  </a:lnTo>
                  <a:lnTo>
                    <a:pt x="155" y="634"/>
                  </a:lnTo>
                  <a:lnTo>
                    <a:pt x="167" y="648"/>
                  </a:lnTo>
                  <a:lnTo>
                    <a:pt x="181" y="659"/>
                  </a:lnTo>
                  <a:lnTo>
                    <a:pt x="196" y="669"/>
                  </a:lnTo>
                  <a:lnTo>
                    <a:pt x="214" y="676"/>
                  </a:lnTo>
                  <a:lnTo>
                    <a:pt x="233" y="682"/>
                  </a:lnTo>
                  <a:lnTo>
                    <a:pt x="251" y="685"/>
                  </a:lnTo>
                  <a:lnTo>
                    <a:pt x="270" y="688"/>
                  </a:lnTo>
                  <a:lnTo>
                    <a:pt x="277" y="686"/>
                  </a:lnTo>
                  <a:lnTo>
                    <a:pt x="283" y="684"/>
                  </a:lnTo>
                  <a:lnTo>
                    <a:pt x="288" y="678"/>
                  </a:lnTo>
                  <a:lnTo>
                    <a:pt x="291" y="671"/>
                  </a:lnTo>
                  <a:lnTo>
                    <a:pt x="291" y="664"/>
                  </a:lnTo>
                  <a:lnTo>
                    <a:pt x="288" y="658"/>
                  </a:lnTo>
                  <a:lnTo>
                    <a:pt x="282" y="654"/>
                  </a:lnTo>
                  <a:lnTo>
                    <a:pt x="275" y="651"/>
                  </a:lnTo>
                  <a:lnTo>
                    <a:pt x="262" y="648"/>
                  </a:lnTo>
                  <a:lnTo>
                    <a:pt x="249" y="645"/>
                  </a:lnTo>
                  <a:lnTo>
                    <a:pt x="235" y="642"/>
                  </a:lnTo>
                  <a:lnTo>
                    <a:pt x="222" y="638"/>
                  </a:lnTo>
                  <a:lnTo>
                    <a:pt x="210" y="634"/>
                  </a:lnTo>
                  <a:lnTo>
                    <a:pt x="200" y="626"/>
                  </a:lnTo>
                  <a:lnTo>
                    <a:pt x="191" y="616"/>
                  </a:lnTo>
                  <a:lnTo>
                    <a:pt x="184" y="603"/>
                  </a:lnTo>
                  <a:lnTo>
                    <a:pt x="173" y="576"/>
                  </a:lnTo>
                  <a:lnTo>
                    <a:pt x="164" y="551"/>
                  </a:lnTo>
                  <a:lnTo>
                    <a:pt x="154" y="524"/>
                  </a:lnTo>
                  <a:lnTo>
                    <a:pt x="146" y="497"/>
                  </a:lnTo>
                  <a:lnTo>
                    <a:pt x="137" y="470"/>
                  </a:lnTo>
                  <a:lnTo>
                    <a:pt x="129" y="443"/>
                  </a:lnTo>
                  <a:lnTo>
                    <a:pt x="120" y="416"/>
                  </a:lnTo>
                  <a:lnTo>
                    <a:pt x="112" y="389"/>
                  </a:lnTo>
                  <a:lnTo>
                    <a:pt x="101" y="354"/>
                  </a:lnTo>
                  <a:lnTo>
                    <a:pt x="88" y="319"/>
                  </a:lnTo>
                  <a:lnTo>
                    <a:pt x="75" y="284"/>
                  </a:lnTo>
                  <a:lnTo>
                    <a:pt x="63" y="249"/>
                  </a:lnTo>
                  <a:lnTo>
                    <a:pt x="51" y="214"/>
                  </a:lnTo>
                  <a:lnTo>
                    <a:pt x="43" y="179"/>
                  </a:lnTo>
                  <a:lnTo>
                    <a:pt x="39" y="142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3" y="72"/>
                  </a:lnTo>
                  <a:lnTo>
                    <a:pt x="28" y="55"/>
                  </a:lnTo>
                  <a:lnTo>
                    <a:pt x="22" y="37"/>
                  </a:lnTo>
                  <a:lnTo>
                    <a:pt x="16" y="22"/>
                  </a:lnTo>
                  <a:lnTo>
                    <a:pt x="10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8" y="36"/>
                  </a:lnTo>
                  <a:lnTo>
                    <a:pt x="10" y="62"/>
                  </a:lnTo>
                  <a:lnTo>
                    <a:pt x="1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3" name="Freeform 115"/>
            <p:cNvSpPr>
              <a:spLocks/>
            </p:cNvSpPr>
            <p:nvPr/>
          </p:nvSpPr>
          <p:spPr bwMode="auto">
            <a:xfrm>
              <a:off x="4277" y="3722"/>
              <a:ext cx="18" cy="18"/>
            </a:xfrm>
            <a:custGeom>
              <a:avLst/>
              <a:gdLst>
                <a:gd name="T0" fmla="*/ 67 w 70"/>
                <a:gd name="T1" fmla="*/ 18 h 71"/>
                <a:gd name="T2" fmla="*/ 70 w 70"/>
                <a:gd name="T3" fmla="*/ 15 h 71"/>
                <a:gd name="T4" fmla="*/ 69 w 70"/>
                <a:gd name="T5" fmla="*/ 10 h 71"/>
                <a:gd name="T6" fmla="*/ 67 w 70"/>
                <a:gd name="T7" fmla="*/ 5 h 71"/>
                <a:gd name="T8" fmla="*/ 61 w 70"/>
                <a:gd name="T9" fmla="*/ 2 h 71"/>
                <a:gd name="T10" fmla="*/ 56 w 70"/>
                <a:gd name="T11" fmla="*/ 0 h 71"/>
                <a:gd name="T12" fmla="*/ 49 w 70"/>
                <a:gd name="T13" fmla="*/ 0 h 71"/>
                <a:gd name="T14" fmla="*/ 44 w 70"/>
                <a:gd name="T15" fmla="*/ 1 h 71"/>
                <a:gd name="T16" fmla="*/ 38 w 70"/>
                <a:gd name="T17" fmla="*/ 4 h 71"/>
                <a:gd name="T18" fmla="*/ 33 w 70"/>
                <a:gd name="T19" fmla="*/ 9 h 71"/>
                <a:gd name="T20" fmla="*/ 27 w 70"/>
                <a:gd name="T21" fmla="*/ 16 h 71"/>
                <a:gd name="T22" fmla="*/ 20 w 70"/>
                <a:gd name="T23" fmla="*/ 25 h 71"/>
                <a:gd name="T24" fmla="*/ 13 w 70"/>
                <a:gd name="T25" fmla="*/ 35 h 71"/>
                <a:gd name="T26" fmla="*/ 7 w 70"/>
                <a:gd name="T27" fmla="*/ 45 h 71"/>
                <a:gd name="T28" fmla="*/ 3 w 70"/>
                <a:gd name="T29" fmla="*/ 56 h 71"/>
                <a:gd name="T30" fmla="*/ 0 w 70"/>
                <a:gd name="T31" fmla="*/ 64 h 71"/>
                <a:gd name="T32" fmla="*/ 3 w 70"/>
                <a:gd name="T33" fmla="*/ 71 h 71"/>
                <a:gd name="T34" fmla="*/ 12 w 70"/>
                <a:gd name="T35" fmla="*/ 65 h 71"/>
                <a:gd name="T36" fmla="*/ 21 w 70"/>
                <a:gd name="T37" fmla="*/ 57 h 71"/>
                <a:gd name="T38" fmla="*/ 32 w 70"/>
                <a:gd name="T39" fmla="*/ 49 h 71"/>
                <a:gd name="T40" fmla="*/ 41 w 70"/>
                <a:gd name="T41" fmla="*/ 40 h 71"/>
                <a:gd name="T42" fmla="*/ 51 w 70"/>
                <a:gd name="T43" fmla="*/ 33 h 71"/>
                <a:gd name="T44" fmla="*/ 58 w 70"/>
                <a:gd name="T45" fmla="*/ 26 h 71"/>
                <a:gd name="T46" fmla="*/ 63 w 70"/>
                <a:gd name="T47" fmla="*/ 22 h 71"/>
                <a:gd name="T48" fmla="*/ 67 w 70"/>
                <a:gd name="T49" fmla="*/ 18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1"/>
                <a:gd name="T77" fmla="*/ 70 w 70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1">
                  <a:moveTo>
                    <a:pt x="67" y="18"/>
                  </a:moveTo>
                  <a:lnTo>
                    <a:pt x="70" y="15"/>
                  </a:lnTo>
                  <a:lnTo>
                    <a:pt x="69" y="10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33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6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12" y="65"/>
                  </a:lnTo>
                  <a:lnTo>
                    <a:pt x="21" y="57"/>
                  </a:lnTo>
                  <a:lnTo>
                    <a:pt x="32" y="49"/>
                  </a:lnTo>
                  <a:lnTo>
                    <a:pt x="41" y="40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3" y="22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4" name="Freeform 116"/>
            <p:cNvSpPr>
              <a:spLocks/>
            </p:cNvSpPr>
            <p:nvPr/>
          </p:nvSpPr>
          <p:spPr bwMode="auto">
            <a:xfrm>
              <a:off x="4288" y="3746"/>
              <a:ext cx="21" cy="6"/>
            </a:xfrm>
            <a:custGeom>
              <a:avLst/>
              <a:gdLst>
                <a:gd name="T0" fmla="*/ 74 w 82"/>
                <a:gd name="T1" fmla="*/ 19 h 24"/>
                <a:gd name="T2" fmla="*/ 77 w 82"/>
                <a:gd name="T3" fmla="*/ 18 h 24"/>
                <a:gd name="T4" fmla="*/ 79 w 82"/>
                <a:gd name="T5" fmla="*/ 16 h 24"/>
                <a:gd name="T6" fmla="*/ 81 w 82"/>
                <a:gd name="T7" fmla="*/ 12 h 24"/>
                <a:gd name="T8" fmla="*/ 82 w 82"/>
                <a:gd name="T9" fmla="*/ 9 h 24"/>
                <a:gd name="T10" fmla="*/ 81 w 82"/>
                <a:gd name="T11" fmla="*/ 5 h 24"/>
                <a:gd name="T12" fmla="*/ 78 w 82"/>
                <a:gd name="T13" fmla="*/ 2 h 24"/>
                <a:gd name="T14" fmla="*/ 75 w 82"/>
                <a:gd name="T15" fmla="*/ 0 h 24"/>
                <a:gd name="T16" fmla="*/ 70 w 82"/>
                <a:gd name="T17" fmla="*/ 0 h 24"/>
                <a:gd name="T18" fmla="*/ 61 w 82"/>
                <a:gd name="T19" fmla="*/ 3 h 24"/>
                <a:gd name="T20" fmla="*/ 49 w 82"/>
                <a:gd name="T21" fmla="*/ 6 h 24"/>
                <a:gd name="T22" fmla="*/ 37 w 82"/>
                <a:gd name="T23" fmla="*/ 9 h 24"/>
                <a:gd name="T24" fmla="*/ 27 w 82"/>
                <a:gd name="T25" fmla="*/ 10 h 24"/>
                <a:gd name="T26" fmla="*/ 16 w 82"/>
                <a:gd name="T27" fmla="*/ 13 h 24"/>
                <a:gd name="T28" fmla="*/ 8 w 82"/>
                <a:gd name="T29" fmla="*/ 16 h 24"/>
                <a:gd name="T30" fmla="*/ 2 w 82"/>
                <a:gd name="T31" fmla="*/ 19 h 24"/>
                <a:gd name="T32" fmla="*/ 0 w 82"/>
                <a:gd name="T33" fmla="*/ 24 h 24"/>
                <a:gd name="T34" fmla="*/ 8 w 82"/>
                <a:gd name="T35" fmla="*/ 24 h 24"/>
                <a:gd name="T36" fmla="*/ 16 w 82"/>
                <a:gd name="T37" fmla="*/ 24 h 24"/>
                <a:gd name="T38" fmla="*/ 26 w 82"/>
                <a:gd name="T39" fmla="*/ 23 h 24"/>
                <a:gd name="T40" fmla="*/ 35 w 82"/>
                <a:gd name="T41" fmla="*/ 23 h 24"/>
                <a:gd name="T42" fmla="*/ 44 w 82"/>
                <a:gd name="T43" fmla="*/ 21 h 24"/>
                <a:gd name="T44" fmla="*/ 54 w 82"/>
                <a:gd name="T45" fmla="*/ 20 h 24"/>
                <a:gd name="T46" fmla="*/ 64 w 82"/>
                <a:gd name="T47" fmla="*/ 20 h 24"/>
                <a:gd name="T48" fmla="*/ 74 w 82"/>
                <a:gd name="T49" fmla="*/ 19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24"/>
                <a:gd name="T77" fmla="*/ 82 w 82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24">
                  <a:moveTo>
                    <a:pt x="74" y="19"/>
                  </a:moveTo>
                  <a:lnTo>
                    <a:pt x="77" y="18"/>
                  </a:lnTo>
                  <a:lnTo>
                    <a:pt x="79" y="16"/>
                  </a:lnTo>
                  <a:lnTo>
                    <a:pt x="81" y="12"/>
                  </a:lnTo>
                  <a:lnTo>
                    <a:pt x="82" y="9"/>
                  </a:lnTo>
                  <a:lnTo>
                    <a:pt x="81" y="5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7" y="9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6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6" y="23"/>
                  </a:lnTo>
                  <a:lnTo>
                    <a:pt x="35" y="23"/>
                  </a:lnTo>
                  <a:lnTo>
                    <a:pt x="44" y="21"/>
                  </a:lnTo>
                  <a:lnTo>
                    <a:pt x="54" y="20"/>
                  </a:lnTo>
                  <a:lnTo>
                    <a:pt x="64" y="20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5" name="Freeform 117"/>
            <p:cNvSpPr>
              <a:spLocks/>
            </p:cNvSpPr>
            <p:nvPr/>
          </p:nvSpPr>
          <p:spPr bwMode="auto">
            <a:xfrm>
              <a:off x="4297" y="3766"/>
              <a:ext cx="28" cy="7"/>
            </a:xfrm>
            <a:custGeom>
              <a:avLst/>
              <a:gdLst>
                <a:gd name="T0" fmla="*/ 98 w 113"/>
                <a:gd name="T1" fmla="*/ 29 h 29"/>
                <a:gd name="T2" fmla="*/ 102 w 113"/>
                <a:gd name="T3" fmla="*/ 29 h 29"/>
                <a:gd name="T4" fmla="*/ 107 w 113"/>
                <a:gd name="T5" fmla="*/ 25 h 29"/>
                <a:gd name="T6" fmla="*/ 111 w 113"/>
                <a:gd name="T7" fmla="*/ 22 h 29"/>
                <a:gd name="T8" fmla="*/ 113 w 113"/>
                <a:gd name="T9" fmla="*/ 16 h 29"/>
                <a:gd name="T10" fmla="*/ 112 w 113"/>
                <a:gd name="T11" fmla="*/ 11 h 29"/>
                <a:gd name="T12" fmla="*/ 109 w 113"/>
                <a:gd name="T13" fmla="*/ 7 h 29"/>
                <a:gd name="T14" fmla="*/ 106 w 113"/>
                <a:gd name="T15" fmla="*/ 3 h 29"/>
                <a:gd name="T16" fmla="*/ 100 w 113"/>
                <a:gd name="T17" fmla="*/ 2 h 29"/>
                <a:gd name="T18" fmla="*/ 86 w 113"/>
                <a:gd name="T19" fmla="*/ 2 h 29"/>
                <a:gd name="T20" fmla="*/ 70 w 113"/>
                <a:gd name="T21" fmla="*/ 2 h 29"/>
                <a:gd name="T22" fmla="*/ 53 w 113"/>
                <a:gd name="T23" fmla="*/ 1 h 29"/>
                <a:gd name="T24" fmla="*/ 37 w 113"/>
                <a:gd name="T25" fmla="*/ 1 h 29"/>
                <a:gd name="T26" fmla="*/ 23 w 113"/>
                <a:gd name="T27" fmla="*/ 0 h 29"/>
                <a:gd name="T28" fmla="*/ 10 w 113"/>
                <a:gd name="T29" fmla="*/ 1 h 29"/>
                <a:gd name="T30" fmla="*/ 3 w 113"/>
                <a:gd name="T31" fmla="*/ 3 h 29"/>
                <a:gd name="T32" fmla="*/ 0 w 113"/>
                <a:gd name="T33" fmla="*/ 7 h 29"/>
                <a:gd name="T34" fmla="*/ 8 w 113"/>
                <a:gd name="T35" fmla="*/ 9 h 29"/>
                <a:gd name="T36" fmla="*/ 17 w 113"/>
                <a:gd name="T37" fmla="*/ 12 h 29"/>
                <a:gd name="T38" fmla="*/ 30 w 113"/>
                <a:gd name="T39" fmla="*/ 15 h 29"/>
                <a:gd name="T40" fmla="*/ 43 w 113"/>
                <a:gd name="T41" fmla="*/ 17 h 29"/>
                <a:gd name="T42" fmla="*/ 57 w 113"/>
                <a:gd name="T43" fmla="*/ 19 h 29"/>
                <a:gd name="T44" fmla="*/ 71 w 113"/>
                <a:gd name="T45" fmla="*/ 23 h 29"/>
                <a:gd name="T46" fmla="*/ 85 w 113"/>
                <a:gd name="T47" fmla="*/ 25 h 29"/>
                <a:gd name="T48" fmla="*/ 98 w 113"/>
                <a:gd name="T49" fmla="*/ 29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29"/>
                <a:gd name="T77" fmla="*/ 113 w 113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29">
                  <a:moveTo>
                    <a:pt x="98" y="29"/>
                  </a:moveTo>
                  <a:lnTo>
                    <a:pt x="102" y="29"/>
                  </a:lnTo>
                  <a:lnTo>
                    <a:pt x="107" y="25"/>
                  </a:lnTo>
                  <a:lnTo>
                    <a:pt x="111" y="22"/>
                  </a:lnTo>
                  <a:lnTo>
                    <a:pt x="113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0" y="2"/>
                  </a:lnTo>
                  <a:lnTo>
                    <a:pt x="86" y="2"/>
                  </a:lnTo>
                  <a:lnTo>
                    <a:pt x="70" y="2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30" y="15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71" y="23"/>
                  </a:lnTo>
                  <a:lnTo>
                    <a:pt x="85" y="25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6" name="Freeform 118"/>
            <p:cNvSpPr>
              <a:spLocks/>
            </p:cNvSpPr>
            <p:nvPr/>
          </p:nvSpPr>
          <p:spPr bwMode="auto">
            <a:xfrm>
              <a:off x="4217" y="3662"/>
              <a:ext cx="70" cy="122"/>
            </a:xfrm>
            <a:custGeom>
              <a:avLst/>
              <a:gdLst>
                <a:gd name="T0" fmla="*/ 87 w 280"/>
                <a:gd name="T1" fmla="*/ 243 h 489"/>
                <a:gd name="T2" fmla="*/ 106 w 280"/>
                <a:gd name="T3" fmla="*/ 275 h 489"/>
                <a:gd name="T4" fmla="*/ 126 w 280"/>
                <a:gd name="T5" fmla="*/ 307 h 489"/>
                <a:gd name="T6" fmla="*/ 145 w 280"/>
                <a:gd name="T7" fmla="*/ 337 h 489"/>
                <a:gd name="T8" fmla="*/ 166 w 280"/>
                <a:gd name="T9" fmla="*/ 368 h 489"/>
                <a:gd name="T10" fmla="*/ 187 w 280"/>
                <a:gd name="T11" fmla="*/ 397 h 489"/>
                <a:gd name="T12" fmla="*/ 210 w 280"/>
                <a:gd name="T13" fmla="*/ 426 h 489"/>
                <a:gd name="T14" fmla="*/ 233 w 280"/>
                <a:gd name="T15" fmla="*/ 455 h 489"/>
                <a:gd name="T16" fmla="*/ 256 w 280"/>
                <a:gd name="T17" fmla="*/ 483 h 489"/>
                <a:gd name="T18" fmla="*/ 260 w 280"/>
                <a:gd name="T19" fmla="*/ 487 h 489"/>
                <a:gd name="T20" fmla="*/ 265 w 280"/>
                <a:gd name="T21" fmla="*/ 489 h 489"/>
                <a:gd name="T22" fmla="*/ 269 w 280"/>
                <a:gd name="T23" fmla="*/ 489 h 489"/>
                <a:gd name="T24" fmla="*/ 274 w 280"/>
                <a:gd name="T25" fmla="*/ 487 h 489"/>
                <a:gd name="T26" fmla="*/ 279 w 280"/>
                <a:gd name="T27" fmla="*/ 483 h 489"/>
                <a:gd name="T28" fmla="*/ 280 w 280"/>
                <a:gd name="T29" fmla="*/ 479 h 489"/>
                <a:gd name="T30" fmla="*/ 280 w 280"/>
                <a:gd name="T31" fmla="*/ 474 h 489"/>
                <a:gd name="T32" fmla="*/ 279 w 280"/>
                <a:gd name="T33" fmla="*/ 469 h 489"/>
                <a:gd name="T34" fmla="*/ 261 w 280"/>
                <a:gd name="T35" fmla="*/ 438 h 489"/>
                <a:gd name="T36" fmla="*/ 242 w 280"/>
                <a:gd name="T37" fmla="*/ 406 h 489"/>
                <a:gd name="T38" fmla="*/ 223 w 280"/>
                <a:gd name="T39" fmla="*/ 377 h 489"/>
                <a:gd name="T40" fmla="*/ 202 w 280"/>
                <a:gd name="T41" fmla="*/ 348 h 489"/>
                <a:gd name="T42" fmla="*/ 179 w 280"/>
                <a:gd name="T43" fmla="*/ 319 h 489"/>
                <a:gd name="T44" fmla="*/ 158 w 280"/>
                <a:gd name="T45" fmla="*/ 289 h 489"/>
                <a:gd name="T46" fmla="*/ 137 w 280"/>
                <a:gd name="T47" fmla="*/ 260 h 489"/>
                <a:gd name="T48" fmla="*/ 117 w 280"/>
                <a:gd name="T49" fmla="*/ 228 h 489"/>
                <a:gd name="T50" fmla="*/ 100 w 280"/>
                <a:gd name="T51" fmla="*/ 197 h 489"/>
                <a:gd name="T52" fmla="*/ 81 w 280"/>
                <a:gd name="T53" fmla="*/ 161 h 489"/>
                <a:gd name="T54" fmla="*/ 64 w 280"/>
                <a:gd name="T55" fmla="*/ 122 h 489"/>
                <a:gd name="T56" fmla="*/ 47 w 280"/>
                <a:gd name="T57" fmla="*/ 85 h 489"/>
                <a:gd name="T58" fmla="*/ 31 w 280"/>
                <a:gd name="T59" fmla="*/ 51 h 489"/>
                <a:gd name="T60" fmla="*/ 18 w 280"/>
                <a:gd name="T61" fmla="*/ 24 h 489"/>
                <a:gd name="T62" fmla="*/ 7 w 280"/>
                <a:gd name="T63" fmla="*/ 6 h 489"/>
                <a:gd name="T64" fmla="*/ 0 w 280"/>
                <a:gd name="T65" fmla="*/ 0 h 489"/>
                <a:gd name="T66" fmla="*/ 4 w 280"/>
                <a:gd name="T67" fmla="*/ 14 h 489"/>
                <a:gd name="T68" fmla="*/ 11 w 280"/>
                <a:gd name="T69" fmla="*/ 37 h 489"/>
                <a:gd name="T70" fmla="*/ 19 w 280"/>
                <a:gd name="T71" fmla="*/ 67 h 489"/>
                <a:gd name="T72" fmla="*/ 31 w 280"/>
                <a:gd name="T73" fmla="*/ 101 h 489"/>
                <a:gd name="T74" fmla="*/ 44 w 280"/>
                <a:gd name="T75" fmla="*/ 138 h 489"/>
                <a:gd name="T76" fmla="*/ 57 w 280"/>
                <a:gd name="T77" fmla="*/ 176 h 489"/>
                <a:gd name="T78" fmla="*/ 72 w 280"/>
                <a:gd name="T79" fmla="*/ 211 h 489"/>
                <a:gd name="T80" fmla="*/ 87 w 280"/>
                <a:gd name="T81" fmla="*/ 243 h 4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489"/>
                <a:gd name="T125" fmla="*/ 280 w 280"/>
                <a:gd name="T126" fmla="*/ 489 h 4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489">
                  <a:moveTo>
                    <a:pt x="87" y="243"/>
                  </a:moveTo>
                  <a:lnTo>
                    <a:pt x="106" y="275"/>
                  </a:lnTo>
                  <a:lnTo>
                    <a:pt x="126" y="307"/>
                  </a:lnTo>
                  <a:lnTo>
                    <a:pt x="145" y="337"/>
                  </a:lnTo>
                  <a:lnTo>
                    <a:pt x="166" y="368"/>
                  </a:lnTo>
                  <a:lnTo>
                    <a:pt x="187" y="397"/>
                  </a:lnTo>
                  <a:lnTo>
                    <a:pt x="210" y="426"/>
                  </a:lnTo>
                  <a:lnTo>
                    <a:pt x="233" y="455"/>
                  </a:lnTo>
                  <a:lnTo>
                    <a:pt x="256" y="483"/>
                  </a:lnTo>
                  <a:lnTo>
                    <a:pt x="260" y="487"/>
                  </a:lnTo>
                  <a:lnTo>
                    <a:pt x="265" y="489"/>
                  </a:lnTo>
                  <a:lnTo>
                    <a:pt x="269" y="489"/>
                  </a:lnTo>
                  <a:lnTo>
                    <a:pt x="274" y="487"/>
                  </a:lnTo>
                  <a:lnTo>
                    <a:pt x="279" y="483"/>
                  </a:lnTo>
                  <a:lnTo>
                    <a:pt x="280" y="479"/>
                  </a:lnTo>
                  <a:lnTo>
                    <a:pt x="280" y="474"/>
                  </a:lnTo>
                  <a:lnTo>
                    <a:pt x="279" y="469"/>
                  </a:lnTo>
                  <a:lnTo>
                    <a:pt x="261" y="438"/>
                  </a:lnTo>
                  <a:lnTo>
                    <a:pt x="242" y="406"/>
                  </a:lnTo>
                  <a:lnTo>
                    <a:pt x="223" y="377"/>
                  </a:lnTo>
                  <a:lnTo>
                    <a:pt x="202" y="348"/>
                  </a:lnTo>
                  <a:lnTo>
                    <a:pt x="179" y="319"/>
                  </a:lnTo>
                  <a:lnTo>
                    <a:pt x="158" y="289"/>
                  </a:lnTo>
                  <a:lnTo>
                    <a:pt x="137" y="260"/>
                  </a:lnTo>
                  <a:lnTo>
                    <a:pt x="117" y="228"/>
                  </a:lnTo>
                  <a:lnTo>
                    <a:pt x="100" y="197"/>
                  </a:lnTo>
                  <a:lnTo>
                    <a:pt x="81" y="161"/>
                  </a:lnTo>
                  <a:lnTo>
                    <a:pt x="64" y="122"/>
                  </a:lnTo>
                  <a:lnTo>
                    <a:pt x="47" y="85"/>
                  </a:lnTo>
                  <a:lnTo>
                    <a:pt x="31" y="51"/>
                  </a:lnTo>
                  <a:lnTo>
                    <a:pt x="18" y="24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37"/>
                  </a:lnTo>
                  <a:lnTo>
                    <a:pt x="19" y="67"/>
                  </a:lnTo>
                  <a:lnTo>
                    <a:pt x="31" y="101"/>
                  </a:lnTo>
                  <a:lnTo>
                    <a:pt x="44" y="138"/>
                  </a:lnTo>
                  <a:lnTo>
                    <a:pt x="57" y="176"/>
                  </a:lnTo>
                  <a:lnTo>
                    <a:pt x="72" y="211"/>
                  </a:lnTo>
                  <a:lnTo>
                    <a:pt x="87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7" name="Freeform 119"/>
            <p:cNvSpPr>
              <a:spLocks/>
            </p:cNvSpPr>
            <p:nvPr/>
          </p:nvSpPr>
          <p:spPr bwMode="auto">
            <a:xfrm>
              <a:off x="4030" y="3501"/>
              <a:ext cx="49" cy="60"/>
            </a:xfrm>
            <a:custGeom>
              <a:avLst/>
              <a:gdLst>
                <a:gd name="T0" fmla="*/ 73 w 198"/>
                <a:gd name="T1" fmla="*/ 37 h 240"/>
                <a:gd name="T2" fmla="*/ 59 w 198"/>
                <a:gd name="T3" fmla="*/ 47 h 240"/>
                <a:gd name="T4" fmla="*/ 46 w 198"/>
                <a:gd name="T5" fmla="*/ 59 h 240"/>
                <a:gd name="T6" fmla="*/ 33 w 198"/>
                <a:gd name="T7" fmla="*/ 73 h 240"/>
                <a:gd name="T8" fmla="*/ 22 w 198"/>
                <a:gd name="T9" fmla="*/ 87 h 240"/>
                <a:gd name="T10" fmla="*/ 14 w 198"/>
                <a:gd name="T11" fmla="*/ 102 h 240"/>
                <a:gd name="T12" fmla="*/ 7 w 198"/>
                <a:gd name="T13" fmla="*/ 117 h 240"/>
                <a:gd name="T14" fmla="*/ 3 w 198"/>
                <a:gd name="T15" fmla="*/ 132 h 240"/>
                <a:gd name="T16" fmla="*/ 0 w 198"/>
                <a:gd name="T17" fmla="*/ 149 h 240"/>
                <a:gd name="T18" fmla="*/ 3 w 198"/>
                <a:gd name="T19" fmla="*/ 173 h 240"/>
                <a:gd name="T20" fmla="*/ 12 w 198"/>
                <a:gd name="T21" fmla="*/ 193 h 240"/>
                <a:gd name="T22" fmla="*/ 26 w 198"/>
                <a:gd name="T23" fmla="*/ 211 h 240"/>
                <a:gd name="T24" fmla="*/ 43 w 198"/>
                <a:gd name="T25" fmla="*/ 224 h 240"/>
                <a:gd name="T26" fmla="*/ 64 w 198"/>
                <a:gd name="T27" fmla="*/ 233 h 240"/>
                <a:gd name="T28" fmla="*/ 88 w 198"/>
                <a:gd name="T29" fmla="*/ 239 h 240"/>
                <a:gd name="T30" fmla="*/ 110 w 198"/>
                <a:gd name="T31" fmla="*/ 240 h 240"/>
                <a:gd name="T32" fmla="*/ 132 w 198"/>
                <a:gd name="T33" fmla="*/ 237 h 240"/>
                <a:gd name="T34" fmla="*/ 137 w 198"/>
                <a:gd name="T35" fmla="*/ 237 h 240"/>
                <a:gd name="T36" fmla="*/ 142 w 198"/>
                <a:gd name="T37" fmla="*/ 234 h 240"/>
                <a:gd name="T38" fmla="*/ 145 w 198"/>
                <a:gd name="T39" fmla="*/ 230 h 240"/>
                <a:gd name="T40" fmla="*/ 146 w 198"/>
                <a:gd name="T41" fmla="*/ 225 h 240"/>
                <a:gd name="T42" fmla="*/ 145 w 198"/>
                <a:gd name="T43" fmla="*/ 222 h 240"/>
                <a:gd name="T44" fmla="*/ 142 w 198"/>
                <a:gd name="T45" fmla="*/ 222 h 240"/>
                <a:gd name="T46" fmla="*/ 137 w 198"/>
                <a:gd name="T47" fmla="*/ 221 h 240"/>
                <a:gd name="T48" fmla="*/ 131 w 198"/>
                <a:gd name="T49" fmla="*/ 221 h 240"/>
                <a:gd name="T50" fmla="*/ 124 w 198"/>
                <a:gd name="T51" fmla="*/ 221 h 240"/>
                <a:gd name="T52" fmla="*/ 118 w 198"/>
                <a:gd name="T53" fmla="*/ 221 h 240"/>
                <a:gd name="T54" fmla="*/ 112 w 198"/>
                <a:gd name="T55" fmla="*/ 221 h 240"/>
                <a:gd name="T56" fmla="*/ 109 w 198"/>
                <a:gd name="T57" fmla="*/ 221 h 240"/>
                <a:gd name="T58" fmla="*/ 97 w 198"/>
                <a:gd name="T59" fmla="*/ 220 h 240"/>
                <a:gd name="T60" fmla="*/ 87 w 198"/>
                <a:gd name="T61" fmla="*/ 219 h 240"/>
                <a:gd name="T62" fmla="*/ 75 w 198"/>
                <a:gd name="T63" fmla="*/ 218 h 240"/>
                <a:gd name="T64" fmla="*/ 63 w 198"/>
                <a:gd name="T65" fmla="*/ 214 h 240"/>
                <a:gd name="T66" fmla="*/ 52 w 198"/>
                <a:gd name="T67" fmla="*/ 211 h 240"/>
                <a:gd name="T68" fmla="*/ 40 w 198"/>
                <a:gd name="T69" fmla="*/ 203 h 240"/>
                <a:gd name="T70" fmla="*/ 29 w 198"/>
                <a:gd name="T71" fmla="*/ 192 h 240"/>
                <a:gd name="T72" fmla="*/ 18 w 198"/>
                <a:gd name="T73" fmla="*/ 177 h 240"/>
                <a:gd name="T74" fmla="*/ 15 w 198"/>
                <a:gd name="T75" fmla="*/ 159 h 240"/>
                <a:gd name="T76" fmla="*/ 17 w 198"/>
                <a:gd name="T77" fmla="*/ 143 h 240"/>
                <a:gd name="T78" fmla="*/ 21 w 198"/>
                <a:gd name="T79" fmla="*/ 127 h 240"/>
                <a:gd name="T80" fmla="*/ 28 w 198"/>
                <a:gd name="T81" fmla="*/ 111 h 240"/>
                <a:gd name="T82" fmla="*/ 39 w 198"/>
                <a:gd name="T83" fmla="*/ 97 h 240"/>
                <a:gd name="T84" fmla="*/ 50 w 198"/>
                <a:gd name="T85" fmla="*/ 83 h 240"/>
                <a:gd name="T86" fmla="*/ 63 w 198"/>
                <a:gd name="T87" fmla="*/ 72 h 240"/>
                <a:gd name="T88" fmla="*/ 79 w 198"/>
                <a:gd name="T89" fmla="*/ 60 h 240"/>
                <a:gd name="T90" fmla="*/ 94 w 198"/>
                <a:gd name="T91" fmla="*/ 49 h 240"/>
                <a:gd name="T92" fmla="*/ 110 w 198"/>
                <a:gd name="T93" fmla="*/ 40 h 240"/>
                <a:gd name="T94" fmla="*/ 126 w 198"/>
                <a:gd name="T95" fmla="*/ 32 h 240"/>
                <a:gd name="T96" fmla="*/ 142 w 198"/>
                <a:gd name="T97" fmla="*/ 25 h 240"/>
                <a:gd name="T98" fmla="*/ 158 w 198"/>
                <a:gd name="T99" fmla="*/ 19 h 240"/>
                <a:gd name="T100" fmla="*/ 172 w 198"/>
                <a:gd name="T101" fmla="*/ 13 h 240"/>
                <a:gd name="T102" fmla="*/ 186 w 198"/>
                <a:gd name="T103" fmla="*/ 10 h 240"/>
                <a:gd name="T104" fmla="*/ 198 w 198"/>
                <a:gd name="T105" fmla="*/ 7 h 240"/>
                <a:gd name="T106" fmla="*/ 190 w 198"/>
                <a:gd name="T107" fmla="*/ 3 h 240"/>
                <a:gd name="T108" fmla="*/ 177 w 198"/>
                <a:gd name="T109" fmla="*/ 0 h 240"/>
                <a:gd name="T110" fmla="*/ 162 w 198"/>
                <a:gd name="T111" fmla="*/ 3 h 240"/>
                <a:gd name="T112" fmla="*/ 144 w 198"/>
                <a:gd name="T113" fmla="*/ 6 h 240"/>
                <a:gd name="T114" fmla="*/ 124 w 198"/>
                <a:gd name="T115" fmla="*/ 12 h 240"/>
                <a:gd name="T116" fmla="*/ 105 w 198"/>
                <a:gd name="T117" fmla="*/ 19 h 240"/>
                <a:gd name="T118" fmla="*/ 88 w 198"/>
                <a:gd name="T119" fmla="*/ 28 h 240"/>
                <a:gd name="T120" fmla="*/ 73 w 198"/>
                <a:gd name="T121" fmla="*/ 37 h 2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40"/>
                <a:gd name="T185" fmla="*/ 198 w 198"/>
                <a:gd name="T186" fmla="*/ 240 h 2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40">
                  <a:moveTo>
                    <a:pt x="73" y="37"/>
                  </a:moveTo>
                  <a:lnTo>
                    <a:pt x="59" y="47"/>
                  </a:lnTo>
                  <a:lnTo>
                    <a:pt x="46" y="59"/>
                  </a:lnTo>
                  <a:lnTo>
                    <a:pt x="33" y="73"/>
                  </a:lnTo>
                  <a:lnTo>
                    <a:pt x="22" y="87"/>
                  </a:lnTo>
                  <a:lnTo>
                    <a:pt x="14" y="102"/>
                  </a:lnTo>
                  <a:lnTo>
                    <a:pt x="7" y="117"/>
                  </a:lnTo>
                  <a:lnTo>
                    <a:pt x="3" y="132"/>
                  </a:lnTo>
                  <a:lnTo>
                    <a:pt x="0" y="149"/>
                  </a:lnTo>
                  <a:lnTo>
                    <a:pt x="3" y="173"/>
                  </a:lnTo>
                  <a:lnTo>
                    <a:pt x="12" y="193"/>
                  </a:lnTo>
                  <a:lnTo>
                    <a:pt x="26" y="211"/>
                  </a:lnTo>
                  <a:lnTo>
                    <a:pt x="43" y="224"/>
                  </a:lnTo>
                  <a:lnTo>
                    <a:pt x="64" y="233"/>
                  </a:lnTo>
                  <a:lnTo>
                    <a:pt x="88" y="239"/>
                  </a:lnTo>
                  <a:lnTo>
                    <a:pt x="110" y="240"/>
                  </a:lnTo>
                  <a:lnTo>
                    <a:pt x="132" y="237"/>
                  </a:lnTo>
                  <a:lnTo>
                    <a:pt x="137" y="237"/>
                  </a:lnTo>
                  <a:lnTo>
                    <a:pt x="142" y="234"/>
                  </a:lnTo>
                  <a:lnTo>
                    <a:pt x="145" y="230"/>
                  </a:lnTo>
                  <a:lnTo>
                    <a:pt x="146" y="225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7" y="221"/>
                  </a:lnTo>
                  <a:lnTo>
                    <a:pt x="131" y="221"/>
                  </a:lnTo>
                  <a:lnTo>
                    <a:pt x="124" y="221"/>
                  </a:lnTo>
                  <a:lnTo>
                    <a:pt x="118" y="221"/>
                  </a:lnTo>
                  <a:lnTo>
                    <a:pt x="112" y="221"/>
                  </a:lnTo>
                  <a:lnTo>
                    <a:pt x="109" y="221"/>
                  </a:lnTo>
                  <a:lnTo>
                    <a:pt x="97" y="220"/>
                  </a:lnTo>
                  <a:lnTo>
                    <a:pt x="87" y="219"/>
                  </a:lnTo>
                  <a:lnTo>
                    <a:pt x="75" y="218"/>
                  </a:lnTo>
                  <a:lnTo>
                    <a:pt x="63" y="214"/>
                  </a:lnTo>
                  <a:lnTo>
                    <a:pt x="52" y="211"/>
                  </a:lnTo>
                  <a:lnTo>
                    <a:pt x="40" y="203"/>
                  </a:lnTo>
                  <a:lnTo>
                    <a:pt x="29" y="192"/>
                  </a:lnTo>
                  <a:lnTo>
                    <a:pt x="18" y="177"/>
                  </a:lnTo>
                  <a:lnTo>
                    <a:pt x="15" y="159"/>
                  </a:lnTo>
                  <a:lnTo>
                    <a:pt x="17" y="143"/>
                  </a:lnTo>
                  <a:lnTo>
                    <a:pt x="21" y="127"/>
                  </a:lnTo>
                  <a:lnTo>
                    <a:pt x="28" y="111"/>
                  </a:lnTo>
                  <a:lnTo>
                    <a:pt x="39" y="97"/>
                  </a:lnTo>
                  <a:lnTo>
                    <a:pt x="50" y="83"/>
                  </a:lnTo>
                  <a:lnTo>
                    <a:pt x="63" y="72"/>
                  </a:lnTo>
                  <a:lnTo>
                    <a:pt x="79" y="60"/>
                  </a:lnTo>
                  <a:lnTo>
                    <a:pt x="94" y="49"/>
                  </a:lnTo>
                  <a:lnTo>
                    <a:pt x="110" y="40"/>
                  </a:lnTo>
                  <a:lnTo>
                    <a:pt x="126" y="32"/>
                  </a:lnTo>
                  <a:lnTo>
                    <a:pt x="142" y="25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8" name="Freeform 120"/>
            <p:cNvSpPr>
              <a:spLocks/>
            </p:cNvSpPr>
            <p:nvPr/>
          </p:nvSpPr>
          <p:spPr bwMode="auto">
            <a:xfrm>
              <a:off x="4115" y="3501"/>
              <a:ext cx="31" cy="46"/>
            </a:xfrm>
            <a:custGeom>
              <a:avLst/>
              <a:gdLst>
                <a:gd name="T0" fmla="*/ 108 w 128"/>
                <a:gd name="T1" fmla="*/ 62 h 186"/>
                <a:gd name="T2" fmla="*/ 111 w 128"/>
                <a:gd name="T3" fmla="*/ 82 h 186"/>
                <a:gd name="T4" fmla="*/ 109 w 128"/>
                <a:gd name="T5" fmla="*/ 98 h 186"/>
                <a:gd name="T6" fmla="*/ 101 w 128"/>
                <a:gd name="T7" fmla="*/ 112 h 186"/>
                <a:gd name="T8" fmla="*/ 89 w 128"/>
                <a:gd name="T9" fmla="*/ 125 h 186"/>
                <a:gd name="T10" fmla="*/ 75 w 128"/>
                <a:gd name="T11" fmla="*/ 137 h 186"/>
                <a:gd name="T12" fmla="*/ 60 w 128"/>
                <a:gd name="T13" fmla="*/ 147 h 186"/>
                <a:gd name="T14" fmla="*/ 43 w 128"/>
                <a:gd name="T15" fmla="*/ 159 h 186"/>
                <a:gd name="T16" fmla="*/ 29 w 128"/>
                <a:gd name="T17" fmla="*/ 170 h 186"/>
                <a:gd name="T18" fmla="*/ 27 w 128"/>
                <a:gd name="T19" fmla="*/ 173 h 186"/>
                <a:gd name="T20" fmla="*/ 26 w 128"/>
                <a:gd name="T21" fmla="*/ 175 h 186"/>
                <a:gd name="T22" fmla="*/ 26 w 128"/>
                <a:gd name="T23" fmla="*/ 179 h 186"/>
                <a:gd name="T24" fmla="*/ 28 w 128"/>
                <a:gd name="T25" fmla="*/ 182 h 186"/>
                <a:gd name="T26" fmla="*/ 31 w 128"/>
                <a:gd name="T27" fmla="*/ 185 h 186"/>
                <a:gd name="T28" fmla="*/ 34 w 128"/>
                <a:gd name="T29" fmla="*/ 186 h 186"/>
                <a:gd name="T30" fmla="*/ 38 w 128"/>
                <a:gd name="T31" fmla="*/ 186 h 186"/>
                <a:gd name="T32" fmla="*/ 41 w 128"/>
                <a:gd name="T33" fmla="*/ 185 h 186"/>
                <a:gd name="T34" fmla="*/ 59 w 128"/>
                <a:gd name="T35" fmla="*/ 174 h 186"/>
                <a:gd name="T36" fmla="*/ 76 w 128"/>
                <a:gd name="T37" fmla="*/ 163 h 186"/>
                <a:gd name="T38" fmla="*/ 93 w 128"/>
                <a:gd name="T39" fmla="*/ 150 h 186"/>
                <a:gd name="T40" fmla="*/ 108 w 128"/>
                <a:gd name="T41" fmla="*/ 134 h 186"/>
                <a:gd name="T42" fmla="*/ 118 w 128"/>
                <a:gd name="T43" fmla="*/ 118 h 186"/>
                <a:gd name="T44" fmla="*/ 125 w 128"/>
                <a:gd name="T45" fmla="*/ 99 h 186"/>
                <a:gd name="T46" fmla="*/ 128 w 128"/>
                <a:gd name="T47" fmla="*/ 79 h 186"/>
                <a:gd name="T48" fmla="*/ 123 w 128"/>
                <a:gd name="T49" fmla="*/ 58 h 186"/>
                <a:gd name="T50" fmla="*/ 112 w 128"/>
                <a:gd name="T51" fmla="*/ 42 h 186"/>
                <a:gd name="T52" fmla="*/ 98 w 128"/>
                <a:gd name="T53" fmla="*/ 28 h 186"/>
                <a:gd name="T54" fmla="*/ 80 w 128"/>
                <a:gd name="T55" fmla="*/ 16 h 186"/>
                <a:gd name="T56" fmla="*/ 61 w 128"/>
                <a:gd name="T57" fmla="*/ 8 h 186"/>
                <a:gd name="T58" fmla="*/ 41 w 128"/>
                <a:gd name="T59" fmla="*/ 2 h 186"/>
                <a:gd name="T60" fmla="*/ 24 w 128"/>
                <a:gd name="T61" fmla="*/ 0 h 186"/>
                <a:gd name="T62" fmla="*/ 10 w 128"/>
                <a:gd name="T63" fmla="*/ 1 h 186"/>
                <a:gd name="T64" fmla="*/ 0 w 128"/>
                <a:gd name="T65" fmla="*/ 6 h 186"/>
                <a:gd name="T66" fmla="*/ 17 w 128"/>
                <a:gd name="T67" fmla="*/ 10 h 186"/>
                <a:gd name="T68" fmla="*/ 33 w 128"/>
                <a:gd name="T69" fmla="*/ 14 h 186"/>
                <a:gd name="T70" fmla="*/ 48 w 128"/>
                <a:gd name="T71" fmla="*/ 17 h 186"/>
                <a:gd name="T72" fmla="*/ 63 w 128"/>
                <a:gd name="T73" fmla="*/ 22 h 186"/>
                <a:gd name="T74" fmla="*/ 77 w 128"/>
                <a:gd name="T75" fmla="*/ 28 h 186"/>
                <a:gd name="T76" fmla="*/ 90 w 128"/>
                <a:gd name="T77" fmla="*/ 36 h 186"/>
                <a:gd name="T78" fmla="*/ 101 w 128"/>
                <a:gd name="T79" fmla="*/ 47 h 186"/>
                <a:gd name="T80" fmla="*/ 108 w 128"/>
                <a:gd name="T81" fmla="*/ 62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6"/>
                <a:gd name="T125" fmla="*/ 128 w 128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6">
                  <a:moveTo>
                    <a:pt x="108" y="62"/>
                  </a:moveTo>
                  <a:lnTo>
                    <a:pt x="111" y="82"/>
                  </a:lnTo>
                  <a:lnTo>
                    <a:pt x="109" y="98"/>
                  </a:lnTo>
                  <a:lnTo>
                    <a:pt x="101" y="112"/>
                  </a:lnTo>
                  <a:lnTo>
                    <a:pt x="89" y="125"/>
                  </a:lnTo>
                  <a:lnTo>
                    <a:pt x="75" y="137"/>
                  </a:lnTo>
                  <a:lnTo>
                    <a:pt x="60" y="147"/>
                  </a:lnTo>
                  <a:lnTo>
                    <a:pt x="43" y="159"/>
                  </a:lnTo>
                  <a:lnTo>
                    <a:pt x="29" y="170"/>
                  </a:lnTo>
                  <a:lnTo>
                    <a:pt x="27" y="173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31" y="185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1" y="185"/>
                  </a:lnTo>
                  <a:lnTo>
                    <a:pt x="59" y="174"/>
                  </a:lnTo>
                  <a:lnTo>
                    <a:pt x="76" y="163"/>
                  </a:lnTo>
                  <a:lnTo>
                    <a:pt x="93" y="150"/>
                  </a:lnTo>
                  <a:lnTo>
                    <a:pt x="108" y="134"/>
                  </a:lnTo>
                  <a:lnTo>
                    <a:pt x="118" y="118"/>
                  </a:lnTo>
                  <a:lnTo>
                    <a:pt x="125" y="99"/>
                  </a:lnTo>
                  <a:lnTo>
                    <a:pt x="128" y="79"/>
                  </a:lnTo>
                  <a:lnTo>
                    <a:pt x="123" y="58"/>
                  </a:lnTo>
                  <a:lnTo>
                    <a:pt x="112" y="42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10" y="1"/>
                  </a:lnTo>
                  <a:lnTo>
                    <a:pt x="0" y="6"/>
                  </a:lnTo>
                  <a:lnTo>
                    <a:pt x="17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7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89" name="Freeform 121"/>
            <p:cNvSpPr>
              <a:spLocks/>
            </p:cNvSpPr>
            <p:nvPr/>
          </p:nvSpPr>
          <p:spPr bwMode="auto">
            <a:xfrm>
              <a:off x="3998" y="3490"/>
              <a:ext cx="81" cy="97"/>
            </a:xfrm>
            <a:custGeom>
              <a:avLst/>
              <a:gdLst>
                <a:gd name="T0" fmla="*/ 100 w 321"/>
                <a:gd name="T1" fmla="*/ 71 h 386"/>
                <a:gd name="T2" fmla="*/ 54 w 321"/>
                <a:gd name="T3" fmla="*/ 117 h 386"/>
                <a:gd name="T4" fmla="*/ 17 w 321"/>
                <a:gd name="T5" fmla="*/ 171 h 386"/>
                <a:gd name="T6" fmla="*/ 0 w 321"/>
                <a:gd name="T7" fmla="*/ 231 h 386"/>
                <a:gd name="T8" fmla="*/ 3 w 321"/>
                <a:gd name="T9" fmla="*/ 272 h 386"/>
                <a:gd name="T10" fmla="*/ 10 w 321"/>
                <a:gd name="T11" fmla="*/ 289 h 386"/>
                <a:gd name="T12" fmla="*/ 21 w 321"/>
                <a:gd name="T13" fmla="*/ 304 h 386"/>
                <a:gd name="T14" fmla="*/ 34 w 321"/>
                <a:gd name="T15" fmla="*/ 317 h 386"/>
                <a:gd name="T16" fmla="*/ 56 w 321"/>
                <a:gd name="T17" fmla="*/ 331 h 386"/>
                <a:gd name="T18" fmla="*/ 86 w 321"/>
                <a:gd name="T19" fmla="*/ 346 h 386"/>
                <a:gd name="T20" fmla="*/ 119 w 321"/>
                <a:gd name="T21" fmla="*/ 358 h 386"/>
                <a:gd name="T22" fmla="*/ 152 w 321"/>
                <a:gd name="T23" fmla="*/ 367 h 386"/>
                <a:gd name="T24" fmla="*/ 186 w 321"/>
                <a:gd name="T25" fmla="*/ 374 h 386"/>
                <a:gd name="T26" fmla="*/ 220 w 321"/>
                <a:gd name="T27" fmla="*/ 379 h 386"/>
                <a:gd name="T28" fmla="*/ 255 w 321"/>
                <a:gd name="T29" fmla="*/ 382 h 386"/>
                <a:gd name="T30" fmla="*/ 289 w 321"/>
                <a:gd name="T31" fmla="*/ 385 h 386"/>
                <a:gd name="T32" fmla="*/ 311 w 321"/>
                <a:gd name="T33" fmla="*/ 386 h 386"/>
                <a:gd name="T34" fmla="*/ 319 w 321"/>
                <a:gd name="T35" fmla="*/ 379 h 386"/>
                <a:gd name="T36" fmla="*/ 321 w 321"/>
                <a:gd name="T37" fmla="*/ 367 h 386"/>
                <a:gd name="T38" fmla="*/ 314 w 321"/>
                <a:gd name="T39" fmla="*/ 359 h 386"/>
                <a:gd name="T40" fmla="*/ 293 w 321"/>
                <a:gd name="T41" fmla="*/ 358 h 386"/>
                <a:gd name="T42" fmla="*/ 262 w 321"/>
                <a:gd name="T43" fmla="*/ 357 h 386"/>
                <a:gd name="T44" fmla="*/ 230 w 321"/>
                <a:gd name="T45" fmla="*/ 354 h 386"/>
                <a:gd name="T46" fmla="*/ 199 w 321"/>
                <a:gd name="T47" fmla="*/ 350 h 386"/>
                <a:gd name="T48" fmla="*/ 167 w 321"/>
                <a:gd name="T49" fmla="*/ 344 h 386"/>
                <a:gd name="T50" fmla="*/ 136 w 321"/>
                <a:gd name="T51" fmla="*/ 336 h 386"/>
                <a:gd name="T52" fmla="*/ 105 w 321"/>
                <a:gd name="T53" fmla="*/ 326 h 386"/>
                <a:gd name="T54" fmla="*/ 76 w 321"/>
                <a:gd name="T55" fmla="*/ 312 h 386"/>
                <a:gd name="T56" fmla="*/ 50 w 321"/>
                <a:gd name="T57" fmla="*/ 297 h 386"/>
                <a:gd name="T58" fmla="*/ 35 w 321"/>
                <a:gd name="T59" fmla="*/ 274 h 386"/>
                <a:gd name="T60" fmla="*/ 30 w 321"/>
                <a:gd name="T61" fmla="*/ 243 h 386"/>
                <a:gd name="T62" fmla="*/ 37 w 321"/>
                <a:gd name="T63" fmla="*/ 201 h 386"/>
                <a:gd name="T64" fmla="*/ 50 w 321"/>
                <a:gd name="T65" fmla="*/ 168 h 386"/>
                <a:gd name="T66" fmla="*/ 68 w 321"/>
                <a:gd name="T67" fmla="*/ 139 h 386"/>
                <a:gd name="T68" fmla="*/ 89 w 321"/>
                <a:gd name="T69" fmla="*/ 113 h 386"/>
                <a:gd name="T70" fmla="*/ 113 w 321"/>
                <a:gd name="T71" fmla="*/ 90 h 386"/>
                <a:gd name="T72" fmla="*/ 144 w 321"/>
                <a:gd name="T73" fmla="*/ 65 h 386"/>
                <a:gd name="T74" fmla="*/ 180 w 321"/>
                <a:gd name="T75" fmla="*/ 42 h 386"/>
                <a:gd name="T76" fmla="*/ 219 w 321"/>
                <a:gd name="T77" fmla="*/ 22 h 386"/>
                <a:gd name="T78" fmla="*/ 252 w 321"/>
                <a:gd name="T79" fmla="*/ 7 h 386"/>
                <a:gd name="T80" fmla="*/ 254 w 321"/>
                <a:gd name="T81" fmla="*/ 0 h 386"/>
                <a:gd name="T82" fmla="*/ 220 w 321"/>
                <a:gd name="T83" fmla="*/ 6 h 386"/>
                <a:gd name="T84" fmla="*/ 180 w 321"/>
                <a:gd name="T85" fmla="*/ 20 h 386"/>
                <a:gd name="T86" fmla="*/ 141 w 321"/>
                <a:gd name="T87" fmla="*/ 40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1"/>
                <a:gd name="T133" fmla="*/ 0 h 386"/>
                <a:gd name="T134" fmla="*/ 321 w 321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1" h="386">
                  <a:moveTo>
                    <a:pt x="125" y="51"/>
                  </a:moveTo>
                  <a:lnTo>
                    <a:pt x="100" y="71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7" y="171"/>
                  </a:lnTo>
                  <a:lnTo>
                    <a:pt x="6" y="200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3" y="272"/>
                  </a:lnTo>
                  <a:lnTo>
                    <a:pt x="7" y="282"/>
                  </a:lnTo>
                  <a:lnTo>
                    <a:pt x="10" y="289"/>
                  </a:lnTo>
                  <a:lnTo>
                    <a:pt x="15" y="297"/>
                  </a:lnTo>
                  <a:lnTo>
                    <a:pt x="21" y="304"/>
                  </a:lnTo>
                  <a:lnTo>
                    <a:pt x="27" y="311"/>
                  </a:lnTo>
                  <a:lnTo>
                    <a:pt x="34" y="317"/>
                  </a:lnTo>
                  <a:lnTo>
                    <a:pt x="41" y="321"/>
                  </a:lnTo>
                  <a:lnTo>
                    <a:pt x="56" y="331"/>
                  </a:lnTo>
                  <a:lnTo>
                    <a:pt x="71" y="339"/>
                  </a:lnTo>
                  <a:lnTo>
                    <a:pt x="86" y="346"/>
                  </a:lnTo>
                  <a:lnTo>
                    <a:pt x="103" y="352"/>
                  </a:lnTo>
                  <a:lnTo>
                    <a:pt x="119" y="358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1"/>
                  </a:lnTo>
                  <a:lnTo>
                    <a:pt x="186" y="374"/>
                  </a:lnTo>
                  <a:lnTo>
                    <a:pt x="203" y="376"/>
                  </a:lnTo>
                  <a:lnTo>
                    <a:pt x="220" y="379"/>
                  </a:lnTo>
                  <a:lnTo>
                    <a:pt x="237" y="381"/>
                  </a:lnTo>
                  <a:lnTo>
                    <a:pt x="255" y="382"/>
                  </a:lnTo>
                  <a:lnTo>
                    <a:pt x="272" y="383"/>
                  </a:lnTo>
                  <a:lnTo>
                    <a:pt x="289" y="385"/>
                  </a:lnTo>
                  <a:lnTo>
                    <a:pt x="306" y="386"/>
                  </a:lnTo>
                  <a:lnTo>
                    <a:pt x="311" y="386"/>
                  </a:lnTo>
                  <a:lnTo>
                    <a:pt x="316" y="382"/>
                  </a:lnTo>
                  <a:lnTo>
                    <a:pt x="319" y="379"/>
                  </a:lnTo>
                  <a:lnTo>
                    <a:pt x="321" y="373"/>
                  </a:lnTo>
                  <a:lnTo>
                    <a:pt x="321" y="367"/>
                  </a:lnTo>
                  <a:lnTo>
                    <a:pt x="319" y="362"/>
                  </a:lnTo>
                  <a:lnTo>
                    <a:pt x="314" y="359"/>
                  </a:lnTo>
                  <a:lnTo>
                    <a:pt x="310" y="358"/>
                  </a:lnTo>
                  <a:lnTo>
                    <a:pt x="293" y="358"/>
                  </a:lnTo>
                  <a:lnTo>
                    <a:pt x="278" y="358"/>
                  </a:lnTo>
                  <a:lnTo>
                    <a:pt x="262" y="357"/>
                  </a:lnTo>
                  <a:lnTo>
                    <a:pt x="247" y="355"/>
                  </a:lnTo>
                  <a:lnTo>
                    <a:pt x="230" y="354"/>
                  </a:lnTo>
                  <a:lnTo>
                    <a:pt x="214" y="352"/>
                  </a:lnTo>
                  <a:lnTo>
                    <a:pt x="199" y="350"/>
                  </a:lnTo>
                  <a:lnTo>
                    <a:pt x="182" y="347"/>
                  </a:lnTo>
                  <a:lnTo>
                    <a:pt x="167" y="344"/>
                  </a:lnTo>
                  <a:lnTo>
                    <a:pt x="151" y="340"/>
                  </a:lnTo>
                  <a:lnTo>
                    <a:pt x="136" y="336"/>
                  </a:lnTo>
                  <a:lnTo>
                    <a:pt x="120" y="331"/>
                  </a:lnTo>
                  <a:lnTo>
                    <a:pt x="105" y="326"/>
                  </a:lnTo>
                  <a:lnTo>
                    <a:pt x="91" y="319"/>
                  </a:lnTo>
                  <a:lnTo>
                    <a:pt x="76" y="312"/>
                  </a:lnTo>
                  <a:lnTo>
                    <a:pt x="62" y="305"/>
                  </a:lnTo>
                  <a:lnTo>
                    <a:pt x="50" y="297"/>
                  </a:lnTo>
                  <a:lnTo>
                    <a:pt x="41" y="285"/>
                  </a:lnTo>
                  <a:lnTo>
                    <a:pt x="35" y="274"/>
                  </a:lnTo>
                  <a:lnTo>
                    <a:pt x="30" y="259"/>
                  </a:lnTo>
                  <a:lnTo>
                    <a:pt x="30" y="243"/>
                  </a:lnTo>
                  <a:lnTo>
                    <a:pt x="33" y="222"/>
                  </a:lnTo>
                  <a:lnTo>
                    <a:pt x="37" y="201"/>
                  </a:lnTo>
                  <a:lnTo>
                    <a:pt x="42" y="186"/>
                  </a:lnTo>
                  <a:lnTo>
                    <a:pt x="50" y="168"/>
                  </a:lnTo>
                  <a:lnTo>
                    <a:pt x="60" y="153"/>
                  </a:lnTo>
                  <a:lnTo>
                    <a:pt x="68" y="139"/>
                  </a:lnTo>
                  <a:lnTo>
                    <a:pt x="78" y="126"/>
                  </a:lnTo>
                  <a:lnTo>
                    <a:pt x="89" y="113"/>
                  </a:lnTo>
                  <a:lnTo>
                    <a:pt x="100" y="102"/>
                  </a:lnTo>
                  <a:lnTo>
                    <a:pt x="113" y="90"/>
                  </a:lnTo>
                  <a:lnTo>
                    <a:pt x="129" y="77"/>
                  </a:lnTo>
                  <a:lnTo>
                    <a:pt x="144" y="65"/>
                  </a:lnTo>
                  <a:lnTo>
                    <a:pt x="161" y="54"/>
                  </a:lnTo>
                  <a:lnTo>
                    <a:pt x="180" y="42"/>
                  </a:lnTo>
                  <a:lnTo>
                    <a:pt x="200" y="31"/>
                  </a:lnTo>
                  <a:lnTo>
                    <a:pt x="219" y="22"/>
                  </a:lnTo>
                  <a:lnTo>
                    <a:pt x="236" y="14"/>
                  </a:lnTo>
                  <a:lnTo>
                    <a:pt x="252" y="7"/>
                  </a:lnTo>
                  <a:lnTo>
                    <a:pt x="266" y="1"/>
                  </a:lnTo>
                  <a:lnTo>
                    <a:pt x="254" y="0"/>
                  </a:lnTo>
                  <a:lnTo>
                    <a:pt x="237" y="1"/>
                  </a:lnTo>
                  <a:lnTo>
                    <a:pt x="220" y="6"/>
                  </a:lnTo>
                  <a:lnTo>
                    <a:pt x="200" y="12"/>
                  </a:lnTo>
                  <a:lnTo>
                    <a:pt x="180" y="20"/>
                  </a:lnTo>
                  <a:lnTo>
                    <a:pt x="160" y="29"/>
                  </a:lnTo>
                  <a:lnTo>
                    <a:pt x="141" y="40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90" name="Freeform 122"/>
            <p:cNvSpPr>
              <a:spLocks/>
            </p:cNvSpPr>
            <p:nvPr/>
          </p:nvSpPr>
          <p:spPr bwMode="auto">
            <a:xfrm>
              <a:off x="4112" y="3487"/>
              <a:ext cx="70" cy="64"/>
            </a:xfrm>
            <a:custGeom>
              <a:avLst/>
              <a:gdLst>
                <a:gd name="T0" fmla="*/ 233 w 280"/>
                <a:gd name="T1" fmla="*/ 79 h 257"/>
                <a:gd name="T2" fmla="*/ 246 w 280"/>
                <a:gd name="T3" fmla="*/ 94 h 257"/>
                <a:gd name="T4" fmla="*/ 253 w 280"/>
                <a:gd name="T5" fmla="*/ 110 h 257"/>
                <a:gd name="T6" fmla="*/ 258 w 280"/>
                <a:gd name="T7" fmla="*/ 127 h 257"/>
                <a:gd name="T8" fmla="*/ 258 w 280"/>
                <a:gd name="T9" fmla="*/ 146 h 257"/>
                <a:gd name="T10" fmla="*/ 256 w 280"/>
                <a:gd name="T11" fmla="*/ 161 h 257"/>
                <a:gd name="T12" fmla="*/ 251 w 280"/>
                <a:gd name="T13" fmla="*/ 174 h 257"/>
                <a:gd name="T14" fmla="*/ 243 w 280"/>
                <a:gd name="T15" fmla="*/ 187 h 257"/>
                <a:gd name="T16" fmla="*/ 235 w 280"/>
                <a:gd name="T17" fmla="*/ 198 h 257"/>
                <a:gd name="T18" fmla="*/ 224 w 280"/>
                <a:gd name="T19" fmla="*/ 209 h 257"/>
                <a:gd name="T20" fmla="*/ 213 w 280"/>
                <a:gd name="T21" fmla="*/ 219 h 257"/>
                <a:gd name="T22" fmla="*/ 203 w 280"/>
                <a:gd name="T23" fmla="*/ 229 h 257"/>
                <a:gd name="T24" fmla="*/ 192 w 280"/>
                <a:gd name="T25" fmla="*/ 240 h 257"/>
                <a:gd name="T26" fmla="*/ 190 w 280"/>
                <a:gd name="T27" fmla="*/ 243 h 257"/>
                <a:gd name="T28" fmla="*/ 189 w 280"/>
                <a:gd name="T29" fmla="*/ 247 h 257"/>
                <a:gd name="T30" fmla="*/ 190 w 280"/>
                <a:gd name="T31" fmla="*/ 250 h 257"/>
                <a:gd name="T32" fmla="*/ 192 w 280"/>
                <a:gd name="T33" fmla="*/ 254 h 257"/>
                <a:gd name="T34" fmla="*/ 196 w 280"/>
                <a:gd name="T35" fmla="*/ 256 h 257"/>
                <a:gd name="T36" fmla="*/ 199 w 280"/>
                <a:gd name="T37" fmla="*/ 257 h 257"/>
                <a:gd name="T38" fmla="*/ 204 w 280"/>
                <a:gd name="T39" fmla="*/ 256 h 257"/>
                <a:gd name="T40" fmla="*/ 208 w 280"/>
                <a:gd name="T41" fmla="*/ 254 h 257"/>
                <a:gd name="T42" fmla="*/ 231 w 280"/>
                <a:gd name="T43" fmla="*/ 239 h 257"/>
                <a:gd name="T44" fmla="*/ 250 w 280"/>
                <a:gd name="T45" fmla="*/ 219 h 257"/>
                <a:gd name="T46" fmla="*/ 266 w 280"/>
                <a:gd name="T47" fmla="*/ 195 h 257"/>
                <a:gd name="T48" fmla="*/ 277 w 280"/>
                <a:gd name="T49" fmla="*/ 171 h 257"/>
                <a:gd name="T50" fmla="*/ 280 w 280"/>
                <a:gd name="T51" fmla="*/ 144 h 257"/>
                <a:gd name="T52" fmla="*/ 278 w 280"/>
                <a:gd name="T53" fmla="*/ 118 h 257"/>
                <a:gd name="T54" fmla="*/ 268 w 280"/>
                <a:gd name="T55" fmla="*/ 94 h 257"/>
                <a:gd name="T56" fmla="*/ 250 w 280"/>
                <a:gd name="T57" fmla="*/ 71 h 257"/>
                <a:gd name="T58" fmla="*/ 236 w 280"/>
                <a:gd name="T59" fmla="*/ 60 h 257"/>
                <a:gd name="T60" fmla="*/ 219 w 280"/>
                <a:gd name="T61" fmla="*/ 49 h 257"/>
                <a:gd name="T62" fmla="*/ 201 w 280"/>
                <a:gd name="T63" fmla="*/ 40 h 257"/>
                <a:gd name="T64" fmla="*/ 182 w 280"/>
                <a:gd name="T65" fmla="*/ 32 h 257"/>
                <a:gd name="T66" fmla="*/ 162 w 280"/>
                <a:gd name="T67" fmla="*/ 25 h 257"/>
                <a:gd name="T68" fmla="*/ 141 w 280"/>
                <a:gd name="T69" fmla="*/ 19 h 257"/>
                <a:gd name="T70" fmla="*/ 121 w 280"/>
                <a:gd name="T71" fmla="*/ 13 h 257"/>
                <a:gd name="T72" fmla="*/ 100 w 280"/>
                <a:gd name="T73" fmla="*/ 8 h 257"/>
                <a:gd name="T74" fmla="*/ 81 w 280"/>
                <a:gd name="T75" fmla="*/ 5 h 257"/>
                <a:gd name="T76" fmla="*/ 63 w 280"/>
                <a:gd name="T77" fmla="*/ 2 h 257"/>
                <a:gd name="T78" fmla="*/ 46 w 280"/>
                <a:gd name="T79" fmla="*/ 0 h 257"/>
                <a:gd name="T80" fmla="*/ 31 w 280"/>
                <a:gd name="T81" fmla="*/ 0 h 257"/>
                <a:gd name="T82" fmla="*/ 18 w 280"/>
                <a:gd name="T83" fmla="*/ 0 h 257"/>
                <a:gd name="T84" fmla="*/ 9 w 280"/>
                <a:gd name="T85" fmla="*/ 1 h 257"/>
                <a:gd name="T86" fmla="*/ 3 w 280"/>
                <a:gd name="T87" fmla="*/ 3 h 257"/>
                <a:gd name="T88" fmla="*/ 0 w 280"/>
                <a:gd name="T89" fmla="*/ 6 h 257"/>
                <a:gd name="T90" fmla="*/ 11 w 280"/>
                <a:gd name="T91" fmla="*/ 8 h 257"/>
                <a:gd name="T92" fmla="*/ 24 w 280"/>
                <a:gd name="T93" fmla="*/ 9 h 257"/>
                <a:gd name="T94" fmla="*/ 37 w 280"/>
                <a:gd name="T95" fmla="*/ 12 h 257"/>
                <a:gd name="T96" fmla="*/ 51 w 280"/>
                <a:gd name="T97" fmla="*/ 14 h 257"/>
                <a:gd name="T98" fmla="*/ 66 w 280"/>
                <a:gd name="T99" fmla="*/ 16 h 257"/>
                <a:gd name="T100" fmla="*/ 81 w 280"/>
                <a:gd name="T101" fmla="*/ 19 h 257"/>
                <a:gd name="T102" fmla="*/ 97 w 280"/>
                <a:gd name="T103" fmla="*/ 22 h 257"/>
                <a:gd name="T104" fmla="*/ 113 w 280"/>
                <a:gd name="T105" fmla="*/ 26 h 257"/>
                <a:gd name="T106" fmla="*/ 128 w 280"/>
                <a:gd name="T107" fmla="*/ 30 h 257"/>
                <a:gd name="T108" fmla="*/ 145 w 280"/>
                <a:gd name="T109" fmla="*/ 35 h 257"/>
                <a:gd name="T110" fmla="*/ 161 w 280"/>
                <a:gd name="T111" fmla="*/ 41 h 257"/>
                <a:gd name="T112" fmla="*/ 176 w 280"/>
                <a:gd name="T113" fmla="*/ 47 h 257"/>
                <a:gd name="T114" fmla="*/ 191 w 280"/>
                <a:gd name="T115" fmla="*/ 54 h 257"/>
                <a:gd name="T116" fmla="*/ 206 w 280"/>
                <a:gd name="T117" fmla="*/ 61 h 257"/>
                <a:gd name="T118" fmla="*/ 221 w 280"/>
                <a:gd name="T119" fmla="*/ 70 h 257"/>
                <a:gd name="T120" fmla="*/ 233 w 280"/>
                <a:gd name="T121" fmla="*/ 79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0"/>
                <a:gd name="T184" fmla="*/ 0 h 257"/>
                <a:gd name="T185" fmla="*/ 280 w 280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0" h="257">
                  <a:moveTo>
                    <a:pt x="233" y="79"/>
                  </a:moveTo>
                  <a:lnTo>
                    <a:pt x="246" y="94"/>
                  </a:lnTo>
                  <a:lnTo>
                    <a:pt x="253" y="110"/>
                  </a:lnTo>
                  <a:lnTo>
                    <a:pt x="258" y="127"/>
                  </a:lnTo>
                  <a:lnTo>
                    <a:pt x="258" y="146"/>
                  </a:lnTo>
                  <a:lnTo>
                    <a:pt x="256" y="161"/>
                  </a:lnTo>
                  <a:lnTo>
                    <a:pt x="251" y="174"/>
                  </a:lnTo>
                  <a:lnTo>
                    <a:pt x="243" y="187"/>
                  </a:lnTo>
                  <a:lnTo>
                    <a:pt x="235" y="198"/>
                  </a:lnTo>
                  <a:lnTo>
                    <a:pt x="224" y="209"/>
                  </a:lnTo>
                  <a:lnTo>
                    <a:pt x="213" y="219"/>
                  </a:lnTo>
                  <a:lnTo>
                    <a:pt x="203" y="229"/>
                  </a:lnTo>
                  <a:lnTo>
                    <a:pt x="192" y="240"/>
                  </a:lnTo>
                  <a:lnTo>
                    <a:pt x="190" y="243"/>
                  </a:lnTo>
                  <a:lnTo>
                    <a:pt x="189" y="247"/>
                  </a:lnTo>
                  <a:lnTo>
                    <a:pt x="190" y="250"/>
                  </a:lnTo>
                  <a:lnTo>
                    <a:pt x="192" y="254"/>
                  </a:lnTo>
                  <a:lnTo>
                    <a:pt x="196" y="256"/>
                  </a:lnTo>
                  <a:lnTo>
                    <a:pt x="199" y="257"/>
                  </a:lnTo>
                  <a:lnTo>
                    <a:pt x="204" y="256"/>
                  </a:lnTo>
                  <a:lnTo>
                    <a:pt x="208" y="254"/>
                  </a:lnTo>
                  <a:lnTo>
                    <a:pt x="231" y="239"/>
                  </a:lnTo>
                  <a:lnTo>
                    <a:pt x="250" y="219"/>
                  </a:lnTo>
                  <a:lnTo>
                    <a:pt x="266" y="195"/>
                  </a:lnTo>
                  <a:lnTo>
                    <a:pt x="277" y="171"/>
                  </a:lnTo>
                  <a:lnTo>
                    <a:pt x="280" y="144"/>
                  </a:lnTo>
                  <a:lnTo>
                    <a:pt x="278" y="118"/>
                  </a:lnTo>
                  <a:lnTo>
                    <a:pt x="268" y="94"/>
                  </a:lnTo>
                  <a:lnTo>
                    <a:pt x="250" y="71"/>
                  </a:lnTo>
                  <a:lnTo>
                    <a:pt x="236" y="60"/>
                  </a:lnTo>
                  <a:lnTo>
                    <a:pt x="219" y="49"/>
                  </a:lnTo>
                  <a:lnTo>
                    <a:pt x="201" y="40"/>
                  </a:lnTo>
                  <a:lnTo>
                    <a:pt x="182" y="32"/>
                  </a:lnTo>
                  <a:lnTo>
                    <a:pt x="162" y="25"/>
                  </a:lnTo>
                  <a:lnTo>
                    <a:pt x="141" y="19"/>
                  </a:lnTo>
                  <a:lnTo>
                    <a:pt x="121" y="13"/>
                  </a:lnTo>
                  <a:lnTo>
                    <a:pt x="100" y="8"/>
                  </a:lnTo>
                  <a:lnTo>
                    <a:pt x="81" y="5"/>
                  </a:lnTo>
                  <a:lnTo>
                    <a:pt x="63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1" y="14"/>
                  </a:lnTo>
                  <a:lnTo>
                    <a:pt x="66" y="16"/>
                  </a:lnTo>
                  <a:lnTo>
                    <a:pt x="81" y="19"/>
                  </a:lnTo>
                  <a:lnTo>
                    <a:pt x="97" y="22"/>
                  </a:lnTo>
                  <a:lnTo>
                    <a:pt x="113" y="26"/>
                  </a:lnTo>
                  <a:lnTo>
                    <a:pt x="128" y="30"/>
                  </a:lnTo>
                  <a:lnTo>
                    <a:pt x="145" y="35"/>
                  </a:lnTo>
                  <a:lnTo>
                    <a:pt x="161" y="41"/>
                  </a:lnTo>
                  <a:lnTo>
                    <a:pt x="176" y="47"/>
                  </a:lnTo>
                  <a:lnTo>
                    <a:pt x="191" y="54"/>
                  </a:lnTo>
                  <a:lnTo>
                    <a:pt x="206" y="61"/>
                  </a:lnTo>
                  <a:lnTo>
                    <a:pt x="221" y="70"/>
                  </a:lnTo>
                  <a:lnTo>
                    <a:pt x="23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91" name="Freeform 123"/>
            <p:cNvSpPr>
              <a:spLocks/>
            </p:cNvSpPr>
            <p:nvPr/>
          </p:nvSpPr>
          <p:spPr bwMode="auto">
            <a:xfrm>
              <a:off x="3970" y="3522"/>
              <a:ext cx="29" cy="60"/>
            </a:xfrm>
            <a:custGeom>
              <a:avLst/>
              <a:gdLst>
                <a:gd name="T0" fmla="*/ 0 w 114"/>
                <a:gd name="T1" fmla="*/ 131 h 241"/>
                <a:gd name="T2" fmla="*/ 0 w 114"/>
                <a:gd name="T3" fmla="*/ 151 h 241"/>
                <a:gd name="T4" fmla="*/ 5 w 114"/>
                <a:gd name="T5" fmla="*/ 170 h 241"/>
                <a:gd name="T6" fmla="*/ 13 w 114"/>
                <a:gd name="T7" fmla="*/ 187 h 241"/>
                <a:gd name="T8" fmla="*/ 24 w 114"/>
                <a:gd name="T9" fmla="*/ 202 h 241"/>
                <a:gd name="T10" fmla="*/ 38 w 114"/>
                <a:gd name="T11" fmla="*/ 215 h 241"/>
                <a:gd name="T12" fmla="*/ 55 w 114"/>
                <a:gd name="T13" fmla="*/ 227 h 241"/>
                <a:gd name="T14" fmla="*/ 74 w 114"/>
                <a:gd name="T15" fmla="*/ 235 h 241"/>
                <a:gd name="T16" fmla="*/ 92 w 114"/>
                <a:gd name="T17" fmla="*/ 240 h 241"/>
                <a:gd name="T18" fmla="*/ 98 w 114"/>
                <a:gd name="T19" fmla="*/ 241 h 241"/>
                <a:gd name="T20" fmla="*/ 104 w 114"/>
                <a:gd name="T21" fmla="*/ 239 h 241"/>
                <a:gd name="T22" fmla="*/ 109 w 114"/>
                <a:gd name="T23" fmla="*/ 235 h 241"/>
                <a:gd name="T24" fmla="*/ 111 w 114"/>
                <a:gd name="T25" fmla="*/ 231 h 241"/>
                <a:gd name="T26" fmla="*/ 111 w 114"/>
                <a:gd name="T27" fmla="*/ 225 h 241"/>
                <a:gd name="T28" fmla="*/ 110 w 114"/>
                <a:gd name="T29" fmla="*/ 219 h 241"/>
                <a:gd name="T30" fmla="*/ 106 w 114"/>
                <a:gd name="T31" fmla="*/ 214 h 241"/>
                <a:gd name="T32" fmla="*/ 100 w 114"/>
                <a:gd name="T33" fmla="*/ 212 h 241"/>
                <a:gd name="T34" fmla="*/ 82 w 114"/>
                <a:gd name="T35" fmla="*/ 205 h 241"/>
                <a:gd name="T36" fmla="*/ 64 w 114"/>
                <a:gd name="T37" fmla="*/ 195 h 241"/>
                <a:gd name="T38" fmla="*/ 50 w 114"/>
                <a:gd name="T39" fmla="*/ 183 h 241"/>
                <a:gd name="T40" fmla="*/ 40 w 114"/>
                <a:gd name="T41" fmla="*/ 169 h 241"/>
                <a:gd name="T42" fmla="*/ 33 w 114"/>
                <a:gd name="T43" fmla="*/ 151 h 241"/>
                <a:gd name="T44" fmla="*/ 29 w 114"/>
                <a:gd name="T45" fmla="*/ 132 h 241"/>
                <a:gd name="T46" fmla="*/ 29 w 114"/>
                <a:gd name="T47" fmla="*/ 112 h 241"/>
                <a:gd name="T48" fmla="*/ 35 w 114"/>
                <a:gd name="T49" fmla="*/ 91 h 241"/>
                <a:gd name="T50" fmla="*/ 43 w 114"/>
                <a:gd name="T51" fmla="*/ 76 h 241"/>
                <a:gd name="T52" fmla="*/ 56 w 114"/>
                <a:gd name="T53" fmla="*/ 61 h 241"/>
                <a:gd name="T54" fmla="*/ 70 w 114"/>
                <a:gd name="T55" fmla="*/ 47 h 241"/>
                <a:gd name="T56" fmla="*/ 85 w 114"/>
                <a:gd name="T57" fmla="*/ 34 h 241"/>
                <a:gd name="T58" fmla="*/ 98 w 114"/>
                <a:gd name="T59" fmla="*/ 24 h 241"/>
                <a:gd name="T60" fmla="*/ 109 w 114"/>
                <a:gd name="T61" fmla="*/ 13 h 241"/>
                <a:gd name="T62" fmla="*/ 114 w 114"/>
                <a:gd name="T63" fmla="*/ 6 h 241"/>
                <a:gd name="T64" fmla="*/ 114 w 114"/>
                <a:gd name="T65" fmla="*/ 0 h 241"/>
                <a:gd name="T66" fmla="*/ 102 w 114"/>
                <a:gd name="T67" fmla="*/ 5 h 241"/>
                <a:gd name="T68" fmla="*/ 85 w 114"/>
                <a:gd name="T69" fmla="*/ 13 h 241"/>
                <a:gd name="T70" fmla="*/ 68 w 114"/>
                <a:gd name="T71" fmla="*/ 27 h 241"/>
                <a:gd name="T72" fmla="*/ 49 w 114"/>
                <a:gd name="T73" fmla="*/ 43 h 241"/>
                <a:gd name="T74" fmla="*/ 31 w 114"/>
                <a:gd name="T75" fmla="*/ 62 h 241"/>
                <a:gd name="T76" fmla="*/ 17 w 114"/>
                <a:gd name="T77" fmla="*/ 84 h 241"/>
                <a:gd name="T78" fmla="*/ 6 w 114"/>
                <a:gd name="T79" fmla="*/ 108 h 241"/>
                <a:gd name="T80" fmla="*/ 0 w 114"/>
                <a:gd name="T81" fmla="*/ 131 h 2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41"/>
                <a:gd name="T125" fmla="*/ 114 w 114"/>
                <a:gd name="T126" fmla="*/ 241 h 2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41">
                  <a:moveTo>
                    <a:pt x="0" y="131"/>
                  </a:moveTo>
                  <a:lnTo>
                    <a:pt x="0" y="151"/>
                  </a:lnTo>
                  <a:lnTo>
                    <a:pt x="5" y="170"/>
                  </a:lnTo>
                  <a:lnTo>
                    <a:pt x="13" y="187"/>
                  </a:lnTo>
                  <a:lnTo>
                    <a:pt x="24" y="202"/>
                  </a:lnTo>
                  <a:lnTo>
                    <a:pt x="38" y="215"/>
                  </a:lnTo>
                  <a:lnTo>
                    <a:pt x="55" y="227"/>
                  </a:lnTo>
                  <a:lnTo>
                    <a:pt x="74" y="235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4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1" y="225"/>
                  </a:lnTo>
                  <a:lnTo>
                    <a:pt x="110" y="219"/>
                  </a:lnTo>
                  <a:lnTo>
                    <a:pt x="106" y="214"/>
                  </a:lnTo>
                  <a:lnTo>
                    <a:pt x="100" y="212"/>
                  </a:lnTo>
                  <a:lnTo>
                    <a:pt x="82" y="205"/>
                  </a:lnTo>
                  <a:lnTo>
                    <a:pt x="64" y="195"/>
                  </a:lnTo>
                  <a:lnTo>
                    <a:pt x="50" y="183"/>
                  </a:lnTo>
                  <a:lnTo>
                    <a:pt x="40" y="169"/>
                  </a:lnTo>
                  <a:lnTo>
                    <a:pt x="33" y="151"/>
                  </a:lnTo>
                  <a:lnTo>
                    <a:pt x="29" y="132"/>
                  </a:lnTo>
                  <a:lnTo>
                    <a:pt x="29" y="112"/>
                  </a:lnTo>
                  <a:lnTo>
                    <a:pt x="35" y="91"/>
                  </a:lnTo>
                  <a:lnTo>
                    <a:pt x="43" y="76"/>
                  </a:lnTo>
                  <a:lnTo>
                    <a:pt x="56" y="61"/>
                  </a:lnTo>
                  <a:lnTo>
                    <a:pt x="70" y="47"/>
                  </a:lnTo>
                  <a:lnTo>
                    <a:pt x="85" y="34"/>
                  </a:lnTo>
                  <a:lnTo>
                    <a:pt x="98" y="24"/>
                  </a:lnTo>
                  <a:lnTo>
                    <a:pt x="109" y="13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02" y="5"/>
                  </a:lnTo>
                  <a:lnTo>
                    <a:pt x="85" y="13"/>
                  </a:lnTo>
                  <a:lnTo>
                    <a:pt x="68" y="27"/>
                  </a:lnTo>
                  <a:lnTo>
                    <a:pt x="49" y="43"/>
                  </a:lnTo>
                  <a:lnTo>
                    <a:pt x="31" y="62"/>
                  </a:lnTo>
                  <a:lnTo>
                    <a:pt x="17" y="84"/>
                  </a:lnTo>
                  <a:lnTo>
                    <a:pt x="6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92" name="Freeform 124"/>
            <p:cNvSpPr>
              <a:spLocks/>
            </p:cNvSpPr>
            <p:nvPr/>
          </p:nvSpPr>
          <p:spPr bwMode="auto">
            <a:xfrm>
              <a:off x="4170" y="3483"/>
              <a:ext cx="61" cy="79"/>
            </a:xfrm>
            <a:custGeom>
              <a:avLst/>
              <a:gdLst>
                <a:gd name="T0" fmla="*/ 207 w 245"/>
                <a:gd name="T1" fmla="*/ 126 h 315"/>
                <a:gd name="T2" fmla="*/ 219 w 245"/>
                <a:gd name="T3" fmla="*/ 146 h 315"/>
                <a:gd name="T4" fmla="*/ 225 w 245"/>
                <a:gd name="T5" fmla="*/ 167 h 315"/>
                <a:gd name="T6" fmla="*/ 221 w 245"/>
                <a:gd name="T7" fmla="*/ 190 h 315"/>
                <a:gd name="T8" fmla="*/ 207 w 245"/>
                <a:gd name="T9" fmla="*/ 212 h 315"/>
                <a:gd name="T10" fmla="*/ 187 w 245"/>
                <a:gd name="T11" fmla="*/ 232 h 315"/>
                <a:gd name="T12" fmla="*/ 165 w 245"/>
                <a:gd name="T13" fmla="*/ 250 h 315"/>
                <a:gd name="T14" fmla="*/ 142 w 245"/>
                <a:gd name="T15" fmla="*/ 269 h 315"/>
                <a:gd name="T16" fmla="*/ 128 w 245"/>
                <a:gd name="T17" fmla="*/ 283 h 315"/>
                <a:gd name="T18" fmla="*/ 123 w 245"/>
                <a:gd name="T19" fmla="*/ 292 h 315"/>
                <a:gd name="T20" fmla="*/ 119 w 245"/>
                <a:gd name="T21" fmla="*/ 301 h 315"/>
                <a:gd name="T22" fmla="*/ 122 w 245"/>
                <a:gd name="T23" fmla="*/ 311 h 315"/>
                <a:gd name="T24" fmla="*/ 130 w 245"/>
                <a:gd name="T25" fmla="*/ 315 h 315"/>
                <a:gd name="T26" fmla="*/ 138 w 245"/>
                <a:gd name="T27" fmla="*/ 314 h 315"/>
                <a:gd name="T28" fmla="*/ 153 w 245"/>
                <a:gd name="T29" fmla="*/ 297 h 315"/>
                <a:gd name="T30" fmla="*/ 179 w 245"/>
                <a:gd name="T31" fmla="*/ 273 h 315"/>
                <a:gd name="T32" fmla="*/ 206 w 245"/>
                <a:gd name="T33" fmla="*/ 250 h 315"/>
                <a:gd name="T34" fmla="*/ 229 w 245"/>
                <a:gd name="T35" fmla="*/ 223 h 315"/>
                <a:gd name="T36" fmla="*/ 243 w 245"/>
                <a:gd name="T37" fmla="*/ 189 h 315"/>
                <a:gd name="T38" fmla="*/ 242 w 245"/>
                <a:gd name="T39" fmla="*/ 154 h 315"/>
                <a:gd name="T40" fmla="*/ 227 w 245"/>
                <a:gd name="T41" fmla="*/ 121 h 315"/>
                <a:gd name="T42" fmla="*/ 202 w 245"/>
                <a:gd name="T43" fmla="*/ 94 h 315"/>
                <a:gd name="T44" fmla="*/ 176 w 245"/>
                <a:gd name="T45" fmla="*/ 77 h 315"/>
                <a:gd name="T46" fmla="*/ 150 w 245"/>
                <a:gd name="T47" fmla="*/ 62 h 315"/>
                <a:gd name="T48" fmla="*/ 122 w 245"/>
                <a:gd name="T49" fmla="*/ 46 h 315"/>
                <a:gd name="T50" fmla="*/ 93 w 245"/>
                <a:gd name="T51" fmla="*/ 31 h 315"/>
                <a:gd name="T52" fmla="*/ 66 w 245"/>
                <a:gd name="T53" fmla="*/ 18 h 315"/>
                <a:gd name="T54" fmla="*/ 40 w 245"/>
                <a:gd name="T55" fmla="*/ 8 h 315"/>
                <a:gd name="T56" fmla="*/ 20 w 245"/>
                <a:gd name="T57" fmla="*/ 1 h 315"/>
                <a:gd name="T58" fmla="*/ 5 w 245"/>
                <a:gd name="T59" fmla="*/ 0 h 315"/>
                <a:gd name="T60" fmla="*/ 11 w 245"/>
                <a:gd name="T61" fmla="*/ 8 h 315"/>
                <a:gd name="T62" fmla="*/ 35 w 245"/>
                <a:gd name="T63" fmla="*/ 19 h 315"/>
                <a:gd name="T64" fmla="*/ 60 w 245"/>
                <a:gd name="T65" fmla="*/ 31 h 315"/>
                <a:gd name="T66" fmla="*/ 86 w 245"/>
                <a:gd name="T67" fmla="*/ 44 h 315"/>
                <a:gd name="T68" fmla="*/ 112 w 245"/>
                <a:gd name="T69" fmla="*/ 58 h 315"/>
                <a:gd name="T70" fmla="*/ 138 w 245"/>
                <a:gd name="T71" fmla="*/ 72 h 315"/>
                <a:gd name="T72" fmla="*/ 164 w 245"/>
                <a:gd name="T73" fmla="*/ 90 h 315"/>
                <a:gd name="T74" fmla="*/ 187 w 245"/>
                <a:gd name="T75" fmla="*/ 107 h 3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5"/>
                <a:gd name="T116" fmla="*/ 245 w 245"/>
                <a:gd name="T117" fmla="*/ 315 h 3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5">
                  <a:moveTo>
                    <a:pt x="199" y="118"/>
                  </a:moveTo>
                  <a:lnTo>
                    <a:pt x="207" y="126"/>
                  </a:lnTo>
                  <a:lnTo>
                    <a:pt x="213" y="135"/>
                  </a:lnTo>
                  <a:lnTo>
                    <a:pt x="219" y="146"/>
                  </a:lnTo>
                  <a:lnTo>
                    <a:pt x="222" y="156"/>
                  </a:lnTo>
                  <a:lnTo>
                    <a:pt x="225" y="167"/>
                  </a:lnTo>
                  <a:lnTo>
                    <a:pt x="223" y="179"/>
                  </a:lnTo>
                  <a:lnTo>
                    <a:pt x="221" y="190"/>
                  </a:lnTo>
                  <a:lnTo>
                    <a:pt x="215" y="201"/>
                  </a:lnTo>
                  <a:lnTo>
                    <a:pt x="207" y="212"/>
                  </a:lnTo>
                  <a:lnTo>
                    <a:pt x="198" y="223"/>
                  </a:lnTo>
                  <a:lnTo>
                    <a:pt x="187" y="232"/>
                  </a:lnTo>
                  <a:lnTo>
                    <a:pt x="177" y="242"/>
                  </a:lnTo>
                  <a:lnTo>
                    <a:pt x="165" y="250"/>
                  </a:lnTo>
                  <a:lnTo>
                    <a:pt x="153" y="259"/>
                  </a:lnTo>
                  <a:lnTo>
                    <a:pt x="142" y="269"/>
                  </a:lnTo>
                  <a:lnTo>
                    <a:pt x="131" y="279"/>
                  </a:lnTo>
                  <a:lnTo>
                    <a:pt x="128" y="283"/>
                  </a:lnTo>
                  <a:lnTo>
                    <a:pt x="125" y="287"/>
                  </a:lnTo>
                  <a:lnTo>
                    <a:pt x="123" y="292"/>
                  </a:lnTo>
                  <a:lnTo>
                    <a:pt x="121" y="297"/>
                  </a:lnTo>
                  <a:lnTo>
                    <a:pt x="119" y="301"/>
                  </a:lnTo>
                  <a:lnTo>
                    <a:pt x="119" y="306"/>
                  </a:lnTo>
                  <a:lnTo>
                    <a:pt x="122" y="311"/>
                  </a:lnTo>
                  <a:lnTo>
                    <a:pt x="125" y="314"/>
                  </a:lnTo>
                  <a:lnTo>
                    <a:pt x="130" y="315"/>
                  </a:lnTo>
                  <a:lnTo>
                    <a:pt x="135" y="315"/>
                  </a:lnTo>
                  <a:lnTo>
                    <a:pt x="138" y="314"/>
                  </a:lnTo>
                  <a:lnTo>
                    <a:pt x="142" y="311"/>
                  </a:lnTo>
                  <a:lnTo>
                    <a:pt x="153" y="297"/>
                  </a:lnTo>
                  <a:lnTo>
                    <a:pt x="166" y="285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6" y="250"/>
                  </a:lnTo>
                  <a:lnTo>
                    <a:pt x="219" y="237"/>
                  </a:lnTo>
                  <a:lnTo>
                    <a:pt x="229" y="223"/>
                  </a:lnTo>
                  <a:lnTo>
                    <a:pt x="238" y="208"/>
                  </a:lnTo>
                  <a:lnTo>
                    <a:pt x="243" y="189"/>
                  </a:lnTo>
                  <a:lnTo>
                    <a:pt x="245" y="172"/>
                  </a:lnTo>
                  <a:lnTo>
                    <a:pt x="242" y="154"/>
                  </a:lnTo>
                  <a:lnTo>
                    <a:pt x="236" y="136"/>
                  </a:lnTo>
                  <a:lnTo>
                    <a:pt x="227" y="121"/>
                  </a:lnTo>
                  <a:lnTo>
                    <a:pt x="216" y="106"/>
                  </a:lnTo>
                  <a:lnTo>
                    <a:pt x="202" y="94"/>
                  </a:lnTo>
                  <a:lnTo>
                    <a:pt x="187" y="84"/>
                  </a:lnTo>
                  <a:lnTo>
                    <a:pt x="176" y="77"/>
                  </a:lnTo>
                  <a:lnTo>
                    <a:pt x="163" y="70"/>
                  </a:lnTo>
                  <a:lnTo>
                    <a:pt x="150" y="62"/>
                  </a:lnTo>
                  <a:lnTo>
                    <a:pt x="136" y="55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2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2" y="14"/>
                  </a:lnTo>
                  <a:lnTo>
                    <a:pt x="35" y="19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8" y="51"/>
                  </a:lnTo>
                  <a:lnTo>
                    <a:pt x="112" y="58"/>
                  </a:lnTo>
                  <a:lnTo>
                    <a:pt x="125" y="65"/>
                  </a:lnTo>
                  <a:lnTo>
                    <a:pt x="138" y="72"/>
                  </a:lnTo>
                  <a:lnTo>
                    <a:pt x="151" y="80"/>
                  </a:lnTo>
                  <a:lnTo>
                    <a:pt x="164" y="90"/>
                  </a:lnTo>
                  <a:lnTo>
                    <a:pt x="176" y="98"/>
                  </a:lnTo>
                  <a:lnTo>
                    <a:pt x="187" y="107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IEEE 802.15.4 (similar </a:t>
            </a:r>
            <a:r>
              <a:rPr lang="en-US" dirty="0"/>
              <a:t>to </a:t>
            </a:r>
            <a:r>
              <a:rPr lang="en-US" dirty="0" smtClean="0"/>
              <a:t>Bluetooth and IEEE 802.15.1)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Pushed </a:t>
            </a:r>
            <a:r>
              <a:rPr lang="en-US" dirty="0"/>
              <a:t>by </a:t>
            </a:r>
            <a:r>
              <a:rPr lang="en-US" dirty="0" err="1"/>
              <a:t>Chipcon</a:t>
            </a:r>
            <a:r>
              <a:rPr lang="en-US" dirty="0"/>
              <a:t> (now TI),</a:t>
            </a:r>
            <a:r>
              <a:rPr lang="en-US" dirty="0" smtClean="0"/>
              <a:t> Ember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reescale</a:t>
            </a:r>
            <a:r>
              <a:rPr lang="en-US" dirty="0" smtClean="0"/>
              <a:t> </a:t>
            </a:r>
            <a:r>
              <a:rPr lang="en-US" dirty="0"/>
              <a:t>(Motorola), Honeywell, Mitsubishi, Motorola, Philips, Samsung…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More than 260 members</a:t>
            </a:r>
          </a:p>
          <a:p>
            <a:pPr lvl="1" eaLnBrk="1" hangingPunct="1"/>
            <a:r>
              <a:rPr lang="en-US" dirty="0"/>
              <a:t>about 15 promoters, 133 participants, 111 adopters</a:t>
            </a:r>
          </a:p>
          <a:p>
            <a:pPr lvl="1" eaLnBrk="1" hangingPunct="1"/>
            <a:r>
              <a:rPr lang="en-US" dirty="0"/>
              <a:t>must be member to commercially use </a:t>
            </a:r>
            <a:r>
              <a:rPr lang="en-US" dirty="0" err="1"/>
              <a:t>ZigBee</a:t>
            </a:r>
            <a:r>
              <a:rPr lang="en-US" dirty="0"/>
              <a:t> spec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ZigBee</a:t>
            </a:r>
            <a:r>
              <a:rPr lang="en-US" dirty="0"/>
              <a:t> platforms comprise</a:t>
            </a:r>
          </a:p>
          <a:p>
            <a:pPr lvl="1" eaLnBrk="1" hangingPunct="1"/>
            <a:r>
              <a:rPr lang="en-US" dirty="0"/>
              <a:t>IEEE 802.15.4 for layers 1 and 2</a:t>
            </a:r>
          </a:p>
          <a:p>
            <a:pPr lvl="1" eaLnBrk="1" hangingPunct="1"/>
            <a:r>
              <a:rPr lang="en-US" dirty="0" err="1"/>
              <a:t>ZigBee</a:t>
            </a:r>
            <a:r>
              <a:rPr lang="en-US" dirty="0"/>
              <a:t> protocol stack up to the applications</a:t>
            </a:r>
          </a:p>
        </p:txBody>
      </p:sp>
      <p:pic>
        <p:nvPicPr>
          <p:cNvPr id="536581" name="Picture 4" descr="ZigBee Allian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5" y="533400"/>
            <a:ext cx="2733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7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</a:t>
            </a:r>
          </a:p>
          <a:p>
            <a:pPr lvl="1"/>
            <a:r>
              <a:rPr lang="en-US" dirty="0" smtClean="0"/>
              <a:t>Low power consumption</a:t>
            </a:r>
          </a:p>
          <a:p>
            <a:pPr lvl="1"/>
            <a:r>
              <a:rPr lang="en-US" dirty="0" smtClean="0"/>
              <a:t>Simple Design</a:t>
            </a:r>
          </a:p>
          <a:p>
            <a:pPr lvl="1"/>
            <a:r>
              <a:rPr lang="en-US" dirty="0" smtClean="0"/>
              <a:t>Few costs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-style networks began ~1998</a:t>
            </a:r>
          </a:p>
          <a:p>
            <a:pPr lvl="1"/>
            <a:r>
              <a:rPr lang="en-US" dirty="0" smtClean="0"/>
              <a:t>IEEE 802.15.4 was first completed in 2003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 Alliance was established in 2002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5915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 Function Device (FFD)</a:t>
            </a:r>
          </a:p>
          <a:p>
            <a:pPr lvl="1"/>
            <a:r>
              <a:rPr lang="en-US" dirty="0" smtClean="0"/>
              <a:t>Network router function</a:t>
            </a:r>
          </a:p>
          <a:p>
            <a:pPr lvl="1"/>
            <a:r>
              <a:rPr lang="en-US" dirty="0" smtClean="0"/>
              <a:t>Any Topology</a:t>
            </a:r>
          </a:p>
          <a:p>
            <a:r>
              <a:rPr lang="en-US" b="1" dirty="0" smtClean="0"/>
              <a:t>Reduced Function Device (RFD)</a:t>
            </a:r>
          </a:p>
          <a:p>
            <a:pPr lvl="1"/>
            <a:r>
              <a:rPr lang="en-US" dirty="0" smtClean="0"/>
              <a:t>Easy and cheap to implement</a:t>
            </a:r>
          </a:p>
          <a:p>
            <a:pPr lvl="1"/>
            <a:r>
              <a:rPr lang="en-US" dirty="0" smtClean="0"/>
              <a:t>Limited to star topology</a:t>
            </a:r>
          </a:p>
          <a:p>
            <a:r>
              <a:rPr lang="en-US" b="1" dirty="0" smtClean="0"/>
              <a:t>Personal Area Network (PAN) Coordinator</a:t>
            </a:r>
          </a:p>
          <a:p>
            <a:pPr lvl="1"/>
            <a:r>
              <a:rPr lang="en-US" dirty="0" smtClean="0"/>
              <a:t>Maintains overall network knowledge</a:t>
            </a:r>
          </a:p>
          <a:p>
            <a:pPr lvl="1"/>
            <a:r>
              <a:rPr lang="en-US" dirty="0" smtClean="0"/>
              <a:t>Needs most memory and computing power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2209800" cy="14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590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76800"/>
            <a:ext cx="2362200" cy="17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9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Topology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9" y="2013427"/>
            <a:ext cx="74199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Tree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16113"/>
            <a:ext cx="7962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PRO: Mesh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91" y="1464056"/>
            <a:ext cx="56483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vs. </a:t>
            </a:r>
            <a:r>
              <a:rPr lang="en-US" dirty="0" err="1" smtClean="0"/>
              <a:t>ZigBee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Bluetooth (v1)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ZigBee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Stack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32 kb (4kb)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10 - 100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30 - 100 meters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Mbps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kbps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rechargeable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non-rechargeable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2^16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Interface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FHSS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infrequently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Join Time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Extendibility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PIN, 64 bit, 128 Bit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bit, AES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7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Bluetooth</a:t>
            </a:r>
          </a:p>
        </p:txBody>
      </p:sp>
      <p:sp>
        <p:nvSpPr>
          <p:cNvPr id="476164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/>
              <a:t>History</a:t>
            </a:r>
          </a:p>
          <a:p>
            <a:pPr lvl="1" eaLnBrk="1" hangingPunct="1"/>
            <a:r>
              <a:rPr lang="en-US" sz="1800" dirty="0"/>
              <a:t>1994: Ericsson (</a:t>
            </a:r>
            <a:r>
              <a:rPr lang="en-US" sz="1800" dirty="0" err="1"/>
              <a:t>Mattison/Haartsen</a:t>
            </a:r>
            <a:r>
              <a:rPr lang="en-US" sz="1800" dirty="0"/>
              <a:t>), “MC-link” project</a:t>
            </a:r>
          </a:p>
          <a:p>
            <a:pPr lvl="1" eaLnBrk="1" hangingPunct="1"/>
            <a:r>
              <a:rPr lang="en-US" sz="1800" dirty="0"/>
              <a:t>Renaming of the project: Bluetooth according to </a:t>
            </a:r>
            <a:r>
              <a:rPr lang="en-US" sz="1800" dirty="0" err="1"/>
              <a:t>Harald</a:t>
            </a:r>
            <a:r>
              <a:rPr lang="en-US" sz="1800" dirty="0"/>
              <a:t> “</a:t>
            </a:r>
            <a:r>
              <a:rPr lang="en-US" sz="1800" dirty="0" err="1"/>
              <a:t>Bl</a:t>
            </a:r>
            <a:r>
              <a:rPr lang="en-US" sz="1800" dirty="0" err="1">
                <a:ea typeface="Arial" charset="0"/>
                <a:cs typeface="Arial" charset="0"/>
              </a:rPr>
              <a:t>åtand</a:t>
            </a:r>
            <a:r>
              <a:rPr lang="en-US" sz="1800" dirty="0">
                <a:ea typeface="Arial" charset="0"/>
                <a:cs typeface="Arial" charset="0"/>
              </a:rPr>
              <a:t>” </a:t>
            </a:r>
            <a:r>
              <a:rPr lang="en-US" sz="1800" dirty="0" err="1"/>
              <a:t>Gormsen</a:t>
            </a:r>
            <a:r>
              <a:rPr lang="en-US" sz="1800" dirty="0"/>
              <a:t> [son of </a:t>
            </a:r>
            <a:r>
              <a:rPr lang="en-US" sz="1800" dirty="0" err="1"/>
              <a:t>Gorm</a:t>
            </a:r>
            <a:r>
              <a:rPr lang="en-US" sz="1800" dirty="0"/>
              <a:t>], King of Denmark in the 10</a:t>
            </a:r>
            <a:r>
              <a:rPr lang="en-US" sz="1800" baseline="30000" dirty="0"/>
              <a:t>th</a:t>
            </a:r>
            <a:r>
              <a:rPr lang="en-US" sz="1800" dirty="0"/>
              <a:t> century</a:t>
            </a:r>
          </a:p>
          <a:p>
            <a:pPr lvl="1" eaLnBrk="1" hangingPunct="1"/>
            <a:r>
              <a:rPr lang="en-US" sz="1800" dirty="0"/>
              <a:t>1998: foundation of Bluetooth SIG, </a:t>
            </a:r>
            <a:r>
              <a:rPr lang="en-US" sz="1800" dirty="0">
                <a:hlinkClick r:id="rId3"/>
              </a:rPr>
              <a:t>www.bluetooth.org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2001</a:t>
            </a:r>
            <a:r>
              <a:rPr lang="en-US" sz="1800" dirty="0"/>
              <a:t>: first consumer products for mass market, spec. version 1.1 released</a:t>
            </a:r>
          </a:p>
          <a:p>
            <a:pPr lvl="1" eaLnBrk="1" hangingPunct="1"/>
            <a:r>
              <a:rPr lang="en-US" sz="1800" dirty="0"/>
              <a:t>2005: 5 million chips/week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Special Interest Group</a:t>
            </a:r>
          </a:p>
          <a:p>
            <a:pPr lvl="1" eaLnBrk="1" hangingPunct="1"/>
            <a:r>
              <a:rPr lang="en-US" sz="1800" dirty="0"/>
              <a:t>Original founding members: Ericsson, Intel, IBM, Nokia, Toshiba</a:t>
            </a:r>
          </a:p>
          <a:p>
            <a:pPr lvl="1" eaLnBrk="1" hangingPunct="1"/>
            <a:r>
              <a:rPr lang="en-US" sz="1800" dirty="0"/>
              <a:t>Added promoters: 3Com, </a:t>
            </a:r>
            <a:r>
              <a:rPr lang="en-US" sz="1800" dirty="0" err="1"/>
              <a:t>Agere</a:t>
            </a:r>
            <a:r>
              <a:rPr lang="en-US" sz="1800" dirty="0"/>
              <a:t> (was: Lucent), Microsoft, Motorola</a:t>
            </a:r>
          </a:p>
          <a:p>
            <a:pPr lvl="1" eaLnBrk="1" hangingPunct="1"/>
            <a:r>
              <a:rPr lang="en-US" sz="1800" dirty="0"/>
              <a:t>&gt; 10000 members</a:t>
            </a:r>
          </a:p>
          <a:p>
            <a:pPr lvl="1" eaLnBrk="1" hangingPunct="1"/>
            <a:r>
              <a:rPr lang="en-US" sz="1800" dirty="0"/>
              <a:t>Common specification and certification of products</a:t>
            </a:r>
          </a:p>
        </p:txBody>
      </p:sp>
      <p:pic>
        <p:nvPicPr>
          <p:cNvPr id="476165" name="Picture 50" descr="Bluetooth_mit_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00" y="454100"/>
            <a:ext cx="236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Characteristics</a:t>
            </a:r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/>
              <a:t>2.4 GHz </a:t>
            </a:r>
            <a:r>
              <a:rPr lang="en-US" sz="2000" dirty="0"/>
              <a:t>ISM band, </a:t>
            </a:r>
            <a:r>
              <a:rPr lang="en-US" sz="2000" b="1" dirty="0" smtClean="0"/>
              <a:t>79 </a:t>
            </a:r>
            <a:r>
              <a:rPr lang="en-US" sz="2000" b="1" dirty="0"/>
              <a:t>RF channels</a:t>
            </a:r>
            <a:r>
              <a:rPr lang="en-US" sz="2000" dirty="0"/>
              <a:t>, 1 MHz carrier spacing</a:t>
            </a:r>
          </a:p>
          <a:p>
            <a:pPr lvl="1" eaLnBrk="1" hangingPunct="1"/>
            <a:r>
              <a:rPr lang="en-US" sz="1800" dirty="0"/>
              <a:t>Channel 0: 2402 MHz … channel 78: 2480 MHz</a:t>
            </a:r>
          </a:p>
          <a:p>
            <a:pPr lvl="1" eaLnBrk="1" hangingPunct="1"/>
            <a:r>
              <a:rPr lang="en-US" sz="1800" dirty="0" smtClean="0"/>
              <a:t>GFSK </a:t>
            </a:r>
            <a:r>
              <a:rPr lang="en-US" sz="1800" dirty="0"/>
              <a:t>modulation, 1-100 </a:t>
            </a:r>
            <a:r>
              <a:rPr lang="en-US" sz="1800" dirty="0" err="1"/>
              <a:t>mW</a:t>
            </a:r>
            <a:r>
              <a:rPr lang="en-US" sz="1800" dirty="0"/>
              <a:t> transmit power</a:t>
            </a:r>
          </a:p>
          <a:p>
            <a:pPr eaLnBrk="1" hangingPunct="1"/>
            <a:r>
              <a:rPr lang="en-US" sz="2000" dirty="0"/>
              <a:t>FHSS and TDD</a:t>
            </a:r>
          </a:p>
          <a:p>
            <a:pPr lvl="1" eaLnBrk="1" hangingPunct="1"/>
            <a:r>
              <a:rPr lang="en-US" sz="1800" b="1" dirty="0"/>
              <a:t>Frequency hopping</a:t>
            </a:r>
            <a:r>
              <a:rPr lang="en-US" sz="1800" dirty="0"/>
              <a:t> </a:t>
            </a:r>
            <a:r>
              <a:rPr lang="en-US" sz="1800" dirty="0" smtClean="0"/>
              <a:t>(spread spectrum) with </a:t>
            </a:r>
            <a:r>
              <a:rPr lang="en-US" sz="1800" dirty="0"/>
              <a:t>1600 hops/s</a:t>
            </a:r>
          </a:p>
          <a:p>
            <a:pPr lvl="1" eaLnBrk="1" hangingPunct="1"/>
            <a:r>
              <a:rPr lang="en-US" sz="1800" dirty="0"/>
              <a:t>Hopping sequence in a pseudo random fashion, determined by a master</a:t>
            </a:r>
          </a:p>
          <a:p>
            <a:pPr lvl="1" eaLnBrk="1" hangingPunct="1"/>
            <a:r>
              <a:rPr lang="en-US" sz="1800" dirty="0"/>
              <a:t>Time division duplex for send/receive separation</a:t>
            </a:r>
          </a:p>
          <a:p>
            <a:pPr eaLnBrk="1" hangingPunct="1"/>
            <a:r>
              <a:rPr lang="en-US" sz="2000" b="1" dirty="0"/>
              <a:t>Voice link – SCO </a:t>
            </a:r>
            <a:r>
              <a:rPr lang="en-US" sz="2000" dirty="0"/>
              <a:t>(Synchronous Connection Oriented)</a:t>
            </a:r>
          </a:p>
          <a:p>
            <a:pPr lvl="1" eaLnBrk="1" hangingPunct="1"/>
            <a:r>
              <a:rPr lang="en-US" sz="1800" b="1" dirty="0"/>
              <a:t>FEC (forward error correction)</a:t>
            </a:r>
            <a:r>
              <a:rPr lang="en-US" sz="1800" dirty="0"/>
              <a:t>, no retransmission, 64 </a:t>
            </a:r>
            <a:r>
              <a:rPr lang="en-US" sz="1800" dirty="0" err="1"/>
              <a:t>kbit/s</a:t>
            </a:r>
            <a:r>
              <a:rPr lang="en-US" sz="1800" dirty="0"/>
              <a:t> duplex, point-to-point, circuit switched</a:t>
            </a:r>
          </a:p>
          <a:p>
            <a:pPr eaLnBrk="1" hangingPunct="1"/>
            <a:r>
              <a:rPr lang="en-US" sz="2000" b="1" dirty="0"/>
              <a:t>Data link – ACL </a:t>
            </a:r>
            <a:r>
              <a:rPr lang="en-US" sz="2000" dirty="0"/>
              <a:t>(Asynchronous </a:t>
            </a:r>
            <a:r>
              <a:rPr lang="en-US" sz="2000" dirty="0" smtClean="0"/>
              <a:t>Connection Less</a:t>
            </a:r>
            <a:r>
              <a:rPr lang="en-US" sz="2000" dirty="0"/>
              <a:t>)</a:t>
            </a:r>
          </a:p>
          <a:p>
            <a:pPr lvl="1" eaLnBrk="1" hangingPunct="1"/>
            <a:r>
              <a:rPr lang="en-US" sz="1800" dirty="0"/>
              <a:t>Asynchronous,</a:t>
            </a:r>
            <a:r>
              <a:rPr lang="en-US" sz="1800" dirty="0" smtClean="0"/>
              <a:t> acknowledgments, </a:t>
            </a:r>
            <a:r>
              <a:rPr lang="en-US" sz="1800" dirty="0"/>
              <a:t>point-to-multipoint, up to 433.9 </a:t>
            </a:r>
            <a:r>
              <a:rPr lang="en-US" sz="1800" dirty="0" err="1" smtClean="0"/>
              <a:t>kbit/s</a:t>
            </a:r>
            <a:r>
              <a:rPr lang="en-US" sz="1800" dirty="0" smtClean="0"/>
              <a:t> </a:t>
            </a:r>
            <a:r>
              <a:rPr lang="en-US" sz="1800" dirty="0"/>
              <a:t>symmetric or 723.2/57.6 </a:t>
            </a:r>
            <a:r>
              <a:rPr lang="en-US" sz="1800" dirty="0" err="1"/>
              <a:t>kbit/s</a:t>
            </a:r>
            <a:r>
              <a:rPr lang="en-US" sz="1800" dirty="0"/>
              <a:t> asymmetric, packet switched</a:t>
            </a:r>
          </a:p>
          <a:p>
            <a:pPr eaLnBrk="1" hangingPunct="1"/>
            <a:r>
              <a:rPr lang="en-US" sz="2000" dirty="0"/>
              <a:t>Topology</a:t>
            </a:r>
          </a:p>
          <a:p>
            <a:pPr lvl="1" eaLnBrk="1" hangingPunct="1"/>
            <a:r>
              <a:rPr lang="en-US" sz="1800" dirty="0"/>
              <a:t>Overlapping </a:t>
            </a:r>
            <a:r>
              <a:rPr lang="en-US" sz="1800" dirty="0" err="1"/>
              <a:t>piconets</a:t>
            </a:r>
            <a:r>
              <a:rPr lang="en-US" sz="1800" dirty="0"/>
              <a:t> (stars) forming a </a:t>
            </a:r>
            <a:r>
              <a:rPr lang="en-US" sz="1800" dirty="0" err="1"/>
              <a:t>scatternet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3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Oval 25"/>
          <p:cNvSpPr>
            <a:spLocks noChangeArrowheads="1"/>
          </p:cNvSpPr>
          <p:nvPr/>
        </p:nvSpPr>
        <p:spPr bwMode="auto">
          <a:xfrm>
            <a:off x="5629275" y="1615301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Piconet</a:t>
            </a:r>
          </a:p>
        </p:txBody>
      </p:sp>
      <p:sp>
        <p:nvSpPr>
          <p:cNvPr id="484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15301"/>
            <a:ext cx="5334000" cy="49084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Collection of devices connected in an ad hoc fashion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One unit acts as master and the others as slaves for the lifetime of the </a:t>
            </a:r>
            <a:r>
              <a:rPr lang="en-US" sz="1800" dirty="0" err="1"/>
              <a:t>piconet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Master determines hopping pattern, slaves have to synchronize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piconet</a:t>
            </a:r>
            <a:r>
              <a:rPr lang="en-US" sz="1800" dirty="0"/>
              <a:t> has a unique hopping pattern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Participation in a </a:t>
            </a:r>
            <a:r>
              <a:rPr lang="en-US" sz="1800" dirty="0" err="1"/>
              <a:t>piconet</a:t>
            </a:r>
            <a:r>
              <a:rPr lang="en-US" sz="1800" dirty="0"/>
              <a:t> = synchronization to hopping sequence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piconet</a:t>
            </a:r>
            <a:r>
              <a:rPr lang="en-US" sz="1800" dirty="0"/>
              <a:t> has </a:t>
            </a:r>
            <a:r>
              <a:rPr lang="en-US" sz="1800" dirty="0">
                <a:solidFill>
                  <a:srgbClr val="FF0000"/>
                </a:solidFill>
              </a:rPr>
              <a:t>one master</a:t>
            </a:r>
            <a:r>
              <a:rPr lang="en-US" sz="1800" dirty="0"/>
              <a:t> and up to 7 simultaneous slaves (&gt; 200 could be parked)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84358" name="Text Box 22"/>
          <p:cNvSpPr txBox="1">
            <a:spLocks noChangeArrowheads="1"/>
          </p:cNvSpPr>
          <p:nvPr/>
        </p:nvSpPr>
        <p:spPr bwMode="auto">
          <a:xfrm>
            <a:off x="6010275" y="5103038"/>
            <a:ext cx="1165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 dirty="0"/>
              <a:t>M=Master</a:t>
            </a:r>
          </a:p>
          <a:p>
            <a:pPr defTabSz="992188"/>
            <a:r>
              <a:rPr lang="en-US" sz="1700" dirty="0"/>
              <a:t>S=Slave</a:t>
            </a:r>
          </a:p>
        </p:txBody>
      </p:sp>
      <p:sp>
        <p:nvSpPr>
          <p:cNvPr id="484359" name="Text Box 23"/>
          <p:cNvSpPr txBox="1">
            <a:spLocks noChangeArrowheads="1"/>
          </p:cNvSpPr>
          <p:nvPr/>
        </p:nvSpPr>
        <p:spPr bwMode="auto">
          <a:xfrm>
            <a:off x="7229475" y="5115278"/>
            <a:ext cx="1409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 dirty="0"/>
              <a:t>P=Parked</a:t>
            </a:r>
          </a:p>
          <a:p>
            <a:pPr defTabSz="992188"/>
            <a:r>
              <a:rPr lang="en-US" sz="1700" dirty="0"/>
              <a:t>SB=Standby</a:t>
            </a:r>
          </a:p>
        </p:txBody>
      </p:sp>
      <p:sp>
        <p:nvSpPr>
          <p:cNvPr id="484360" name="Oval 26"/>
          <p:cNvSpPr>
            <a:spLocks noChangeArrowheads="1"/>
          </p:cNvSpPr>
          <p:nvPr/>
        </p:nvSpPr>
        <p:spPr bwMode="auto">
          <a:xfrm>
            <a:off x="7000875" y="2834501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M</a:t>
            </a:r>
          </a:p>
        </p:txBody>
      </p:sp>
      <p:sp>
        <p:nvSpPr>
          <p:cNvPr id="484361" name="Oval 27"/>
          <p:cNvSpPr>
            <a:spLocks noChangeArrowheads="1"/>
          </p:cNvSpPr>
          <p:nvPr/>
        </p:nvSpPr>
        <p:spPr bwMode="auto">
          <a:xfrm>
            <a:off x="6010275" y="2529701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4362" name="Oval 28"/>
          <p:cNvSpPr>
            <a:spLocks noChangeArrowheads="1"/>
          </p:cNvSpPr>
          <p:nvPr/>
        </p:nvSpPr>
        <p:spPr bwMode="auto">
          <a:xfrm>
            <a:off x="6772275" y="3901301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P</a:t>
            </a:r>
          </a:p>
        </p:txBody>
      </p:sp>
      <p:sp>
        <p:nvSpPr>
          <p:cNvPr id="484363" name="Oval 29"/>
          <p:cNvSpPr>
            <a:spLocks noChangeArrowheads="1"/>
          </p:cNvSpPr>
          <p:nvPr/>
        </p:nvSpPr>
        <p:spPr bwMode="auto">
          <a:xfrm>
            <a:off x="5934075" y="3444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SB</a:t>
            </a:r>
          </a:p>
        </p:txBody>
      </p:sp>
      <p:sp>
        <p:nvSpPr>
          <p:cNvPr id="484364" name="Oval 30"/>
          <p:cNvSpPr>
            <a:spLocks noChangeArrowheads="1"/>
          </p:cNvSpPr>
          <p:nvPr/>
        </p:nvSpPr>
        <p:spPr bwMode="auto">
          <a:xfrm>
            <a:off x="7686675" y="2072501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4365" name="Oval 31"/>
          <p:cNvSpPr>
            <a:spLocks noChangeArrowheads="1"/>
          </p:cNvSpPr>
          <p:nvPr/>
        </p:nvSpPr>
        <p:spPr bwMode="auto">
          <a:xfrm>
            <a:off x="7762875" y="3520301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4366" name="Oval 32"/>
          <p:cNvSpPr>
            <a:spLocks noChangeArrowheads="1"/>
          </p:cNvSpPr>
          <p:nvPr/>
        </p:nvSpPr>
        <p:spPr bwMode="auto">
          <a:xfrm>
            <a:off x="6924675" y="1920101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4367" name="Oval 33"/>
          <p:cNvSpPr>
            <a:spLocks noChangeArrowheads="1"/>
          </p:cNvSpPr>
          <p:nvPr/>
        </p:nvSpPr>
        <p:spPr bwMode="auto">
          <a:xfrm>
            <a:off x="8067675" y="2834501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4368" name="Oval 34"/>
          <p:cNvSpPr>
            <a:spLocks noChangeArrowheads="1"/>
          </p:cNvSpPr>
          <p:nvPr/>
        </p:nvSpPr>
        <p:spPr bwMode="auto">
          <a:xfrm>
            <a:off x="7381875" y="39775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SB</a:t>
            </a:r>
          </a:p>
        </p:txBody>
      </p:sp>
      <p:cxnSp>
        <p:nvCxnSpPr>
          <p:cNvPr id="484369" name="AutoShape 35"/>
          <p:cNvCxnSpPr>
            <a:cxnSpLocks noChangeShapeType="1"/>
            <a:stCxn id="484360" idx="2"/>
            <a:endCxn id="484361" idx="6"/>
          </p:cNvCxnSpPr>
          <p:nvPr/>
        </p:nvCxnSpPr>
        <p:spPr bwMode="auto">
          <a:xfrm flipH="1" flipV="1">
            <a:off x="6315075" y="2682101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4370" name="AutoShape 36"/>
          <p:cNvCxnSpPr>
            <a:cxnSpLocks noChangeShapeType="1"/>
            <a:stCxn id="484360" idx="7"/>
            <a:endCxn id="484364" idx="3"/>
          </p:cNvCxnSpPr>
          <p:nvPr/>
        </p:nvCxnSpPr>
        <p:spPr bwMode="auto">
          <a:xfrm flipV="1">
            <a:off x="7261225" y="2332851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4371" name="AutoShape 37"/>
          <p:cNvCxnSpPr>
            <a:cxnSpLocks noChangeShapeType="1"/>
            <a:stCxn id="484365" idx="1"/>
            <a:endCxn id="484360" idx="5"/>
          </p:cNvCxnSpPr>
          <p:nvPr/>
        </p:nvCxnSpPr>
        <p:spPr bwMode="auto">
          <a:xfrm flipH="1" flipV="1">
            <a:off x="7261225" y="3094851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993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Forming a </a:t>
            </a:r>
            <a:r>
              <a:rPr lang="en-US" dirty="0" err="1"/>
              <a:t>P</a:t>
            </a:r>
            <a:r>
              <a:rPr lang="en-US" dirty="0" err="1" smtClean="0"/>
              <a:t>iconet</a:t>
            </a:r>
            <a:endParaRPr lang="en-US" dirty="0"/>
          </a:p>
        </p:txBody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All devices in a </a:t>
            </a:r>
            <a:r>
              <a:rPr lang="en-US" sz="2000" dirty="0" err="1"/>
              <a:t>piconet</a:t>
            </a:r>
            <a:r>
              <a:rPr lang="en-US" sz="2000" dirty="0"/>
              <a:t> hop together</a:t>
            </a:r>
          </a:p>
          <a:p>
            <a:pPr lvl="1" eaLnBrk="1" hangingPunct="1"/>
            <a:r>
              <a:rPr lang="en-US" sz="1800" dirty="0"/>
              <a:t>Master gives slaves its clock and device ID</a:t>
            </a:r>
          </a:p>
          <a:p>
            <a:pPr lvl="2" eaLnBrk="1" hangingPunct="1"/>
            <a:r>
              <a:rPr lang="en-US" sz="1600" dirty="0"/>
              <a:t>Hopping pattern: determined by device ID (48 bit, unique worldwide)</a:t>
            </a:r>
          </a:p>
          <a:p>
            <a:pPr lvl="2" eaLnBrk="1" hangingPunct="1"/>
            <a:r>
              <a:rPr lang="en-US" sz="1600" dirty="0"/>
              <a:t>Phase in hopping pattern determined by clock</a:t>
            </a:r>
          </a:p>
          <a:p>
            <a:pPr eaLnBrk="1" hangingPunct="1"/>
            <a:r>
              <a:rPr lang="en-US" sz="2000" dirty="0"/>
              <a:t>Addressing</a:t>
            </a:r>
          </a:p>
          <a:p>
            <a:pPr lvl="1" eaLnBrk="1" hangingPunct="1"/>
            <a:r>
              <a:rPr lang="en-US" sz="1800" dirty="0"/>
              <a:t>Active Member Address (AMA, 3 bit)</a:t>
            </a:r>
          </a:p>
          <a:p>
            <a:pPr lvl="1" eaLnBrk="1" hangingPunct="1"/>
            <a:r>
              <a:rPr lang="en-US" sz="1800" dirty="0"/>
              <a:t>Parked Member Address (PMA, 8 bit)</a:t>
            </a:r>
          </a:p>
        </p:txBody>
      </p:sp>
      <p:sp>
        <p:nvSpPr>
          <p:cNvPr id="486405" name="Oval 5"/>
          <p:cNvSpPr>
            <a:spLocks noChangeArrowheads="1"/>
          </p:cNvSpPr>
          <p:nvPr/>
        </p:nvSpPr>
        <p:spPr bwMode="auto">
          <a:xfrm>
            <a:off x="2286000" y="52150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06" name="Oval 6"/>
          <p:cNvSpPr>
            <a:spLocks noChangeArrowheads="1"/>
          </p:cNvSpPr>
          <p:nvPr/>
        </p:nvSpPr>
        <p:spPr bwMode="auto">
          <a:xfrm>
            <a:off x="1295400" y="49102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07" name="Oval 7"/>
          <p:cNvSpPr>
            <a:spLocks noChangeArrowheads="1"/>
          </p:cNvSpPr>
          <p:nvPr/>
        </p:nvSpPr>
        <p:spPr bwMode="auto">
          <a:xfrm>
            <a:off x="2057400" y="62818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08" name="Oval 8"/>
          <p:cNvSpPr>
            <a:spLocks noChangeArrowheads="1"/>
          </p:cNvSpPr>
          <p:nvPr/>
        </p:nvSpPr>
        <p:spPr bwMode="auto">
          <a:xfrm>
            <a:off x="1219200" y="58246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09" name="Oval 9"/>
          <p:cNvSpPr>
            <a:spLocks noChangeArrowheads="1"/>
          </p:cNvSpPr>
          <p:nvPr/>
        </p:nvSpPr>
        <p:spPr bwMode="auto">
          <a:xfrm>
            <a:off x="2971800" y="44530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10" name="Oval 10"/>
          <p:cNvSpPr>
            <a:spLocks noChangeArrowheads="1"/>
          </p:cNvSpPr>
          <p:nvPr/>
        </p:nvSpPr>
        <p:spPr bwMode="auto">
          <a:xfrm>
            <a:off x="3048000" y="59008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11" name="Oval 11"/>
          <p:cNvSpPr>
            <a:spLocks noChangeArrowheads="1"/>
          </p:cNvSpPr>
          <p:nvPr/>
        </p:nvSpPr>
        <p:spPr bwMode="auto">
          <a:xfrm>
            <a:off x="2209800" y="43006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6412" name="Oval 12"/>
          <p:cNvSpPr>
            <a:spLocks noChangeArrowheads="1"/>
          </p:cNvSpPr>
          <p:nvPr/>
        </p:nvSpPr>
        <p:spPr bwMode="auto">
          <a:xfrm>
            <a:off x="3352800" y="52150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13" name="Oval 13"/>
          <p:cNvSpPr>
            <a:spLocks noChangeArrowheads="1"/>
          </p:cNvSpPr>
          <p:nvPr/>
        </p:nvSpPr>
        <p:spPr bwMode="auto">
          <a:xfrm>
            <a:off x="2667000" y="63580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14" name="Oval 17"/>
          <p:cNvSpPr>
            <a:spLocks noChangeArrowheads="1"/>
          </p:cNvSpPr>
          <p:nvPr/>
        </p:nvSpPr>
        <p:spPr bwMode="auto">
          <a:xfrm>
            <a:off x="5791200" y="3538620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415" name="Oval 18"/>
          <p:cNvSpPr>
            <a:spLocks noChangeArrowheads="1"/>
          </p:cNvSpPr>
          <p:nvPr/>
        </p:nvSpPr>
        <p:spPr bwMode="auto">
          <a:xfrm>
            <a:off x="7162800" y="475782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86416" name="Oval 19"/>
          <p:cNvSpPr>
            <a:spLocks noChangeArrowheads="1"/>
          </p:cNvSpPr>
          <p:nvPr/>
        </p:nvSpPr>
        <p:spPr bwMode="auto">
          <a:xfrm>
            <a:off x="6172200" y="445302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486417" name="Oval 20"/>
          <p:cNvSpPr>
            <a:spLocks noChangeArrowheads="1"/>
          </p:cNvSpPr>
          <p:nvPr/>
        </p:nvSpPr>
        <p:spPr bwMode="auto">
          <a:xfrm>
            <a:off x="6934200" y="582462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486418" name="Oval 21"/>
          <p:cNvSpPr>
            <a:spLocks noChangeArrowheads="1"/>
          </p:cNvSpPr>
          <p:nvPr/>
        </p:nvSpPr>
        <p:spPr bwMode="auto">
          <a:xfrm>
            <a:off x="6096000" y="53674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6419" name="Oval 22"/>
          <p:cNvSpPr>
            <a:spLocks noChangeArrowheads="1"/>
          </p:cNvSpPr>
          <p:nvPr/>
        </p:nvSpPr>
        <p:spPr bwMode="auto">
          <a:xfrm>
            <a:off x="7848600" y="399582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486420" name="Oval 23"/>
          <p:cNvSpPr>
            <a:spLocks noChangeArrowheads="1"/>
          </p:cNvSpPr>
          <p:nvPr/>
        </p:nvSpPr>
        <p:spPr bwMode="auto">
          <a:xfrm>
            <a:off x="7924800" y="544362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486421" name="Oval 24"/>
          <p:cNvSpPr>
            <a:spLocks noChangeArrowheads="1"/>
          </p:cNvSpPr>
          <p:nvPr/>
        </p:nvSpPr>
        <p:spPr bwMode="auto">
          <a:xfrm>
            <a:off x="7086600" y="384342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486422" name="Oval 25"/>
          <p:cNvSpPr>
            <a:spLocks noChangeArrowheads="1"/>
          </p:cNvSpPr>
          <p:nvPr/>
        </p:nvSpPr>
        <p:spPr bwMode="auto">
          <a:xfrm>
            <a:off x="8229600" y="475782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486423" name="Oval 26"/>
          <p:cNvSpPr>
            <a:spLocks noChangeArrowheads="1"/>
          </p:cNvSpPr>
          <p:nvPr/>
        </p:nvSpPr>
        <p:spPr bwMode="auto">
          <a:xfrm>
            <a:off x="7543800" y="59008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SB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86424" name="AutoShape 27"/>
          <p:cNvCxnSpPr>
            <a:cxnSpLocks noChangeShapeType="1"/>
            <a:stCxn id="486415" idx="2"/>
            <a:endCxn id="486416" idx="6"/>
          </p:cNvCxnSpPr>
          <p:nvPr/>
        </p:nvCxnSpPr>
        <p:spPr bwMode="auto">
          <a:xfrm flipH="1" flipV="1">
            <a:off x="6477000" y="4605420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6425" name="AutoShape 28"/>
          <p:cNvCxnSpPr>
            <a:cxnSpLocks noChangeShapeType="1"/>
            <a:stCxn id="486415" idx="7"/>
            <a:endCxn id="486419" idx="3"/>
          </p:cNvCxnSpPr>
          <p:nvPr/>
        </p:nvCxnSpPr>
        <p:spPr bwMode="auto">
          <a:xfrm flipV="1">
            <a:off x="7423150" y="4256170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6426" name="AutoShape 29"/>
          <p:cNvCxnSpPr>
            <a:cxnSpLocks noChangeShapeType="1"/>
            <a:stCxn id="486420" idx="1"/>
            <a:endCxn id="486415" idx="5"/>
          </p:cNvCxnSpPr>
          <p:nvPr/>
        </p:nvCxnSpPr>
        <p:spPr bwMode="auto">
          <a:xfrm flipH="1" flipV="1">
            <a:off x="7423150" y="5018170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6427" name="AutoShape 30"/>
          <p:cNvSpPr>
            <a:spLocks noChangeArrowheads="1"/>
          </p:cNvSpPr>
          <p:nvPr/>
        </p:nvSpPr>
        <p:spPr bwMode="auto">
          <a:xfrm>
            <a:off x="4343400" y="498642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428" name="Text Box 32"/>
          <p:cNvSpPr txBox="1">
            <a:spLocks noChangeArrowheads="1"/>
          </p:cNvSpPr>
          <p:nvPr/>
        </p:nvSpPr>
        <p:spPr bwMode="auto">
          <a:xfrm>
            <a:off x="3048000" y="49102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</a:t>
            </a:r>
            <a:endParaRPr lang="en-US" sz="2800"/>
          </a:p>
        </p:txBody>
      </p:sp>
      <p:sp>
        <p:nvSpPr>
          <p:cNvPr id="486429" name="Rectangle 33"/>
          <p:cNvSpPr>
            <a:spLocks noChangeArrowheads="1"/>
          </p:cNvSpPr>
          <p:nvPr/>
        </p:nvSpPr>
        <p:spPr bwMode="auto">
          <a:xfrm>
            <a:off x="2667000" y="41482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</a:t>
            </a:r>
          </a:p>
        </p:txBody>
      </p:sp>
      <p:sp>
        <p:nvSpPr>
          <p:cNvPr id="486430" name="Rectangle 34"/>
          <p:cNvSpPr>
            <a:spLocks noChangeArrowheads="1"/>
          </p:cNvSpPr>
          <p:nvPr/>
        </p:nvSpPr>
        <p:spPr bwMode="auto">
          <a:xfrm>
            <a:off x="2743200" y="5596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</a:t>
            </a:r>
          </a:p>
        </p:txBody>
      </p:sp>
      <p:sp>
        <p:nvSpPr>
          <p:cNvPr id="486431" name="Rectangle 35"/>
          <p:cNvSpPr>
            <a:spLocks noChangeArrowheads="1"/>
          </p:cNvSpPr>
          <p:nvPr/>
        </p:nvSpPr>
        <p:spPr bwMode="auto">
          <a:xfrm>
            <a:off x="2362200" y="60532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</a:t>
            </a:r>
          </a:p>
        </p:txBody>
      </p:sp>
      <p:sp>
        <p:nvSpPr>
          <p:cNvPr id="486432" name="Rectangle 36"/>
          <p:cNvSpPr>
            <a:spLocks noChangeArrowheads="1"/>
          </p:cNvSpPr>
          <p:nvPr/>
        </p:nvSpPr>
        <p:spPr bwMode="auto">
          <a:xfrm>
            <a:off x="1752600" y="5977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</a:t>
            </a:r>
          </a:p>
        </p:txBody>
      </p:sp>
      <p:sp>
        <p:nvSpPr>
          <p:cNvPr id="486433" name="Rectangle 37"/>
          <p:cNvSpPr>
            <a:spLocks noChangeArrowheads="1"/>
          </p:cNvSpPr>
          <p:nvPr/>
        </p:nvSpPr>
        <p:spPr bwMode="auto">
          <a:xfrm>
            <a:off x="1981200" y="49102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ym typeface="Wingdings" charset="2"/>
              </a:rPr>
              <a:t></a:t>
            </a:r>
          </a:p>
        </p:txBody>
      </p:sp>
      <p:sp>
        <p:nvSpPr>
          <p:cNvPr id="486434" name="Rectangle 38"/>
          <p:cNvSpPr>
            <a:spLocks noChangeArrowheads="1"/>
          </p:cNvSpPr>
          <p:nvPr/>
        </p:nvSpPr>
        <p:spPr bwMode="auto">
          <a:xfrm>
            <a:off x="1905000" y="39958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</a:t>
            </a:r>
          </a:p>
        </p:txBody>
      </p:sp>
      <p:sp>
        <p:nvSpPr>
          <p:cNvPr id="486435" name="Rectangle 39"/>
          <p:cNvSpPr>
            <a:spLocks noChangeArrowheads="1"/>
          </p:cNvSpPr>
          <p:nvPr/>
        </p:nvSpPr>
        <p:spPr bwMode="auto">
          <a:xfrm>
            <a:off x="990600" y="46054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</a:t>
            </a:r>
          </a:p>
        </p:txBody>
      </p:sp>
      <p:sp>
        <p:nvSpPr>
          <p:cNvPr id="486436" name="Rectangle 40"/>
          <p:cNvSpPr>
            <a:spLocks noChangeArrowheads="1"/>
          </p:cNvSpPr>
          <p:nvPr/>
        </p:nvSpPr>
        <p:spPr bwMode="auto">
          <a:xfrm>
            <a:off x="914400" y="55198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</a:t>
            </a:r>
          </a:p>
        </p:txBody>
      </p:sp>
      <p:sp>
        <p:nvSpPr>
          <p:cNvPr id="486437" name="Text Box 41"/>
          <p:cNvSpPr txBox="1">
            <a:spLocks noChangeArrowheads="1"/>
          </p:cNvSpPr>
          <p:nvPr/>
        </p:nvSpPr>
        <p:spPr bwMode="auto">
          <a:xfrm>
            <a:off x="7924800" y="4453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38" name="Rectangle 42"/>
          <p:cNvSpPr>
            <a:spLocks noChangeArrowheads="1"/>
          </p:cNvSpPr>
          <p:nvPr/>
        </p:nvSpPr>
        <p:spPr bwMode="auto">
          <a:xfrm>
            <a:off x="7543800" y="3691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39" name="Rectangle 43"/>
          <p:cNvSpPr>
            <a:spLocks noChangeArrowheads="1"/>
          </p:cNvSpPr>
          <p:nvPr/>
        </p:nvSpPr>
        <p:spPr bwMode="auto">
          <a:xfrm>
            <a:off x="7620000" y="51388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40" name="Rectangle 44"/>
          <p:cNvSpPr>
            <a:spLocks noChangeArrowheads="1"/>
          </p:cNvSpPr>
          <p:nvPr/>
        </p:nvSpPr>
        <p:spPr bwMode="auto">
          <a:xfrm>
            <a:off x="7239000" y="5596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</a:t>
            </a:r>
          </a:p>
        </p:txBody>
      </p:sp>
      <p:sp>
        <p:nvSpPr>
          <p:cNvPr id="486441" name="Rectangle 45"/>
          <p:cNvSpPr>
            <a:spLocks noChangeArrowheads="1"/>
          </p:cNvSpPr>
          <p:nvPr/>
        </p:nvSpPr>
        <p:spPr bwMode="auto">
          <a:xfrm>
            <a:off x="6629400" y="55198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42" name="Rectangle 46"/>
          <p:cNvSpPr>
            <a:spLocks noChangeArrowheads="1"/>
          </p:cNvSpPr>
          <p:nvPr/>
        </p:nvSpPr>
        <p:spPr bwMode="auto">
          <a:xfrm>
            <a:off x="6858000" y="44530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43" name="Rectangle 47"/>
          <p:cNvSpPr>
            <a:spLocks noChangeArrowheads="1"/>
          </p:cNvSpPr>
          <p:nvPr/>
        </p:nvSpPr>
        <p:spPr bwMode="auto">
          <a:xfrm>
            <a:off x="6781800" y="35386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44" name="Rectangle 48"/>
          <p:cNvSpPr>
            <a:spLocks noChangeArrowheads="1"/>
          </p:cNvSpPr>
          <p:nvPr/>
        </p:nvSpPr>
        <p:spPr bwMode="auto">
          <a:xfrm>
            <a:off x="5867400" y="41482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86445" name="Rectangle 49"/>
          <p:cNvSpPr>
            <a:spLocks noChangeArrowheads="1"/>
          </p:cNvSpPr>
          <p:nvPr/>
        </p:nvSpPr>
        <p:spPr bwMode="auto">
          <a:xfrm>
            <a:off x="5791200" y="506262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</a:t>
            </a:r>
          </a:p>
        </p:txBody>
      </p:sp>
    </p:spTree>
    <p:extLst>
      <p:ext uri="{BB962C8B-B14F-4D97-AF65-F5344CB8AC3E}">
        <p14:creationId xmlns:p14="http://schemas.microsoft.com/office/powerpoint/2010/main" val="21601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Oval 61"/>
          <p:cNvSpPr>
            <a:spLocks noChangeArrowheads="1"/>
          </p:cNvSpPr>
          <p:nvPr/>
        </p:nvSpPr>
        <p:spPr bwMode="auto">
          <a:xfrm>
            <a:off x="1828800" y="3398066"/>
            <a:ext cx="3048000" cy="3124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8452" name="Oval 76"/>
          <p:cNvSpPr>
            <a:spLocks noChangeArrowheads="1"/>
          </p:cNvSpPr>
          <p:nvPr/>
        </p:nvSpPr>
        <p:spPr bwMode="auto">
          <a:xfrm>
            <a:off x="3886200" y="3626666"/>
            <a:ext cx="30480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8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Scatternet</a:t>
            </a:r>
          </a:p>
        </p:txBody>
      </p:sp>
      <p:sp>
        <p:nvSpPr>
          <p:cNvPr id="488454" name="Rectangle 6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Linking of multiple co-located </a:t>
            </a:r>
            <a:r>
              <a:rPr lang="en-US" sz="2000" dirty="0" err="1"/>
              <a:t>piconets</a:t>
            </a:r>
            <a:r>
              <a:rPr lang="en-US" sz="2000" dirty="0"/>
              <a:t> through the sharing of common master or slave devices</a:t>
            </a:r>
          </a:p>
          <a:p>
            <a:pPr lvl="1" eaLnBrk="1" hangingPunct="1"/>
            <a:r>
              <a:rPr lang="en-US" sz="1800" dirty="0"/>
              <a:t>Devices can be slave in one </a:t>
            </a:r>
            <a:r>
              <a:rPr lang="en-US" sz="1800" dirty="0" err="1"/>
              <a:t>piconet</a:t>
            </a:r>
            <a:r>
              <a:rPr lang="en-US" sz="1800" dirty="0"/>
              <a:t> and master of another</a:t>
            </a:r>
          </a:p>
          <a:p>
            <a:pPr eaLnBrk="1" hangingPunct="1"/>
            <a:r>
              <a:rPr lang="en-US" sz="2000" dirty="0"/>
              <a:t>Communication between </a:t>
            </a:r>
            <a:r>
              <a:rPr lang="en-US" sz="2000" dirty="0" err="1"/>
              <a:t>piconets</a:t>
            </a:r>
            <a:endParaRPr lang="en-US" sz="2000" dirty="0"/>
          </a:p>
          <a:p>
            <a:pPr lvl="1" eaLnBrk="1" hangingPunct="1"/>
            <a:r>
              <a:rPr lang="en-US" sz="1800" dirty="0"/>
              <a:t>Devices jumping back and forth between the </a:t>
            </a:r>
            <a:r>
              <a:rPr lang="en-US" sz="1800" dirty="0" err="1"/>
              <a:t>piconets</a:t>
            </a:r>
            <a:endParaRPr lang="en-US" sz="1800" dirty="0"/>
          </a:p>
        </p:txBody>
      </p:sp>
      <p:sp>
        <p:nvSpPr>
          <p:cNvPr id="488455" name="Text Box 62"/>
          <p:cNvSpPr txBox="1">
            <a:spLocks noChangeArrowheads="1"/>
          </p:cNvSpPr>
          <p:nvPr/>
        </p:nvSpPr>
        <p:spPr bwMode="auto">
          <a:xfrm>
            <a:off x="381000" y="5607866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/>
              <a:t>M=Master</a:t>
            </a:r>
          </a:p>
          <a:p>
            <a:pPr defTabSz="992188"/>
            <a:r>
              <a:rPr lang="en-US" sz="1700"/>
              <a:t>S=Slave</a:t>
            </a:r>
          </a:p>
          <a:p>
            <a:pPr defTabSz="992188"/>
            <a:r>
              <a:rPr lang="en-US" sz="1700"/>
              <a:t>P=Parked</a:t>
            </a:r>
          </a:p>
          <a:p>
            <a:pPr defTabSz="992188"/>
            <a:r>
              <a:rPr lang="en-US" sz="1700"/>
              <a:t>SB=Standby</a:t>
            </a:r>
          </a:p>
        </p:txBody>
      </p:sp>
      <p:sp>
        <p:nvSpPr>
          <p:cNvPr id="488456" name="Oval 64"/>
          <p:cNvSpPr>
            <a:spLocks noChangeArrowheads="1"/>
          </p:cNvSpPr>
          <p:nvPr/>
        </p:nvSpPr>
        <p:spPr bwMode="auto">
          <a:xfrm>
            <a:off x="3200400" y="4769666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M</a:t>
            </a:r>
          </a:p>
        </p:txBody>
      </p:sp>
      <p:sp>
        <p:nvSpPr>
          <p:cNvPr id="488457" name="Oval 65"/>
          <p:cNvSpPr>
            <a:spLocks noChangeArrowheads="1"/>
          </p:cNvSpPr>
          <p:nvPr/>
        </p:nvSpPr>
        <p:spPr bwMode="auto">
          <a:xfrm>
            <a:off x="2209800" y="4312466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8458" name="Oval 66"/>
          <p:cNvSpPr>
            <a:spLocks noChangeArrowheads="1"/>
          </p:cNvSpPr>
          <p:nvPr/>
        </p:nvSpPr>
        <p:spPr bwMode="auto">
          <a:xfrm>
            <a:off x="2971800" y="5684066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8459" name="Oval 67"/>
          <p:cNvSpPr>
            <a:spLocks noChangeArrowheads="1"/>
          </p:cNvSpPr>
          <p:nvPr/>
        </p:nvSpPr>
        <p:spPr bwMode="auto">
          <a:xfrm>
            <a:off x="2133600" y="522686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SB</a:t>
            </a:r>
          </a:p>
        </p:txBody>
      </p:sp>
      <p:sp>
        <p:nvSpPr>
          <p:cNvPr id="488460" name="Oval 68"/>
          <p:cNvSpPr>
            <a:spLocks noChangeArrowheads="1"/>
          </p:cNvSpPr>
          <p:nvPr/>
        </p:nvSpPr>
        <p:spPr bwMode="auto">
          <a:xfrm>
            <a:off x="3886200" y="3855266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8461" name="Oval 69"/>
          <p:cNvSpPr>
            <a:spLocks noChangeArrowheads="1"/>
          </p:cNvSpPr>
          <p:nvPr/>
        </p:nvSpPr>
        <p:spPr bwMode="auto">
          <a:xfrm>
            <a:off x="4114800" y="5303066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8462" name="Oval 70"/>
          <p:cNvSpPr>
            <a:spLocks noChangeArrowheads="1"/>
          </p:cNvSpPr>
          <p:nvPr/>
        </p:nvSpPr>
        <p:spPr bwMode="auto">
          <a:xfrm>
            <a:off x="3124200" y="3702866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8463" name="Oval 71"/>
          <p:cNvSpPr>
            <a:spLocks noChangeArrowheads="1"/>
          </p:cNvSpPr>
          <p:nvPr/>
        </p:nvSpPr>
        <p:spPr bwMode="auto">
          <a:xfrm>
            <a:off x="4267200" y="4617266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8464" name="Oval 72"/>
          <p:cNvSpPr>
            <a:spLocks noChangeArrowheads="1"/>
          </p:cNvSpPr>
          <p:nvPr/>
        </p:nvSpPr>
        <p:spPr bwMode="auto">
          <a:xfrm>
            <a:off x="3581400" y="576026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SB</a:t>
            </a:r>
          </a:p>
        </p:txBody>
      </p:sp>
      <p:cxnSp>
        <p:nvCxnSpPr>
          <p:cNvPr id="488465" name="AutoShape 73"/>
          <p:cNvCxnSpPr>
            <a:cxnSpLocks noChangeShapeType="1"/>
            <a:stCxn id="488456" idx="2"/>
            <a:endCxn id="488457" idx="6"/>
          </p:cNvCxnSpPr>
          <p:nvPr/>
        </p:nvCxnSpPr>
        <p:spPr bwMode="auto">
          <a:xfrm flipH="1" flipV="1">
            <a:off x="2514600" y="4464866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8466" name="AutoShape 74"/>
          <p:cNvCxnSpPr>
            <a:cxnSpLocks noChangeShapeType="1"/>
            <a:stCxn id="488456" idx="7"/>
            <a:endCxn id="488460" idx="3"/>
          </p:cNvCxnSpPr>
          <p:nvPr/>
        </p:nvCxnSpPr>
        <p:spPr bwMode="auto">
          <a:xfrm flipV="1">
            <a:off x="3460750" y="4115616"/>
            <a:ext cx="469900" cy="698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8467" name="AutoShape 75"/>
          <p:cNvCxnSpPr>
            <a:cxnSpLocks noChangeShapeType="1"/>
            <a:stCxn id="488461" idx="1"/>
            <a:endCxn id="488456" idx="5"/>
          </p:cNvCxnSpPr>
          <p:nvPr/>
        </p:nvCxnSpPr>
        <p:spPr bwMode="auto">
          <a:xfrm flipH="1" flipV="1">
            <a:off x="3460750" y="5030016"/>
            <a:ext cx="6985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8468" name="Oval 77"/>
          <p:cNvSpPr>
            <a:spLocks noChangeArrowheads="1"/>
          </p:cNvSpPr>
          <p:nvPr/>
        </p:nvSpPr>
        <p:spPr bwMode="auto">
          <a:xfrm>
            <a:off x="5334000" y="4998266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M</a:t>
            </a:r>
          </a:p>
        </p:txBody>
      </p:sp>
      <p:sp>
        <p:nvSpPr>
          <p:cNvPr id="488469" name="Oval 78"/>
          <p:cNvSpPr>
            <a:spLocks noChangeArrowheads="1"/>
          </p:cNvSpPr>
          <p:nvPr/>
        </p:nvSpPr>
        <p:spPr bwMode="auto">
          <a:xfrm>
            <a:off x="4876800" y="3931466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8470" name="Oval 79"/>
          <p:cNvSpPr>
            <a:spLocks noChangeArrowheads="1"/>
          </p:cNvSpPr>
          <p:nvPr/>
        </p:nvSpPr>
        <p:spPr bwMode="auto">
          <a:xfrm>
            <a:off x="5181600" y="6217466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488471" name="Oval 80"/>
          <p:cNvSpPr>
            <a:spLocks noChangeArrowheads="1"/>
          </p:cNvSpPr>
          <p:nvPr/>
        </p:nvSpPr>
        <p:spPr bwMode="auto">
          <a:xfrm>
            <a:off x="6019800" y="4464866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488472" name="Oval 81"/>
          <p:cNvSpPr>
            <a:spLocks noChangeArrowheads="1"/>
          </p:cNvSpPr>
          <p:nvPr/>
        </p:nvSpPr>
        <p:spPr bwMode="auto">
          <a:xfrm>
            <a:off x="5867400" y="576026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SB</a:t>
            </a:r>
          </a:p>
        </p:txBody>
      </p:sp>
      <p:cxnSp>
        <p:nvCxnSpPr>
          <p:cNvPr id="488473" name="AutoShape 82"/>
          <p:cNvCxnSpPr>
            <a:cxnSpLocks noChangeShapeType="1"/>
            <a:stCxn id="488468" idx="0"/>
            <a:endCxn id="488469" idx="5"/>
          </p:cNvCxnSpPr>
          <p:nvPr/>
        </p:nvCxnSpPr>
        <p:spPr bwMode="auto">
          <a:xfrm flipH="1" flipV="1">
            <a:off x="5137150" y="4191816"/>
            <a:ext cx="349250" cy="806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8474" name="AutoShape 83"/>
          <p:cNvCxnSpPr>
            <a:cxnSpLocks noChangeShapeType="1"/>
            <a:stCxn id="488468" idx="2"/>
            <a:endCxn id="488461" idx="6"/>
          </p:cNvCxnSpPr>
          <p:nvPr/>
        </p:nvCxnSpPr>
        <p:spPr bwMode="auto">
          <a:xfrm flipH="1">
            <a:off x="4419600" y="5150666"/>
            <a:ext cx="9144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8475" name="AutoShape 84"/>
          <p:cNvCxnSpPr>
            <a:cxnSpLocks noChangeShapeType="1"/>
            <a:stCxn id="488468" idx="4"/>
            <a:endCxn id="488470" idx="0"/>
          </p:cNvCxnSpPr>
          <p:nvPr/>
        </p:nvCxnSpPr>
        <p:spPr bwMode="auto">
          <a:xfrm flipH="1">
            <a:off x="5334000" y="5303066"/>
            <a:ext cx="1524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8476" name="Text Box 85"/>
          <p:cNvSpPr txBox="1">
            <a:spLocks noChangeArrowheads="1"/>
          </p:cNvSpPr>
          <p:nvPr/>
        </p:nvSpPr>
        <p:spPr bwMode="auto">
          <a:xfrm>
            <a:off x="7461250" y="3380603"/>
            <a:ext cx="1336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Piconets</a:t>
            </a:r>
          </a:p>
          <a:p>
            <a:r>
              <a:rPr lang="en-US" sz="1600"/>
              <a:t>(each with a </a:t>
            </a:r>
          </a:p>
          <a:p>
            <a:r>
              <a:rPr lang="en-US" sz="1600"/>
              <a:t>capacity of </a:t>
            </a:r>
          </a:p>
          <a:p>
            <a:r>
              <a:rPr lang="en-US" sz="1600"/>
              <a:t>720 kbit/s)</a:t>
            </a:r>
          </a:p>
        </p:txBody>
      </p:sp>
      <p:sp>
        <p:nvSpPr>
          <p:cNvPr id="488477" name="Line 86"/>
          <p:cNvSpPr>
            <a:spLocks noChangeShapeType="1"/>
          </p:cNvSpPr>
          <p:nvPr/>
        </p:nvSpPr>
        <p:spPr bwMode="auto">
          <a:xfrm flipH="1" flipV="1">
            <a:off x="3787775" y="3453628"/>
            <a:ext cx="37449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478" name="Line 87"/>
          <p:cNvSpPr>
            <a:spLocks noChangeShapeType="1"/>
          </p:cNvSpPr>
          <p:nvPr/>
        </p:nvSpPr>
        <p:spPr bwMode="auto">
          <a:xfrm flipH="1">
            <a:off x="6096000" y="3525066"/>
            <a:ext cx="143668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Bluetooth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Bluetooth 1.1</a:t>
            </a:r>
          </a:p>
          <a:p>
            <a:pPr lvl="1" eaLnBrk="1" hangingPunct="1"/>
            <a:r>
              <a:rPr lang="en-US" dirty="0"/>
              <a:t>also IEEE Standard 802.15.1-2002</a:t>
            </a:r>
          </a:p>
          <a:p>
            <a:pPr lvl="1" eaLnBrk="1" hangingPunct="1"/>
            <a:r>
              <a:rPr lang="en-US" dirty="0"/>
              <a:t>initial stable commercial standard</a:t>
            </a:r>
          </a:p>
          <a:p>
            <a:pPr eaLnBrk="1" hangingPunct="1"/>
            <a:r>
              <a:rPr lang="en-US" dirty="0"/>
              <a:t>Bluetooth 1.2</a:t>
            </a:r>
          </a:p>
          <a:p>
            <a:pPr lvl="1" eaLnBrk="1" hangingPunct="1"/>
            <a:r>
              <a:rPr lang="en-US" dirty="0"/>
              <a:t>also IEEE Standard 802.15.1-2005</a:t>
            </a:r>
          </a:p>
          <a:p>
            <a:pPr lvl="1" eaLnBrk="1" hangingPunct="1"/>
            <a:r>
              <a:rPr lang="en-US" dirty="0" err="1"/>
              <a:t>eSCO</a:t>
            </a:r>
            <a:r>
              <a:rPr lang="en-US" dirty="0"/>
              <a:t> (extended SCO): higher, variable bitrates, retransmission for SCO</a:t>
            </a:r>
          </a:p>
          <a:p>
            <a:pPr lvl="1" eaLnBrk="1" hangingPunct="1"/>
            <a:r>
              <a:rPr lang="en-US" dirty="0"/>
              <a:t>AFH (adaptive frequency hopping) to avoid interference</a:t>
            </a:r>
          </a:p>
          <a:p>
            <a:pPr eaLnBrk="1" hangingPunct="1"/>
            <a:r>
              <a:rPr lang="en-US" dirty="0"/>
              <a:t>Bluetooth 2.0 + EDR (2004, no more IEEE)</a:t>
            </a:r>
          </a:p>
          <a:p>
            <a:pPr lvl="1" eaLnBrk="1" hangingPunct="1"/>
            <a:r>
              <a:rPr lang="en-US" dirty="0"/>
              <a:t>EDR (enhanced date rate) of 3.0 </a:t>
            </a:r>
            <a:r>
              <a:rPr lang="en-US" dirty="0" err="1"/>
              <a:t>Mbit/s</a:t>
            </a:r>
            <a:r>
              <a:rPr lang="en-US" dirty="0"/>
              <a:t> for ACL and </a:t>
            </a:r>
            <a:r>
              <a:rPr lang="en-US" dirty="0" err="1"/>
              <a:t>eSCO</a:t>
            </a:r>
            <a:endParaRPr lang="en-US" dirty="0"/>
          </a:p>
          <a:p>
            <a:pPr lvl="1" eaLnBrk="1" hangingPunct="1"/>
            <a:r>
              <a:rPr lang="en-US" dirty="0"/>
              <a:t>lower power consumption due to shorter duty cycle</a:t>
            </a:r>
          </a:p>
          <a:p>
            <a:pPr eaLnBrk="1" hangingPunct="1"/>
            <a:r>
              <a:rPr lang="en-US" dirty="0"/>
              <a:t>Bluetooth 2.1 + EDR (2007)</a:t>
            </a:r>
          </a:p>
          <a:p>
            <a:pPr lvl="1" eaLnBrk="1" hangingPunct="1"/>
            <a:r>
              <a:rPr lang="en-US" dirty="0"/>
              <a:t>better pairing support, e.g</a:t>
            </a:r>
            <a:r>
              <a:rPr lang="en-US" dirty="0" smtClean="0"/>
              <a:t>., </a:t>
            </a:r>
            <a:r>
              <a:rPr lang="en-US" dirty="0"/>
              <a:t>using NFC</a:t>
            </a:r>
          </a:p>
          <a:p>
            <a:pPr lvl="1" eaLnBrk="1" hangingPunct="1"/>
            <a:r>
              <a:rPr lang="en-US" dirty="0"/>
              <a:t>improved security</a:t>
            </a:r>
          </a:p>
        </p:txBody>
      </p:sp>
    </p:spTree>
    <p:extLst>
      <p:ext uri="{BB962C8B-B14F-4D97-AF65-F5344CB8AC3E}">
        <p14:creationId xmlns:p14="http://schemas.microsoft.com/office/powerpoint/2010/main" val="17171934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Bluetooth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Bluetooth </a:t>
            </a:r>
            <a:r>
              <a:rPr lang="en-US" dirty="0" smtClean="0"/>
              <a:t>3.0 + HS (2009)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peeds up to 24Mbps (using co-located Wi-Fi link!)</a:t>
            </a:r>
            <a:endParaRPr lang="en-US" dirty="0"/>
          </a:p>
          <a:p>
            <a:pPr eaLnBrk="1" hangingPunct="1"/>
            <a:r>
              <a:rPr lang="en-US" dirty="0"/>
              <a:t>Bluetooth </a:t>
            </a:r>
            <a:r>
              <a:rPr lang="en-US" dirty="0" smtClean="0"/>
              <a:t>4.0</a:t>
            </a:r>
          </a:p>
          <a:p>
            <a:pPr lvl="1"/>
            <a:r>
              <a:rPr lang="en-US" dirty="0" smtClean="0"/>
              <a:t>Classic Bluetooth</a:t>
            </a:r>
          </a:p>
          <a:p>
            <a:pPr lvl="1"/>
            <a:r>
              <a:rPr lang="en-US" dirty="0" smtClean="0"/>
              <a:t>Bluetooth High Speed</a:t>
            </a:r>
          </a:p>
          <a:p>
            <a:pPr lvl="1"/>
            <a:r>
              <a:rPr lang="en-US" dirty="0" smtClean="0"/>
              <a:t>Bluetooth Low Energy</a:t>
            </a:r>
          </a:p>
          <a:p>
            <a:r>
              <a:rPr lang="en-US" dirty="0" smtClean="0"/>
              <a:t>Bluetooth Low Energy (BLE):</a:t>
            </a:r>
          </a:p>
          <a:p>
            <a:pPr lvl="1"/>
            <a:r>
              <a:rPr lang="en-US" dirty="0" smtClean="0"/>
              <a:t>Marketed as Smart Bluetooth</a:t>
            </a:r>
          </a:p>
          <a:p>
            <a:pPr lvl="1"/>
            <a:r>
              <a:rPr lang="en-US" dirty="0" smtClean="0"/>
              <a:t>Lower power, lower cost</a:t>
            </a:r>
          </a:p>
          <a:p>
            <a:pPr lvl="1"/>
            <a:r>
              <a:rPr lang="en-US" dirty="0" smtClean="0"/>
              <a:t>Use in healthcare, fitness, security, entertainment devices </a:t>
            </a:r>
          </a:p>
          <a:p>
            <a:pPr lvl="1"/>
            <a:r>
              <a:rPr lang="en-US" dirty="0" smtClean="0"/>
              <a:t>40 channels</a:t>
            </a:r>
          </a:p>
          <a:p>
            <a:endParaRPr lang="en-US" dirty="0" smtClean="0"/>
          </a:p>
          <a:p>
            <a:r>
              <a:rPr lang="en-US" dirty="0" smtClean="0"/>
              <a:t>Bluetooth Profiles (different types of applications)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145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23949</TotalTime>
  <Words>1579</Words>
  <Application>Microsoft Office PowerPoint</Application>
  <PresentationFormat>On-screen Show (4:3)</PresentationFormat>
  <Paragraphs>373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Mobile Computing</vt:lpstr>
      <vt:lpstr>Bluetooth</vt:lpstr>
      <vt:lpstr>Bluetooth</vt:lpstr>
      <vt:lpstr>Characteristics</vt:lpstr>
      <vt:lpstr>Piconet</vt:lpstr>
      <vt:lpstr>Forming a Piconet</vt:lpstr>
      <vt:lpstr>Scatternet</vt:lpstr>
      <vt:lpstr>Bluetooth Versions</vt:lpstr>
      <vt:lpstr>Bluetooth Versions</vt:lpstr>
      <vt:lpstr>Energy Consumption in Classic BT</vt:lpstr>
      <vt:lpstr>Bluetooth Low Energy (BLE)</vt:lpstr>
      <vt:lpstr>BLE Fact Sheet</vt:lpstr>
      <vt:lpstr>“Exposing State”</vt:lpstr>
      <vt:lpstr>BLE Link Layer</vt:lpstr>
      <vt:lpstr>BLE Link Layer</vt:lpstr>
      <vt:lpstr>BLE Advertising</vt:lpstr>
      <vt:lpstr>BLE Use Cases</vt:lpstr>
      <vt:lpstr>BLE Use Cases</vt:lpstr>
      <vt:lpstr>BLE and Internet-of-Things</vt:lpstr>
      <vt:lpstr>ZigBee</vt:lpstr>
      <vt:lpstr>ZigBee</vt:lpstr>
      <vt:lpstr>ZigBee Protocol Stack</vt:lpstr>
      <vt:lpstr>Device Type</vt:lpstr>
      <vt:lpstr>Basic Topology</vt:lpstr>
      <vt:lpstr>Cluster Tree Network</vt:lpstr>
      <vt:lpstr>ZigBee PRO: Mesh Network</vt:lpstr>
      <vt:lpstr>Bluetooth vs. ZigBee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Christian Poellabauer</dc:creator>
  <cp:lastModifiedBy>Microsoft</cp:lastModifiedBy>
  <cp:revision>399</cp:revision>
  <cp:lastPrinted>2018-04-03T19:29:35Z</cp:lastPrinted>
  <dcterms:created xsi:type="dcterms:W3CDTF">2014-03-08T16:06:28Z</dcterms:created>
  <dcterms:modified xsi:type="dcterms:W3CDTF">2020-03-30T07:33:18Z</dcterms:modified>
</cp:coreProperties>
</file>