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9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Communication Protocols.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 smtClean="0"/>
              <a:t>When the end-user </a:t>
            </a:r>
            <a:r>
              <a:rPr lang="en-US" sz="2000" dirty="0"/>
              <a:t>of a cluster or a grid struggles to obtain the </a:t>
            </a:r>
            <a:r>
              <a:rPr lang="en-US" sz="2000" dirty="0" smtClean="0"/>
              <a:t>performance, however</a:t>
            </a:r>
            <a:r>
              <a:rPr lang="en-US" sz="2000" dirty="0"/>
              <a:t>, he or she could expect delays with regard to the </a:t>
            </a:r>
            <a:r>
              <a:rPr lang="en-US" sz="2000" dirty="0" smtClean="0"/>
              <a:t>theoretical performance </a:t>
            </a:r>
            <a:r>
              <a:rPr lang="en-US" sz="2000" dirty="0"/>
              <a:t>of the hardware used. </a:t>
            </a:r>
            <a:endParaRPr lang="en-US" sz="2000" dirty="0" smtClean="0"/>
          </a:p>
          <a:p>
            <a:r>
              <a:rPr lang="en-US" sz="2000" dirty="0" smtClean="0"/>
              <a:t>He </a:t>
            </a:r>
            <a:r>
              <a:rPr lang="en-US" sz="2000" dirty="0"/>
              <a:t>or she often has </a:t>
            </a:r>
            <a:r>
              <a:rPr lang="en-US" sz="2000" dirty="0" smtClean="0"/>
              <a:t>difficulties understanding </a:t>
            </a:r>
            <a:r>
              <a:rPr lang="en-US" sz="2000" dirty="0"/>
              <a:t>where the problems with performance come from.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87404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</a:t>
            </a:r>
            <a:r>
              <a:rPr lang="en-US" dirty="0"/>
              <a:t>for </a:t>
            </a:r>
            <a:r>
              <a:rPr lang="en-US" dirty="0" smtClean="0"/>
              <a:t>Computing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The demand for computing power continues to grow because of </a:t>
            </a:r>
            <a:r>
              <a:rPr lang="en-US" sz="2000" dirty="0" smtClean="0"/>
              <a:t>the technological </a:t>
            </a:r>
            <a:r>
              <a:rPr lang="en-US" sz="2000" dirty="0"/>
              <a:t>advances in methods of digital acquisition and </a:t>
            </a:r>
            <a:r>
              <a:rPr lang="en-US" sz="2000" dirty="0" smtClean="0"/>
              <a:t>processing, the </a:t>
            </a:r>
            <a:r>
              <a:rPr lang="en-US" sz="2000" dirty="0"/>
              <a:t>subsequent explosion of volumes of data, and the expansion </a:t>
            </a:r>
            <a:r>
              <a:rPr lang="en-US" sz="2000" dirty="0" smtClean="0"/>
              <a:t>of connectivity </a:t>
            </a:r>
            <a:r>
              <a:rPr lang="en-US" sz="2000" dirty="0"/>
              <a:t>and information exchange. </a:t>
            </a:r>
            <a:endParaRPr lang="en-US" sz="2000" dirty="0" smtClean="0"/>
          </a:p>
          <a:p>
            <a:r>
              <a:rPr lang="en-US" sz="2000" dirty="0" smtClean="0"/>
              <a:t>Computing </a:t>
            </a:r>
            <a:r>
              <a:rPr lang="en-US" sz="2000" dirty="0"/>
              <a:t>resource needs are growing exponentially. </a:t>
            </a:r>
            <a:endParaRPr lang="en-US" sz="2000" dirty="0" smtClean="0"/>
          </a:p>
          <a:p>
            <a:r>
              <a:rPr lang="en-US" sz="2000" dirty="0" smtClean="0"/>
              <a:t>To </a:t>
            </a:r>
            <a:r>
              <a:rPr lang="en-US" sz="2000" dirty="0"/>
              <a:t>face these </a:t>
            </a:r>
            <a:r>
              <a:rPr lang="en-US" sz="2000" dirty="0" smtClean="0"/>
              <a:t>new challenges</a:t>
            </a:r>
            <a:r>
              <a:rPr lang="en-US" sz="2000" dirty="0"/>
              <a:t>, three technologies have been developed in the past </a:t>
            </a:r>
            <a:r>
              <a:rPr lang="en-US" sz="2000" dirty="0" smtClean="0"/>
              <a:t>few years</a:t>
            </a:r>
            <a:r>
              <a:rPr lang="en-US" sz="2000" dirty="0"/>
              <a:t>:</a:t>
            </a:r>
          </a:p>
          <a:p>
            <a:r>
              <a:rPr lang="en-US" sz="2000" dirty="0"/>
              <a:t>– computer clusters;</a:t>
            </a:r>
          </a:p>
          <a:p>
            <a:r>
              <a:rPr lang="en-US" sz="2000" dirty="0"/>
              <a:t>– computing grids; and</a:t>
            </a:r>
          </a:p>
          <a:p>
            <a:r>
              <a:rPr lang="en-US" sz="2000" dirty="0"/>
              <a:t>– computing and storage clouds.</a:t>
            </a:r>
          </a:p>
          <a:p>
            <a:r>
              <a:rPr lang="en-US" sz="2000" dirty="0" smtClean="0"/>
              <a:t>In </a:t>
            </a:r>
            <a:r>
              <a:rPr lang="en-US" sz="2000" dirty="0"/>
              <a:t>the following sections, we analyze the specificities of </a:t>
            </a:r>
            <a:r>
              <a:rPr lang="en-US" sz="2000" dirty="0" smtClean="0"/>
              <a:t>these different </a:t>
            </a:r>
            <a:r>
              <a:rPr lang="en-US" sz="2000" dirty="0"/>
              <a:t>network computing </a:t>
            </a:r>
            <a:r>
              <a:rPr lang="en-US" sz="2000" dirty="0" smtClean="0"/>
              <a:t>technologies.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66243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The NOW </a:t>
            </a:r>
            <a:r>
              <a:rPr lang="en-US" sz="2000" dirty="0" smtClean="0"/>
              <a:t>and </a:t>
            </a:r>
            <a:r>
              <a:rPr lang="en-US" sz="2000" dirty="0"/>
              <a:t>Beowulf </a:t>
            </a:r>
            <a:r>
              <a:rPr lang="en-US" sz="2000" dirty="0" smtClean="0"/>
              <a:t>projects </a:t>
            </a:r>
            <a:r>
              <a:rPr lang="en-US" sz="2000" dirty="0"/>
              <a:t>in the </a:t>
            </a:r>
            <a:r>
              <a:rPr lang="en-US" sz="2000" dirty="0" smtClean="0"/>
              <a:t>1990s launched </a:t>
            </a:r>
            <a:r>
              <a:rPr lang="en-US" sz="2000" dirty="0"/>
              <a:t>the idea of aggregating hundreds of standard machines </a:t>
            </a:r>
            <a:r>
              <a:rPr lang="en-US" sz="2000" dirty="0" smtClean="0"/>
              <a:t>in order </a:t>
            </a:r>
            <a:r>
              <a:rPr lang="en-US" sz="2000" dirty="0"/>
              <a:t>to form a high-power computing cluster. </a:t>
            </a:r>
            <a:endParaRPr lang="en-US" sz="2000" dirty="0" smtClean="0"/>
          </a:p>
          <a:p>
            <a:r>
              <a:rPr lang="en-US" sz="2000" dirty="0" smtClean="0"/>
              <a:t>The main motivation was that aggregating </a:t>
            </a:r>
            <a:r>
              <a:rPr lang="en-US" sz="2000" dirty="0"/>
              <a:t>standard materials was a lot cheaper than </a:t>
            </a:r>
            <a:r>
              <a:rPr lang="en-US" sz="2000" dirty="0" smtClean="0"/>
              <a:t>purchasing the </a:t>
            </a:r>
            <a:r>
              <a:rPr lang="en-US" sz="2000" dirty="0"/>
              <a:t>specialized </a:t>
            </a:r>
            <a:r>
              <a:rPr lang="en-US" sz="2000" dirty="0" smtClean="0"/>
              <a:t>supercomputers.</a:t>
            </a:r>
          </a:p>
          <a:p>
            <a:r>
              <a:rPr lang="en-US" sz="2000" dirty="0" smtClean="0"/>
              <a:t>But achieving </a:t>
            </a:r>
            <a:r>
              <a:rPr lang="en-US" sz="2000" dirty="0"/>
              <a:t>high computing power </a:t>
            </a:r>
            <a:r>
              <a:rPr lang="en-US" sz="2000" dirty="0" smtClean="0"/>
              <a:t>requires </a:t>
            </a:r>
            <a:r>
              <a:rPr lang="en-US" sz="2000" dirty="0"/>
              <a:t>masking </a:t>
            </a:r>
            <a:r>
              <a:rPr lang="en-US" sz="2000" dirty="0" smtClean="0"/>
              <a:t>the structure </a:t>
            </a:r>
            <a:r>
              <a:rPr lang="en-US" sz="2000" dirty="0"/>
              <a:t>of a cluster, particularly the time- and </a:t>
            </a:r>
            <a:r>
              <a:rPr lang="en-US" sz="2000" dirty="0" smtClean="0"/>
              <a:t>bandwidth-consuming communications </a:t>
            </a:r>
            <a:r>
              <a:rPr lang="en-US" sz="2000" dirty="0"/>
              <a:t>between the different nodes. </a:t>
            </a:r>
            <a:endParaRPr lang="en-US" sz="2000" dirty="0" smtClean="0"/>
          </a:p>
          <a:p>
            <a:r>
              <a:rPr lang="en-US" sz="2000" dirty="0"/>
              <a:t>T</a:t>
            </a:r>
            <a:r>
              <a:rPr lang="en-US" sz="2000" dirty="0" smtClean="0"/>
              <a:t>herefore more work was carried out for the </a:t>
            </a:r>
            <a:r>
              <a:rPr lang="en-US" sz="2000" dirty="0"/>
              <a:t>improvement of these communications </a:t>
            </a:r>
            <a:r>
              <a:rPr lang="en-US" sz="2000" dirty="0" smtClean="0"/>
              <a:t>and </a:t>
            </a:r>
            <a:r>
              <a:rPr lang="en-US" sz="2000" dirty="0"/>
              <a:t>parallel applications that </a:t>
            </a:r>
            <a:r>
              <a:rPr lang="en-US" sz="2000" dirty="0" smtClean="0"/>
              <a:t>are executed </a:t>
            </a:r>
            <a:r>
              <a:rPr lang="en-US" sz="2000" dirty="0"/>
              <a:t>on these clusters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16041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Server clusters </a:t>
            </a:r>
            <a:r>
              <a:rPr lang="en-US" sz="2000" dirty="0" smtClean="0"/>
              <a:t>designate </a:t>
            </a:r>
            <a:r>
              <a:rPr lang="en-US" sz="2000" dirty="0"/>
              <a:t>the local collection </a:t>
            </a:r>
            <a:r>
              <a:rPr lang="en-US" sz="2000" dirty="0" smtClean="0"/>
              <a:t>of several </a:t>
            </a:r>
            <a:r>
              <a:rPr lang="en-US" sz="2000" dirty="0"/>
              <a:t>independent computers (called nodes) that are globally run </a:t>
            </a:r>
            <a:r>
              <a:rPr lang="en-US" sz="2000" dirty="0" smtClean="0"/>
              <a:t>and destined </a:t>
            </a:r>
            <a:r>
              <a:rPr lang="en-US" sz="2000" dirty="0"/>
              <a:t>to surpass the limitations of a single computer. </a:t>
            </a:r>
            <a:endParaRPr lang="en-US" sz="2000" dirty="0" smtClean="0"/>
          </a:p>
          <a:p>
            <a:r>
              <a:rPr lang="en-US" sz="2000" dirty="0" smtClean="0"/>
              <a:t>They </a:t>
            </a:r>
            <a:r>
              <a:rPr lang="en-US" sz="2000" dirty="0"/>
              <a:t>do this </a:t>
            </a:r>
            <a:r>
              <a:rPr lang="en-US" sz="2000" dirty="0" smtClean="0"/>
              <a:t>in order </a:t>
            </a:r>
            <a:r>
              <a:rPr lang="en-US" sz="2000" dirty="0"/>
              <a:t>to:</a:t>
            </a:r>
          </a:p>
          <a:p>
            <a:pPr lvl="1"/>
            <a:r>
              <a:rPr lang="en-US" sz="2000" dirty="0" smtClean="0"/>
              <a:t>increase </a:t>
            </a:r>
            <a:r>
              <a:rPr lang="en-US" sz="2000" dirty="0"/>
              <a:t>computing power and </a:t>
            </a:r>
            <a:r>
              <a:rPr lang="en-US" sz="2000" dirty="0" smtClean="0"/>
              <a:t>availability</a:t>
            </a:r>
          </a:p>
          <a:p>
            <a:pPr lvl="1"/>
            <a:r>
              <a:rPr lang="en-US" sz="2000" dirty="0" smtClean="0"/>
              <a:t>facilitate </a:t>
            </a:r>
            <a:r>
              <a:rPr lang="en-US" sz="2000" dirty="0"/>
              <a:t>load </a:t>
            </a:r>
            <a:r>
              <a:rPr lang="en-US" sz="2000" dirty="0" smtClean="0"/>
              <a:t>increase; enable </a:t>
            </a:r>
            <a:r>
              <a:rPr lang="en-US" sz="2000" dirty="0"/>
              <a:t>load </a:t>
            </a:r>
            <a:r>
              <a:rPr lang="en-US" sz="2000" dirty="0" smtClean="0"/>
              <a:t>balancing;</a:t>
            </a:r>
          </a:p>
          <a:p>
            <a:pPr lvl="1"/>
            <a:r>
              <a:rPr lang="en-US" sz="2000" dirty="0" smtClean="0"/>
              <a:t>simplify </a:t>
            </a:r>
            <a:r>
              <a:rPr lang="en-US" sz="2000" dirty="0"/>
              <a:t>the management of resources (central processing unit </a:t>
            </a:r>
            <a:r>
              <a:rPr lang="en-US" sz="2000" dirty="0" smtClean="0"/>
              <a:t>or</a:t>
            </a:r>
          </a:p>
          <a:p>
            <a:pPr lvl="1"/>
            <a:r>
              <a:rPr lang="en-US" sz="2000" dirty="0" smtClean="0"/>
              <a:t>CPU</a:t>
            </a:r>
            <a:r>
              <a:rPr lang="en-US" sz="2000" dirty="0"/>
              <a:t>, memory, disks and network bandwidth</a:t>
            </a:r>
            <a:r>
              <a:rPr lang="en-US" sz="2000" dirty="0" smtClean="0"/>
              <a:t>).</a:t>
            </a:r>
          </a:p>
          <a:p>
            <a:r>
              <a:rPr lang="en-US" sz="2000" dirty="0"/>
              <a:t>Figure 1.1 highlights the hierarchical structure of a cluster </a:t>
            </a:r>
            <a:r>
              <a:rPr lang="en-US" sz="2000" dirty="0" smtClean="0"/>
              <a:t>organized around </a:t>
            </a:r>
            <a:r>
              <a:rPr lang="en-US" sz="2000" dirty="0"/>
              <a:t>a network of interconnected equipment (switches). </a:t>
            </a:r>
            <a:endParaRPr lang="en-US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953000"/>
            <a:ext cx="425767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4458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Clusters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M</a:t>
            </a:r>
            <a:r>
              <a:rPr lang="en-US" sz="2000" dirty="0" smtClean="0"/>
              <a:t>achines </a:t>
            </a:r>
            <a:r>
              <a:rPr lang="en-US" sz="2000" dirty="0"/>
              <a:t>making up a server cluster are generally of the same type.</a:t>
            </a:r>
          </a:p>
          <a:p>
            <a:r>
              <a:rPr lang="en-US" sz="2000" dirty="0"/>
              <a:t>They are stacked up in racks and connected to switches. </a:t>
            </a:r>
            <a:endParaRPr lang="en-US" sz="2000" dirty="0" smtClean="0"/>
          </a:p>
          <a:p>
            <a:r>
              <a:rPr lang="en-US" sz="2000" dirty="0" smtClean="0"/>
              <a:t>Therefore systems </a:t>
            </a:r>
            <a:r>
              <a:rPr lang="en-US" sz="2000" dirty="0"/>
              <a:t>can evolve based on need: nodes are added and connected </a:t>
            </a:r>
            <a:r>
              <a:rPr lang="en-US" sz="2000" dirty="0" smtClean="0"/>
              <a:t>on demand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type of aggregate, much cheaper than a </a:t>
            </a:r>
            <a:r>
              <a:rPr lang="en-US" sz="2000" dirty="0" smtClean="0"/>
              <a:t>multiprocessor server</a:t>
            </a:r>
            <a:r>
              <a:rPr lang="en-US" sz="2000" dirty="0"/>
              <a:t>, is frequently used for parallel computations. </a:t>
            </a:r>
            <a:endParaRPr lang="en-US" sz="2000" dirty="0" smtClean="0"/>
          </a:p>
          <a:p>
            <a:r>
              <a:rPr lang="en-US" sz="2000" dirty="0" smtClean="0"/>
              <a:t>Optimized </a:t>
            </a:r>
            <a:r>
              <a:rPr lang="en-US" sz="2000" dirty="0"/>
              <a:t>use </a:t>
            </a:r>
            <a:r>
              <a:rPr lang="en-US" sz="2000" dirty="0" smtClean="0"/>
              <a:t>of resources </a:t>
            </a:r>
            <a:r>
              <a:rPr lang="en-US" sz="2000" dirty="0"/>
              <a:t>enables the distribution of data processing on the </a:t>
            </a:r>
            <a:r>
              <a:rPr lang="en-US" sz="2000" dirty="0" smtClean="0"/>
              <a:t>different nodes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Clients </a:t>
            </a:r>
            <a:r>
              <a:rPr lang="en-US" sz="2000" dirty="0"/>
              <a:t>communicate with a cluster as if it were a single machine.</a:t>
            </a:r>
          </a:p>
          <a:p>
            <a:r>
              <a:rPr lang="en-US" sz="2000" dirty="0"/>
              <a:t>Clusters are normally made up of three or four types of nodes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computing </a:t>
            </a:r>
            <a:r>
              <a:rPr lang="en-US" sz="1600" dirty="0"/>
              <a:t>nodes (the most numerous – there are </a:t>
            </a:r>
            <a:r>
              <a:rPr lang="en-US" sz="1600" dirty="0" smtClean="0"/>
              <a:t>generally </a:t>
            </a:r>
            <a:r>
              <a:rPr lang="en-US" sz="1600" dirty="0"/>
              <a:t>16, 32</a:t>
            </a:r>
            <a:r>
              <a:rPr lang="en-US" sz="1600" dirty="0" smtClean="0"/>
              <a:t>, 64</a:t>
            </a:r>
            <a:r>
              <a:rPr lang="en-US" sz="1600" dirty="0"/>
              <a:t>, 128 or 256 of them);</a:t>
            </a:r>
          </a:p>
          <a:p>
            <a:pPr lvl="1"/>
            <a:r>
              <a:rPr lang="en-US" sz="1600" dirty="0" smtClean="0"/>
              <a:t>storage </a:t>
            </a:r>
            <a:r>
              <a:rPr lang="en-US" sz="1600" dirty="0"/>
              <a:t>nodes (fewer than about 10);</a:t>
            </a:r>
          </a:p>
          <a:p>
            <a:pPr lvl="1"/>
            <a:r>
              <a:rPr lang="en-US" sz="1600" dirty="0" smtClean="0"/>
              <a:t>front-end </a:t>
            </a:r>
            <a:r>
              <a:rPr lang="en-US" sz="1600" dirty="0"/>
              <a:t>nodes (one or more);</a:t>
            </a:r>
          </a:p>
          <a:p>
            <a:pPr lvl="1"/>
            <a:r>
              <a:rPr lang="en-US" sz="1600" dirty="0" smtClean="0"/>
              <a:t>there </a:t>
            </a:r>
            <a:r>
              <a:rPr lang="en-US" sz="1600" dirty="0"/>
              <a:t>may also be additional nodes dedicated to </a:t>
            </a:r>
            <a:r>
              <a:rPr lang="en-US" sz="1600" dirty="0" smtClean="0"/>
              <a:t>system surveillance </a:t>
            </a:r>
            <a:r>
              <a:rPr lang="en-US" sz="1600" dirty="0"/>
              <a:t>and measurement.</a:t>
            </a:r>
          </a:p>
        </p:txBody>
      </p:sp>
    </p:spTree>
    <p:extLst>
      <p:ext uri="{BB962C8B-B14F-4D97-AF65-F5344CB8AC3E}">
        <p14:creationId xmlns:p14="http://schemas.microsoft.com/office/powerpoint/2010/main" val="3017452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Clusters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Nodes can be linked to each other by several networks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 </a:t>
            </a:r>
            <a:r>
              <a:rPr lang="en-US" sz="1600" dirty="0"/>
              <a:t>the computing network, for exchanges between processes;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administration and control network (loading of system </a:t>
            </a:r>
            <a:r>
              <a:rPr lang="en-US" sz="2000" dirty="0" smtClean="0"/>
              <a:t>images on </a:t>
            </a:r>
            <a:r>
              <a:rPr lang="en-US" sz="2000" dirty="0"/>
              <a:t>nodes, follow-up, load measurement, etc.).</a:t>
            </a:r>
          </a:p>
          <a:p>
            <a:r>
              <a:rPr lang="en-US" sz="2000" dirty="0"/>
              <a:t>To ensure a large enough bandwidth during the computing </a:t>
            </a:r>
            <a:r>
              <a:rPr lang="en-US" sz="2000" dirty="0" smtClean="0"/>
              <a:t>phases, computing </a:t>
            </a:r>
            <a:r>
              <a:rPr lang="en-US" sz="2000" dirty="0"/>
              <a:t>network switches generally have a large number of ports.</a:t>
            </a:r>
          </a:p>
          <a:p>
            <a:r>
              <a:rPr lang="en-US" sz="2000" dirty="0"/>
              <a:t>Each machine, in theory, has the same bandwidth for </a:t>
            </a:r>
            <a:r>
              <a:rPr lang="en-US" sz="2000" dirty="0" smtClean="0"/>
              <a:t>communicating with </a:t>
            </a:r>
            <a:r>
              <a:rPr lang="en-US" sz="2000" dirty="0"/>
              <a:t>other machines linked to the same equipment.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is </a:t>
            </a:r>
            <a:r>
              <a:rPr lang="en-US" sz="2000" dirty="0" smtClean="0"/>
              <a:t>called full </a:t>
            </a:r>
            <a:r>
              <a:rPr lang="en-US" sz="2000" dirty="0"/>
              <a:t>bandwidth bisection.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computing network is characterized by a very broad bandwidth and above all has a very low latency. </a:t>
            </a:r>
            <a:endParaRPr lang="en-US" sz="2000" dirty="0" smtClean="0"/>
          </a:p>
          <a:p>
            <a:r>
              <a:rPr lang="en-US" sz="2000" dirty="0" smtClean="0"/>
              <a:t>This network </a:t>
            </a:r>
            <a:r>
              <a:rPr lang="en-US" sz="2000" dirty="0"/>
              <a:t>is a high performance network and is often based on a </a:t>
            </a:r>
            <a:r>
              <a:rPr lang="en-US" sz="2000" dirty="0" smtClean="0"/>
              <a:t>specific communication </a:t>
            </a:r>
            <a:r>
              <a:rPr lang="en-US" sz="2000" dirty="0"/>
              <a:t>topology and technology</a:t>
            </a:r>
            <a:endParaRPr lang="en-US" sz="20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55632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Clusters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The speeds of </a:t>
            </a:r>
            <a:r>
              <a:rPr lang="en-US" sz="2000" dirty="0"/>
              <a:t>computing networks can reach 10 </a:t>
            </a:r>
            <a:r>
              <a:rPr lang="en-US" sz="2000" dirty="0" err="1"/>
              <a:t>Gbit</a:t>
            </a:r>
            <a:r>
              <a:rPr lang="en-US" sz="2000" dirty="0"/>
              <a:t>/s between each machine,</a:t>
            </a:r>
          </a:p>
          <a:p>
            <a:r>
              <a:rPr lang="en-US" sz="2000" dirty="0"/>
              <a:t>and latency can be as low as a few nanoseconds.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control </a:t>
            </a:r>
            <a:r>
              <a:rPr lang="en-US" sz="2000" dirty="0" smtClean="0"/>
              <a:t>network is </a:t>
            </a:r>
            <a:r>
              <a:rPr lang="en-US" sz="2000" dirty="0"/>
              <a:t>a classic Ethernet local area network with a speed of 100 </a:t>
            </a:r>
            <a:r>
              <a:rPr lang="en-US" sz="2000" dirty="0" smtClean="0"/>
              <a:t>Mbit/s or </a:t>
            </a:r>
            <a:r>
              <a:rPr lang="en-US" sz="2000" dirty="0"/>
              <a:t>1 </a:t>
            </a:r>
            <a:r>
              <a:rPr lang="en-US" sz="2000" dirty="0" err="1"/>
              <a:t>Gbit</a:t>
            </a:r>
            <a:r>
              <a:rPr lang="en-US" sz="2000" dirty="0"/>
              <a:t>/s.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parallel programs executed on clusters often use </a:t>
            </a:r>
            <a:r>
              <a:rPr lang="en-US" sz="2000" dirty="0" smtClean="0"/>
              <a:t>the Message </a:t>
            </a:r>
            <a:r>
              <a:rPr lang="en-US" sz="2000" dirty="0"/>
              <a:t>Passing Interface communication library, </a:t>
            </a:r>
            <a:r>
              <a:rPr lang="en-US" sz="2000" dirty="0" smtClean="0"/>
              <a:t>enabling messages to be </a:t>
            </a:r>
            <a:r>
              <a:rPr lang="en-US" sz="2000" dirty="0"/>
              <a:t>exchanged between the different processors distributed on the nodes.</a:t>
            </a:r>
          </a:p>
          <a:p>
            <a:r>
              <a:rPr lang="en-US" sz="2000" dirty="0"/>
              <a:t>Computing clusters are used for high performance computing in </a:t>
            </a:r>
            <a:r>
              <a:rPr lang="en-US" sz="2000" dirty="0" smtClean="0"/>
              <a:t>digital imagery</a:t>
            </a:r>
            <a:r>
              <a:rPr lang="en-US" sz="2000" dirty="0"/>
              <a:t>, especially for computer-generated images computed in </a:t>
            </a:r>
            <a:r>
              <a:rPr lang="en-US" sz="2000" dirty="0" smtClean="0"/>
              <a:t>render farms</a:t>
            </a:r>
            <a:r>
              <a:rPr lang="en-US" sz="2000" dirty="0"/>
              <a:t>.</a:t>
            </a:r>
          </a:p>
          <a:p>
            <a:r>
              <a:rPr lang="en-US" sz="2000" dirty="0"/>
              <a:t>Should a server fail, the administration software of the cluster </a:t>
            </a:r>
            <a:r>
              <a:rPr lang="en-US" sz="2000" dirty="0" smtClean="0"/>
              <a:t>is capable </a:t>
            </a:r>
            <a:r>
              <a:rPr lang="en-US" sz="2000" dirty="0"/>
              <a:t>of transferring the tasks executed on the faulty server to </a:t>
            </a:r>
            <a:r>
              <a:rPr lang="en-US" sz="2000" dirty="0" smtClean="0"/>
              <a:t>the other </a:t>
            </a:r>
            <a:r>
              <a:rPr lang="en-US" sz="2000" dirty="0"/>
              <a:t>servers in the cluster. </a:t>
            </a:r>
            <a:endParaRPr lang="en-US" sz="2000" dirty="0" smtClean="0"/>
          </a:p>
          <a:p>
            <a:r>
              <a:rPr lang="en-US" sz="2000" dirty="0" smtClean="0"/>
              <a:t>This </a:t>
            </a:r>
            <a:r>
              <a:rPr lang="en-US" sz="2000" dirty="0"/>
              <a:t>technology is used in </a:t>
            </a:r>
            <a:r>
              <a:rPr lang="en-US" sz="2000" dirty="0" smtClean="0"/>
              <a:t>information system </a:t>
            </a:r>
            <a:r>
              <a:rPr lang="en-US" sz="2000" dirty="0"/>
              <a:t>management to increase the availability of systems. </a:t>
            </a:r>
            <a:endParaRPr lang="en-US" sz="2000" dirty="0" smtClean="0"/>
          </a:p>
          <a:p>
            <a:r>
              <a:rPr lang="en-US" sz="2000" dirty="0" smtClean="0"/>
              <a:t>Disk farms shared </a:t>
            </a:r>
            <a:r>
              <a:rPr lang="en-US" sz="2000" dirty="0"/>
              <a:t>and linked by a storage area network are an example of </a:t>
            </a:r>
            <a:r>
              <a:rPr lang="en-US" sz="2000" dirty="0" smtClean="0"/>
              <a:t>this technology</a:t>
            </a:r>
            <a:r>
              <a:rPr lang="en-US" sz="20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1805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Since the advent of the computer in 1940, computing power </a:t>
            </a:r>
            <a:r>
              <a:rPr lang="en-US" sz="2000" dirty="0" smtClean="0"/>
              <a:t>needs has been increasing.  </a:t>
            </a:r>
          </a:p>
          <a:p>
            <a:r>
              <a:rPr lang="en-US" sz="2000" dirty="0" smtClean="0"/>
              <a:t>Today</a:t>
            </a:r>
            <a:r>
              <a:rPr lang="en-US" sz="2000" dirty="0"/>
              <a:t>, great scientific fields such </a:t>
            </a:r>
            <a:r>
              <a:rPr lang="en-US" sz="2000" dirty="0" smtClean="0"/>
              <a:t>as high-energy </a:t>
            </a:r>
            <a:r>
              <a:rPr lang="en-US" sz="2000" dirty="0"/>
              <a:t>physics, astrophysics, climatology, biology and </a:t>
            </a:r>
            <a:r>
              <a:rPr lang="en-US" sz="2000" dirty="0" smtClean="0"/>
              <a:t>medical imagery </a:t>
            </a:r>
            <a:r>
              <a:rPr lang="en-US" sz="2000" dirty="0"/>
              <a:t>rely on </a:t>
            </a:r>
            <a:r>
              <a:rPr lang="en-US" sz="2000" dirty="0" smtClean="0"/>
              <a:t>worldwide sharing of </a:t>
            </a:r>
            <a:r>
              <a:rPr lang="en-US" sz="2000" dirty="0"/>
              <a:t>computer potential across international grids to meet the </a:t>
            </a:r>
            <a:r>
              <a:rPr lang="en-US" sz="2000" dirty="0" smtClean="0"/>
              <a:t>huge demand </a:t>
            </a:r>
            <a:r>
              <a:rPr lang="en-US" sz="2000" dirty="0"/>
              <a:t>for data processing. </a:t>
            </a:r>
          </a:p>
          <a:p>
            <a:r>
              <a:rPr lang="en-US" sz="2000" dirty="0" smtClean="0"/>
              <a:t>Every </a:t>
            </a:r>
            <a:r>
              <a:rPr lang="en-US" sz="2000" dirty="0"/>
              <a:t>day, researchers submit </a:t>
            </a:r>
            <a:r>
              <a:rPr lang="en-US" sz="2000" dirty="0" smtClean="0"/>
              <a:t>hundreds of </a:t>
            </a:r>
            <a:r>
              <a:rPr lang="en-US" sz="2000" dirty="0"/>
              <a:t>computations to large-scale distributed infrastructures such </a:t>
            </a:r>
            <a:r>
              <a:rPr lang="en-US" sz="2000" dirty="0" smtClean="0"/>
              <a:t>as the </a:t>
            </a:r>
            <a:r>
              <a:rPr lang="en-US" sz="2000" dirty="0"/>
              <a:t>European Enabling Grids for E-</a:t>
            </a:r>
            <a:r>
              <a:rPr lang="en-US" sz="2000" dirty="0" err="1"/>
              <a:t>sciencE</a:t>
            </a:r>
            <a:r>
              <a:rPr lang="en-US" sz="2000" dirty="0"/>
              <a:t> grid (</a:t>
            </a:r>
            <a:r>
              <a:rPr lang="en-US" sz="2000" dirty="0" smtClean="0"/>
              <a:t>EGEE) which </a:t>
            </a:r>
            <a:r>
              <a:rPr lang="en-US" sz="2000" dirty="0"/>
              <a:t>gathers more than 100,000 processors. </a:t>
            </a:r>
            <a:endParaRPr lang="en-US" sz="2000" dirty="0" smtClean="0"/>
          </a:p>
          <a:p>
            <a:r>
              <a:rPr lang="en-US" sz="2000" dirty="0" smtClean="0"/>
              <a:t>Soon </a:t>
            </a:r>
            <a:r>
              <a:rPr lang="en-US" sz="2000" dirty="0"/>
              <a:t>European </a:t>
            </a:r>
            <a:r>
              <a:rPr lang="en-US" sz="2000" dirty="0" smtClean="0"/>
              <a:t>Grid Infrastructure </a:t>
            </a:r>
            <a:r>
              <a:rPr lang="en-US" sz="2000" dirty="0"/>
              <a:t>(EGI) and </a:t>
            </a:r>
            <a:r>
              <a:rPr lang="en-US" sz="2000" dirty="0" err="1" smtClean="0"/>
              <a:t>TeraGrid</a:t>
            </a:r>
            <a:r>
              <a:rPr lang="en-US" sz="2000" dirty="0" smtClean="0"/>
              <a:t> </a:t>
            </a:r>
            <a:r>
              <a:rPr lang="en-US" sz="2000" dirty="0"/>
              <a:t>in the United States </a:t>
            </a:r>
            <a:r>
              <a:rPr lang="en-US" sz="2000" dirty="0" smtClean="0"/>
              <a:t>will each </a:t>
            </a:r>
            <a:r>
              <a:rPr lang="en-US" sz="2000" dirty="0"/>
              <a:t>be able to aggregate more than double this number of processors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smtClean="0"/>
              <a:t>In </a:t>
            </a:r>
            <a:r>
              <a:rPr lang="en-US" sz="2000" dirty="0"/>
              <a:t>future many industrial domains, such as automobile, </a:t>
            </a:r>
            <a:r>
              <a:rPr lang="en-US" sz="2000" dirty="0" smtClean="0"/>
              <a:t>energy and </a:t>
            </a:r>
            <a:r>
              <a:rPr lang="en-US" sz="2000" dirty="0"/>
              <a:t>transport, which are increasingly relying on digital simulation, </a:t>
            </a:r>
            <a:r>
              <a:rPr lang="en-US" sz="2000" dirty="0" smtClean="0"/>
              <a:t>will be </a:t>
            </a:r>
            <a:r>
              <a:rPr lang="en-US" sz="2000" dirty="0"/>
              <a:t>able to benefit from large shared reservoirs of computer resources.</a:t>
            </a:r>
          </a:p>
          <a:p>
            <a:r>
              <a:rPr lang="en-US" sz="2000" dirty="0"/>
              <a:t>This approach will shortly be extended to e-commerce, finance and </a:t>
            </a:r>
            <a:r>
              <a:rPr lang="en-US" sz="2000" dirty="0" smtClean="0"/>
              <a:t>the leisure </a:t>
            </a:r>
            <a:r>
              <a:rPr lang="en-US" sz="2000" dirty="0"/>
              <a:t>industry.</a:t>
            </a:r>
          </a:p>
        </p:txBody>
      </p:sp>
    </p:spTree>
    <p:extLst>
      <p:ext uri="{BB962C8B-B14F-4D97-AF65-F5344CB8AC3E}">
        <p14:creationId xmlns:p14="http://schemas.microsoft.com/office/powerpoint/2010/main" val="132500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Cluster, Grid and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Over the past 15 years, three key technologies have followed </a:t>
            </a:r>
            <a:r>
              <a:rPr lang="en-US" sz="2000" dirty="0" smtClean="0"/>
              <a:t>each other </a:t>
            </a:r>
            <a:r>
              <a:rPr lang="en-US" sz="2000" dirty="0"/>
              <a:t>in response to this growing computing power demand. </a:t>
            </a:r>
            <a:endParaRPr lang="en-US" sz="2000" dirty="0" smtClean="0"/>
          </a:p>
          <a:p>
            <a:r>
              <a:rPr lang="en-US" sz="2000" dirty="0" smtClean="0"/>
              <a:t>These technologies </a:t>
            </a:r>
            <a:r>
              <a:rPr lang="en-US" sz="2000" dirty="0"/>
              <a:t>embody the revolution of network computing: </a:t>
            </a:r>
            <a:r>
              <a:rPr lang="en-US" sz="2000" dirty="0" smtClean="0"/>
              <a:t>computer clusters</a:t>
            </a:r>
            <a:r>
              <a:rPr lang="en-US" sz="2000" dirty="0"/>
              <a:t>, computing grids and computing clouds. </a:t>
            </a:r>
            <a:endParaRPr lang="en-US" sz="2000" dirty="0" smtClean="0"/>
          </a:p>
          <a:p>
            <a:r>
              <a:rPr lang="en-US" sz="2000" dirty="0" smtClean="0"/>
              <a:t>A </a:t>
            </a:r>
            <a:r>
              <a:rPr lang="en-US" sz="2000" dirty="0"/>
              <a:t>quick definition </a:t>
            </a:r>
            <a:r>
              <a:rPr lang="en-US" sz="2000" dirty="0" smtClean="0"/>
              <a:t>of these </a:t>
            </a:r>
            <a:r>
              <a:rPr lang="en-US" sz="2000" dirty="0"/>
              <a:t>is as follows: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Computing Cluster: </a:t>
            </a:r>
            <a:r>
              <a:rPr lang="en-US" sz="2000" dirty="0" smtClean="0"/>
              <a:t>A computing </a:t>
            </a:r>
            <a:r>
              <a:rPr lang="en-US" sz="2000" dirty="0"/>
              <a:t>cluster is a collection of PCs interconnected </a:t>
            </a:r>
            <a:r>
              <a:rPr lang="en-US" sz="2000" dirty="0" smtClean="0"/>
              <a:t>via local-area</a:t>
            </a:r>
            <a:r>
              <a:rPr lang="en-US" sz="2000" dirty="0"/>
              <a:t>, very-low-latency, high-speed </a:t>
            </a:r>
            <a:r>
              <a:rPr lang="en-US" sz="2000" dirty="0" smtClean="0"/>
              <a:t>networks.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Computing Grid: </a:t>
            </a:r>
            <a:r>
              <a:rPr lang="en-US" sz="2000" dirty="0" smtClean="0"/>
              <a:t>A </a:t>
            </a:r>
            <a:r>
              <a:rPr lang="en-US" sz="2000" dirty="0"/>
              <a:t>computing grid is the aggregation of a very large </a:t>
            </a:r>
            <a:r>
              <a:rPr lang="en-US" sz="2000" dirty="0" smtClean="0"/>
              <a:t>number of </a:t>
            </a:r>
            <a:r>
              <a:rPr lang="en-US" sz="2000" dirty="0"/>
              <a:t>distributed computing and storage resources, interconnected </a:t>
            </a:r>
            <a:r>
              <a:rPr lang="en-US" sz="2000" dirty="0" smtClean="0"/>
              <a:t>via wide-area </a:t>
            </a:r>
            <a:r>
              <a:rPr lang="en-US" sz="2000" dirty="0"/>
              <a:t>networks. </a:t>
            </a:r>
            <a:r>
              <a:rPr lang="en-US" sz="2000" dirty="0" smtClean="0"/>
              <a:t>There </a:t>
            </a:r>
            <a:r>
              <a:rPr lang="en-US" sz="2000" dirty="0"/>
              <a:t>are computing grids dedicated to </a:t>
            </a:r>
            <a:r>
              <a:rPr lang="en-US" sz="2000" dirty="0" smtClean="0"/>
              <a:t>intensive computations </a:t>
            </a:r>
            <a:r>
              <a:rPr lang="en-US" sz="2000" dirty="0"/>
              <a:t>of data grids that store, process and give access to </a:t>
            </a:r>
            <a:r>
              <a:rPr lang="en-US" sz="2000" dirty="0" smtClean="0"/>
              <a:t>massive amounts </a:t>
            </a:r>
            <a:r>
              <a:rPr lang="en-US" sz="2000" dirty="0"/>
              <a:t>of data in the order of hundreds of gigabytes or even </a:t>
            </a:r>
            <a:r>
              <a:rPr lang="en-US" sz="2000" dirty="0" smtClean="0"/>
              <a:t>several terabytes</a:t>
            </a:r>
            <a:r>
              <a:rPr lang="en-US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89829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Cluster, Grid and Cloud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Cloud Computing</a:t>
            </a:r>
            <a:r>
              <a:rPr lang="en-US" sz="2000" dirty="0" smtClean="0"/>
              <a:t>– </a:t>
            </a:r>
            <a:r>
              <a:rPr lang="en-US" sz="2000" dirty="0"/>
              <a:t>a computing cloud provides access services to resources </a:t>
            </a:r>
            <a:r>
              <a:rPr lang="en-US" sz="2000" dirty="0" smtClean="0"/>
              <a:t>via the </a:t>
            </a:r>
            <a:r>
              <a:rPr lang="en-US" sz="2000" dirty="0"/>
              <a:t>Internet. The underlying infrastructure is totally concealed </a:t>
            </a:r>
            <a:r>
              <a:rPr lang="en-US" sz="2000" dirty="0" smtClean="0"/>
              <a:t>from users</a:t>
            </a:r>
            <a:r>
              <a:rPr lang="en-US" sz="2000" dirty="0"/>
              <a:t>. The available resources are generally virtual machines </a:t>
            </a:r>
            <a:r>
              <a:rPr lang="en-US" sz="2000" dirty="0" smtClean="0"/>
              <a:t>housed in </a:t>
            </a:r>
            <a:r>
              <a:rPr lang="en-US" sz="2000" dirty="0"/>
              <a:t>resource centers, also called data centers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dvances </a:t>
            </a:r>
            <a:r>
              <a:rPr lang="en-US" sz="2000" dirty="0"/>
              <a:t>in transmission </a:t>
            </a:r>
            <a:r>
              <a:rPr lang="en-US" sz="2000" dirty="0" smtClean="0"/>
              <a:t>and communication </a:t>
            </a:r>
            <a:r>
              <a:rPr lang="en-US" sz="2000" dirty="0"/>
              <a:t>technologies </a:t>
            </a:r>
            <a:r>
              <a:rPr lang="en-US" sz="2000" dirty="0" smtClean="0"/>
              <a:t>enabled these distributed </a:t>
            </a:r>
            <a:r>
              <a:rPr lang="en-US" sz="2000" dirty="0"/>
              <a:t>architectures. </a:t>
            </a:r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technologies made the </a:t>
            </a:r>
            <a:r>
              <a:rPr lang="en-US" sz="2000" dirty="0" smtClean="0"/>
              <a:t>aggregation and </a:t>
            </a:r>
            <a:r>
              <a:rPr lang="en-US" sz="2000" dirty="0" err="1"/>
              <a:t>mutualization</a:t>
            </a:r>
            <a:r>
              <a:rPr lang="en-US" sz="2000" dirty="0"/>
              <a:t> of computer equipment possible, which led to </a:t>
            </a:r>
            <a:r>
              <a:rPr lang="en-US" sz="2000" dirty="0" smtClean="0"/>
              <a:t>the rise </a:t>
            </a:r>
            <a:r>
              <a:rPr lang="en-US" sz="2000" dirty="0"/>
              <a:t>in power of global computing.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hardware and software </a:t>
            </a:r>
            <a:r>
              <a:rPr lang="en-US" sz="2000" dirty="0" smtClean="0"/>
              <a:t>of interconnection </a:t>
            </a:r>
            <a:r>
              <a:rPr lang="en-US" sz="2000" dirty="0"/>
              <a:t>networks, which are transparent in appearance, play </a:t>
            </a:r>
            <a:r>
              <a:rPr lang="en-US" sz="2000" dirty="0" smtClean="0"/>
              <a:t>a complex </a:t>
            </a:r>
            <a:r>
              <a:rPr lang="en-US" sz="2000" dirty="0"/>
              <a:t>role that is difficult to grasp and not often studied. </a:t>
            </a:r>
            <a:endParaRPr lang="en-US" sz="2000" dirty="0" smtClean="0"/>
          </a:p>
          <a:p>
            <a:r>
              <a:rPr lang="en-US" sz="2000" dirty="0" smtClean="0"/>
              <a:t>Yet the place </a:t>
            </a:r>
            <a:r>
              <a:rPr lang="en-US" sz="2000" dirty="0"/>
              <a:t>of the network is central and its evolution will certainly be a </a:t>
            </a:r>
            <a:r>
              <a:rPr lang="en-US" sz="2000" dirty="0" smtClean="0"/>
              <a:t>key to </a:t>
            </a:r>
            <a:r>
              <a:rPr lang="en-US" sz="2000" dirty="0"/>
              <a:t>ubiquitous computer systems to come.</a:t>
            </a:r>
          </a:p>
        </p:txBody>
      </p:sp>
    </p:spTree>
    <p:extLst>
      <p:ext uri="{BB962C8B-B14F-4D97-AF65-F5344CB8AC3E}">
        <p14:creationId xmlns:p14="http://schemas.microsoft.com/office/powerpoint/2010/main" val="3915989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Communication Protocols.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T</a:t>
            </a:r>
            <a:r>
              <a:rPr lang="en-US" sz="2000" dirty="0" smtClean="0"/>
              <a:t>o </a:t>
            </a:r>
            <a:r>
              <a:rPr lang="en-US" sz="2000" dirty="0"/>
              <a:t>make full use of a mutualized communication </a:t>
            </a:r>
            <a:r>
              <a:rPr lang="en-US" sz="2000" dirty="0" smtClean="0"/>
              <a:t>network, sharing </a:t>
            </a:r>
            <a:r>
              <a:rPr lang="en-US" sz="2000" dirty="0"/>
              <a:t>policies implemented by robust and scalable arbitration </a:t>
            </a:r>
            <a:r>
              <a:rPr lang="en-US" sz="2000" dirty="0" smtClean="0"/>
              <a:t>and orchestration </a:t>
            </a:r>
            <a:r>
              <a:rPr lang="en-US" sz="2000" dirty="0"/>
              <a:t>mechanisms are necessary. </a:t>
            </a:r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mechanisms </a:t>
            </a:r>
            <a:r>
              <a:rPr lang="en-US" sz="2000" dirty="0" smtClean="0"/>
              <a:t>are included </a:t>
            </a:r>
            <a:r>
              <a:rPr lang="en-US" sz="2000" dirty="0"/>
              <a:t>in distributed software called communication protocols. </a:t>
            </a:r>
            <a:endParaRPr lang="en-US" sz="2000" dirty="0" smtClean="0"/>
          </a:p>
          <a:p>
            <a:r>
              <a:rPr lang="en-US" sz="2000" dirty="0" smtClean="0"/>
              <a:t>Services </a:t>
            </a:r>
            <a:r>
              <a:rPr lang="en-US" sz="2000" dirty="0"/>
              <a:t>of information transfer over a network </a:t>
            </a:r>
            <a:r>
              <a:rPr lang="en-US" sz="2000" dirty="0" smtClean="0"/>
              <a:t>rely on </a:t>
            </a:r>
            <a:r>
              <a:rPr lang="en-US" sz="2000" dirty="0"/>
              <a:t>communication protocols </a:t>
            </a:r>
            <a:r>
              <a:rPr lang="en-US" sz="2000" dirty="0" smtClean="0"/>
              <a:t>built according to </a:t>
            </a:r>
            <a:r>
              <a:rPr lang="en-US" sz="2000" dirty="0"/>
              <a:t>a layered model and the end-to-end principle. </a:t>
            </a:r>
            <a:endParaRPr lang="en-US" sz="2000" dirty="0" smtClean="0"/>
          </a:p>
          <a:p>
            <a:r>
              <a:rPr lang="en-US" sz="2000" dirty="0" smtClean="0"/>
              <a:t>Protocols </a:t>
            </a:r>
            <a:r>
              <a:rPr lang="en-US" sz="2000" dirty="0"/>
              <a:t>are well </a:t>
            </a:r>
            <a:r>
              <a:rPr lang="en-US" sz="2000" dirty="0" smtClean="0"/>
              <a:t>adapted for </a:t>
            </a:r>
            <a:r>
              <a:rPr lang="en-US" sz="2000" dirty="0"/>
              <a:t>low-to-average speeds and unreliable network infrastructures, </a:t>
            </a:r>
            <a:r>
              <a:rPr lang="en-US" sz="2000" dirty="0" smtClean="0"/>
              <a:t>both when </a:t>
            </a:r>
            <a:r>
              <a:rPr lang="en-US" sz="2000" dirty="0"/>
              <a:t>transport needs are relatively homogeneous and when </a:t>
            </a:r>
            <a:r>
              <a:rPr lang="en-US" sz="2000" dirty="0" smtClean="0"/>
              <a:t>security constraints </a:t>
            </a:r>
            <a:r>
              <a:rPr lang="en-US" sz="2000" dirty="0"/>
              <a:t>are rather low. </a:t>
            </a:r>
            <a:endParaRPr lang="en-US" sz="2000" dirty="0" smtClean="0"/>
          </a:p>
          <a:p>
            <a:r>
              <a:rPr lang="en-US" sz="2000" dirty="0"/>
              <a:t>In the context of high-speed networks </a:t>
            </a:r>
            <a:r>
              <a:rPr lang="en-US" sz="2000" dirty="0" smtClean="0"/>
              <a:t>and computing gr-id </a:t>
            </a:r>
            <a:r>
              <a:rPr lang="en-US" sz="2000" dirty="0"/>
              <a:t>environments, the orders of magnitude and ratios </a:t>
            </a:r>
            <a:r>
              <a:rPr lang="en-US" sz="2000" dirty="0" smtClean="0"/>
              <a:t>of the </a:t>
            </a:r>
            <a:r>
              <a:rPr lang="en-US" sz="2000" dirty="0"/>
              <a:t>constants in use are quite far from the hypotheses initially made for communication software protocols and architecture </a:t>
            </a:r>
            <a:r>
              <a:rPr lang="en-US" sz="2000" dirty="0" smtClean="0"/>
              <a:t>design.</a:t>
            </a:r>
          </a:p>
        </p:txBody>
      </p:sp>
    </p:spTree>
    <p:extLst>
      <p:ext uri="{BB962C8B-B14F-4D97-AF65-F5344CB8AC3E}">
        <p14:creationId xmlns:p14="http://schemas.microsoft.com/office/powerpoint/2010/main" val="405342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Communication Protocols.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 smtClean="0"/>
              <a:t>For example</a:t>
            </a:r>
            <a:r>
              <a:rPr lang="en-US" sz="2000" dirty="0"/>
              <a:t>, the size of an Ethernet frame (between 64 and 1,500 bytes) </a:t>
            </a:r>
            <a:r>
              <a:rPr lang="en-US" sz="2000" dirty="0" smtClean="0"/>
              <a:t>–indirectly </a:t>
            </a:r>
            <a:r>
              <a:rPr lang="en-US" sz="2000" dirty="0"/>
              <a:t>conditions the maximum size of transfer </a:t>
            </a:r>
            <a:r>
              <a:rPr lang="en-US" sz="2000" dirty="0" smtClean="0"/>
              <a:t>units sent </a:t>
            </a:r>
            <a:r>
              <a:rPr lang="en-US" sz="2000" dirty="0"/>
              <a:t>over an IP network – was defined to satisfy propagation </a:t>
            </a:r>
            <a:r>
              <a:rPr lang="en-US" sz="2000" dirty="0" smtClean="0"/>
              <a:t>constraints on </a:t>
            </a:r>
            <a:r>
              <a:rPr lang="en-US" sz="2000" dirty="0"/>
              <a:t>a 200m coaxial cable and a throughput of 10 Mbit/s. </a:t>
            </a:r>
            <a:endParaRPr lang="en-US" sz="2000" dirty="0" smtClean="0"/>
          </a:p>
          <a:p>
            <a:r>
              <a:rPr lang="en-US" sz="2000" dirty="0" smtClean="0"/>
              <a:t>Today optical links </a:t>
            </a:r>
            <a:r>
              <a:rPr lang="en-US" sz="2000" dirty="0"/>
              <a:t>are used and throughputs can be greater than 10 </a:t>
            </a:r>
            <a:r>
              <a:rPr lang="en-US" sz="2000" dirty="0" err="1" smtClean="0"/>
              <a:t>Gbit</a:t>
            </a:r>
            <a:r>
              <a:rPr lang="en-US" sz="2000" dirty="0" smtClean="0"/>
              <a:t>/s. </a:t>
            </a:r>
          </a:p>
          <a:p>
            <a:r>
              <a:rPr lang="en-US" sz="2000" dirty="0" smtClean="0"/>
              <a:t>At </a:t>
            </a:r>
            <a:r>
              <a:rPr lang="en-US" sz="2000" dirty="0"/>
              <a:t>the </a:t>
            </a:r>
            <a:r>
              <a:rPr lang="en-US" sz="2000" dirty="0" smtClean="0"/>
              <a:t>time when </a:t>
            </a:r>
            <a:r>
              <a:rPr lang="en-US" sz="2000" dirty="0"/>
              <a:t>the Internet Protocol (IP) was being designed, access rates </a:t>
            </a:r>
            <a:r>
              <a:rPr lang="en-US" sz="2000" dirty="0" smtClean="0"/>
              <a:t>were in </a:t>
            </a:r>
            <a:r>
              <a:rPr lang="en-US" sz="2000" dirty="0"/>
              <a:t>the order of 64 </a:t>
            </a:r>
            <a:r>
              <a:rPr lang="en-US" sz="2000" dirty="0" err="1"/>
              <a:t>kbit</a:t>
            </a:r>
            <a:r>
              <a:rPr lang="en-US" sz="2000" dirty="0"/>
              <a:t>/s in wide-area networks. </a:t>
            </a:r>
            <a:endParaRPr lang="en-US" sz="2000" dirty="0" smtClean="0"/>
          </a:p>
          <a:p>
            <a:r>
              <a:rPr lang="en-US" sz="2000" dirty="0" smtClean="0"/>
              <a:t>Today</a:t>
            </a:r>
            <a:r>
              <a:rPr lang="en-US" sz="2000" dirty="0"/>
              <a:t>, optical fibers </a:t>
            </a:r>
            <a:r>
              <a:rPr lang="en-US" sz="2000" dirty="0" smtClean="0"/>
              <a:t>are deployed </a:t>
            </a:r>
            <a:r>
              <a:rPr lang="en-US" sz="2000" dirty="0"/>
              <a:t>with access rates from 100 Mbit/s to 1 </a:t>
            </a:r>
            <a:r>
              <a:rPr lang="en-US" sz="2000" dirty="0" err="1"/>
              <a:t>Gbit</a:t>
            </a:r>
            <a:r>
              <a:rPr lang="en-US" sz="2000" dirty="0"/>
              <a:t>/s. There are </a:t>
            </a:r>
            <a:r>
              <a:rPr lang="en-US" sz="2000" dirty="0" smtClean="0"/>
              <a:t>links of </a:t>
            </a:r>
            <a:r>
              <a:rPr lang="en-US" sz="2000" dirty="0"/>
              <a:t>over 100 </a:t>
            </a:r>
            <a:r>
              <a:rPr lang="en-US" sz="2000" dirty="0" err="1"/>
              <a:t>Gbit</a:t>
            </a:r>
            <a:r>
              <a:rPr lang="en-US" sz="2000" dirty="0"/>
              <a:t>/s in network cores.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009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Communication Protocols.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In the Internet, </a:t>
            </a:r>
            <a:r>
              <a:rPr lang="en-US" sz="2000" dirty="0" smtClean="0"/>
              <a:t>the </a:t>
            </a:r>
            <a:r>
              <a:rPr lang="en-US" sz="2000" dirty="0"/>
              <a:t>workload is not controlled by the </a:t>
            </a:r>
            <a:r>
              <a:rPr lang="en-US" sz="2000" dirty="0" smtClean="0"/>
              <a:t>network itself</a:t>
            </a:r>
            <a:r>
              <a:rPr lang="en-US" sz="2000" dirty="0"/>
              <a:t>, it is traditionally the transport layer – the first </a:t>
            </a:r>
            <a:r>
              <a:rPr lang="en-US" sz="2000" dirty="0" smtClean="0"/>
              <a:t>end-to-end layer </a:t>
            </a:r>
            <a:r>
              <a:rPr lang="en-US" sz="2000" dirty="0"/>
              <a:t>– that carries out the adaptation to fluctuations in </a:t>
            </a:r>
            <a:r>
              <a:rPr lang="en-US" sz="2000" dirty="0" smtClean="0"/>
              <a:t>performance linked </a:t>
            </a:r>
            <a:r>
              <a:rPr lang="en-US" sz="2000" dirty="0"/>
              <a:t>to load changes.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complexity of the transport layer </a:t>
            </a:r>
            <a:r>
              <a:rPr lang="en-US" sz="2000" dirty="0" smtClean="0"/>
              <a:t>depends on </a:t>
            </a:r>
            <a:r>
              <a:rPr lang="en-US" sz="2000" dirty="0"/>
              <a:t>the quality of service offered by the underlying network in </a:t>
            </a:r>
            <a:r>
              <a:rPr lang="en-US" sz="2000" dirty="0" smtClean="0"/>
              <a:t>terms of </a:t>
            </a:r>
            <a:r>
              <a:rPr lang="en-US" sz="2000" dirty="0"/>
              <a:t>strict delay or loss-ratio service guarantees.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the IP model, </a:t>
            </a:r>
            <a:r>
              <a:rPr lang="en-US" sz="2000" dirty="0" smtClean="0"/>
              <a:t>which offers </a:t>
            </a:r>
            <a:r>
              <a:rPr lang="en-US" sz="2000" dirty="0"/>
              <a:t>a best-effort network service, two main transport protocols </a:t>
            </a:r>
            <a:r>
              <a:rPr lang="en-US" sz="2000" dirty="0" smtClean="0"/>
              <a:t>are classically </a:t>
            </a:r>
            <a:r>
              <a:rPr lang="en-US" sz="2000" dirty="0"/>
              <a:t>used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 </a:t>
            </a:r>
            <a:r>
              <a:rPr lang="en-US" sz="1600" dirty="0"/>
              <a:t>a rudimentary protocol, the User Datagram Protocol or </a:t>
            </a:r>
            <a:r>
              <a:rPr lang="en-US" sz="1600" dirty="0" smtClean="0"/>
              <a:t>UDP, which only carries out stream multiplexing; and</a:t>
            </a:r>
          </a:p>
          <a:p>
            <a:pPr lvl="1"/>
            <a:r>
              <a:rPr lang="en-US" sz="1600" dirty="0" smtClean="0"/>
              <a:t> </a:t>
            </a:r>
            <a:r>
              <a:rPr lang="en-US" sz="1600" dirty="0"/>
              <a:t>a very sophisticated reliable protocol, Transmission </a:t>
            </a:r>
            <a:r>
              <a:rPr lang="en-US" sz="1600" dirty="0" smtClean="0"/>
              <a:t>Control Protocol </a:t>
            </a:r>
            <a:r>
              <a:rPr lang="en-US" sz="1600" dirty="0"/>
              <a:t>or TCP, which carries out the adaptation to packet losses </a:t>
            </a:r>
            <a:r>
              <a:rPr lang="en-US" sz="1600" dirty="0" smtClean="0"/>
              <a:t>as well </a:t>
            </a:r>
            <a:r>
              <a:rPr lang="en-US" sz="1600" dirty="0"/>
              <a:t>as congestion control by send-rate control. TCP was designed for </a:t>
            </a:r>
            <a:r>
              <a:rPr lang="en-US" sz="1600" dirty="0" smtClean="0"/>
              <a:t>a network </a:t>
            </a:r>
            <a:r>
              <a:rPr lang="en-US" sz="1600" dirty="0"/>
              <a:t>layer with no guaranteed quality of service (IP), for </a:t>
            </a:r>
            <a:r>
              <a:rPr lang="en-US" sz="1600" dirty="0" smtClean="0"/>
              <a:t>local-area networks </a:t>
            </a:r>
            <a:r>
              <a:rPr lang="en-US" sz="1600" dirty="0"/>
              <a:t>and low-speed wide-area networks, and for a limited </a:t>
            </a:r>
            <a:r>
              <a:rPr lang="en-US" sz="1600" dirty="0" smtClean="0"/>
              <a:t>number of </a:t>
            </a:r>
            <a:r>
              <a:rPr lang="en-US" sz="1600" dirty="0"/>
              <a:t>application classes.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42877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Communication Protocols.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The transport protocols are not really well adapted </a:t>
            </a:r>
            <a:r>
              <a:rPr lang="en-US" sz="2000" dirty="0" smtClean="0"/>
              <a:t>to very-high-speed </a:t>
            </a:r>
            <a:r>
              <a:rPr lang="en-US" sz="2000" dirty="0"/>
              <a:t>infrastructures. </a:t>
            </a:r>
            <a:endParaRPr lang="en-US" sz="2000" dirty="0" smtClean="0"/>
          </a:p>
          <a:p>
            <a:r>
              <a:rPr lang="en-US" sz="2000" dirty="0" smtClean="0"/>
              <a:t>Let </a:t>
            </a:r>
            <a:r>
              <a:rPr lang="en-US" sz="2000" dirty="0"/>
              <a:t>us take the example of a </a:t>
            </a:r>
            <a:r>
              <a:rPr lang="en-US" sz="2000" dirty="0" smtClean="0"/>
              <a:t>simple TCP </a:t>
            </a:r>
            <a:r>
              <a:rPr lang="en-US" sz="2000" dirty="0"/>
              <a:t>connection over a link between Lyon (France) and </a:t>
            </a:r>
            <a:r>
              <a:rPr lang="en-US" sz="2000" dirty="0" smtClean="0"/>
              <a:t>Montreal (Canada</a:t>
            </a:r>
            <a:r>
              <a:rPr lang="en-US" sz="2000" dirty="0"/>
              <a:t>), with a round trip delay in the order of 100 </a:t>
            </a:r>
            <a:r>
              <a:rPr lang="en-US" sz="2000" dirty="0" err="1"/>
              <a:t>ms</a:t>
            </a:r>
            <a:r>
              <a:rPr lang="en-US" sz="2000" dirty="0"/>
              <a:t> and </a:t>
            </a:r>
            <a:r>
              <a:rPr lang="en-US" sz="2000" dirty="0" smtClean="0"/>
              <a:t>a 10 </a:t>
            </a:r>
            <a:r>
              <a:rPr lang="en-US" sz="2000" dirty="0" err="1"/>
              <a:t>Gbit</a:t>
            </a:r>
            <a:r>
              <a:rPr lang="en-US" sz="2000" dirty="0"/>
              <a:t> end-to-end throughput. </a:t>
            </a:r>
            <a:endParaRPr lang="en-US" sz="2000" dirty="0" smtClean="0"/>
          </a:p>
          <a:p>
            <a:r>
              <a:rPr lang="en-US" sz="2000" dirty="0" smtClean="0"/>
              <a:t>Due </a:t>
            </a:r>
            <a:r>
              <a:rPr lang="en-US" sz="2000" dirty="0"/>
              <a:t>to the design of the </a:t>
            </a:r>
            <a:r>
              <a:rPr lang="en-US" sz="2000" dirty="0" smtClean="0"/>
              <a:t>TCP congestion-avoidance </a:t>
            </a:r>
            <a:r>
              <a:rPr lang="en-US" sz="2000" dirty="0"/>
              <a:t>algorithm, if one single packet is lost, it will </a:t>
            </a:r>
            <a:r>
              <a:rPr lang="en-US" sz="2000" dirty="0" smtClean="0"/>
              <a:t>take one </a:t>
            </a:r>
            <a:r>
              <a:rPr lang="en-US" sz="2000" dirty="0"/>
              <a:t>hour and 40 minutes to repair and regain maximum speed. </a:t>
            </a:r>
            <a:endParaRPr lang="en-US" sz="2000" dirty="0" smtClean="0"/>
          </a:p>
          <a:p>
            <a:r>
              <a:rPr lang="en-US" sz="2000" dirty="0" smtClean="0"/>
              <a:t>The TCP </a:t>
            </a:r>
            <a:r>
              <a:rPr lang="en-US" sz="2000" dirty="0"/>
              <a:t>protocol is designed to react dynamically (i.e. in an interval of </a:t>
            </a:r>
            <a:r>
              <a:rPr lang="en-US" sz="2000" dirty="0" smtClean="0"/>
              <a:t>a few </a:t>
            </a:r>
            <a:r>
              <a:rPr lang="en-US" sz="2000" dirty="0"/>
              <a:t>milliseconds) to congestion phenomena. </a:t>
            </a:r>
            <a:endParaRPr lang="en-US" sz="2000" dirty="0" smtClean="0"/>
          </a:p>
          <a:p>
            <a:r>
              <a:rPr lang="en-US" sz="2000" dirty="0" smtClean="0"/>
              <a:t>It </a:t>
            </a:r>
            <a:r>
              <a:rPr lang="en-US" sz="2000" dirty="0"/>
              <a:t>is not very </a:t>
            </a:r>
            <a:r>
              <a:rPr lang="en-US" sz="2000" dirty="0" smtClean="0"/>
              <a:t>reactive, however</a:t>
            </a:r>
            <a:r>
              <a:rPr lang="en-US" sz="2000" dirty="0"/>
              <a:t>, in such conditions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955236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Communication Protocols.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000" dirty="0"/>
              <a:t>Over the past 10 years, a certain number of alternatives to TCP </a:t>
            </a:r>
            <a:r>
              <a:rPr lang="en-US" sz="2000" dirty="0" smtClean="0"/>
              <a:t>have been </a:t>
            </a:r>
            <a:r>
              <a:rPr lang="en-US" sz="2000" dirty="0"/>
              <a:t>put forward and introduced in modern </a:t>
            </a:r>
            <a:r>
              <a:rPr lang="en-US" sz="2000" dirty="0" smtClean="0"/>
              <a:t>systems</a:t>
            </a:r>
            <a:r>
              <a:rPr lang="en-US" sz="2000" dirty="0"/>
              <a:t>.</a:t>
            </a:r>
          </a:p>
          <a:p>
            <a:r>
              <a:rPr lang="en-US" sz="2000" dirty="0"/>
              <a:t>The protocol aspect is not the sole parameter to take </a:t>
            </a:r>
            <a:r>
              <a:rPr lang="en-US" sz="2000" dirty="0" smtClean="0"/>
              <a:t>into consideration </a:t>
            </a:r>
            <a:r>
              <a:rPr lang="en-US" sz="2000" dirty="0"/>
              <a:t>for evaluating and improving end-to-end performance.</a:t>
            </a:r>
          </a:p>
          <a:p>
            <a:r>
              <a:rPr lang="en-US" sz="2000" dirty="0"/>
              <a:t>Actually, in the very core of the communication nodes used, delays </a:t>
            </a:r>
            <a:r>
              <a:rPr lang="en-US" sz="2000" dirty="0" smtClean="0"/>
              <a:t>due to </a:t>
            </a:r>
            <a:r>
              <a:rPr lang="en-US" sz="2000" dirty="0"/>
              <a:t>different data movement and control operations within a machine </a:t>
            </a:r>
            <a:r>
              <a:rPr lang="en-US" sz="2000" dirty="0" smtClean="0"/>
              <a:t>are significant </a:t>
            </a:r>
            <a:r>
              <a:rPr lang="en-US" sz="2000" dirty="0"/>
              <a:t>compared to the delays encountered on the network </a:t>
            </a:r>
            <a:r>
              <a:rPr lang="en-US" sz="2000" dirty="0" smtClean="0"/>
              <a:t>itself (cables </a:t>
            </a:r>
            <a:r>
              <a:rPr lang="en-US" sz="2000" dirty="0"/>
              <a:t>and routers).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heterogeneity of performance needs must </a:t>
            </a:r>
            <a:r>
              <a:rPr lang="en-US" sz="2000" dirty="0" smtClean="0"/>
              <a:t>also be </a:t>
            </a:r>
            <a:r>
              <a:rPr lang="en-US" sz="2000" dirty="0"/>
              <a:t>taken into consideration.</a:t>
            </a:r>
          </a:p>
          <a:p>
            <a:r>
              <a:rPr lang="en-US" sz="2000" dirty="0"/>
              <a:t>The protocols used in the context of distributed computing </a:t>
            </a:r>
            <a:r>
              <a:rPr lang="en-US" sz="2000" dirty="0" smtClean="0"/>
              <a:t>have gradually </a:t>
            </a:r>
            <a:r>
              <a:rPr lang="en-US" sz="2000" dirty="0"/>
              <a:t>became increasingly diverse because of the heterogeneity </a:t>
            </a:r>
            <a:r>
              <a:rPr lang="en-US" sz="2000" dirty="0" smtClean="0"/>
              <a:t>of the </a:t>
            </a:r>
            <a:r>
              <a:rPr lang="en-US" sz="2000" dirty="0"/>
              <a:t>underlying physical technologies and applications needs.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3025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1878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</vt:lpstr>
      <vt:lpstr>Introduction</vt:lpstr>
      <vt:lpstr>Cluster, Grid and Cloud Computing</vt:lpstr>
      <vt:lpstr>Cluster, Grid and Cloud Computing</vt:lpstr>
      <vt:lpstr>Role of Communication Protocols. </vt:lpstr>
      <vt:lpstr>Role of Communication Protocols. </vt:lpstr>
      <vt:lpstr>Role of Communication Protocols. </vt:lpstr>
      <vt:lpstr>Role of Communication Protocols. </vt:lpstr>
      <vt:lpstr>Role of Communication Protocols. </vt:lpstr>
      <vt:lpstr>Role of Communication Protocols. </vt:lpstr>
      <vt:lpstr>Demand for Computing Power</vt:lpstr>
      <vt:lpstr>Computer clusters</vt:lpstr>
      <vt:lpstr>Server Clusters</vt:lpstr>
      <vt:lpstr>Server Clusters</vt:lpstr>
      <vt:lpstr>Server Clusters</vt:lpstr>
      <vt:lpstr>Server Clusters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Qasim-L</dc:creator>
  <cp:lastModifiedBy>Microsoft</cp:lastModifiedBy>
  <cp:revision>24</cp:revision>
  <dcterms:created xsi:type="dcterms:W3CDTF">2006-08-16T00:00:00Z</dcterms:created>
  <dcterms:modified xsi:type="dcterms:W3CDTF">2020-10-19T10:50:40Z</dcterms:modified>
</cp:coreProperties>
</file>