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40"/>
  </p:notesMasterIdLst>
  <p:handoutMasterIdLst>
    <p:handoutMasterId r:id="rId41"/>
  </p:handoutMasterIdLst>
  <p:sldIdLst>
    <p:sldId id="256" r:id="rId2"/>
    <p:sldId id="371" r:id="rId3"/>
    <p:sldId id="257" r:id="rId4"/>
    <p:sldId id="369" r:id="rId5"/>
    <p:sldId id="258" r:id="rId6"/>
    <p:sldId id="370" r:id="rId7"/>
    <p:sldId id="374" r:id="rId8"/>
    <p:sldId id="375" r:id="rId9"/>
    <p:sldId id="376" r:id="rId10"/>
    <p:sldId id="377" r:id="rId11"/>
    <p:sldId id="259" r:id="rId12"/>
    <p:sldId id="372" r:id="rId13"/>
    <p:sldId id="260" r:id="rId14"/>
    <p:sldId id="261" r:id="rId15"/>
    <p:sldId id="262" r:id="rId16"/>
    <p:sldId id="367" r:id="rId17"/>
    <p:sldId id="368" r:id="rId18"/>
    <p:sldId id="381" r:id="rId19"/>
    <p:sldId id="382" r:id="rId20"/>
    <p:sldId id="383" r:id="rId21"/>
    <p:sldId id="384" r:id="rId22"/>
    <p:sldId id="385" r:id="rId23"/>
    <p:sldId id="380" r:id="rId24"/>
    <p:sldId id="378" r:id="rId25"/>
    <p:sldId id="379" r:id="rId26"/>
    <p:sldId id="355" r:id="rId27"/>
    <p:sldId id="263" r:id="rId28"/>
    <p:sldId id="386" r:id="rId29"/>
    <p:sldId id="274" r:id="rId30"/>
    <p:sldId id="331" r:id="rId31"/>
    <p:sldId id="332" r:id="rId32"/>
    <p:sldId id="333" r:id="rId33"/>
    <p:sldId id="334" r:id="rId34"/>
    <p:sldId id="335" r:id="rId35"/>
    <p:sldId id="336" r:id="rId36"/>
    <p:sldId id="338" r:id="rId37"/>
    <p:sldId id="339" r:id="rId38"/>
    <p:sldId id="340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56" autoAdjust="0"/>
  </p:normalViewPr>
  <p:slideViewPr>
    <p:cSldViewPr snapToGrid="0" snapToObjects="1"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CB893E-3F74-774D-9952-F4A143823D86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C48B7-3068-0A42-98A8-4C3674277C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000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32EAE-3C08-0D43-9E07-E80D1C92A2F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E556A-40F9-084D-98C3-3BF4B5142D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21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556A-40F9-084D-98C3-3BF4B5142D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809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50442-E5F7-4845-8EE9-C3255DE541D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556A-40F9-084D-98C3-3BF4B5142D2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359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556A-40F9-084D-98C3-3BF4B5142D2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62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556A-40F9-084D-98C3-3BF4B5142D2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111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556A-40F9-084D-98C3-3BF4B5142D2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764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50442-E5F7-4845-8EE9-C3255DE541D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071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C58E9-A850-4ED8-8A82-67A2507E89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603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556A-40F9-084D-98C3-3BF4B5142D2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97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C58E9-A850-4ED8-8A82-67A2507E89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99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556A-40F9-084D-98C3-3BF4B5142D2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623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556A-40F9-084D-98C3-3BF4B5142D2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498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650442-E5F7-4845-8EE9-C3255DE541D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E556A-40F9-084D-98C3-3BF4B5142D2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1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Friday, March 20,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CSE 40814/60814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5257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r>
              <a:rPr lang="en-US" dirty="0" smtClean="0"/>
              <a:t>Computer Science &amp; Engineering, University of Notre Dame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Mobile Computing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8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Scene 2</a:t>
            </a:r>
            <a:endParaRPr lang="en-US" dirty="0"/>
          </a:p>
        </p:txBody>
      </p:sp>
      <p:pic>
        <p:nvPicPr>
          <p:cNvPr id="4" name="Picture 3" descr="iStock-53731226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1725381"/>
            <a:ext cx="7028688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28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Smartphone adjusts the screen to the orientation of the device</a:t>
            </a:r>
          </a:p>
          <a:p>
            <a:r>
              <a:rPr lang="en-US" sz="2800" dirty="0" smtClean="0"/>
              <a:t>Apple Watch turns on display if arm lifted/rotated</a:t>
            </a:r>
            <a:endParaRPr lang="en-US" sz="2800" dirty="0"/>
          </a:p>
          <a:p>
            <a:r>
              <a:rPr lang="en-US" sz="2800" dirty="0" smtClean="0"/>
              <a:t>Orientation is determined by using both a gyroscope and an accelerometer.</a:t>
            </a:r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0031" y="4204106"/>
            <a:ext cx="3245983" cy="231882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2000" y="4281222"/>
            <a:ext cx="3733800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18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sz="2800" dirty="0"/>
              <a:t>Phone display adjusts the brightness of the display based on the surrounding area </a:t>
            </a:r>
            <a:endParaRPr lang="en-US" sz="2800" dirty="0" smtClean="0"/>
          </a:p>
          <a:p>
            <a:pPr marL="342900" indent="-342900"/>
            <a:r>
              <a:rPr lang="en-US" sz="2600" dirty="0" smtClean="0"/>
              <a:t>Uses </a:t>
            </a:r>
            <a:r>
              <a:rPr lang="en-US" sz="2600" dirty="0"/>
              <a:t>a light sensor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787" y="3649595"/>
            <a:ext cx="3759200" cy="2159000"/>
          </a:xfrm>
          <a:prstGeom prst="rect">
            <a:avLst/>
          </a:prstGeom>
        </p:spPr>
      </p:pic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557" y="3824695"/>
            <a:ext cx="4445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537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Device displays user’s location, shows route to a desired destination, find nearby stores, </a:t>
            </a:r>
            <a:r>
              <a:rPr lang="en-US" sz="2800" dirty="0" err="1" smtClean="0"/>
              <a:t>geotag</a:t>
            </a:r>
            <a:r>
              <a:rPr lang="en-US" sz="2800" dirty="0" smtClean="0"/>
              <a:t> images on social media,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 smtClean="0"/>
              <a:t>Uses location sensor</a:t>
            </a:r>
          </a:p>
        </p:txBody>
      </p:sp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797" y="3899997"/>
            <a:ext cx="3251200" cy="250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0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The time is displayed on the phone.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Time zone change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Daylight savings time</a:t>
            </a:r>
          </a:p>
          <a:p>
            <a:pPr>
              <a:buNone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841248" lvl="1" indent="-457200">
              <a:buFont typeface="Arial" panose="020B0604020202020204" pitchFamily="34" charset="0"/>
              <a:buChar char="•"/>
            </a:pPr>
            <a:endParaRPr lang="en-US" sz="2600" dirty="0"/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974" y="3579279"/>
            <a:ext cx="5493196" cy="2391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26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Device disables touch screen when the user speaks on the </a:t>
            </a:r>
            <a:r>
              <a:rPr lang="en-US" sz="2800" dirty="0" smtClean="0"/>
              <a:t>phone</a:t>
            </a:r>
          </a:p>
          <a:p>
            <a:r>
              <a:rPr lang="en-US" sz="2800" dirty="0" smtClean="0"/>
              <a:t>Uses a </a:t>
            </a:r>
            <a:r>
              <a:rPr lang="en-US" sz="2800" dirty="0"/>
              <a:t>proximity </a:t>
            </a:r>
            <a:r>
              <a:rPr lang="en-US" sz="2800" dirty="0" smtClean="0"/>
              <a:t>sensor</a:t>
            </a:r>
            <a:r>
              <a:rPr lang="en-US" sz="2800" dirty="0"/>
              <a:t> </a:t>
            </a:r>
            <a:r>
              <a:rPr lang="en-US" sz="2800" dirty="0" smtClean="0"/>
              <a:t>(infrared signal travel time)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926" y="3533170"/>
            <a:ext cx="2058591" cy="2744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72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sz="2800" dirty="0"/>
              <a:t>Active Badge location system</a:t>
            </a:r>
          </a:p>
          <a:p>
            <a:pPr marL="726948" lvl="1" indent="-342900"/>
            <a:r>
              <a:rPr lang="en-US" sz="2600" dirty="0"/>
              <a:t>One of the first context-aware </a:t>
            </a:r>
            <a:r>
              <a:rPr lang="en-US" sz="2600" dirty="0" smtClean="0"/>
              <a:t>		applications</a:t>
            </a:r>
          </a:p>
          <a:p>
            <a:pPr marL="726948" lvl="1" indent="-342900"/>
            <a:r>
              <a:rPr lang="en-US" sz="2600" b="1" dirty="0" smtClean="0"/>
              <a:t>Context = location</a:t>
            </a:r>
            <a:endParaRPr lang="en-US" sz="2600" b="1" dirty="0"/>
          </a:p>
          <a:p>
            <a:pPr marL="726948" lvl="1" indent="-342900"/>
            <a:r>
              <a:rPr lang="en-US" sz="2600" dirty="0"/>
              <a:t>Call-forwarding system</a:t>
            </a:r>
          </a:p>
          <a:p>
            <a:pPr marL="726948" lvl="1" indent="-342900"/>
            <a:r>
              <a:rPr lang="en-US" sz="2600" dirty="0"/>
              <a:t>Issues</a:t>
            </a:r>
          </a:p>
          <a:p>
            <a:pPr marL="909828" lvl="2" indent="-342900"/>
            <a:r>
              <a:rPr lang="en-US" sz="2200" dirty="0"/>
              <a:t>Private call forwarding to a public room</a:t>
            </a:r>
          </a:p>
          <a:p>
            <a:pPr marL="909828" lvl="2" indent="-342900"/>
            <a:r>
              <a:rPr lang="en-US" sz="2200" dirty="0"/>
              <a:t>Call is forwarded </a:t>
            </a:r>
            <a:r>
              <a:rPr lang="en-US" sz="2200" dirty="0" smtClean="0"/>
              <a:t>to </a:t>
            </a:r>
            <a:r>
              <a:rPr lang="en-US" sz="2200" dirty="0"/>
              <a:t>important meeting</a:t>
            </a:r>
          </a:p>
          <a:p>
            <a:endParaRPr lang="en-US" dirty="0"/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7277" y="533400"/>
            <a:ext cx="31496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201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/>
            <a:r>
              <a:rPr lang="en-US" sz="2800" dirty="0"/>
              <a:t>Schneider trucking trackers</a:t>
            </a:r>
          </a:p>
          <a:p>
            <a:pPr marL="726948" lvl="1" indent="-342900"/>
            <a:r>
              <a:rPr lang="en-US" sz="2600" dirty="0"/>
              <a:t>Uses GPS to track loads</a:t>
            </a:r>
          </a:p>
          <a:p>
            <a:pPr marL="726948" lvl="1" indent="-342900"/>
            <a:r>
              <a:rPr lang="en-US" sz="2600" dirty="0"/>
              <a:t>Sends a notification when a load nears </a:t>
            </a:r>
            <a:r>
              <a:rPr lang="en-US" sz="2600" dirty="0" smtClean="0"/>
              <a:t>its </a:t>
            </a:r>
            <a:r>
              <a:rPr lang="en-US" sz="2600" dirty="0"/>
              <a:t>destination</a:t>
            </a:r>
          </a:p>
          <a:p>
            <a:pPr marL="726948" lvl="1" indent="-342900"/>
            <a:r>
              <a:rPr lang="en-US" sz="2600" dirty="0"/>
              <a:t>Sends emergency notifications when </a:t>
            </a:r>
            <a:r>
              <a:rPr lang="en-US" sz="2600" dirty="0" smtClean="0"/>
              <a:t>certain conditions </a:t>
            </a:r>
            <a:r>
              <a:rPr lang="en-US" sz="2600" dirty="0"/>
              <a:t>are met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97"/>
          <a:stretch/>
        </p:blipFill>
        <p:spPr>
          <a:xfrm>
            <a:off x="5422092" y="4074875"/>
            <a:ext cx="2551634" cy="210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472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Proximate Selection/Contextual Information</a:t>
            </a:r>
            <a:endParaRPr lang="en-US" dirty="0"/>
          </a:p>
        </p:txBody>
      </p:sp>
      <p:pic>
        <p:nvPicPr>
          <p:cNvPr id="3" name="Picture 2" descr="1195035783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818" y="2179449"/>
            <a:ext cx="6121400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5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Proximate Selection/Contextual Information</a:t>
            </a:r>
            <a:endParaRPr lang="en-US" dirty="0"/>
          </a:p>
        </p:txBody>
      </p:sp>
      <p:pic>
        <p:nvPicPr>
          <p:cNvPr id="3" name="Picture 2" descr="homedal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76" y="1585576"/>
            <a:ext cx="7607300" cy="519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84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Structure 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14688" y="1912433"/>
            <a:ext cx="2743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zh-TW" sz="28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charset="0"/>
              </a:rPr>
              <a:t>System</a:t>
            </a:r>
            <a:endParaRPr lang="en-US" altLang="zh-TW" sz="28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300288" y="2369633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lg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957888" y="2369633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lg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90600" y="1864808"/>
            <a:ext cx="12271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TW" sz="2800" i="1">
                <a:latin typeface="Times New Roman" charset="0"/>
              </a:rPr>
              <a:t>explicit</a:t>
            </a:r>
            <a:endParaRPr lang="en-US" altLang="zh-TW" sz="2800">
              <a:latin typeface="Times New Roman" charset="0"/>
            </a:endParaRPr>
          </a:p>
          <a:p>
            <a:r>
              <a:rPr lang="en-US" altLang="zh-TW" sz="2800">
                <a:latin typeface="Times New Roman" charset="0"/>
              </a:rPr>
              <a:t>input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872288" y="1864808"/>
            <a:ext cx="12271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TW" sz="2800" i="1">
                <a:latin typeface="Times New Roman" charset="0"/>
              </a:rPr>
              <a:t>explicit</a:t>
            </a:r>
          </a:p>
          <a:p>
            <a:r>
              <a:rPr lang="en-US" altLang="zh-TW" sz="2800">
                <a:latin typeface="Times New Roman" charset="0"/>
              </a:rPr>
              <a:t>output</a:t>
            </a:r>
          </a:p>
        </p:txBody>
      </p:sp>
    </p:spTree>
    <p:extLst>
      <p:ext uri="{BB962C8B-B14F-4D97-AF65-F5344CB8AC3E}">
        <p14:creationId xmlns:p14="http://schemas.microsoft.com/office/powerpoint/2010/main" val="374371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Automatic Contextual Reconfiguration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Add, remove, or alter components based on context</a:t>
            </a:r>
          </a:p>
          <a:p>
            <a:r>
              <a:rPr lang="en-US" dirty="0" smtClean="0"/>
              <a:t>Smart notifications on phone (ring, vibrate, </a:t>
            </a:r>
            <a:r>
              <a:rPr lang="en-US" dirty="0" err="1" smtClean="0"/>
              <a:t>autoresponse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 descr="android-and-ios-sound-settings-vibrate-on-ring_5-100596403-orig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661" y="2814507"/>
            <a:ext cx="6513298" cy="366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26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Contextual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can parameterize commands with context-filtered values; execution changes based on context</a:t>
            </a:r>
          </a:p>
          <a:p>
            <a:r>
              <a:rPr lang="en-US" dirty="0" smtClean="0"/>
              <a:t>Example: universal remote control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5164" y="3368695"/>
            <a:ext cx="25146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99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Context-Triggered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Simple if-then condition-action rules, automatically invoked</a:t>
            </a:r>
          </a:p>
          <a:p>
            <a:r>
              <a:rPr lang="en-US" sz="2000" dirty="0" smtClean="0"/>
              <a:t>Reminder: if I step into the car on weekday morning and don’t have suitcase with me, remind me to get it</a:t>
            </a:r>
          </a:p>
          <a:p>
            <a:endParaRPr lang="en-US" dirty="0" smtClean="0"/>
          </a:p>
        </p:txBody>
      </p:sp>
      <p:pic>
        <p:nvPicPr>
          <p:cNvPr id="4" name="Picture 3" descr="IMG_3012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110" y="2665495"/>
            <a:ext cx="2352120" cy="417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64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Context?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Reduce cognitive load of user</a:t>
            </a:r>
          </a:p>
          <a:p>
            <a:pPr>
              <a:lnSpc>
                <a:spcPct val="90000"/>
              </a:lnSpc>
            </a:pPr>
            <a:r>
              <a:rPr lang="en-US" sz="2200" b="1" dirty="0" smtClean="0"/>
              <a:t>Proactivity</a:t>
            </a:r>
            <a:endParaRPr lang="en-US" sz="2200" b="1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Set up </a:t>
            </a:r>
            <a:r>
              <a:rPr lang="en-US" dirty="0"/>
              <a:t>environment according to user’s </a:t>
            </a:r>
            <a:r>
              <a:rPr lang="en-US" dirty="0" smtClean="0"/>
              <a:t>preferences/history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Auto-completion of forms (location, time in timetable)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Reminders</a:t>
            </a:r>
          </a:p>
          <a:p>
            <a:pPr>
              <a:lnSpc>
                <a:spcPct val="90000"/>
              </a:lnSpc>
            </a:pPr>
            <a:r>
              <a:rPr lang="en-US" sz="2200" b="1" dirty="0"/>
              <a:t>Search and filter information </a:t>
            </a:r>
            <a:r>
              <a:rPr lang="en-US" sz="2200" dirty="0"/>
              <a:t>according to </a:t>
            </a:r>
            <a:r>
              <a:rPr lang="en-US" sz="2200" dirty="0" smtClean="0"/>
              <a:t>user’s needs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b="1" dirty="0"/>
              <a:t>Avoid interrupting </a:t>
            </a:r>
            <a:r>
              <a:rPr lang="en-US" sz="2200" dirty="0"/>
              <a:t>the user in inappropriate situations</a:t>
            </a:r>
          </a:p>
          <a:p>
            <a:pPr>
              <a:lnSpc>
                <a:spcPct val="90000"/>
              </a:lnSpc>
            </a:pPr>
            <a:r>
              <a:rPr lang="en-GB" sz="2200" b="1" dirty="0"/>
              <a:t>Smart environments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Turn devices on/off, start applications, … depending on location, time, situation (lecture, meeting, home cinema, …)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Discover and use nearby interaction </a:t>
            </a:r>
            <a:r>
              <a:rPr lang="en-GB" dirty="0" smtClean="0"/>
              <a:t>devices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507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Context: Train Booking App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Customer provides customer# and booking details (</a:t>
            </a:r>
            <a:r>
              <a:rPr lang="en-US" b="1" dirty="0" smtClean="0"/>
              <a:t>explicit input</a:t>
            </a:r>
            <a:r>
              <a:rPr lang="en-US" dirty="0" smtClean="0"/>
              <a:t>)</a:t>
            </a:r>
          </a:p>
          <a:p>
            <a:pPr marL="182880" lvl="1"/>
            <a:r>
              <a:rPr lang="en-US" sz="2400" dirty="0"/>
              <a:t>Location, time are required and can be automatically derived from context information (</a:t>
            </a:r>
            <a:r>
              <a:rPr lang="en-US" sz="2400" b="1" dirty="0"/>
              <a:t>implicit input</a:t>
            </a:r>
            <a:r>
              <a:rPr lang="en-US" sz="2400" dirty="0" smtClean="0"/>
              <a:t>)</a:t>
            </a:r>
          </a:p>
          <a:p>
            <a:pPr marL="182880" lvl="1"/>
            <a:r>
              <a:rPr lang="en-US" sz="2400" dirty="0" smtClean="0"/>
              <a:t>Additional information: current temperature, number of people around you, what you wear, heart rate, </a:t>
            </a:r>
            <a:r>
              <a:rPr lang="mr-IN" sz="2400" dirty="0" smtClean="0"/>
              <a:t>…</a:t>
            </a:r>
            <a:endParaRPr lang="en-US" sz="2400" dirty="0" smtClean="0"/>
          </a:p>
          <a:p>
            <a:pPr marL="182880" lvl="1"/>
            <a:endParaRPr lang="en-US" sz="2400" dirty="0"/>
          </a:p>
          <a:p>
            <a:pPr marL="182880" lvl="1"/>
            <a:endParaRPr lang="en-US" sz="2400" dirty="0" smtClean="0"/>
          </a:p>
          <a:p>
            <a:pPr marL="182880" lvl="1"/>
            <a:endParaRPr lang="en-US" sz="2400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5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Time</a:t>
            </a:r>
            <a:r>
              <a:rPr lang="en-US" dirty="0" smtClean="0"/>
              <a:t> Context (current time, day of week, etc.)</a:t>
            </a:r>
          </a:p>
          <a:p>
            <a:r>
              <a:rPr lang="en-US" b="1" dirty="0" smtClean="0"/>
              <a:t>Physical</a:t>
            </a:r>
            <a:r>
              <a:rPr lang="en-US" dirty="0" smtClean="0"/>
              <a:t> Context (location, temperature, etc.)</a:t>
            </a:r>
          </a:p>
          <a:p>
            <a:r>
              <a:rPr lang="en-US" b="1" dirty="0" smtClean="0"/>
              <a:t>User</a:t>
            </a:r>
            <a:r>
              <a:rPr lang="en-US" dirty="0" smtClean="0"/>
              <a:t> Context (characteristics, habits, history, etc.)</a:t>
            </a:r>
          </a:p>
          <a:p>
            <a:r>
              <a:rPr lang="en-US" b="1" dirty="0" smtClean="0"/>
              <a:t>Computational</a:t>
            </a:r>
            <a:r>
              <a:rPr lang="en-US" dirty="0" smtClean="0"/>
              <a:t> Context (user input, customer history from database, network status, etc.)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1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 of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“Context is </a:t>
            </a:r>
            <a:r>
              <a:rPr lang="en-GB" altLang="ko-KR" b="1" dirty="0">
                <a:ea typeface="굴림" charset="0"/>
                <a:cs typeface="굴림" charset="0"/>
              </a:rPr>
              <a:t>any information that can be used to characterize the situation of an entity</a:t>
            </a:r>
            <a:r>
              <a:rPr lang="en-GB" altLang="ko-KR" dirty="0">
                <a:ea typeface="굴림" charset="0"/>
                <a:cs typeface="굴림" charset="0"/>
              </a:rPr>
              <a:t>. An entity is a person, place, or object that is considered </a:t>
            </a:r>
            <a:r>
              <a:rPr lang="en-GB" altLang="ko-KR" b="1" dirty="0">
                <a:ea typeface="굴림" charset="0"/>
                <a:cs typeface="굴림" charset="0"/>
              </a:rPr>
              <a:t>relevant</a:t>
            </a:r>
            <a:r>
              <a:rPr lang="en-GB" altLang="ko-KR" dirty="0">
                <a:ea typeface="굴림" charset="0"/>
                <a:cs typeface="굴림" charset="0"/>
              </a:rPr>
              <a:t> to the interaction between a user and an application, including the user and applications themselves</a:t>
            </a:r>
            <a:r>
              <a:rPr lang="en-GB" altLang="ko-KR" dirty="0" smtClean="0">
                <a:ea typeface="굴림" charset="0"/>
                <a:cs typeface="굴림" charset="0"/>
              </a:rPr>
              <a:t>”</a:t>
            </a:r>
            <a:r>
              <a:rPr lang="en-GB" altLang="ko-KR" i="1" dirty="0" smtClean="0">
                <a:ea typeface="굴림" charset="0"/>
                <a:cs typeface="굴림" charset="0"/>
              </a:rPr>
              <a:t> </a:t>
            </a:r>
            <a:r>
              <a:rPr lang="en-GB" altLang="ko-KR" dirty="0" smtClean="0">
                <a:ea typeface="굴림" charset="0"/>
                <a:cs typeface="굴림" charset="0"/>
              </a:rPr>
              <a:t>[</a:t>
            </a:r>
            <a:r>
              <a:rPr lang="en-GB" altLang="ko-KR" dirty="0" err="1" smtClean="0">
                <a:ea typeface="굴림" charset="0"/>
                <a:cs typeface="굴림" charset="0"/>
              </a:rPr>
              <a:t>Dey</a:t>
            </a:r>
            <a:r>
              <a:rPr lang="en-GB" altLang="ko-KR" dirty="0" smtClean="0">
                <a:ea typeface="굴림" charset="0"/>
                <a:cs typeface="굴림" charset="0"/>
              </a:rPr>
              <a:t> et al. 2001]</a:t>
            </a:r>
          </a:p>
          <a:p>
            <a:endParaRPr lang="en-GB" dirty="0" smtClean="0">
              <a:ea typeface="굴림" charset="0"/>
              <a:cs typeface="굴림" charset="0"/>
            </a:endParaRPr>
          </a:p>
          <a:p>
            <a:r>
              <a:rPr lang="en-GB" dirty="0" smtClean="0">
                <a:ea typeface="굴림" charset="0"/>
                <a:cs typeface="굴림" charset="0"/>
              </a:rPr>
              <a:t>Auxiliary: not essential</a:t>
            </a:r>
          </a:p>
          <a:p>
            <a:r>
              <a:rPr lang="en-GB" dirty="0" smtClean="0">
                <a:ea typeface="굴림" charset="0"/>
                <a:cs typeface="굴림" charset="0"/>
              </a:rPr>
              <a:t>Relevant: can actually be used</a:t>
            </a:r>
            <a:endParaRPr lang="en-GB" dirty="0">
              <a:ea typeface="굴림" charset="0"/>
              <a:cs typeface="굴림" charset="0"/>
            </a:endParaRPr>
          </a:p>
        </p:txBody>
      </p:sp>
      <p:pic>
        <p:nvPicPr>
          <p:cNvPr id="5" name="Picture 4" descr="Fig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566" y="3802037"/>
            <a:ext cx="2857761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862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0283"/>
            <a:ext cx="8229600" cy="4876800"/>
          </a:xfrm>
        </p:spPr>
        <p:txBody>
          <a:bodyPr>
            <a:normAutofit/>
          </a:bodyPr>
          <a:lstStyle/>
          <a:p>
            <a:r>
              <a:rPr lang="en-US" altLang="ko-KR" b="1" dirty="0" smtClean="0">
                <a:ea typeface="굴림" charset="-127"/>
                <a:cs typeface="굴림" charset="-127"/>
              </a:rPr>
              <a:t>External (physical)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Context that can be measured by hardware sensors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Examples: location, light, sound, movement, touch, temperature, air pressure, etc.</a:t>
            </a:r>
          </a:p>
          <a:p>
            <a:pPr lvl="1"/>
            <a:endParaRPr lang="en-US" altLang="ko-KR" dirty="0" smtClean="0">
              <a:ea typeface="굴림" charset="-127"/>
              <a:cs typeface="굴림" charset="-127"/>
            </a:endParaRPr>
          </a:p>
          <a:p>
            <a:r>
              <a:rPr lang="en-US" altLang="ko-KR" b="1" dirty="0" smtClean="0">
                <a:ea typeface="굴림" charset="-127"/>
                <a:cs typeface="굴림" charset="-127"/>
              </a:rPr>
              <a:t>Internal (logical)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Mostly specified by the user or captured monitoring the user’s interaction</a:t>
            </a:r>
          </a:p>
          <a:p>
            <a:pPr lvl="1"/>
            <a:r>
              <a:rPr lang="en-US" altLang="ko-KR" dirty="0" smtClean="0">
                <a:ea typeface="굴림" charset="-127"/>
                <a:cs typeface="굴림" charset="-127"/>
              </a:rPr>
              <a:t>Examples: the user’s goal, tasks, work context, business processes, the user’s emotional state,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32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Self-Awareness:</a:t>
            </a:r>
          </a:p>
          <a:p>
            <a:pPr lvl="1"/>
            <a:r>
              <a:rPr lang="en-US" dirty="0" smtClean="0"/>
              <a:t>Context</a:t>
            </a:r>
            <a:r>
              <a:rPr lang="en-US" dirty="0"/>
              <a:t>-awareness helps technology to “get it right”</a:t>
            </a:r>
          </a:p>
          <a:p>
            <a:pPr lvl="1"/>
            <a:r>
              <a:rPr lang="en-US" dirty="0"/>
              <a:t>But context is hard to sense (quantity, subtleness)</a:t>
            </a:r>
          </a:p>
          <a:p>
            <a:pPr lvl="1"/>
            <a:r>
              <a:rPr lang="en-US" dirty="0"/>
              <a:t>Computers are not self-aware like humans</a:t>
            </a:r>
          </a:p>
          <a:p>
            <a:endParaRPr lang="en-US" dirty="0"/>
          </a:p>
          <a:p>
            <a:pPr lvl="1"/>
            <a:r>
              <a:rPr lang="en-US" dirty="0" smtClean="0"/>
              <a:t>When </a:t>
            </a:r>
            <a:r>
              <a:rPr lang="en-US" dirty="0"/>
              <a:t>the system does the wrong thing</a:t>
            </a:r>
          </a:p>
          <a:p>
            <a:pPr lvl="2"/>
            <a:r>
              <a:rPr lang="en-US" dirty="0"/>
              <a:t>auto-locking car doors</a:t>
            </a:r>
          </a:p>
          <a:p>
            <a:pPr lvl="2"/>
            <a:r>
              <a:rPr lang="en-US" dirty="0"/>
              <a:t>screen saver during presentation</a:t>
            </a:r>
          </a:p>
          <a:p>
            <a:pPr lvl="2"/>
            <a:r>
              <a:rPr lang="en-US" dirty="0"/>
              <a:t>microphone amplifying a whisper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36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Intelligence</a:t>
            </a:r>
          </a:p>
          <a:p>
            <a:pPr lvl="1"/>
            <a:r>
              <a:rPr lang="en-US" dirty="0" smtClean="0"/>
              <a:t>Context data must be coupled with the ability to interpret it, but computers are bad at “common sense”.</a:t>
            </a:r>
          </a:p>
          <a:p>
            <a:pPr lvl="1"/>
            <a:r>
              <a:rPr lang="en-US" dirty="0" smtClean="0"/>
              <a:t>More rules ≠ intelligence</a:t>
            </a:r>
          </a:p>
          <a:p>
            <a:pPr lvl="1"/>
            <a:r>
              <a:rPr lang="en-US" dirty="0" smtClean="0"/>
              <a:t>More rules = more complexity, harder to understand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Keep </a:t>
            </a:r>
            <a:r>
              <a:rPr lang="en-US" b="1" dirty="0" smtClean="0"/>
              <a:t>“Human in the Loop”?</a:t>
            </a:r>
          </a:p>
          <a:p>
            <a:pPr lvl="2"/>
            <a:r>
              <a:rPr lang="en-US" dirty="0" smtClean="0"/>
              <a:t>computers can detect, aggregate, portray information</a:t>
            </a:r>
          </a:p>
          <a:p>
            <a:pPr lvl="2"/>
            <a:r>
              <a:rPr lang="en-US" dirty="0" smtClean="0"/>
              <a:t>allow human users to interpret and act on it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s this a good strategy for all context-aware systems?</a:t>
            </a:r>
          </a:p>
        </p:txBody>
      </p:sp>
    </p:spTree>
    <p:extLst>
      <p:ext uri="{BB962C8B-B14F-4D97-AF65-F5344CB8AC3E}">
        <p14:creationId xmlns:p14="http://schemas.microsoft.com/office/powerpoint/2010/main" val="327072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as </a:t>
            </a:r>
            <a:r>
              <a:rPr lang="en-US" b="1" dirty="0" smtClean="0"/>
              <a:t>Implicit</a:t>
            </a:r>
            <a:r>
              <a:rPr lang="en-US" dirty="0" smtClean="0"/>
              <a:t> Input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14688" y="1912433"/>
            <a:ext cx="2743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altLang="zh-TW" sz="2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charset="0"/>
              </a:rPr>
              <a:t>Context-Aware</a:t>
            </a:r>
          </a:p>
          <a:p>
            <a:pPr algn="ctr"/>
            <a:r>
              <a:rPr lang="en-US" altLang="zh-TW" sz="28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charset="0"/>
              </a:rPr>
              <a:t>System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2300288" y="2369633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lg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5957888" y="2369633"/>
            <a:ext cx="914400" cy="0"/>
          </a:xfrm>
          <a:prstGeom prst="line">
            <a:avLst/>
          </a:prstGeom>
          <a:noFill/>
          <a:ln w="19050">
            <a:solidFill>
              <a:schemeClr val="tx1"/>
            </a:solidFill>
            <a:miter lim="800000"/>
            <a:headEnd/>
            <a:tailEnd type="triangle" w="lg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90600" y="1864808"/>
            <a:ext cx="12271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TW" sz="2800" i="1">
                <a:latin typeface="Times New Roman" charset="0"/>
              </a:rPr>
              <a:t>explicit</a:t>
            </a:r>
            <a:endParaRPr lang="en-US" altLang="zh-TW" sz="2800">
              <a:latin typeface="Times New Roman" charset="0"/>
            </a:endParaRPr>
          </a:p>
          <a:p>
            <a:r>
              <a:rPr lang="en-US" altLang="zh-TW" sz="2800">
                <a:latin typeface="Times New Roman" charset="0"/>
              </a:rPr>
              <a:t>input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872288" y="1864808"/>
            <a:ext cx="122713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altLang="zh-TW" sz="2800" i="1">
                <a:latin typeface="Times New Roman" charset="0"/>
              </a:rPr>
              <a:t>explicit</a:t>
            </a:r>
          </a:p>
          <a:p>
            <a:r>
              <a:rPr lang="en-US" altLang="zh-TW" sz="2800">
                <a:latin typeface="Times New Roman" charset="0"/>
              </a:rPr>
              <a:t>output</a:t>
            </a: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1905000" y="2979233"/>
            <a:ext cx="5181600" cy="3352800"/>
          </a:xfrm>
          <a:prstGeom prst="upArrowCallout">
            <a:avLst>
              <a:gd name="adj1" fmla="val 38636"/>
              <a:gd name="adj2" fmla="val 38636"/>
              <a:gd name="adj3" fmla="val 16667"/>
              <a:gd name="adj4" fmla="val 7495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193675"/>
            <a:r>
              <a:rPr lang="en-US" altLang="zh-TW" sz="2400" b="1" dirty="0">
                <a:solidFill>
                  <a:srgbClr val="000000"/>
                </a:solidFill>
                <a:latin typeface="Times New Roman" charset="0"/>
              </a:rPr>
              <a:t>Context:</a:t>
            </a:r>
          </a:p>
          <a:p>
            <a:pPr marL="193675">
              <a:lnSpc>
                <a:spcPct val="90000"/>
              </a:lnSpc>
              <a:buFontTx/>
              <a:buChar char="•"/>
            </a:pPr>
            <a:r>
              <a:rPr lang="en-US" altLang="zh-TW" sz="2400" dirty="0">
                <a:solidFill>
                  <a:srgbClr val="000000"/>
                </a:solidFill>
                <a:latin typeface="Times New Roman" charset="0"/>
              </a:rPr>
              <a:t> state of the user</a:t>
            </a:r>
          </a:p>
          <a:p>
            <a:pPr marL="193675">
              <a:lnSpc>
                <a:spcPct val="90000"/>
              </a:lnSpc>
              <a:buFontTx/>
              <a:buChar char="•"/>
            </a:pPr>
            <a:r>
              <a:rPr lang="en-US" altLang="zh-TW" sz="2400" dirty="0">
                <a:solidFill>
                  <a:srgbClr val="000000"/>
                </a:solidFill>
                <a:latin typeface="Times New Roman" charset="0"/>
              </a:rPr>
              <a:t> state of the physical environment</a:t>
            </a:r>
          </a:p>
          <a:p>
            <a:pPr marL="193675">
              <a:lnSpc>
                <a:spcPct val="90000"/>
              </a:lnSpc>
              <a:buFontTx/>
              <a:buChar char="•"/>
            </a:pPr>
            <a:r>
              <a:rPr lang="en-US" altLang="zh-TW" sz="2400" dirty="0">
                <a:solidFill>
                  <a:srgbClr val="000000"/>
                </a:solidFill>
                <a:latin typeface="Times New Roman" charset="0"/>
              </a:rPr>
              <a:t> state of the computing system</a:t>
            </a:r>
          </a:p>
          <a:p>
            <a:pPr marL="193675">
              <a:lnSpc>
                <a:spcPct val="90000"/>
              </a:lnSpc>
              <a:buFontTx/>
              <a:buChar char="•"/>
            </a:pPr>
            <a:r>
              <a:rPr lang="en-US" altLang="zh-TW" sz="2400" dirty="0">
                <a:solidFill>
                  <a:srgbClr val="000000"/>
                </a:solidFill>
                <a:latin typeface="Times New Roman" charset="0"/>
              </a:rPr>
              <a:t> history of user-computer interaction</a:t>
            </a:r>
          </a:p>
          <a:p>
            <a:pPr marL="193675">
              <a:lnSpc>
                <a:spcPct val="90000"/>
              </a:lnSpc>
              <a:buFontTx/>
              <a:buChar char="•"/>
            </a:pPr>
            <a:r>
              <a:rPr lang="en-US" altLang="zh-TW" sz="2400" dirty="0" smtClean="0">
                <a:solidFill>
                  <a:srgbClr val="000000"/>
                </a:solidFill>
                <a:latin typeface="Times New Roman" charset="0"/>
              </a:rPr>
              <a:t> .</a:t>
            </a:r>
            <a:r>
              <a:rPr lang="en-US" altLang="zh-TW" sz="2400" dirty="0">
                <a:solidFill>
                  <a:srgbClr val="000000"/>
                </a:solidFill>
                <a:latin typeface="Times New Roman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3912797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/>
              <a:t>Programming:</a:t>
            </a:r>
          </a:p>
          <a:p>
            <a:pPr marL="617220" lvl="1" indent="-342900"/>
            <a:r>
              <a:rPr lang="en-US" dirty="0" smtClean="0"/>
              <a:t>Developers have </a:t>
            </a:r>
            <a:r>
              <a:rPr lang="en-US" b="1" dirty="0" smtClean="0"/>
              <a:t>little experience with devices that gather the data </a:t>
            </a:r>
            <a:r>
              <a:rPr lang="en-US" dirty="0" smtClean="0"/>
              <a:t>(e.g., gyroscopes).</a:t>
            </a:r>
          </a:p>
          <a:p>
            <a:pPr marL="617220" lvl="1" indent="-342900"/>
            <a:r>
              <a:rPr lang="en-US" dirty="0" smtClean="0"/>
              <a:t>Data gathered from a sensor </a:t>
            </a:r>
            <a:r>
              <a:rPr lang="en-US" b="1" dirty="0" smtClean="0"/>
              <a:t>must be interpreted correctly</a:t>
            </a:r>
            <a:r>
              <a:rPr lang="en-US" dirty="0" smtClean="0"/>
              <a:t> in order for it to be useful.</a:t>
            </a:r>
          </a:p>
          <a:p>
            <a:pPr marL="617220" lvl="1" indent="-342900"/>
            <a:r>
              <a:rPr lang="en-US" dirty="0" smtClean="0"/>
              <a:t>Context comes from various sources and in order for this data to be useful it </a:t>
            </a:r>
            <a:r>
              <a:rPr lang="en-US" b="1" dirty="0" smtClean="0"/>
              <a:t>must be combined correctly</a:t>
            </a:r>
            <a:r>
              <a:rPr lang="en-US" dirty="0" smtClean="0"/>
              <a:t>  (i.e., the gyroscope and accelerometer working together to determine orientation).</a:t>
            </a:r>
          </a:p>
          <a:p>
            <a:pPr marL="617220" lvl="1" indent="-342900"/>
            <a:r>
              <a:rPr lang="en-US" dirty="0" smtClean="0"/>
              <a:t>The context </a:t>
            </a:r>
            <a:r>
              <a:rPr lang="en-US" b="1" dirty="0" smtClean="0"/>
              <a:t>changes constantly in real time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46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/>
              <a:t>Usability vs. control?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sz="2600" b="1" dirty="0" smtClean="0"/>
              <a:t>Automation</a:t>
            </a:r>
            <a:r>
              <a:rPr lang="en-US" sz="2600" dirty="0" smtClean="0"/>
              <a:t> reduces the amount of work that users have to do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Users like the idea of a device that completes tasks on their behalf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However, when users use these devices they feel a </a:t>
            </a:r>
            <a:r>
              <a:rPr lang="en-US" sz="2600" b="1" dirty="0" smtClean="0"/>
              <a:t>loss of control </a:t>
            </a:r>
            <a:r>
              <a:rPr lang="en-US" sz="2600" dirty="0" smtClean="0"/>
              <a:t>if a device has a high level of automation</a:t>
            </a:r>
          </a:p>
        </p:txBody>
      </p:sp>
    </p:spTree>
    <p:extLst>
      <p:ext uri="{BB962C8B-B14F-4D97-AF65-F5344CB8AC3E}">
        <p14:creationId xmlns:p14="http://schemas.microsoft.com/office/powerpoint/2010/main" val="1368973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/>
              <a:t>Privacy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Should law enforcement be able to access the history of a user?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/>
              <a:t>Correctness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Errors fusing data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Detection errors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Interpretation errors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/>
              <a:t>Complexity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Difficult to develop, maintain, understand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Reduces accuracy of the application</a:t>
            </a:r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358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/>
              <a:t>User preferences </a:t>
            </a:r>
            <a:endParaRPr lang="en-US" sz="2800" b="1" dirty="0"/>
          </a:p>
          <a:p>
            <a:pPr marL="617220" lvl="1" indent="-342900"/>
            <a:r>
              <a:rPr lang="en-US" sz="2400" dirty="0" smtClean="0"/>
              <a:t>May not match what the device does!</a:t>
            </a:r>
          </a:p>
          <a:p>
            <a:pPr marL="617220" lvl="1" indent="-342900"/>
            <a:r>
              <a:rPr lang="en-US" sz="2400" dirty="0" smtClean="0"/>
              <a:t>Everyone is different!</a:t>
            </a:r>
          </a:p>
          <a:p>
            <a:pPr marL="909828" lvl="2" indent="-342900"/>
            <a:r>
              <a:rPr lang="en-US" sz="2400" dirty="0" smtClean="0"/>
              <a:t>What is your idea of “nighttime”?</a:t>
            </a:r>
          </a:p>
          <a:p>
            <a:pPr marL="909828" lvl="2" indent="-342900"/>
            <a:r>
              <a:rPr lang="en-US" sz="2400" dirty="0" smtClean="0"/>
              <a:t>What is your idea of “warm”? Or “loud”?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smtClean="0"/>
              <a:t>Information overload</a:t>
            </a:r>
          </a:p>
          <a:p>
            <a:pPr marL="726948" lvl="1" indent="-342900">
              <a:buFont typeface="Arial" panose="020B0604020202020204" pitchFamily="34" charset="0"/>
              <a:buChar char="•"/>
            </a:pPr>
            <a:r>
              <a:rPr lang="en-US" sz="2600" dirty="0" smtClean="0"/>
              <a:t>Can overwhelm the user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45715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Keep an appropriate level of automation (avoid uncertainty)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The more automation we have, the less control we have over what is happening.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What happens if we give all control to machines?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Would you trust your phone to give you a dose of medicine?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Keep a balance between uncertainty and automation.</a:t>
            </a:r>
          </a:p>
        </p:txBody>
      </p:sp>
    </p:spTree>
    <p:extLst>
      <p:ext uri="{BB962C8B-B14F-4D97-AF65-F5344CB8AC3E}">
        <p14:creationId xmlns:p14="http://schemas.microsoft.com/office/powerpoint/2010/main" val="2111025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Avoid unnecessary </a:t>
            </a:r>
            <a:r>
              <a:rPr lang="en-US" sz="2800" dirty="0" smtClean="0"/>
              <a:t>interruptions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600" dirty="0"/>
              <a:t>P</a:t>
            </a:r>
            <a:r>
              <a:rPr lang="en-US" sz="2600" dirty="0" smtClean="0"/>
              <a:t>hone flashes a notification every 30 seconds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Eventually the user will ignore it!</a:t>
            </a:r>
            <a:endParaRPr lang="en-US" sz="2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Avoid information </a:t>
            </a:r>
            <a:r>
              <a:rPr lang="en-US" sz="2800" dirty="0" smtClean="0"/>
              <a:t>overload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Too much information can overwhelm the user, and bog down the device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Example: Walking down a busy street a user’s device is bombarded with suggestions of places to 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12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ocketables.com/images/2012/11/smart-actions-trigger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951" y="481695"/>
            <a:ext cx="7768063" cy="6137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751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81" y="1524000"/>
            <a:ext cx="7652680" cy="471714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Keep an appropriate level of system status visibility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Allow the user to see what action the device is taking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Be sure the user understands </a:t>
            </a:r>
            <a:r>
              <a:rPr lang="en-US" sz="2600" i="1" dirty="0" smtClean="0"/>
              <a:t>why</a:t>
            </a:r>
            <a:r>
              <a:rPr lang="en-US" sz="2600" dirty="0" smtClean="0"/>
              <a:t> the device is performing the action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Account for the impact of Social Context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A loud alert is not ideal for all situations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Allow for the personalization of individual needs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Allow user to change location names (set a location name to “home” for </a:t>
            </a:r>
            <a:r>
              <a:rPr lang="en-US" sz="2600" smtClean="0"/>
              <a:t>example)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82040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Secure the user’s </a:t>
            </a:r>
            <a:r>
              <a:rPr lang="en-US" sz="2800" dirty="0" smtClean="0"/>
              <a:t>privacy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Selling information to advertisers…is this right?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Giving information to the police, when does this cross the line?</a:t>
            </a:r>
          </a:p>
          <a:p>
            <a:pPr marL="841248" lvl="1" indent="-457200">
              <a:buFont typeface="Arial" panose="020B0604020202020204" pitchFamily="34" charset="0"/>
              <a:buChar char="•"/>
            </a:pPr>
            <a:r>
              <a:rPr lang="en-US" sz="2600" dirty="0" smtClean="0"/>
              <a:t>Sharing context information with others—Facebook location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478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Context?</a:t>
            </a:r>
            <a:endParaRPr lang="en-US" dirty="0"/>
          </a:p>
        </p:txBody>
      </p:sp>
      <p:pic>
        <p:nvPicPr>
          <p:cNvPr id="4" name="Picture 3" descr="Cellphone-Lane-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03" y="1397879"/>
            <a:ext cx="7126703" cy="5095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61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60502"/>
            <a:ext cx="8458200" cy="5029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5000"/>
              </a:lnSpc>
            </a:pPr>
            <a:r>
              <a:rPr lang="en-US" altLang="ko-KR" dirty="0" smtClean="0">
                <a:ea typeface="굴림" charset="-127"/>
                <a:cs typeface="굴림" charset="-127"/>
              </a:rPr>
              <a:t>Identity (user, others, objects)</a:t>
            </a:r>
          </a:p>
          <a:p>
            <a:pPr>
              <a:lnSpc>
                <a:spcPct val="105000"/>
              </a:lnSpc>
            </a:pPr>
            <a:r>
              <a:rPr lang="en-US" altLang="ko-KR" dirty="0" smtClean="0">
                <a:ea typeface="굴림" charset="-127"/>
                <a:cs typeface="굴림" charset="-127"/>
              </a:rPr>
              <a:t>Location</a:t>
            </a:r>
          </a:p>
          <a:p>
            <a:pPr>
              <a:lnSpc>
                <a:spcPct val="105000"/>
              </a:lnSpc>
            </a:pPr>
            <a:r>
              <a:rPr lang="en-US" altLang="ko-KR" dirty="0" smtClean="0">
                <a:ea typeface="굴림" charset="-127"/>
                <a:cs typeface="굴림" charset="-127"/>
              </a:rPr>
              <a:t>Date/Time</a:t>
            </a:r>
          </a:p>
          <a:p>
            <a:pPr>
              <a:lnSpc>
                <a:spcPct val="105000"/>
              </a:lnSpc>
            </a:pPr>
            <a:r>
              <a:rPr lang="en-US" altLang="ko-KR" dirty="0" smtClean="0">
                <a:ea typeface="굴림" charset="-127"/>
                <a:cs typeface="굴림" charset="-127"/>
              </a:rPr>
              <a:t>Environment</a:t>
            </a:r>
          </a:p>
          <a:p>
            <a:pPr>
              <a:lnSpc>
                <a:spcPct val="105000"/>
              </a:lnSpc>
            </a:pPr>
            <a:r>
              <a:rPr lang="en-US" altLang="ko-KR" dirty="0" smtClean="0">
                <a:ea typeface="굴림" charset="-127"/>
                <a:cs typeface="굴림" charset="-127"/>
              </a:rPr>
              <a:t>Emotional state</a:t>
            </a:r>
          </a:p>
          <a:p>
            <a:pPr>
              <a:lnSpc>
                <a:spcPct val="105000"/>
              </a:lnSpc>
            </a:pPr>
            <a:r>
              <a:rPr lang="en-US" altLang="ko-KR" dirty="0">
                <a:ea typeface="굴림" charset="-127"/>
                <a:cs typeface="굴림" charset="-127"/>
              </a:rPr>
              <a:t>F</a:t>
            </a:r>
            <a:r>
              <a:rPr lang="en-US" altLang="ko-KR" dirty="0" smtClean="0">
                <a:ea typeface="굴림" charset="-127"/>
                <a:cs typeface="굴림" charset="-127"/>
              </a:rPr>
              <a:t>ocus of attention</a:t>
            </a:r>
          </a:p>
          <a:p>
            <a:pPr>
              <a:lnSpc>
                <a:spcPct val="105000"/>
              </a:lnSpc>
            </a:pPr>
            <a:r>
              <a:rPr lang="en-US" altLang="ko-KR" dirty="0" smtClean="0">
                <a:ea typeface="굴림" charset="-127"/>
                <a:cs typeface="굴림" charset="-127"/>
              </a:rPr>
              <a:t>Orientation</a:t>
            </a:r>
          </a:p>
          <a:p>
            <a:pPr>
              <a:lnSpc>
                <a:spcPct val="105000"/>
              </a:lnSpc>
            </a:pPr>
            <a:r>
              <a:rPr lang="en-US" altLang="ko-KR" dirty="0" smtClean="0">
                <a:ea typeface="굴림" charset="-127"/>
                <a:cs typeface="굴림" charset="-127"/>
              </a:rPr>
              <a:t>User preferences</a:t>
            </a:r>
          </a:p>
          <a:p>
            <a:pPr>
              <a:lnSpc>
                <a:spcPct val="105000"/>
              </a:lnSpc>
            </a:pPr>
            <a:r>
              <a:rPr lang="en-US" altLang="ko-KR" dirty="0" smtClean="0">
                <a:ea typeface="굴림" charset="-127"/>
                <a:cs typeface="굴림" charset="-127"/>
              </a:rPr>
              <a:t>Calendar (events)</a:t>
            </a:r>
          </a:p>
          <a:p>
            <a:pPr>
              <a:lnSpc>
                <a:spcPct val="105000"/>
              </a:lnSpc>
            </a:pPr>
            <a:r>
              <a:rPr lang="en-US" altLang="ko-KR" dirty="0" smtClean="0">
                <a:ea typeface="굴림" charset="-127"/>
                <a:cs typeface="굴림" charset="-127"/>
              </a:rPr>
              <a:t>Browsing history</a:t>
            </a:r>
          </a:p>
          <a:p>
            <a:pPr>
              <a:lnSpc>
                <a:spcPct val="105000"/>
              </a:lnSpc>
            </a:pPr>
            <a:r>
              <a:rPr lang="en-US" altLang="ko-KR" dirty="0" smtClean="0">
                <a:ea typeface="굴림" charset="-127"/>
                <a:cs typeface="굴림" charset="-127"/>
              </a:rPr>
              <a:t>Behavioral </a:t>
            </a:r>
            <a:r>
              <a:rPr lang="en-US" dirty="0" smtClean="0"/>
              <a:t>patterns</a:t>
            </a:r>
          </a:p>
          <a:p>
            <a:pPr>
              <a:lnSpc>
                <a:spcPct val="105000"/>
              </a:lnSpc>
            </a:pPr>
            <a:r>
              <a:rPr lang="en-US" dirty="0" smtClean="0"/>
              <a:t>Relationships (phonebook, call history)</a:t>
            </a:r>
            <a:endParaRPr lang="en-US" altLang="ko-KR" dirty="0" smtClean="0">
              <a:ea typeface="굴림" charset="-127"/>
              <a:cs typeface="굴림" charset="-127"/>
            </a:endParaRPr>
          </a:p>
          <a:p>
            <a:pPr>
              <a:lnSpc>
                <a:spcPct val="105000"/>
              </a:lnSpc>
            </a:pPr>
            <a:r>
              <a:rPr lang="en-US" altLang="ko-KR" dirty="0" smtClean="0">
                <a:ea typeface="굴림" charset="-127"/>
                <a:cs typeface="굴림" charset="-127"/>
              </a:rPr>
              <a:t>… the elements of the user’s environment that the computer knows about…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60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of Context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Trying to arrange lunch meeting</a:t>
            </a:r>
          </a:p>
          <a:p>
            <a:r>
              <a:rPr lang="en-US" dirty="0" smtClean="0"/>
              <a:t>Going to a job interview</a:t>
            </a:r>
          </a:p>
          <a:p>
            <a:r>
              <a:rPr lang="en-US" dirty="0" smtClean="0"/>
              <a:t>Going home after work and making evening plans</a:t>
            </a:r>
          </a:p>
          <a:p>
            <a:r>
              <a:rPr lang="en-US" dirty="0" smtClean="0"/>
              <a:t>Shopping</a:t>
            </a:r>
          </a:p>
          <a:p>
            <a:r>
              <a:rPr lang="en-US" dirty="0" smtClean="0"/>
              <a:t>Tourist</a:t>
            </a:r>
          </a:p>
          <a:p>
            <a:r>
              <a:rPr lang="en-US" dirty="0" smtClean="0"/>
              <a:t>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664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Scene 1</a:t>
            </a:r>
            <a:endParaRPr lang="en-US" dirty="0"/>
          </a:p>
        </p:txBody>
      </p:sp>
      <p:pic>
        <p:nvPicPr>
          <p:cNvPr id="4" name="Picture 3" descr="iStock-50222522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64" y="1486538"/>
            <a:ext cx="6933781" cy="46247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7036" y="1353210"/>
            <a:ext cx="2484434" cy="518383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32641" y="1353210"/>
            <a:ext cx="3775504" cy="531716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102473" y="1297423"/>
            <a:ext cx="4636034" cy="11869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102473" y="4940952"/>
            <a:ext cx="4636034" cy="13251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6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Scene 1</a:t>
            </a:r>
            <a:endParaRPr lang="en-US" dirty="0"/>
          </a:p>
        </p:txBody>
      </p:sp>
      <p:pic>
        <p:nvPicPr>
          <p:cNvPr id="4" name="Picture 3" descr="iStock-50222522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64" y="1486538"/>
            <a:ext cx="6933781" cy="4624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19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Scene 2</a:t>
            </a:r>
            <a:endParaRPr lang="en-US" dirty="0"/>
          </a:p>
        </p:txBody>
      </p:sp>
      <p:pic>
        <p:nvPicPr>
          <p:cNvPr id="4" name="Picture 3" descr="iStock-53731226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00" y="1725381"/>
            <a:ext cx="7028688" cy="39624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02169" y="1394583"/>
            <a:ext cx="7488000" cy="12424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67472" y="1449823"/>
            <a:ext cx="2408096" cy="4414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4522" y="1524000"/>
            <a:ext cx="2408096" cy="441408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8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22295</TotalTime>
  <Words>1231</Words>
  <Application>Microsoft Office PowerPoint</Application>
  <PresentationFormat>On-screen Show (4:3)</PresentationFormat>
  <Paragraphs>214</Paragraphs>
  <Slides>38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Clarity</vt:lpstr>
      <vt:lpstr>Mobile Computing</vt:lpstr>
      <vt:lpstr>System Structure </vt:lpstr>
      <vt:lpstr>Context as Implicit Input</vt:lpstr>
      <vt:lpstr>What is Context?</vt:lpstr>
      <vt:lpstr>Examples of Context</vt:lpstr>
      <vt:lpstr>Relevance of Context Information</vt:lpstr>
      <vt:lpstr>Scene 1</vt:lpstr>
      <vt:lpstr>Scene 1</vt:lpstr>
      <vt:lpstr>Scene 2</vt:lpstr>
      <vt:lpstr>Scene 2</vt:lpstr>
      <vt:lpstr>Examples</vt:lpstr>
      <vt:lpstr>Examples</vt:lpstr>
      <vt:lpstr>Examples</vt:lpstr>
      <vt:lpstr>Examples</vt:lpstr>
      <vt:lpstr>Examples</vt:lpstr>
      <vt:lpstr>Examples</vt:lpstr>
      <vt:lpstr>Examples</vt:lpstr>
      <vt:lpstr>Proximate Selection/Contextual Information</vt:lpstr>
      <vt:lpstr>Proximate Selection/Contextual Information</vt:lpstr>
      <vt:lpstr>Automatic Contextual Reconfiguration</vt:lpstr>
      <vt:lpstr>Contextual Commands</vt:lpstr>
      <vt:lpstr>Context-Triggered Actions</vt:lpstr>
      <vt:lpstr>Why Use Context?</vt:lpstr>
      <vt:lpstr>Types of Context: Train Booking App</vt:lpstr>
      <vt:lpstr>Types of Context</vt:lpstr>
      <vt:lpstr>Definitions of Context</vt:lpstr>
      <vt:lpstr>Classification</vt:lpstr>
      <vt:lpstr>Challenges</vt:lpstr>
      <vt:lpstr>Challenges</vt:lpstr>
      <vt:lpstr>Challenges</vt:lpstr>
      <vt:lpstr>Challenges</vt:lpstr>
      <vt:lpstr>Challenges</vt:lpstr>
      <vt:lpstr>Challenges</vt:lpstr>
      <vt:lpstr>Solutions</vt:lpstr>
      <vt:lpstr>Solutions</vt:lpstr>
      <vt:lpstr>PowerPoint Presentation</vt:lpstr>
      <vt:lpstr>Solutions</vt:lpstr>
      <vt:lpstr>Solutions</vt:lpstr>
    </vt:vector>
  </TitlesOfParts>
  <Company>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Computing</dc:title>
  <dc:creator>Christian Poellabauer</dc:creator>
  <cp:lastModifiedBy>Microsoft</cp:lastModifiedBy>
  <cp:revision>494</cp:revision>
  <cp:lastPrinted>2018-02-11T21:25:23Z</cp:lastPrinted>
  <dcterms:created xsi:type="dcterms:W3CDTF">2014-03-08T16:06:28Z</dcterms:created>
  <dcterms:modified xsi:type="dcterms:W3CDTF">2020-03-20T06:26:10Z</dcterms:modified>
</cp:coreProperties>
</file>