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80" autoAdjust="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8AFA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8AFA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8AFA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8AFA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8AFA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35849" y="6462903"/>
            <a:ext cx="8223250" cy="0"/>
          </a:xfrm>
          <a:custGeom>
            <a:avLst/>
            <a:gdLst/>
            <a:ahLst/>
            <a:cxnLst/>
            <a:rect l="l" t="t" r="r" b="b"/>
            <a:pathLst>
              <a:path w="8223250">
                <a:moveTo>
                  <a:pt x="0" y="0"/>
                </a:moveTo>
                <a:lnTo>
                  <a:pt x="8222742" y="0"/>
                </a:lnTo>
              </a:path>
            </a:pathLst>
          </a:custGeom>
          <a:ln w="31242">
            <a:solidFill>
              <a:srgbClr val="179C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3557" y="6646926"/>
            <a:ext cx="228600" cy="2308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49106" y="6709409"/>
            <a:ext cx="1108710" cy="170815"/>
          </a:xfrm>
          <a:custGeom>
            <a:avLst/>
            <a:gdLst/>
            <a:ahLst/>
            <a:cxnLst/>
            <a:rect l="l" t="t" r="r" b="b"/>
            <a:pathLst>
              <a:path w="1108709" h="170815">
                <a:moveTo>
                  <a:pt x="1108710" y="83057"/>
                </a:moveTo>
                <a:lnTo>
                  <a:pt x="1108710" y="51815"/>
                </a:lnTo>
                <a:lnTo>
                  <a:pt x="1100328" y="51815"/>
                </a:lnTo>
                <a:lnTo>
                  <a:pt x="1087731" y="54625"/>
                </a:lnTo>
                <a:lnTo>
                  <a:pt x="1077849" y="61721"/>
                </a:lnTo>
                <a:lnTo>
                  <a:pt x="1071395" y="71104"/>
                </a:lnTo>
                <a:lnTo>
                  <a:pt x="1069086" y="80771"/>
                </a:lnTo>
                <a:lnTo>
                  <a:pt x="1069086" y="54101"/>
                </a:lnTo>
                <a:lnTo>
                  <a:pt x="1042416" y="54101"/>
                </a:lnTo>
                <a:lnTo>
                  <a:pt x="1042416" y="168401"/>
                </a:lnTo>
                <a:lnTo>
                  <a:pt x="1071372" y="168401"/>
                </a:lnTo>
                <a:lnTo>
                  <a:pt x="1071372" y="126491"/>
                </a:lnTo>
                <a:lnTo>
                  <a:pt x="1071764" y="112037"/>
                </a:lnTo>
                <a:lnTo>
                  <a:pt x="1074515" y="96583"/>
                </a:lnTo>
                <a:lnTo>
                  <a:pt x="1081980" y="84272"/>
                </a:lnTo>
                <a:lnTo>
                  <a:pt x="1096518" y="79247"/>
                </a:lnTo>
                <a:lnTo>
                  <a:pt x="1100328" y="79247"/>
                </a:lnTo>
                <a:lnTo>
                  <a:pt x="1107186" y="80771"/>
                </a:lnTo>
                <a:lnTo>
                  <a:pt x="1108710" y="83057"/>
                </a:lnTo>
                <a:close/>
              </a:path>
              <a:path w="1108709" h="170815">
                <a:moveTo>
                  <a:pt x="1021842" y="120395"/>
                </a:moveTo>
                <a:lnTo>
                  <a:pt x="1019175" y="92963"/>
                </a:lnTo>
                <a:lnTo>
                  <a:pt x="1010221" y="71246"/>
                </a:lnTo>
                <a:lnTo>
                  <a:pt x="993552" y="56959"/>
                </a:lnTo>
                <a:lnTo>
                  <a:pt x="967740" y="51815"/>
                </a:lnTo>
                <a:lnTo>
                  <a:pt x="944415" y="56614"/>
                </a:lnTo>
                <a:lnTo>
                  <a:pt x="928020" y="69627"/>
                </a:lnTo>
                <a:lnTo>
                  <a:pt x="918340" y="88784"/>
                </a:lnTo>
                <a:lnTo>
                  <a:pt x="915162" y="112013"/>
                </a:lnTo>
                <a:lnTo>
                  <a:pt x="919079" y="136933"/>
                </a:lnTo>
                <a:lnTo>
                  <a:pt x="930497" y="155352"/>
                </a:lnTo>
                <a:lnTo>
                  <a:pt x="942594" y="162851"/>
                </a:lnTo>
                <a:lnTo>
                  <a:pt x="942594" y="99821"/>
                </a:lnTo>
                <a:lnTo>
                  <a:pt x="945475" y="89427"/>
                </a:lnTo>
                <a:lnTo>
                  <a:pt x="950785" y="80676"/>
                </a:lnTo>
                <a:lnTo>
                  <a:pt x="958667" y="74640"/>
                </a:lnTo>
                <a:lnTo>
                  <a:pt x="969264" y="72389"/>
                </a:lnTo>
                <a:lnTo>
                  <a:pt x="979908" y="74640"/>
                </a:lnTo>
                <a:lnTo>
                  <a:pt x="986980" y="80676"/>
                </a:lnTo>
                <a:lnTo>
                  <a:pt x="990909" y="89427"/>
                </a:lnTo>
                <a:lnTo>
                  <a:pt x="992124" y="99821"/>
                </a:lnTo>
                <a:lnTo>
                  <a:pt x="992124" y="120395"/>
                </a:lnTo>
                <a:lnTo>
                  <a:pt x="1021842" y="120395"/>
                </a:lnTo>
                <a:close/>
              </a:path>
              <a:path w="1108709" h="170815">
                <a:moveTo>
                  <a:pt x="992124" y="120395"/>
                </a:moveTo>
                <a:lnTo>
                  <a:pt x="992124" y="99821"/>
                </a:lnTo>
                <a:lnTo>
                  <a:pt x="942594" y="99821"/>
                </a:lnTo>
                <a:lnTo>
                  <a:pt x="942594" y="120395"/>
                </a:lnTo>
                <a:lnTo>
                  <a:pt x="992124" y="120395"/>
                </a:lnTo>
                <a:close/>
              </a:path>
              <a:path w="1108709" h="170815">
                <a:moveTo>
                  <a:pt x="1013460" y="162305"/>
                </a:moveTo>
                <a:lnTo>
                  <a:pt x="1013460" y="137159"/>
                </a:lnTo>
                <a:lnTo>
                  <a:pt x="1005125" y="141652"/>
                </a:lnTo>
                <a:lnTo>
                  <a:pt x="996219" y="145541"/>
                </a:lnTo>
                <a:lnTo>
                  <a:pt x="986563" y="148304"/>
                </a:lnTo>
                <a:lnTo>
                  <a:pt x="976122" y="149351"/>
                </a:lnTo>
                <a:lnTo>
                  <a:pt x="963168" y="147506"/>
                </a:lnTo>
                <a:lnTo>
                  <a:pt x="953071" y="142017"/>
                </a:lnTo>
                <a:lnTo>
                  <a:pt x="946118" y="132957"/>
                </a:lnTo>
                <a:lnTo>
                  <a:pt x="942594" y="120395"/>
                </a:lnTo>
                <a:lnTo>
                  <a:pt x="942594" y="162851"/>
                </a:lnTo>
                <a:lnTo>
                  <a:pt x="948916" y="166770"/>
                </a:lnTo>
                <a:lnTo>
                  <a:pt x="973836" y="170687"/>
                </a:lnTo>
                <a:lnTo>
                  <a:pt x="985599" y="170235"/>
                </a:lnTo>
                <a:lnTo>
                  <a:pt x="995934" y="168782"/>
                </a:lnTo>
                <a:lnTo>
                  <a:pt x="1005161" y="166170"/>
                </a:lnTo>
                <a:lnTo>
                  <a:pt x="1013460" y="162305"/>
                </a:lnTo>
                <a:close/>
              </a:path>
              <a:path w="1108709" h="170815">
                <a:moveTo>
                  <a:pt x="848868" y="76961"/>
                </a:moveTo>
                <a:lnTo>
                  <a:pt x="848868" y="54101"/>
                </a:lnTo>
                <a:lnTo>
                  <a:pt x="826008" y="54101"/>
                </a:lnTo>
                <a:lnTo>
                  <a:pt x="826008" y="76961"/>
                </a:lnTo>
                <a:lnTo>
                  <a:pt x="848868" y="76961"/>
                </a:lnTo>
                <a:close/>
              </a:path>
              <a:path w="1108709" h="170815">
                <a:moveTo>
                  <a:pt x="906780" y="2285"/>
                </a:moveTo>
                <a:lnTo>
                  <a:pt x="900684" y="2285"/>
                </a:lnTo>
                <a:lnTo>
                  <a:pt x="892302" y="0"/>
                </a:lnTo>
                <a:lnTo>
                  <a:pt x="883920" y="0"/>
                </a:lnTo>
                <a:lnTo>
                  <a:pt x="868799" y="2976"/>
                </a:lnTo>
                <a:lnTo>
                  <a:pt x="857821" y="11239"/>
                </a:lnTo>
                <a:lnTo>
                  <a:pt x="851130" y="23788"/>
                </a:lnTo>
                <a:lnTo>
                  <a:pt x="848868" y="39623"/>
                </a:lnTo>
                <a:lnTo>
                  <a:pt x="848868" y="168401"/>
                </a:lnTo>
                <a:lnTo>
                  <a:pt x="877824" y="168401"/>
                </a:lnTo>
                <a:lnTo>
                  <a:pt x="877824" y="31241"/>
                </a:lnTo>
                <a:lnTo>
                  <a:pt x="882396" y="22859"/>
                </a:lnTo>
                <a:lnTo>
                  <a:pt x="896874" y="22859"/>
                </a:lnTo>
                <a:lnTo>
                  <a:pt x="900684" y="25145"/>
                </a:lnTo>
                <a:lnTo>
                  <a:pt x="902970" y="26669"/>
                </a:lnTo>
                <a:lnTo>
                  <a:pt x="906780" y="2285"/>
                </a:lnTo>
                <a:close/>
              </a:path>
              <a:path w="1108709" h="170815">
                <a:moveTo>
                  <a:pt x="902970" y="76961"/>
                </a:moveTo>
                <a:lnTo>
                  <a:pt x="902970" y="54101"/>
                </a:lnTo>
                <a:lnTo>
                  <a:pt x="877824" y="54101"/>
                </a:lnTo>
                <a:lnTo>
                  <a:pt x="877824" y="76961"/>
                </a:lnTo>
                <a:lnTo>
                  <a:pt x="902970" y="76961"/>
                </a:lnTo>
                <a:close/>
              </a:path>
              <a:path w="1108709" h="170815">
                <a:moveTo>
                  <a:pt x="819912" y="112013"/>
                </a:moveTo>
                <a:lnTo>
                  <a:pt x="815113" y="86856"/>
                </a:lnTo>
                <a:lnTo>
                  <a:pt x="802100" y="67913"/>
                </a:lnTo>
                <a:lnTo>
                  <a:pt x="782943" y="55971"/>
                </a:lnTo>
                <a:lnTo>
                  <a:pt x="759714" y="51815"/>
                </a:lnTo>
                <a:lnTo>
                  <a:pt x="736401" y="55971"/>
                </a:lnTo>
                <a:lnTo>
                  <a:pt x="717804" y="67913"/>
                </a:lnTo>
                <a:lnTo>
                  <a:pt x="705492" y="86856"/>
                </a:lnTo>
                <a:lnTo>
                  <a:pt x="701040" y="112013"/>
                </a:lnTo>
                <a:lnTo>
                  <a:pt x="704850" y="134362"/>
                </a:lnTo>
                <a:lnTo>
                  <a:pt x="716089" y="153066"/>
                </a:lnTo>
                <a:lnTo>
                  <a:pt x="729996" y="162785"/>
                </a:lnTo>
                <a:lnTo>
                  <a:pt x="729996" y="108203"/>
                </a:lnTo>
                <a:lnTo>
                  <a:pt x="731960" y="95892"/>
                </a:lnTo>
                <a:lnTo>
                  <a:pt x="737711" y="85153"/>
                </a:lnTo>
                <a:lnTo>
                  <a:pt x="747033" y="77557"/>
                </a:lnTo>
                <a:lnTo>
                  <a:pt x="759714" y="74675"/>
                </a:lnTo>
                <a:lnTo>
                  <a:pt x="771953" y="77557"/>
                </a:lnTo>
                <a:lnTo>
                  <a:pt x="781050" y="85153"/>
                </a:lnTo>
                <a:lnTo>
                  <a:pt x="786717" y="95892"/>
                </a:lnTo>
                <a:lnTo>
                  <a:pt x="788670" y="108203"/>
                </a:lnTo>
                <a:lnTo>
                  <a:pt x="788670" y="163337"/>
                </a:lnTo>
                <a:lnTo>
                  <a:pt x="803814" y="153066"/>
                </a:lnTo>
                <a:lnTo>
                  <a:pt x="815756" y="134362"/>
                </a:lnTo>
                <a:lnTo>
                  <a:pt x="819912" y="112013"/>
                </a:lnTo>
                <a:close/>
              </a:path>
              <a:path w="1108709" h="170815">
                <a:moveTo>
                  <a:pt x="788670" y="163337"/>
                </a:moveTo>
                <a:lnTo>
                  <a:pt x="788670" y="108203"/>
                </a:lnTo>
                <a:lnTo>
                  <a:pt x="787360" y="122110"/>
                </a:lnTo>
                <a:lnTo>
                  <a:pt x="782764" y="134873"/>
                </a:lnTo>
                <a:lnTo>
                  <a:pt x="773882" y="144208"/>
                </a:lnTo>
                <a:lnTo>
                  <a:pt x="759714" y="147827"/>
                </a:lnTo>
                <a:lnTo>
                  <a:pt x="745426" y="144208"/>
                </a:lnTo>
                <a:lnTo>
                  <a:pt x="736282" y="134873"/>
                </a:lnTo>
                <a:lnTo>
                  <a:pt x="731424" y="122110"/>
                </a:lnTo>
                <a:lnTo>
                  <a:pt x="729996" y="108203"/>
                </a:lnTo>
                <a:lnTo>
                  <a:pt x="729996" y="162785"/>
                </a:lnTo>
                <a:lnTo>
                  <a:pt x="734472" y="165913"/>
                </a:lnTo>
                <a:lnTo>
                  <a:pt x="759714" y="170687"/>
                </a:lnTo>
                <a:lnTo>
                  <a:pt x="784871" y="165913"/>
                </a:lnTo>
                <a:lnTo>
                  <a:pt x="788670" y="163337"/>
                </a:lnTo>
                <a:close/>
              </a:path>
              <a:path w="1108709" h="170815">
                <a:moveTo>
                  <a:pt x="607314" y="168401"/>
                </a:moveTo>
                <a:lnTo>
                  <a:pt x="607314" y="2285"/>
                </a:lnTo>
                <a:lnTo>
                  <a:pt x="576072" y="2285"/>
                </a:lnTo>
                <a:lnTo>
                  <a:pt x="576072" y="168401"/>
                </a:lnTo>
                <a:lnTo>
                  <a:pt x="607314" y="168401"/>
                </a:lnTo>
                <a:close/>
              </a:path>
              <a:path w="1108709" h="170815">
                <a:moveTo>
                  <a:pt x="682752" y="168401"/>
                </a:moveTo>
                <a:lnTo>
                  <a:pt x="682752" y="95249"/>
                </a:lnTo>
                <a:lnTo>
                  <a:pt x="680311" y="78176"/>
                </a:lnTo>
                <a:lnTo>
                  <a:pt x="672941" y="64388"/>
                </a:lnTo>
                <a:lnTo>
                  <a:pt x="660570" y="55173"/>
                </a:lnTo>
                <a:lnTo>
                  <a:pt x="643128" y="51815"/>
                </a:lnTo>
                <a:lnTo>
                  <a:pt x="632281" y="52970"/>
                </a:lnTo>
                <a:lnTo>
                  <a:pt x="622077" y="56483"/>
                </a:lnTo>
                <a:lnTo>
                  <a:pt x="613445" y="62424"/>
                </a:lnTo>
                <a:lnTo>
                  <a:pt x="607314" y="70865"/>
                </a:lnTo>
                <a:lnTo>
                  <a:pt x="607314" y="112013"/>
                </a:lnTo>
                <a:lnTo>
                  <a:pt x="608349" y="100072"/>
                </a:lnTo>
                <a:lnTo>
                  <a:pt x="612171" y="87915"/>
                </a:lnTo>
                <a:lnTo>
                  <a:pt x="619851" y="78474"/>
                </a:lnTo>
                <a:lnTo>
                  <a:pt x="632460" y="74675"/>
                </a:lnTo>
                <a:lnTo>
                  <a:pt x="643473" y="77878"/>
                </a:lnTo>
                <a:lnTo>
                  <a:pt x="649128" y="86010"/>
                </a:lnTo>
                <a:lnTo>
                  <a:pt x="651212" y="96857"/>
                </a:lnTo>
                <a:lnTo>
                  <a:pt x="651510" y="108203"/>
                </a:lnTo>
                <a:lnTo>
                  <a:pt x="651510" y="168401"/>
                </a:lnTo>
                <a:lnTo>
                  <a:pt x="682752" y="168401"/>
                </a:lnTo>
                <a:close/>
              </a:path>
              <a:path w="1108709" h="170815">
                <a:moveTo>
                  <a:pt x="547116" y="168401"/>
                </a:moveTo>
                <a:lnTo>
                  <a:pt x="547116" y="95249"/>
                </a:lnTo>
                <a:lnTo>
                  <a:pt x="544782" y="78176"/>
                </a:lnTo>
                <a:lnTo>
                  <a:pt x="537591" y="64388"/>
                </a:lnTo>
                <a:lnTo>
                  <a:pt x="525256" y="55173"/>
                </a:lnTo>
                <a:lnTo>
                  <a:pt x="507492" y="51815"/>
                </a:lnTo>
                <a:lnTo>
                  <a:pt x="497050" y="52756"/>
                </a:lnTo>
                <a:lnTo>
                  <a:pt x="487394" y="55911"/>
                </a:lnTo>
                <a:lnTo>
                  <a:pt x="478452" y="61781"/>
                </a:lnTo>
                <a:lnTo>
                  <a:pt x="470154" y="70865"/>
                </a:lnTo>
                <a:lnTo>
                  <a:pt x="470154" y="54101"/>
                </a:lnTo>
                <a:lnTo>
                  <a:pt x="443484" y="54101"/>
                </a:lnTo>
                <a:lnTo>
                  <a:pt x="443484" y="168401"/>
                </a:lnTo>
                <a:lnTo>
                  <a:pt x="472440" y="168401"/>
                </a:lnTo>
                <a:lnTo>
                  <a:pt x="472440" y="112013"/>
                </a:lnTo>
                <a:lnTo>
                  <a:pt x="473368" y="100072"/>
                </a:lnTo>
                <a:lnTo>
                  <a:pt x="477012" y="87915"/>
                </a:lnTo>
                <a:lnTo>
                  <a:pt x="484655" y="78474"/>
                </a:lnTo>
                <a:lnTo>
                  <a:pt x="497586" y="74675"/>
                </a:lnTo>
                <a:lnTo>
                  <a:pt x="509480" y="77878"/>
                </a:lnTo>
                <a:lnTo>
                  <a:pt x="515588" y="86010"/>
                </a:lnTo>
                <a:lnTo>
                  <a:pt x="517838" y="96857"/>
                </a:lnTo>
                <a:lnTo>
                  <a:pt x="518160" y="108203"/>
                </a:lnTo>
                <a:lnTo>
                  <a:pt x="518160" y="168401"/>
                </a:lnTo>
                <a:lnTo>
                  <a:pt x="547116" y="168401"/>
                </a:lnTo>
                <a:close/>
              </a:path>
              <a:path w="1108709" h="170815">
                <a:moveTo>
                  <a:pt x="412242" y="168401"/>
                </a:moveTo>
                <a:lnTo>
                  <a:pt x="412242" y="54101"/>
                </a:lnTo>
                <a:lnTo>
                  <a:pt x="382524" y="54101"/>
                </a:lnTo>
                <a:lnTo>
                  <a:pt x="382524" y="109727"/>
                </a:lnTo>
                <a:lnTo>
                  <a:pt x="381571" y="122110"/>
                </a:lnTo>
                <a:lnTo>
                  <a:pt x="377761" y="134492"/>
                </a:lnTo>
                <a:lnTo>
                  <a:pt x="369665" y="144017"/>
                </a:lnTo>
                <a:lnTo>
                  <a:pt x="355854" y="147827"/>
                </a:lnTo>
                <a:lnTo>
                  <a:pt x="344840" y="144625"/>
                </a:lnTo>
                <a:lnTo>
                  <a:pt x="339185" y="136493"/>
                </a:lnTo>
                <a:lnTo>
                  <a:pt x="337101" y="125646"/>
                </a:lnTo>
                <a:lnTo>
                  <a:pt x="336804" y="114299"/>
                </a:lnTo>
                <a:lnTo>
                  <a:pt x="336804" y="54101"/>
                </a:lnTo>
                <a:lnTo>
                  <a:pt x="307848" y="54101"/>
                </a:lnTo>
                <a:lnTo>
                  <a:pt x="307848" y="126491"/>
                </a:lnTo>
                <a:lnTo>
                  <a:pt x="310181" y="144006"/>
                </a:lnTo>
                <a:lnTo>
                  <a:pt x="317373" y="158019"/>
                </a:lnTo>
                <a:lnTo>
                  <a:pt x="329707" y="167318"/>
                </a:lnTo>
                <a:lnTo>
                  <a:pt x="347472" y="170687"/>
                </a:lnTo>
                <a:lnTo>
                  <a:pt x="357878" y="169425"/>
                </a:lnTo>
                <a:lnTo>
                  <a:pt x="367284" y="165734"/>
                </a:lnTo>
                <a:lnTo>
                  <a:pt x="375546" y="159758"/>
                </a:lnTo>
                <a:lnTo>
                  <a:pt x="382524" y="151637"/>
                </a:lnTo>
                <a:lnTo>
                  <a:pt x="384810" y="151637"/>
                </a:lnTo>
                <a:lnTo>
                  <a:pt x="384810" y="168401"/>
                </a:lnTo>
                <a:lnTo>
                  <a:pt x="412242" y="168401"/>
                </a:lnTo>
                <a:close/>
              </a:path>
              <a:path w="1108709" h="170815">
                <a:moveTo>
                  <a:pt x="256032" y="116585"/>
                </a:moveTo>
                <a:lnTo>
                  <a:pt x="256032" y="97535"/>
                </a:lnTo>
                <a:lnTo>
                  <a:pt x="239268" y="97535"/>
                </a:lnTo>
                <a:lnTo>
                  <a:pt x="194452" y="109085"/>
                </a:lnTo>
                <a:lnTo>
                  <a:pt x="182880" y="137159"/>
                </a:lnTo>
                <a:lnTo>
                  <a:pt x="186178" y="151078"/>
                </a:lnTo>
                <a:lnTo>
                  <a:pt x="194976" y="161639"/>
                </a:lnTo>
                <a:lnTo>
                  <a:pt x="207633" y="168342"/>
                </a:lnTo>
                <a:lnTo>
                  <a:pt x="210312" y="168765"/>
                </a:lnTo>
                <a:lnTo>
                  <a:pt x="210312" y="134873"/>
                </a:lnTo>
                <a:lnTo>
                  <a:pt x="213717" y="124944"/>
                </a:lnTo>
                <a:lnTo>
                  <a:pt x="222123" y="119443"/>
                </a:lnTo>
                <a:lnTo>
                  <a:pt x="232814" y="117086"/>
                </a:lnTo>
                <a:lnTo>
                  <a:pt x="241839" y="116646"/>
                </a:lnTo>
                <a:lnTo>
                  <a:pt x="256032" y="116585"/>
                </a:lnTo>
                <a:close/>
              </a:path>
              <a:path w="1108709" h="170815">
                <a:moveTo>
                  <a:pt x="284988" y="168401"/>
                </a:moveTo>
                <a:lnTo>
                  <a:pt x="284988" y="151637"/>
                </a:lnTo>
                <a:lnTo>
                  <a:pt x="282702" y="143255"/>
                </a:lnTo>
                <a:lnTo>
                  <a:pt x="282702" y="99821"/>
                </a:lnTo>
                <a:lnTo>
                  <a:pt x="279915" y="78176"/>
                </a:lnTo>
                <a:lnTo>
                  <a:pt x="271272" y="63245"/>
                </a:lnTo>
                <a:lnTo>
                  <a:pt x="256341" y="54602"/>
                </a:lnTo>
                <a:lnTo>
                  <a:pt x="234696" y="51815"/>
                </a:lnTo>
                <a:lnTo>
                  <a:pt x="224873" y="52268"/>
                </a:lnTo>
                <a:lnTo>
                  <a:pt x="214407" y="53720"/>
                </a:lnTo>
                <a:lnTo>
                  <a:pt x="204370" y="56316"/>
                </a:lnTo>
                <a:lnTo>
                  <a:pt x="195834" y="60197"/>
                </a:lnTo>
                <a:lnTo>
                  <a:pt x="195834" y="85343"/>
                </a:lnTo>
                <a:lnTo>
                  <a:pt x="203775" y="80748"/>
                </a:lnTo>
                <a:lnTo>
                  <a:pt x="212502" y="76580"/>
                </a:lnTo>
                <a:lnTo>
                  <a:pt x="221658" y="73556"/>
                </a:lnTo>
                <a:lnTo>
                  <a:pt x="230886" y="72389"/>
                </a:lnTo>
                <a:lnTo>
                  <a:pt x="241887" y="73747"/>
                </a:lnTo>
                <a:lnTo>
                  <a:pt x="249745" y="78104"/>
                </a:lnTo>
                <a:lnTo>
                  <a:pt x="254460" y="85891"/>
                </a:lnTo>
                <a:lnTo>
                  <a:pt x="256032" y="97535"/>
                </a:lnTo>
                <a:lnTo>
                  <a:pt x="256032" y="154140"/>
                </a:lnTo>
                <a:lnTo>
                  <a:pt x="258318" y="151637"/>
                </a:lnTo>
                <a:lnTo>
                  <a:pt x="258318" y="162305"/>
                </a:lnTo>
                <a:lnTo>
                  <a:pt x="259842" y="168401"/>
                </a:lnTo>
                <a:lnTo>
                  <a:pt x="284988" y="168401"/>
                </a:lnTo>
                <a:close/>
              </a:path>
              <a:path w="1108709" h="170815">
                <a:moveTo>
                  <a:pt x="256032" y="154140"/>
                </a:moveTo>
                <a:lnTo>
                  <a:pt x="256032" y="132587"/>
                </a:lnTo>
                <a:lnTo>
                  <a:pt x="249936" y="139445"/>
                </a:lnTo>
                <a:lnTo>
                  <a:pt x="245364" y="145541"/>
                </a:lnTo>
                <a:lnTo>
                  <a:pt x="239268" y="149351"/>
                </a:lnTo>
                <a:lnTo>
                  <a:pt x="218694" y="149351"/>
                </a:lnTo>
                <a:lnTo>
                  <a:pt x="210312" y="145541"/>
                </a:lnTo>
                <a:lnTo>
                  <a:pt x="210312" y="168765"/>
                </a:lnTo>
                <a:lnTo>
                  <a:pt x="222504" y="170687"/>
                </a:lnTo>
                <a:lnTo>
                  <a:pt x="232064" y="169425"/>
                </a:lnTo>
                <a:lnTo>
                  <a:pt x="241887" y="165703"/>
                </a:lnTo>
                <a:lnTo>
                  <a:pt x="250900" y="159758"/>
                </a:lnTo>
                <a:lnTo>
                  <a:pt x="256032" y="154140"/>
                </a:lnTo>
                <a:close/>
              </a:path>
              <a:path w="1108709" h="170815">
                <a:moveTo>
                  <a:pt x="174498" y="83057"/>
                </a:moveTo>
                <a:lnTo>
                  <a:pt x="174498" y="51815"/>
                </a:lnTo>
                <a:lnTo>
                  <a:pt x="164592" y="51815"/>
                </a:lnTo>
                <a:lnTo>
                  <a:pt x="152852" y="54625"/>
                </a:lnTo>
                <a:lnTo>
                  <a:pt x="143256" y="61721"/>
                </a:lnTo>
                <a:lnTo>
                  <a:pt x="136517" y="71104"/>
                </a:lnTo>
                <a:lnTo>
                  <a:pt x="133350" y="80771"/>
                </a:lnTo>
                <a:lnTo>
                  <a:pt x="133350" y="54101"/>
                </a:lnTo>
                <a:lnTo>
                  <a:pt x="105918" y="54101"/>
                </a:lnTo>
                <a:lnTo>
                  <a:pt x="105918" y="168401"/>
                </a:lnTo>
                <a:lnTo>
                  <a:pt x="137160" y="168401"/>
                </a:lnTo>
                <a:lnTo>
                  <a:pt x="137160" y="126491"/>
                </a:lnTo>
                <a:lnTo>
                  <a:pt x="137517" y="112037"/>
                </a:lnTo>
                <a:lnTo>
                  <a:pt x="140017" y="96583"/>
                </a:lnTo>
                <a:lnTo>
                  <a:pt x="146804" y="84272"/>
                </a:lnTo>
                <a:lnTo>
                  <a:pt x="160020" y="79247"/>
                </a:lnTo>
                <a:lnTo>
                  <a:pt x="166116" y="79247"/>
                </a:lnTo>
                <a:lnTo>
                  <a:pt x="170688" y="80771"/>
                </a:lnTo>
                <a:lnTo>
                  <a:pt x="174498" y="83057"/>
                </a:lnTo>
                <a:close/>
              </a:path>
              <a:path w="1108709" h="170815">
                <a:moveTo>
                  <a:pt x="85344" y="37337"/>
                </a:moveTo>
                <a:lnTo>
                  <a:pt x="85344" y="14477"/>
                </a:lnTo>
                <a:lnTo>
                  <a:pt x="0" y="14477"/>
                </a:lnTo>
                <a:lnTo>
                  <a:pt x="0" y="168401"/>
                </a:lnTo>
                <a:lnTo>
                  <a:pt x="31242" y="168401"/>
                </a:lnTo>
                <a:lnTo>
                  <a:pt x="31242" y="37337"/>
                </a:lnTo>
                <a:lnTo>
                  <a:pt x="85344" y="37337"/>
                </a:lnTo>
                <a:close/>
              </a:path>
              <a:path w="1108709" h="170815">
                <a:moveTo>
                  <a:pt x="83058" y="99821"/>
                </a:moveTo>
                <a:lnTo>
                  <a:pt x="83058" y="76961"/>
                </a:lnTo>
                <a:lnTo>
                  <a:pt x="31242" y="76961"/>
                </a:lnTo>
                <a:lnTo>
                  <a:pt x="31242" y="99821"/>
                </a:lnTo>
                <a:lnTo>
                  <a:pt x="83058" y="99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254375" y="6954773"/>
            <a:ext cx="17145" cy="77470"/>
          </a:xfrm>
          <a:custGeom>
            <a:avLst/>
            <a:gdLst/>
            <a:ahLst/>
            <a:cxnLst/>
            <a:rect l="l" t="t" r="r" b="b"/>
            <a:pathLst>
              <a:path w="17145" h="77470">
                <a:moveTo>
                  <a:pt x="0" y="0"/>
                </a:moveTo>
                <a:lnTo>
                  <a:pt x="0" y="76960"/>
                </a:lnTo>
                <a:lnTo>
                  <a:pt x="16762" y="76960"/>
                </a:lnTo>
                <a:lnTo>
                  <a:pt x="16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291701" y="6954773"/>
            <a:ext cx="166128" cy="784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381" y="702818"/>
            <a:ext cx="8248637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6902" y="1987550"/>
            <a:ext cx="8339594" cy="4410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17809" y="6792148"/>
            <a:ext cx="886460" cy="12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A8AFA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99" y="2943574"/>
            <a:ext cx="9089390" cy="538609"/>
          </a:xfrm>
        </p:spPr>
        <p:txBody>
          <a:bodyPr/>
          <a:lstStyle/>
          <a:p>
            <a:pPr algn="ctr"/>
            <a:r>
              <a:rPr lang="en-GB" sz="3500" dirty="0"/>
              <a:t>Software Requirement and Specification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7370" y="4285615"/>
            <a:ext cx="7102727" cy="1401622"/>
          </a:xfrm>
        </p:spPr>
        <p:txBody>
          <a:bodyPr>
            <a:normAutofit/>
          </a:bodyPr>
          <a:lstStyle/>
          <a:p>
            <a:pPr algn="ctr"/>
            <a:r>
              <a:rPr lang="en-GB" sz="2200" b="1" dirty="0">
                <a:solidFill>
                  <a:schemeClr val="tx1"/>
                </a:solidFill>
              </a:rPr>
              <a:t>Waqas Swati</a:t>
            </a:r>
            <a:endParaRPr lang="en-GB" sz="2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iqra national university peshaw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386" y="208029"/>
            <a:ext cx="2132169" cy="213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20397" y="5607828"/>
            <a:ext cx="8973197" cy="18264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985" b="1" dirty="0"/>
              <a:t>Requirements Engineering:  Processes and Techniques</a:t>
            </a:r>
            <a:br>
              <a:rPr lang="en-US" sz="1985" b="1" dirty="0"/>
            </a:br>
            <a:r>
              <a:rPr lang="en-US" sz="1985" dirty="0"/>
              <a:t>Gerald </a:t>
            </a:r>
            <a:r>
              <a:rPr lang="en-US" sz="1985" dirty="0" err="1"/>
              <a:t>Kotonya</a:t>
            </a:r>
            <a:r>
              <a:rPr lang="en-US" sz="1985" dirty="0"/>
              <a:t> and Ian </a:t>
            </a:r>
            <a:r>
              <a:rPr lang="en-US" sz="1985" dirty="0" err="1"/>
              <a:t>Sommerville</a:t>
            </a:r>
            <a:br>
              <a:rPr lang="en-US" sz="1985" dirty="0"/>
            </a:br>
            <a:endParaRPr lang="en-US" sz="1985" dirty="0"/>
          </a:p>
          <a:p>
            <a:pPr algn="ctr"/>
            <a:r>
              <a:rPr lang="en-US" sz="1985" b="1" dirty="0"/>
              <a:t>Software Requirements</a:t>
            </a:r>
            <a:br>
              <a:rPr lang="en-US" sz="1985" dirty="0"/>
            </a:br>
            <a:r>
              <a:rPr lang="en-US" sz="1985" dirty="0"/>
              <a:t>Karl </a:t>
            </a:r>
            <a:r>
              <a:rPr lang="en-US" sz="1985" dirty="0" err="1"/>
              <a:t>Wiegers</a:t>
            </a:r>
            <a:r>
              <a:rPr lang="en-US" sz="1985" dirty="0"/>
              <a:t> and Joy Beatty </a:t>
            </a:r>
            <a:endParaRPr lang="en-GB" sz="1985" dirty="0"/>
          </a:p>
        </p:txBody>
      </p:sp>
    </p:spTree>
    <p:extLst>
      <p:ext uri="{BB962C8B-B14F-4D97-AF65-F5344CB8AC3E}">
        <p14:creationId xmlns:p14="http://schemas.microsoft.com/office/powerpoint/2010/main" val="1692802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6637" y="6218935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3441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Quality </a:t>
            </a:r>
            <a:r>
              <a:rPr spc="-85" dirty="0"/>
              <a:t>Aspect:</a:t>
            </a:r>
            <a:r>
              <a:rPr spc="-100" dirty="0"/>
              <a:t> </a:t>
            </a:r>
            <a:r>
              <a:rPr spc="-5" dirty="0"/>
              <a:t>Content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2097277"/>
            <a:ext cx="8080375" cy="17440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spcBef>
                <a:spcPts val="10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65" dirty="0">
                <a:latin typeface="Arial"/>
                <a:cs typeface="Arial"/>
              </a:rPr>
              <a:t>Content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errors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are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present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when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quality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criteria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for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are  </a:t>
            </a:r>
            <a:r>
              <a:rPr sz="1800" spc="60" dirty="0">
                <a:latin typeface="Arial"/>
                <a:cs typeface="Arial"/>
              </a:rPr>
              <a:t>violated</a:t>
            </a:r>
            <a:endParaRPr sz="18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55" dirty="0">
                <a:latin typeface="Arial"/>
                <a:cs typeface="Arial"/>
              </a:rPr>
              <a:t>Fulfilled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if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shortcoming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have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detected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with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regard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to: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0" dirty="0">
                <a:latin typeface="Arial"/>
                <a:cs typeface="Arial"/>
              </a:rPr>
              <a:t>completeness </a:t>
            </a:r>
            <a:r>
              <a:rPr sz="1800" dirty="0">
                <a:latin typeface="Arial"/>
                <a:cs typeface="Arial"/>
              </a:rPr>
              <a:t>(set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60" dirty="0">
                <a:latin typeface="Arial"/>
                <a:cs typeface="Arial"/>
              </a:rPr>
              <a:t>all</a:t>
            </a:r>
            <a:r>
              <a:rPr sz="1800" spc="-18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requirements)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60">
                <a:latin typeface="Arial"/>
                <a:cs typeface="Arial"/>
              </a:rPr>
              <a:t>traceability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5252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Quality </a:t>
            </a:r>
            <a:r>
              <a:rPr spc="-85" dirty="0"/>
              <a:t>Aspect: </a:t>
            </a:r>
            <a:r>
              <a:rPr spc="-5" dirty="0"/>
              <a:t>Documentation </a:t>
            </a:r>
            <a:r>
              <a:rPr spc="40" dirty="0"/>
              <a:t>(1/2)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2097277"/>
            <a:ext cx="7910195" cy="40309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215900" indent="-266700">
              <a:lnSpc>
                <a:spcPct val="100000"/>
              </a:lnSpc>
              <a:spcBef>
                <a:spcPts val="10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75" dirty="0">
                <a:latin typeface="Arial"/>
                <a:cs typeface="Arial"/>
              </a:rPr>
              <a:t>Documentation </a:t>
            </a:r>
            <a:r>
              <a:rPr sz="1800" spc="25" dirty="0">
                <a:latin typeface="Arial"/>
                <a:cs typeface="Arial"/>
              </a:rPr>
              <a:t>errors are </a:t>
            </a:r>
            <a:r>
              <a:rPr sz="1800" spc="35" dirty="0">
                <a:latin typeface="Arial"/>
                <a:cs typeface="Arial"/>
              </a:rPr>
              <a:t>present </a:t>
            </a:r>
            <a:r>
              <a:rPr sz="1800" spc="90" dirty="0">
                <a:latin typeface="Arial"/>
                <a:cs typeface="Arial"/>
              </a:rPr>
              <a:t>when </a:t>
            </a:r>
            <a:r>
              <a:rPr sz="1800" spc="40" dirty="0">
                <a:latin typeface="Arial"/>
                <a:cs typeface="Arial"/>
              </a:rPr>
              <a:t>specification guidelines</a:t>
            </a:r>
            <a:r>
              <a:rPr sz="1800" spc="-28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have  </a:t>
            </a:r>
            <a:r>
              <a:rPr sz="1800" spc="40" dirty="0">
                <a:latin typeface="Arial"/>
                <a:cs typeface="Arial"/>
              </a:rPr>
              <a:t>been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violated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-80" dirty="0">
                <a:latin typeface="Arial"/>
                <a:cs typeface="Arial"/>
              </a:rPr>
              <a:t>Risks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75" dirty="0">
                <a:latin typeface="Arial"/>
                <a:cs typeface="Arial"/>
              </a:rPr>
              <a:t>documentation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errors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75" dirty="0">
                <a:latin typeface="Arial"/>
                <a:cs typeface="Arial"/>
              </a:rPr>
              <a:t>Impairment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60" dirty="0">
                <a:latin typeface="Arial"/>
                <a:cs typeface="Arial"/>
              </a:rPr>
              <a:t>development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activities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50" dirty="0">
                <a:latin typeface="Arial"/>
                <a:cs typeface="Arial"/>
              </a:rPr>
              <a:t>Format </a:t>
            </a:r>
            <a:r>
              <a:rPr sz="1800" spc="125" dirty="0">
                <a:latin typeface="Arial"/>
                <a:cs typeface="Arial"/>
              </a:rPr>
              <a:t>not </a:t>
            </a:r>
            <a:r>
              <a:rPr sz="1800" spc="10" dirty="0">
                <a:latin typeface="Arial"/>
                <a:cs typeface="Arial"/>
              </a:rPr>
              <a:t>usable </a:t>
            </a:r>
            <a:r>
              <a:rPr sz="1800" spc="125" dirty="0">
                <a:latin typeface="Arial"/>
                <a:cs typeface="Arial"/>
              </a:rPr>
              <a:t>for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spc="0" dirty="0">
                <a:latin typeface="Arial"/>
                <a:cs typeface="Arial"/>
              </a:rPr>
              <a:t>processing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50" dirty="0">
                <a:latin typeface="Arial"/>
                <a:cs typeface="Arial"/>
              </a:rPr>
              <a:t>Misunderstanding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25" dirty="0">
                <a:latin typeface="Arial"/>
                <a:cs typeface="Arial"/>
              </a:rPr>
              <a:t>Requirements </a:t>
            </a:r>
            <a:r>
              <a:rPr sz="1800" spc="-5" dirty="0">
                <a:latin typeface="Arial"/>
                <a:cs typeface="Arial"/>
              </a:rPr>
              <a:t>consumers </a:t>
            </a:r>
            <a:r>
              <a:rPr sz="1800" spc="90" dirty="0">
                <a:latin typeface="Arial"/>
                <a:cs typeface="Arial"/>
              </a:rPr>
              <a:t>do </a:t>
            </a:r>
            <a:r>
              <a:rPr sz="1800" spc="125" dirty="0">
                <a:latin typeface="Arial"/>
                <a:cs typeface="Arial"/>
              </a:rPr>
              <a:t>not </a:t>
            </a:r>
            <a:r>
              <a:rPr sz="1800" spc="50" dirty="0">
                <a:latin typeface="Arial"/>
                <a:cs typeface="Arial"/>
              </a:rPr>
              <a:t>understand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100" dirty="0">
                <a:latin typeface="Arial"/>
                <a:cs typeface="Arial"/>
              </a:rPr>
              <a:t>notation</a:t>
            </a:r>
            <a:r>
              <a:rPr sz="1800" spc="-32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properly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0" dirty="0">
                <a:latin typeface="Arial"/>
                <a:cs typeface="Arial"/>
              </a:rPr>
              <a:t>Incompleteness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-30" dirty="0">
                <a:latin typeface="Arial"/>
                <a:cs typeface="Arial"/>
              </a:rPr>
              <a:t>Used </a:t>
            </a:r>
            <a:r>
              <a:rPr sz="1800" spc="110" dirty="0">
                <a:latin typeface="Arial"/>
                <a:cs typeface="Arial"/>
              </a:rPr>
              <a:t>format </a:t>
            </a:r>
            <a:r>
              <a:rPr sz="1800" spc="-5" dirty="0">
                <a:latin typeface="Arial"/>
                <a:cs typeface="Arial"/>
              </a:rPr>
              <a:t>does </a:t>
            </a:r>
            <a:r>
              <a:rPr sz="1800" spc="125" dirty="0">
                <a:latin typeface="Arial"/>
                <a:cs typeface="Arial"/>
              </a:rPr>
              <a:t>not </a:t>
            </a:r>
            <a:r>
              <a:rPr sz="1800" spc="90" dirty="0">
                <a:latin typeface="Arial"/>
                <a:cs typeface="Arial"/>
              </a:rPr>
              <a:t>allow</a:t>
            </a:r>
            <a:r>
              <a:rPr sz="1800" spc="-33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representing </a:t>
            </a:r>
            <a:r>
              <a:rPr sz="1800" spc="60" dirty="0">
                <a:latin typeface="Arial"/>
                <a:cs typeface="Arial"/>
              </a:rPr>
              <a:t>all </a:t>
            </a:r>
            <a:r>
              <a:rPr sz="1800" spc="100" dirty="0"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60" dirty="0">
                <a:latin typeface="Arial"/>
                <a:cs typeface="Arial"/>
              </a:rPr>
              <a:t>Overlooking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25" dirty="0">
                <a:latin typeface="Arial"/>
                <a:cs typeface="Arial"/>
              </a:rPr>
              <a:t>Requirements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consumers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not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find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information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where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expected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5252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Quality </a:t>
            </a:r>
            <a:r>
              <a:rPr spc="-85" dirty="0"/>
              <a:t>Aspect: </a:t>
            </a:r>
            <a:r>
              <a:rPr spc="-5" dirty="0"/>
              <a:t>Documentation </a:t>
            </a:r>
            <a:r>
              <a:rPr spc="40" dirty="0"/>
              <a:t>(2/2)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5264"/>
            <a:ext cx="8201659" cy="232981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55" dirty="0">
                <a:latin typeface="Arial"/>
                <a:cs typeface="Arial"/>
              </a:rPr>
              <a:t>Fulfilled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if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shortcoming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have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detected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with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regard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to: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80" dirty="0">
                <a:latin typeface="Arial"/>
                <a:cs typeface="Arial"/>
              </a:rPr>
              <a:t>conformity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documentation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05" dirty="0">
                <a:latin typeface="Arial"/>
                <a:cs typeface="Arial"/>
              </a:rPr>
              <a:t>format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(e.g.,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template,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notation)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80" dirty="0">
                <a:latin typeface="Arial"/>
                <a:cs typeface="Arial"/>
              </a:rPr>
              <a:t>conformity </a:t>
            </a:r>
            <a:r>
              <a:rPr sz="1800" spc="140" dirty="0">
                <a:latin typeface="Arial"/>
                <a:cs typeface="Arial"/>
              </a:rPr>
              <a:t>to </a:t>
            </a:r>
            <a:r>
              <a:rPr sz="1800" spc="50" dirty="0">
                <a:latin typeface="Arial"/>
                <a:cs typeface="Arial"/>
              </a:rPr>
              <a:t>documentations structure </a:t>
            </a:r>
            <a:r>
              <a:rPr sz="1800" spc="5" dirty="0">
                <a:latin typeface="Arial"/>
                <a:cs typeface="Arial"/>
              </a:rPr>
              <a:t>(e.g., </a:t>
            </a:r>
            <a:r>
              <a:rPr sz="1800" spc="30" dirty="0">
                <a:latin typeface="Arial"/>
                <a:cs typeface="Arial"/>
              </a:rPr>
              <a:t>correct</a:t>
            </a:r>
            <a:r>
              <a:rPr sz="1800" spc="-34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section)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60" dirty="0">
                <a:latin typeface="Arial"/>
                <a:cs typeface="Arial"/>
              </a:rPr>
              <a:t>understandability </a:t>
            </a:r>
            <a:r>
              <a:rPr sz="1800" spc="5" dirty="0">
                <a:latin typeface="Arial"/>
                <a:cs typeface="Arial"/>
              </a:rPr>
              <a:t>(e.g., </a:t>
            </a:r>
            <a:r>
              <a:rPr sz="1800" spc="75" dirty="0">
                <a:latin typeface="Arial"/>
                <a:cs typeface="Arial"/>
              </a:rPr>
              <a:t>defined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terminology)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80" dirty="0">
                <a:latin typeface="Arial"/>
                <a:cs typeface="Arial"/>
              </a:rPr>
              <a:t>unambiguity </a:t>
            </a:r>
            <a:r>
              <a:rPr sz="1800" spc="5" dirty="0">
                <a:latin typeface="Arial"/>
                <a:cs typeface="Arial"/>
              </a:rPr>
              <a:t>(e.g., </a:t>
            </a:r>
            <a:r>
              <a:rPr sz="1800" spc="65" dirty="0">
                <a:latin typeface="Arial"/>
                <a:cs typeface="Arial"/>
              </a:rPr>
              <a:t>only </a:t>
            </a:r>
            <a:r>
              <a:rPr sz="1800" spc="55" dirty="0">
                <a:latin typeface="Arial"/>
                <a:cs typeface="Arial"/>
              </a:rPr>
              <a:t>one </a:t>
            </a:r>
            <a:r>
              <a:rPr sz="1800" spc="0" dirty="0">
                <a:latin typeface="Arial"/>
                <a:cs typeface="Arial"/>
              </a:rPr>
              <a:t>possible</a:t>
            </a:r>
            <a:r>
              <a:rPr sz="1800" spc="-225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interpretation)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80" dirty="0">
                <a:latin typeface="Arial"/>
                <a:cs typeface="Arial"/>
              </a:rPr>
              <a:t>conformity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documentation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rules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(e.g., </a:t>
            </a:r>
            <a:r>
              <a:rPr sz="1800" spc="30" dirty="0">
                <a:latin typeface="Arial"/>
                <a:cs typeface="Arial"/>
              </a:rPr>
              <a:t>correct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use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notation</a:t>
            </a:r>
            <a:r>
              <a:rPr sz="1800" spc="0" dirty="0">
                <a:latin typeface="Arial"/>
                <a:cs typeface="Arial"/>
              </a:rPr>
              <a:t> syntax)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3898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Quality </a:t>
            </a:r>
            <a:r>
              <a:rPr spc="-85" dirty="0"/>
              <a:t>Aspect:</a:t>
            </a:r>
            <a:r>
              <a:rPr spc="-60" dirty="0"/>
              <a:t> </a:t>
            </a:r>
            <a:r>
              <a:rPr spc="0" dirty="0"/>
              <a:t>Agreement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381" y="2094992"/>
            <a:ext cx="7967345" cy="2110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5" marR="5080" indent="-266700">
              <a:lnSpc>
                <a:spcPct val="100000"/>
              </a:lnSpc>
              <a:spcBef>
                <a:spcPts val="100"/>
              </a:spcBef>
              <a:buClr>
                <a:srgbClr val="179C7C"/>
              </a:buClr>
              <a:buFont typeface="Wingdings"/>
              <a:buChar char=""/>
              <a:tabLst>
                <a:tab pos="281940" algn="l"/>
              </a:tabLst>
            </a:pPr>
            <a:r>
              <a:rPr sz="1800" spc="75" dirty="0">
                <a:latin typeface="Arial"/>
                <a:cs typeface="Arial"/>
              </a:rPr>
              <a:t>Agreement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errors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are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present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when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spc="-5" dirty="0">
                <a:latin typeface="Arial"/>
                <a:cs typeface="Arial"/>
              </a:rPr>
              <a:t> does </a:t>
            </a:r>
            <a:r>
              <a:rPr sz="1800" spc="125" dirty="0">
                <a:latin typeface="Arial"/>
                <a:cs typeface="Arial"/>
              </a:rPr>
              <a:t>not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or  no </a:t>
            </a:r>
            <a:r>
              <a:rPr sz="1800" spc="75" dirty="0">
                <a:latin typeface="Arial"/>
                <a:cs typeface="Arial"/>
              </a:rPr>
              <a:t>longer </a:t>
            </a:r>
            <a:r>
              <a:rPr sz="1800" spc="30" dirty="0">
                <a:latin typeface="Arial"/>
                <a:cs typeface="Arial"/>
              </a:rPr>
              <a:t>represent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35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stakeholders’ </a:t>
            </a:r>
            <a:r>
              <a:rPr sz="1800" spc="40" dirty="0">
                <a:latin typeface="Arial"/>
                <a:cs typeface="Arial"/>
              </a:rPr>
              <a:t>actual </a:t>
            </a:r>
            <a:r>
              <a:rPr sz="1800" spc="-5" dirty="0">
                <a:latin typeface="Arial"/>
                <a:cs typeface="Arial"/>
              </a:rPr>
              <a:t>needs </a:t>
            </a:r>
            <a:r>
              <a:rPr sz="1800" spc="55" dirty="0">
                <a:latin typeface="Arial"/>
                <a:cs typeface="Arial"/>
              </a:rPr>
              <a:t>and </a:t>
            </a:r>
            <a:r>
              <a:rPr sz="1800" spc="30" dirty="0">
                <a:latin typeface="Arial"/>
                <a:cs typeface="Arial"/>
              </a:rPr>
              <a:t>expectations</a:t>
            </a:r>
            <a:endParaRPr sz="1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spcBef>
                <a:spcPts val="860"/>
              </a:spcBef>
              <a:buClr>
                <a:srgbClr val="179C7C"/>
              </a:buClr>
              <a:buFont typeface="Wingdings"/>
              <a:buChar char=""/>
              <a:tabLst>
                <a:tab pos="298450" algn="l"/>
              </a:tabLst>
            </a:pPr>
            <a:r>
              <a:rPr sz="1800" spc="55" dirty="0">
                <a:latin typeface="Arial"/>
                <a:cs typeface="Arial"/>
              </a:rPr>
              <a:t>Fulfilled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if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shortcoming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have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detected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with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regard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to:</a:t>
            </a:r>
            <a:endParaRPr sz="1800">
              <a:latin typeface="Arial"/>
              <a:cs typeface="Arial"/>
            </a:endParaRPr>
          </a:p>
          <a:p>
            <a:pPr marL="561975" lvl="1" indent="-28575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62610" algn="l"/>
              </a:tabLst>
            </a:pPr>
            <a:r>
              <a:rPr sz="1800" spc="60" dirty="0">
                <a:latin typeface="Arial"/>
                <a:cs typeface="Arial"/>
              </a:rPr>
              <a:t>agreement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(all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agreed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upon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by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stakeholders)</a:t>
            </a:r>
            <a:endParaRPr sz="1800">
              <a:latin typeface="Arial"/>
              <a:cs typeface="Arial"/>
            </a:endParaRPr>
          </a:p>
          <a:p>
            <a:pPr marL="561975" lvl="1" indent="-28575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62610" algn="l"/>
              </a:tabLst>
            </a:pPr>
            <a:r>
              <a:rPr sz="1800" spc="60" dirty="0">
                <a:latin typeface="Arial"/>
                <a:cs typeface="Arial"/>
              </a:rPr>
              <a:t>agreement </a:t>
            </a:r>
            <a:r>
              <a:rPr sz="1800" spc="100" dirty="0">
                <a:latin typeface="Arial"/>
                <a:cs typeface="Arial"/>
              </a:rPr>
              <a:t>after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changes</a:t>
            </a:r>
            <a:endParaRPr sz="1800">
              <a:latin typeface="Arial"/>
              <a:cs typeface="Arial"/>
            </a:endParaRPr>
          </a:p>
          <a:p>
            <a:pPr marL="561975" lvl="1" indent="-28575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62610" algn="l"/>
              </a:tabLst>
            </a:pPr>
            <a:r>
              <a:rPr sz="1800" spc="65" dirty="0">
                <a:latin typeface="Arial"/>
                <a:cs typeface="Arial"/>
              </a:rPr>
              <a:t>conflict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resolution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4509" y="4425188"/>
            <a:ext cx="6288405" cy="751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380"/>
              </a:lnSpc>
              <a:spcBef>
                <a:spcPts val="95"/>
              </a:spcBef>
            </a:pPr>
            <a:r>
              <a:rPr sz="2000" spc="-120" dirty="0">
                <a:latin typeface="Arial"/>
                <a:cs typeface="Arial"/>
              </a:rPr>
              <a:t>REQUIREMENTS </a:t>
            </a:r>
            <a:r>
              <a:rPr sz="2000" spc="-10" dirty="0">
                <a:latin typeface="Arial"/>
                <a:cs typeface="Arial"/>
              </a:rPr>
              <a:t>VALIDATION </a:t>
            </a:r>
            <a:r>
              <a:rPr sz="2000" spc="25" dirty="0">
                <a:latin typeface="Arial"/>
                <a:cs typeface="Arial"/>
              </a:rPr>
              <a:t>AND</a:t>
            </a:r>
            <a:r>
              <a:rPr sz="2000" spc="-24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NEGOTIATION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3340"/>
              </a:lnSpc>
            </a:pPr>
            <a:r>
              <a:rPr sz="2800" b="1" spc="-100" dirty="0">
                <a:latin typeface="Arial"/>
                <a:cs typeface="Arial"/>
              </a:rPr>
              <a:t>Principles </a:t>
            </a:r>
            <a:r>
              <a:rPr sz="2800" b="1" spc="75" dirty="0">
                <a:latin typeface="Arial"/>
                <a:cs typeface="Arial"/>
              </a:rPr>
              <a:t>of </a:t>
            </a:r>
            <a:r>
              <a:rPr sz="2800" b="1" spc="-45" dirty="0">
                <a:latin typeface="Arial"/>
                <a:cs typeface="Arial"/>
              </a:rPr>
              <a:t>Requirements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spc="5" dirty="0">
                <a:latin typeface="Arial"/>
                <a:cs typeface="Arial"/>
              </a:rPr>
              <a:t>Validation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76679" y="470916"/>
            <a:ext cx="1679448" cy="1678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4271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Essential </a:t>
            </a:r>
            <a:r>
              <a:rPr spc="0" dirty="0"/>
              <a:t>Validation</a:t>
            </a:r>
            <a:r>
              <a:rPr spc="50" dirty="0"/>
              <a:t> </a:t>
            </a:r>
            <a:r>
              <a:rPr spc="-90" dirty="0"/>
              <a:t>Principles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7621905" cy="2547492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2000" spc="55" dirty="0">
                <a:latin typeface="Arial"/>
                <a:cs typeface="Arial"/>
              </a:rPr>
              <a:t>Involvement </a:t>
            </a:r>
            <a:r>
              <a:rPr sz="2000" spc="140" dirty="0">
                <a:latin typeface="Arial"/>
                <a:cs typeface="Arial"/>
              </a:rPr>
              <a:t>of </a:t>
            </a:r>
            <a:r>
              <a:rPr sz="2000" spc="35" dirty="0">
                <a:latin typeface="Arial"/>
                <a:cs typeface="Arial"/>
              </a:rPr>
              <a:t>correct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stakeholders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2000" spc="30" dirty="0">
                <a:latin typeface="Arial"/>
                <a:cs typeface="Arial"/>
              </a:rPr>
              <a:t>Separation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140" dirty="0">
                <a:latin typeface="Arial"/>
                <a:cs typeface="Arial"/>
              </a:rPr>
              <a:t>of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90" dirty="0">
                <a:latin typeface="Arial"/>
                <a:cs typeface="Arial"/>
              </a:rPr>
              <a:t>the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80" dirty="0">
                <a:latin typeface="Arial"/>
                <a:cs typeface="Arial"/>
              </a:rPr>
              <a:t>identification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and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50" dirty="0">
                <a:latin typeface="Arial"/>
                <a:cs typeface="Arial"/>
              </a:rPr>
              <a:t>correction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140" dirty="0">
                <a:latin typeface="Arial"/>
                <a:cs typeface="Arial"/>
              </a:rPr>
              <a:t>of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errors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2000" spc="75" dirty="0">
                <a:latin typeface="Arial"/>
                <a:cs typeface="Arial"/>
              </a:rPr>
              <a:t>Validation </a:t>
            </a:r>
            <a:r>
              <a:rPr sz="2000" spc="125" dirty="0">
                <a:latin typeface="Arial"/>
                <a:cs typeface="Arial"/>
              </a:rPr>
              <a:t>from </a:t>
            </a:r>
            <a:r>
              <a:rPr sz="2000" spc="105" dirty="0">
                <a:latin typeface="Arial"/>
                <a:cs typeface="Arial"/>
              </a:rPr>
              <a:t>different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views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2000" spc="60" dirty="0">
                <a:latin typeface="Arial"/>
                <a:cs typeface="Arial"/>
              </a:rPr>
              <a:t>Adequate </a:t>
            </a:r>
            <a:r>
              <a:rPr sz="2000" spc="25" dirty="0">
                <a:latin typeface="Arial"/>
                <a:cs typeface="Arial"/>
              </a:rPr>
              <a:t>change </a:t>
            </a:r>
            <a:r>
              <a:rPr sz="2000" spc="140" dirty="0">
                <a:latin typeface="Arial"/>
                <a:cs typeface="Arial"/>
              </a:rPr>
              <a:t>of </a:t>
            </a:r>
            <a:r>
              <a:rPr sz="2000" spc="60" dirty="0">
                <a:latin typeface="Arial"/>
                <a:cs typeface="Arial"/>
              </a:rPr>
              <a:t>document</a:t>
            </a:r>
            <a:r>
              <a:rPr sz="2000" spc="-235" dirty="0">
                <a:latin typeface="Arial"/>
                <a:cs typeface="Arial"/>
              </a:rPr>
              <a:t> </a:t>
            </a:r>
            <a:r>
              <a:rPr sz="2000" spc="60" dirty="0">
                <a:latin typeface="Arial"/>
                <a:cs typeface="Arial"/>
              </a:rPr>
              <a:t>type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2000" spc="35" dirty="0">
                <a:latin typeface="Arial"/>
                <a:cs typeface="Arial"/>
              </a:rPr>
              <a:t>Construction </a:t>
            </a:r>
            <a:r>
              <a:rPr sz="2000" spc="140" dirty="0">
                <a:latin typeface="Arial"/>
                <a:cs typeface="Arial"/>
              </a:rPr>
              <a:t>of </a:t>
            </a:r>
            <a:r>
              <a:rPr sz="2000" spc="60" dirty="0">
                <a:latin typeface="Arial"/>
                <a:cs typeface="Arial"/>
              </a:rPr>
              <a:t>development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50" dirty="0">
                <a:latin typeface="Arial"/>
                <a:cs typeface="Arial"/>
              </a:rPr>
              <a:t>artifacts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2000" spc="15" dirty="0">
                <a:latin typeface="Arial"/>
                <a:cs typeface="Arial"/>
              </a:rPr>
              <a:t>Repeated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65" dirty="0">
                <a:latin typeface="Arial"/>
                <a:cs typeface="Arial"/>
              </a:rPr>
              <a:t>validation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691260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Principle </a:t>
            </a:r>
            <a:r>
              <a:rPr spc="-70" dirty="0"/>
              <a:t>1: </a:t>
            </a:r>
            <a:r>
              <a:rPr spc="0" dirty="0"/>
              <a:t>Involvement </a:t>
            </a:r>
            <a:r>
              <a:rPr spc="55" dirty="0"/>
              <a:t>of </a:t>
            </a:r>
            <a:r>
              <a:rPr spc="-65" dirty="0"/>
              <a:t>Correct</a:t>
            </a:r>
            <a:r>
              <a:rPr spc="30" dirty="0"/>
              <a:t> </a:t>
            </a:r>
            <a:r>
              <a:rPr spc="-40" dirty="0"/>
              <a:t>Stakeholders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7947025" cy="430530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50" dirty="0">
                <a:latin typeface="Arial"/>
                <a:cs typeface="Arial"/>
              </a:rPr>
              <a:t>Which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stakeholder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is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“correct”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depends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goal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validation</a:t>
            </a:r>
            <a:endParaRPr sz="1800">
              <a:latin typeface="Arial"/>
              <a:cs typeface="Arial"/>
            </a:endParaRPr>
          </a:p>
          <a:p>
            <a:pPr marL="279400" marR="2794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75" dirty="0">
                <a:latin typeface="Arial"/>
                <a:cs typeface="Arial"/>
              </a:rPr>
              <a:t>Validation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should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never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carried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out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author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requirement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/ 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document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25" dirty="0">
                <a:latin typeface="Arial"/>
                <a:cs typeface="Arial"/>
              </a:rPr>
              <a:t>External </a:t>
            </a:r>
            <a:r>
              <a:rPr sz="1800" spc="-70" dirty="0">
                <a:latin typeface="Arial"/>
                <a:cs typeface="Arial"/>
              </a:rPr>
              <a:t>vs. </a:t>
            </a:r>
            <a:r>
              <a:rPr sz="1800" spc="75" dirty="0">
                <a:latin typeface="Arial"/>
                <a:cs typeface="Arial"/>
              </a:rPr>
              <a:t>internal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validation</a:t>
            </a:r>
            <a:endParaRPr sz="1800">
              <a:latin typeface="Arial"/>
              <a:cs typeface="Arial"/>
            </a:endParaRPr>
          </a:p>
          <a:p>
            <a:pPr marL="542290" marR="508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b="1" spc="25" dirty="0">
                <a:latin typeface="Lucida Sans"/>
                <a:cs typeface="Lucida Sans"/>
              </a:rPr>
              <a:t>External:</a:t>
            </a:r>
            <a:r>
              <a:rPr sz="1800" b="1" spc="-15" dirty="0">
                <a:latin typeface="Lucida Sans"/>
                <a:cs typeface="Lucida Sans"/>
              </a:rPr>
              <a:t> </a:t>
            </a:r>
            <a:r>
              <a:rPr sz="1800" spc="40" dirty="0">
                <a:latin typeface="Arial"/>
                <a:cs typeface="Arial"/>
              </a:rPr>
              <a:t>validators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from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outside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development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team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even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  </a:t>
            </a:r>
            <a:r>
              <a:rPr sz="1800" spc="75" dirty="0">
                <a:latin typeface="Arial"/>
                <a:cs typeface="Arial"/>
              </a:rPr>
              <a:t>organization </a:t>
            </a:r>
            <a:r>
              <a:rPr sz="1800" spc="5" dirty="0">
                <a:latin typeface="Arial"/>
                <a:cs typeface="Arial"/>
              </a:rPr>
              <a:t>(e.g., </a:t>
            </a:r>
            <a:r>
              <a:rPr sz="1800" spc="15" dirty="0">
                <a:latin typeface="Arial"/>
                <a:cs typeface="Arial"/>
              </a:rPr>
              <a:t>experts </a:t>
            </a:r>
            <a:r>
              <a:rPr sz="1800" spc="114" dirty="0">
                <a:latin typeface="Arial"/>
                <a:cs typeface="Arial"/>
              </a:rPr>
              <a:t>from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Fraunhofer)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90" dirty="0">
                <a:latin typeface="Arial"/>
                <a:cs typeface="Arial"/>
              </a:rPr>
              <a:t>More </a:t>
            </a:r>
            <a:r>
              <a:rPr sz="1800" spc="75" dirty="0">
                <a:latin typeface="Arial"/>
                <a:cs typeface="Arial"/>
              </a:rPr>
              <a:t>independent </a:t>
            </a:r>
            <a:r>
              <a:rPr sz="1800" spc="55" dirty="0">
                <a:latin typeface="Arial"/>
                <a:cs typeface="Arial"/>
              </a:rPr>
              <a:t>and </a:t>
            </a:r>
            <a:r>
              <a:rPr sz="1800" spc="75" dirty="0">
                <a:latin typeface="Arial"/>
                <a:cs typeface="Arial"/>
              </a:rPr>
              <a:t>neutral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view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60" dirty="0">
                <a:latin typeface="Arial"/>
                <a:cs typeface="Arial"/>
              </a:rPr>
              <a:t>Higher </a:t>
            </a:r>
            <a:r>
              <a:rPr sz="1800" spc="125" dirty="0">
                <a:latin typeface="Arial"/>
                <a:cs typeface="Arial"/>
              </a:rPr>
              <a:t>effort </a:t>
            </a:r>
            <a:r>
              <a:rPr sz="1800" spc="60" dirty="0">
                <a:latin typeface="Arial"/>
                <a:cs typeface="Arial"/>
              </a:rPr>
              <a:t>and</a:t>
            </a:r>
            <a:r>
              <a:rPr sz="1800" spc="-215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costs</a:t>
            </a:r>
            <a:endParaRPr sz="1800">
              <a:latin typeface="Arial"/>
              <a:cs typeface="Arial"/>
            </a:endParaRPr>
          </a:p>
          <a:p>
            <a:pPr marL="542290" marR="790575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b="1" spc="25" dirty="0">
                <a:latin typeface="Lucida Sans"/>
                <a:cs typeface="Lucida Sans"/>
              </a:rPr>
              <a:t>Internal:</a:t>
            </a:r>
            <a:r>
              <a:rPr sz="1800" b="1" spc="-15" dirty="0">
                <a:latin typeface="Lucida Sans"/>
                <a:cs typeface="Lucida Sans"/>
              </a:rPr>
              <a:t> </a:t>
            </a:r>
            <a:r>
              <a:rPr sz="1800" spc="40" dirty="0">
                <a:latin typeface="Arial"/>
                <a:cs typeface="Arial"/>
              </a:rPr>
              <a:t>validators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from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inside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development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team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  </a:t>
            </a:r>
            <a:r>
              <a:rPr sz="1800" spc="75" dirty="0">
                <a:latin typeface="Arial"/>
                <a:cs typeface="Arial"/>
              </a:rPr>
              <a:t>organization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90" dirty="0">
                <a:latin typeface="Arial"/>
                <a:cs typeface="Arial"/>
              </a:rPr>
              <a:t>More </a:t>
            </a:r>
            <a:r>
              <a:rPr sz="1800" spc="55" dirty="0">
                <a:latin typeface="Arial"/>
                <a:cs typeface="Arial"/>
              </a:rPr>
              <a:t>influence </a:t>
            </a:r>
            <a:r>
              <a:rPr sz="1800" spc="114" dirty="0">
                <a:latin typeface="Arial"/>
                <a:cs typeface="Arial"/>
              </a:rPr>
              <a:t>from </a:t>
            </a:r>
            <a:r>
              <a:rPr sz="1800" spc="90" dirty="0">
                <a:latin typeface="Arial"/>
                <a:cs typeface="Arial"/>
              </a:rPr>
              <a:t>prior</a:t>
            </a:r>
            <a:r>
              <a:rPr sz="1800" spc="-29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knowledge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-100" dirty="0">
                <a:latin typeface="Arial"/>
                <a:cs typeface="Arial"/>
              </a:rPr>
              <a:t>Easy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coordinate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67925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Principle </a:t>
            </a:r>
            <a:r>
              <a:rPr spc="-70" dirty="0"/>
              <a:t>2: </a:t>
            </a:r>
            <a:r>
              <a:rPr spc="-20" dirty="0"/>
              <a:t>Separation </a:t>
            </a:r>
            <a:r>
              <a:rPr spc="55" dirty="0"/>
              <a:t>of </a:t>
            </a:r>
            <a:r>
              <a:rPr spc="35" dirty="0"/>
              <a:t>the </a:t>
            </a:r>
            <a:r>
              <a:rPr spc="0" dirty="0"/>
              <a:t>Identification </a:t>
            </a:r>
            <a:r>
              <a:rPr spc="-5" dirty="0"/>
              <a:t>and  </a:t>
            </a:r>
            <a:r>
              <a:rPr spc="-45" dirty="0"/>
              <a:t>Correction </a:t>
            </a:r>
            <a:r>
              <a:rPr spc="55" dirty="0"/>
              <a:t>of</a:t>
            </a:r>
            <a:r>
              <a:rPr spc="15" dirty="0"/>
              <a:t> </a:t>
            </a:r>
            <a:r>
              <a:rPr spc="-95" dirty="0"/>
              <a:t>Errors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2097277"/>
            <a:ext cx="7798434" cy="17440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spcBef>
                <a:spcPts val="10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55" dirty="0">
                <a:latin typeface="Arial"/>
                <a:cs typeface="Arial"/>
              </a:rPr>
              <a:t>principle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separating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error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identification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from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error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correction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is  </a:t>
            </a:r>
            <a:r>
              <a:rPr sz="1800" spc="35" dirty="0">
                <a:latin typeface="Arial"/>
                <a:cs typeface="Arial"/>
              </a:rPr>
              <a:t>well-established </a:t>
            </a:r>
            <a:r>
              <a:rPr sz="1800" spc="90" dirty="0">
                <a:latin typeface="Arial"/>
                <a:cs typeface="Arial"/>
              </a:rPr>
              <a:t>in </a:t>
            </a:r>
            <a:r>
              <a:rPr sz="1800" spc="35" dirty="0">
                <a:latin typeface="Arial"/>
                <a:cs typeface="Arial"/>
              </a:rPr>
              <a:t>today‘s </a:t>
            </a:r>
            <a:r>
              <a:rPr sz="1800" spc="65" dirty="0">
                <a:latin typeface="Arial"/>
                <a:cs typeface="Arial"/>
              </a:rPr>
              <a:t>software development</a:t>
            </a:r>
            <a:r>
              <a:rPr sz="1800" spc="-25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practice</a:t>
            </a:r>
            <a:endParaRPr sz="18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80" dirty="0">
                <a:latin typeface="Arial"/>
                <a:cs typeface="Arial"/>
              </a:rPr>
              <a:t>Applied </a:t>
            </a:r>
            <a:r>
              <a:rPr sz="1800" spc="140" dirty="0">
                <a:latin typeface="Arial"/>
                <a:cs typeface="Arial"/>
              </a:rPr>
              <a:t>to </a:t>
            </a:r>
            <a:r>
              <a:rPr sz="1800" spc="50" dirty="0">
                <a:latin typeface="Arial"/>
                <a:cs typeface="Arial"/>
              </a:rPr>
              <a:t>requirements </a:t>
            </a:r>
            <a:r>
              <a:rPr sz="1800" spc="65" dirty="0">
                <a:latin typeface="Arial"/>
                <a:cs typeface="Arial"/>
              </a:rPr>
              <a:t>validation,</a:t>
            </a:r>
            <a:r>
              <a:rPr sz="1800" spc="-34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this separation: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0" dirty="0">
                <a:latin typeface="Arial"/>
                <a:cs typeface="Arial"/>
              </a:rPr>
              <a:t>enables </a:t>
            </a:r>
            <a:r>
              <a:rPr sz="1800" spc="40" dirty="0">
                <a:latin typeface="Arial"/>
                <a:cs typeface="Arial"/>
              </a:rPr>
              <a:t>validators </a:t>
            </a:r>
            <a:r>
              <a:rPr sz="1800" spc="140" dirty="0">
                <a:latin typeface="Arial"/>
                <a:cs typeface="Arial"/>
              </a:rPr>
              <a:t>to </a:t>
            </a:r>
            <a:r>
              <a:rPr sz="1800" spc="40" dirty="0">
                <a:latin typeface="Arial"/>
                <a:cs typeface="Arial"/>
              </a:rPr>
              <a:t>concentrate </a:t>
            </a:r>
            <a:r>
              <a:rPr sz="1800" spc="90" dirty="0">
                <a:latin typeface="Arial"/>
                <a:cs typeface="Arial"/>
              </a:rPr>
              <a:t>on</a:t>
            </a:r>
            <a:r>
              <a:rPr sz="1800" spc="-265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identification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0" dirty="0">
                <a:latin typeface="Arial"/>
                <a:cs typeface="Arial"/>
              </a:rPr>
              <a:t>enables </a:t>
            </a:r>
            <a:r>
              <a:rPr sz="1800" spc="50" dirty="0">
                <a:latin typeface="Arial"/>
                <a:cs typeface="Arial"/>
              </a:rPr>
              <a:t>authors </a:t>
            </a:r>
            <a:r>
              <a:rPr sz="1800" spc="140" dirty="0">
                <a:latin typeface="Arial"/>
                <a:cs typeface="Arial"/>
              </a:rPr>
              <a:t>to </a:t>
            </a:r>
            <a:r>
              <a:rPr sz="1800" spc="40" dirty="0">
                <a:latin typeface="Arial"/>
                <a:cs typeface="Arial"/>
              </a:rPr>
              <a:t>concentrate </a:t>
            </a:r>
            <a:r>
              <a:rPr sz="1800" spc="90" dirty="0">
                <a:latin typeface="Arial"/>
                <a:cs typeface="Arial"/>
              </a:rPr>
              <a:t>on </a:t>
            </a:r>
            <a:r>
              <a:rPr sz="1800" spc="50" dirty="0">
                <a:latin typeface="Arial"/>
                <a:cs typeface="Arial"/>
              </a:rPr>
              <a:t>correcting</a:t>
            </a:r>
            <a:r>
              <a:rPr sz="1800" spc="-3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/ </a:t>
            </a:r>
            <a:r>
              <a:rPr sz="1800" spc="85" dirty="0">
                <a:latin typeface="Arial"/>
                <a:cs typeface="Arial"/>
              </a:rPr>
              <a:t>fixing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62553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Principle </a:t>
            </a:r>
            <a:r>
              <a:rPr spc="-70" dirty="0"/>
              <a:t>3: </a:t>
            </a:r>
            <a:r>
              <a:rPr spc="0" dirty="0"/>
              <a:t>Validation </a:t>
            </a:r>
            <a:r>
              <a:rPr spc="25" dirty="0"/>
              <a:t>from </a:t>
            </a:r>
            <a:r>
              <a:rPr spc="35" dirty="0"/>
              <a:t>Different</a:t>
            </a:r>
            <a:r>
              <a:rPr spc="75" dirty="0"/>
              <a:t> </a:t>
            </a:r>
            <a:r>
              <a:rPr spc="-10" dirty="0"/>
              <a:t>Views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2097277"/>
            <a:ext cx="8102600" cy="3921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spcBef>
                <a:spcPts val="10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25" dirty="0">
                <a:latin typeface="Arial"/>
                <a:cs typeface="Arial"/>
              </a:rPr>
              <a:t>Requirements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should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always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validated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by</a:t>
            </a:r>
            <a:r>
              <a:rPr sz="1800" dirty="0">
                <a:latin typeface="Arial"/>
                <a:cs typeface="Arial"/>
              </a:rPr>
              <a:t> several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people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who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take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  </a:t>
            </a:r>
            <a:r>
              <a:rPr sz="1800" spc="0" dirty="0">
                <a:latin typeface="Arial"/>
                <a:cs typeface="Arial"/>
              </a:rPr>
              <a:t>perspectives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105" dirty="0">
                <a:latin typeface="Arial"/>
                <a:cs typeface="Arial"/>
              </a:rPr>
              <a:t>different </a:t>
            </a:r>
            <a:r>
              <a:rPr sz="1800" spc="10" dirty="0">
                <a:latin typeface="Arial"/>
                <a:cs typeface="Arial"/>
              </a:rPr>
              <a:t>roles,</a:t>
            </a:r>
            <a:r>
              <a:rPr sz="1800" spc="-29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e.g.: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30" dirty="0">
                <a:latin typeface="Arial"/>
                <a:cs typeface="Arial"/>
              </a:rPr>
              <a:t>customer </a:t>
            </a:r>
            <a:r>
              <a:rPr sz="1800" spc="90" dirty="0">
                <a:latin typeface="Arial"/>
                <a:cs typeface="Arial"/>
              </a:rPr>
              <a:t>(who </a:t>
            </a:r>
            <a:r>
              <a:rPr sz="1800" spc="-30" dirty="0">
                <a:latin typeface="Arial"/>
                <a:cs typeface="Arial"/>
              </a:rPr>
              <a:t>pays </a:t>
            </a:r>
            <a:r>
              <a:rPr sz="1800" spc="125" dirty="0">
                <a:latin typeface="Arial"/>
                <a:cs typeface="Arial"/>
              </a:rPr>
              <a:t>for</a:t>
            </a:r>
            <a:r>
              <a:rPr sz="1800" spc="-32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-15" dirty="0">
                <a:latin typeface="Arial"/>
                <a:cs typeface="Arial"/>
              </a:rPr>
              <a:t>system)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user </a:t>
            </a:r>
            <a:r>
              <a:rPr sz="1800" spc="90" dirty="0">
                <a:latin typeface="Arial"/>
                <a:cs typeface="Arial"/>
              </a:rPr>
              <a:t>(who </a:t>
            </a:r>
            <a:r>
              <a:rPr sz="1800" spc="-80" dirty="0">
                <a:latin typeface="Arial"/>
                <a:cs typeface="Arial"/>
              </a:rPr>
              <a:t>uses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system)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50" dirty="0">
                <a:latin typeface="Arial"/>
                <a:cs typeface="Arial"/>
              </a:rPr>
              <a:t>tester </a:t>
            </a:r>
            <a:r>
              <a:rPr sz="1800" spc="90" dirty="0">
                <a:latin typeface="Arial"/>
                <a:cs typeface="Arial"/>
              </a:rPr>
              <a:t>(who </a:t>
            </a:r>
            <a:r>
              <a:rPr sz="1800" dirty="0">
                <a:latin typeface="Arial"/>
                <a:cs typeface="Arial"/>
              </a:rPr>
              <a:t>tests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28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system)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50" dirty="0">
                <a:latin typeface="Arial"/>
                <a:cs typeface="Arial"/>
              </a:rPr>
              <a:t>developer </a:t>
            </a:r>
            <a:r>
              <a:rPr sz="1800" spc="90" dirty="0">
                <a:latin typeface="Arial"/>
                <a:cs typeface="Arial"/>
              </a:rPr>
              <a:t>(who </a:t>
            </a:r>
            <a:r>
              <a:rPr sz="1800" spc="15" dirty="0">
                <a:latin typeface="Arial"/>
                <a:cs typeface="Arial"/>
              </a:rPr>
              <a:t>develops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27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system)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50" dirty="0">
                <a:latin typeface="Arial"/>
                <a:cs typeface="Arial"/>
              </a:rPr>
              <a:t>architect </a:t>
            </a:r>
            <a:r>
              <a:rPr sz="1800" spc="90" dirty="0">
                <a:latin typeface="Arial"/>
                <a:cs typeface="Arial"/>
              </a:rPr>
              <a:t>(who </a:t>
            </a:r>
            <a:r>
              <a:rPr sz="1800" spc="-5" dirty="0">
                <a:latin typeface="Arial"/>
                <a:cs typeface="Arial"/>
              </a:rPr>
              <a:t>designs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system)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dirty="0">
                <a:latin typeface="Arial"/>
                <a:cs typeface="Arial"/>
              </a:rPr>
              <a:t>…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A8AFAF"/>
              </a:buClr>
              <a:buFont typeface="Wingdings"/>
              <a:buChar char=""/>
            </a:pPr>
            <a:endParaRPr sz="2000">
              <a:latin typeface="Times New Roman"/>
              <a:cs typeface="Times New Roman"/>
            </a:endParaRPr>
          </a:p>
          <a:p>
            <a:pPr marL="279400" marR="436880" indent="-266700">
              <a:lnSpc>
                <a:spcPct val="100000"/>
              </a:lnSpc>
              <a:spcBef>
                <a:spcPts val="158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40" dirty="0">
                <a:latin typeface="Arial"/>
                <a:cs typeface="Arial"/>
              </a:rPr>
              <a:t>Taking </a:t>
            </a:r>
            <a:r>
              <a:rPr sz="1800" spc="114" dirty="0">
                <a:latin typeface="Arial"/>
                <a:cs typeface="Arial"/>
              </a:rPr>
              <a:t>into </a:t>
            </a:r>
            <a:r>
              <a:rPr sz="1800" spc="30" dirty="0">
                <a:latin typeface="Arial"/>
                <a:cs typeface="Arial"/>
              </a:rPr>
              <a:t>account </a:t>
            </a:r>
            <a:r>
              <a:rPr sz="1800" spc="90" dirty="0">
                <a:latin typeface="Arial"/>
                <a:cs typeface="Arial"/>
              </a:rPr>
              <a:t>multiple </a:t>
            </a:r>
            <a:r>
              <a:rPr sz="1800" dirty="0">
                <a:latin typeface="Arial"/>
                <a:cs typeface="Arial"/>
              </a:rPr>
              <a:t>perspectives </a:t>
            </a:r>
            <a:r>
              <a:rPr sz="1800" spc="-30" dirty="0">
                <a:latin typeface="Arial"/>
                <a:cs typeface="Arial"/>
              </a:rPr>
              <a:t>increases </a:t>
            </a:r>
            <a:r>
              <a:rPr sz="1800" spc="100" dirty="0">
                <a:latin typeface="Arial"/>
                <a:cs typeface="Arial"/>
              </a:rPr>
              <a:t>finding</a:t>
            </a:r>
            <a:r>
              <a:rPr sz="1800" spc="-32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more </a:t>
            </a:r>
            <a:r>
              <a:rPr sz="1800" spc="55" dirty="0">
                <a:latin typeface="Arial"/>
                <a:cs typeface="Arial"/>
              </a:rPr>
              <a:t>and  </a:t>
            </a:r>
            <a:r>
              <a:rPr sz="1800" spc="105" dirty="0">
                <a:latin typeface="Arial"/>
                <a:cs typeface="Arial"/>
              </a:rPr>
              <a:t>different </a:t>
            </a:r>
            <a:r>
              <a:rPr sz="1800" spc="25" dirty="0">
                <a:latin typeface="Arial"/>
                <a:cs typeface="Arial"/>
              </a:rPr>
              <a:t>errors </a:t>
            </a:r>
            <a:r>
              <a:rPr sz="1800" spc="6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reduces </a:t>
            </a:r>
            <a:r>
              <a:rPr sz="1800" spc="105" dirty="0">
                <a:latin typeface="Arial"/>
                <a:cs typeface="Arial"/>
              </a:rPr>
              <a:t>finding </a:t>
            </a:r>
            <a:r>
              <a:rPr sz="1800" spc="60" dirty="0">
                <a:latin typeface="Arial"/>
                <a:cs typeface="Arial"/>
              </a:rPr>
              <a:t>duplicate</a:t>
            </a:r>
            <a:r>
              <a:rPr sz="1800" spc="-33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errors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77063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Principle </a:t>
            </a:r>
            <a:r>
              <a:rPr spc="-70" dirty="0"/>
              <a:t>4: </a:t>
            </a:r>
            <a:r>
              <a:rPr spc="5" dirty="0"/>
              <a:t>Adequate </a:t>
            </a:r>
            <a:r>
              <a:rPr spc="-50" dirty="0"/>
              <a:t>Change </a:t>
            </a:r>
            <a:r>
              <a:rPr spc="55" dirty="0"/>
              <a:t>of </a:t>
            </a:r>
            <a:r>
              <a:rPr spc="-5" dirty="0"/>
              <a:t>Documentation</a:t>
            </a:r>
            <a:r>
              <a:rPr spc="50" dirty="0"/>
              <a:t> </a:t>
            </a:r>
            <a:r>
              <a:rPr spc="-40" dirty="0"/>
              <a:t>Type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2097277"/>
            <a:ext cx="8243570" cy="1891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130175" indent="-266700">
              <a:lnSpc>
                <a:spcPct val="100000"/>
              </a:lnSpc>
              <a:spcBef>
                <a:spcPts val="10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75" dirty="0">
                <a:latin typeface="Arial"/>
                <a:cs typeface="Arial"/>
              </a:rPr>
              <a:t>Validation </a:t>
            </a:r>
            <a:r>
              <a:rPr sz="1800" spc="-80" dirty="0">
                <a:latin typeface="Arial"/>
                <a:cs typeface="Arial"/>
              </a:rPr>
              <a:t>uses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35" dirty="0">
                <a:latin typeface="Arial"/>
                <a:cs typeface="Arial"/>
              </a:rPr>
              <a:t>strengths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each </a:t>
            </a:r>
            <a:r>
              <a:rPr sz="1800" spc="75" dirty="0">
                <a:latin typeface="Arial"/>
                <a:cs typeface="Arial"/>
              </a:rPr>
              <a:t>documentation </a:t>
            </a:r>
            <a:r>
              <a:rPr sz="1800" spc="65" dirty="0">
                <a:latin typeface="Arial"/>
                <a:cs typeface="Arial"/>
              </a:rPr>
              <a:t>type </a:t>
            </a:r>
            <a:r>
              <a:rPr sz="1800" spc="5" dirty="0">
                <a:latin typeface="Arial"/>
                <a:cs typeface="Arial"/>
              </a:rPr>
              <a:t>(e.g., </a:t>
            </a:r>
            <a:r>
              <a:rPr sz="1800" spc="75" dirty="0">
                <a:latin typeface="Arial"/>
                <a:cs typeface="Arial"/>
              </a:rPr>
              <a:t>natural  </a:t>
            </a:r>
            <a:r>
              <a:rPr sz="1800" spc="50" dirty="0">
                <a:latin typeface="Arial"/>
                <a:cs typeface="Arial"/>
              </a:rPr>
              <a:t>language,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graphical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models)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in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order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compensate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for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their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weaknesses</a:t>
            </a:r>
            <a:endParaRPr sz="1800">
              <a:latin typeface="Arial"/>
              <a:cs typeface="Arial"/>
            </a:endParaRPr>
          </a:p>
          <a:p>
            <a:pPr marL="279400" marR="508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25" dirty="0">
                <a:latin typeface="Arial"/>
                <a:cs typeface="Arial"/>
              </a:rPr>
              <a:t>Transcribing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from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one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documentation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format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into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another  </a:t>
            </a:r>
            <a:r>
              <a:rPr sz="1800" spc="40" dirty="0">
                <a:latin typeface="Arial"/>
                <a:cs typeface="Arial"/>
              </a:rPr>
              <a:t>allows </a:t>
            </a:r>
            <a:r>
              <a:rPr sz="1800" spc="125" dirty="0">
                <a:latin typeface="Arial"/>
                <a:cs typeface="Arial"/>
              </a:rPr>
              <a:t>for </a:t>
            </a:r>
            <a:r>
              <a:rPr sz="1800" dirty="0">
                <a:latin typeface="Arial"/>
                <a:cs typeface="Arial"/>
              </a:rPr>
              <a:t>easier </a:t>
            </a:r>
            <a:r>
              <a:rPr sz="1800" spc="75" dirty="0">
                <a:latin typeface="Arial"/>
                <a:cs typeface="Arial"/>
              </a:rPr>
              <a:t>validation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30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this </a:t>
            </a:r>
            <a:r>
              <a:rPr sz="1800" spc="75" dirty="0">
                <a:latin typeface="Arial"/>
                <a:cs typeface="Arial"/>
              </a:rPr>
              <a:t>requirement</a:t>
            </a:r>
            <a:endParaRPr sz="1800">
              <a:latin typeface="Arial"/>
              <a:cs typeface="Arial"/>
            </a:endParaRPr>
          </a:p>
          <a:p>
            <a:pPr marL="542290" marR="1075055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25" dirty="0">
                <a:latin typeface="Arial"/>
                <a:cs typeface="Arial"/>
              </a:rPr>
              <a:t>E.g.,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written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text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 a </a:t>
            </a:r>
            <a:r>
              <a:rPr sz="1800" spc="-35" dirty="0">
                <a:latin typeface="Arial"/>
                <a:cs typeface="Arial"/>
              </a:rPr>
              <a:t>process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flow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validated</a:t>
            </a:r>
            <a:r>
              <a:rPr sz="1800" dirty="0">
                <a:latin typeface="Arial"/>
                <a:cs typeface="Arial"/>
              </a:rPr>
              <a:t> easier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if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  </a:t>
            </a:r>
            <a:r>
              <a:rPr sz="1800" spc="40" dirty="0">
                <a:latin typeface="Arial"/>
                <a:cs typeface="Arial"/>
              </a:rPr>
              <a:t>corresponding </a:t>
            </a:r>
            <a:r>
              <a:rPr sz="1800" spc="75" dirty="0">
                <a:latin typeface="Arial"/>
                <a:cs typeface="Arial"/>
              </a:rPr>
              <a:t>model </a:t>
            </a:r>
            <a:r>
              <a:rPr sz="1800" spc="-55" dirty="0">
                <a:latin typeface="Arial"/>
                <a:cs typeface="Arial"/>
              </a:rPr>
              <a:t>is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drawn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5849" y="825627"/>
            <a:ext cx="8223250" cy="0"/>
          </a:xfrm>
          <a:custGeom>
            <a:avLst/>
            <a:gdLst/>
            <a:ahLst/>
            <a:cxnLst/>
            <a:rect l="l" t="t" r="r" b="b"/>
            <a:pathLst>
              <a:path w="8223250">
                <a:moveTo>
                  <a:pt x="0" y="0"/>
                </a:moveTo>
                <a:lnTo>
                  <a:pt x="8222742" y="0"/>
                </a:lnTo>
              </a:path>
            </a:pathLst>
          </a:custGeom>
          <a:ln w="51053">
            <a:solidFill>
              <a:srgbClr val="179C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5849" y="6462903"/>
            <a:ext cx="8223250" cy="0"/>
          </a:xfrm>
          <a:custGeom>
            <a:avLst/>
            <a:gdLst/>
            <a:ahLst/>
            <a:cxnLst/>
            <a:rect l="l" t="t" r="r" b="b"/>
            <a:pathLst>
              <a:path w="8223250">
                <a:moveTo>
                  <a:pt x="0" y="0"/>
                </a:moveTo>
                <a:lnTo>
                  <a:pt x="8222742" y="0"/>
                </a:lnTo>
              </a:path>
            </a:pathLst>
          </a:custGeom>
          <a:ln w="31242">
            <a:solidFill>
              <a:srgbClr val="179C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43557" y="6646926"/>
            <a:ext cx="228600" cy="2308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49106" y="6709409"/>
            <a:ext cx="1108710" cy="170815"/>
          </a:xfrm>
          <a:custGeom>
            <a:avLst/>
            <a:gdLst/>
            <a:ahLst/>
            <a:cxnLst/>
            <a:rect l="l" t="t" r="r" b="b"/>
            <a:pathLst>
              <a:path w="1108709" h="170815">
                <a:moveTo>
                  <a:pt x="1108710" y="83057"/>
                </a:moveTo>
                <a:lnTo>
                  <a:pt x="1108710" y="51815"/>
                </a:lnTo>
                <a:lnTo>
                  <a:pt x="1100328" y="51815"/>
                </a:lnTo>
                <a:lnTo>
                  <a:pt x="1087731" y="54625"/>
                </a:lnTo>
                <a:lnTo>
                  <a:pt x="1077849" y="61721"/>
                </a:lnTo>
                <a:lnTo>
                  <a:pt x="1071395" y="71104"/>
                </a:lnTo>
                <a:lnTo>
                  <a:pt x="1069086" y="80771"/>
                </a:lnTo>
                <a:lnTo>
                  <a:pt x="1069086" y="54101"/>
                </a:lnTo>
                <a:lnTo>
                  <a:pt x="1042416" y="54101"/>
                </a:lnTo>
                <a:lnTo>
                  <a:pt x="1042416" y="168401"/>
                </a:lnTo>
                <a:lnTo>
                  <a:pt x="1071372" y="168401"/>
                </a:lnTo>
                <a:lnTo>
                  <a:pt x="1071372" y="126491"/>
                </a:lnTo>
                <a:lnTo>
                  <a:pt x="1071764" y="112037"/>
                </a:lnTo>
                <a:lnTo>
                  <a:pt x="1074515" y="96583"/>
                </a:lnTo>
                <a:lnTo>
                  <a:pt x="1081980" y="84272"/>
                </a:lnTo>
                <a:lnTo>
                  <a:pt x="1096518" y="79247"/>
                </a:lnTo>
                <a:lnTo>
                  <a:pt x="1100328" y="79247"/>
                </a:lnTo>
                <a:lnTo>
                  <a:pt x="1107186" y="80771"/>
                </a:lnTo>
                <a:lnTo>
                  <a:pt x="1108710" y="83057"/>
                </a:lnTo>
                <a:close/>
              </a:path>
              <a:path w="1108709" h="170815">
                <a:moveTo>
                  <a:pt x="1021842" y="120395"/>
                </a:moveTo>
                <a:lnTo>
                  <a:pt x="1019175" y="92963"/>
                </a:lnTo>
                <a:lnTo>
                  <a:pt x="1010221" y="71246"/>
                </a:lnTo>
                <a:lnTo>
                  <a:pt x="993552" y="56959"/>
                </a:lnTo>
                <a:lnTo>
                  <a:pt x="967740" y="51815"/>
                </a:lnTo>
                <a:lnTo>
                  <a:pt x="944415" y="56614"/>
                </a:lnTo>
                <a:lnTo>
                  <a:pt x="928020" y="69627"/>
                </a:lnTo>
                <a:lnTo>
                  <a:pt x="918340" y="88784"/>
                </a:lnTo>
                <a:lnTo>
                  <a:pt x="915162" y="112013"/>
                </a:lnTo>
                <a:lnTo>
                  <a:pt x="919079" y="136933"/>
                </a:lnTo>
                <a:lnTo>
                  <a:pt x="930497" y="155352"/>
                </a:lnTo>
                <a:lnTo>
                  <a:pt x="942594" y="162851"/>
                </a:lnTo>
                <a:lnTo>
                  <a:pt x="942594" y="99821"/>
                </a:lnTo>
                <a:lnTo>
                  <a:pt x="945475" y="89427"/>
                </a:lnTo>
                <a:lnTo>
                  <a:pt x="950785" y="80676"/>
                </a:lnTo>
                <a:lnTo>
                  <a:pt x="958667" y="74640"/>
                </a:lnTo>
                <a:lnTo>
                  <a:pt x="969264" y="72389"/>
                </a:lnTo>
                <a:lnTo>
                  <a:pt x="979908" y="74640"/>
                </a:lnTo>
                <a:lnTo>
                  <a:pt x="986980" y="80676"/>
                </a:lnTo>
                <a:lnTo>
                  <a:pt x="990909" y="89427"/>
                </a:lnTo>
                <a:lnTo>
                  <a:pt x="992124" y="99821"/>
                </a:lnTo>
                <a:lnTo>
                  <a:pt x="992124" y="120395"/>
                </a:lnTo>
                <a:lnTo>
                  <a:pt x="1021842" y="120395"/>
                </a:lnTo>
                <a:close/>
              </a:path>
              <a:path w="1108709" h="170815">
                <a:moveTo>
                  <a:pt x="992124" y="120395"/>
                </a:moveTo>
                <a:lnTo>
                  <a:pt x="992124" y="99821"/>
                </a:lnTo>
                <a:lnTo>
                  <a:pt x="942594" y="99821"/>
                </a:lnTo>
                <a:lnTo>
                  <a:pt x="942594" y="120395"/>
                </a:lnTo>
                <a:lnTo>
                  <a:pt x="992124" y="120395"/>
                </a:lnTo>
                <a:close/>
              </a:path>
              <a:path w="1108709" h="170815">
                <a:moveTo>
                  <a:pt x="1013460" y="162305"/>
                </a:moveTo>
                <a:lnTo>
                  <a:pt x="1013460" y="137159"/>
                </a:lnTo>
                <a:lnTo>
                  <a:pt x="1005125" y="141652"/>
                </a:lnTo>
                <a:lnTo>
                  <a:pt x="996219" y="145541"/>
                </a:lnTo>
                <a:lnTo>
                  <a:pt x="986563" y="148304"/>
                </a:lnTo>
                <a:lnTo>
                  <a:pt x="976122" y="149351"/>
                </a:lnTo>
                <a:lnTo>
                  <a:pt x="963168" y="147506"/>
                </a:lnTo>
                <a:lnTo>
                  <a:pt x="953071" y="142017"/>
                </a:lnTo>
                <a:lnTo>
                  <a:pt x="946118" y="132957"/>
                </a:lnTo>
                <a:lnTo>
                  <a:pt x="942594" y="120395"/>
                </a:lnTo>
                <a:lnTo>
                  <a:pt x="942594" y="162851"/>
                </a:lnTo>
                <a:lnTo>
                  <a:pt x="948916" y="166770"/>
                </a:lnTo>
                <a:lnTo>
                  <a:pt x="973836" y="170687"/>
                </a:lnTo>
                <a:lnTo>
                  <a:pt x="985599" y="170235"/>
                </a:lnTo>
                <a:lnTo>
                  <a:pt x="995934" y="168782"/>
                </a:lnTo>
                <a:lnTo>
                  <a:pt x="1005161" y="166170"/>
                </a:lnTo>
                <a:lnTo>
                  <a:pt x="1013460" y="162305"/>
                </a:lnTo>
                <a:close/>
              </a:path>
              <a:path w="1108709" h="170815">
                <a:moveTo>
                  <a:pt x="848868" y="76961"/>
                </a:moveTo>
                <a:lnTo>
                  <a:pt x="848868" y="54101"/>
                </a:lnTo>
                <a:lnTo>
                  <a:pt x="826008" y="54101"/>
                </a:lnTo>
                <a:lnTo>
                  <a:pt x="826008" y="76961"/>
                </a:lnTo>
                <a:lnTo>
                  <a:pt x="848868" y="76961"/>
                </a:lnTo>
                <a:close/>
              </a:path>
              <a:path w="1108709" h="170815">
                <a:moveTo>
                  <a:pt x="906780" y="2285"/>
                </a:moveTo>
                <a:lnTo>
                  <a:pt x="900684" y="2285"/>
                </a:lnTo>
                <a:lnTo>
                  <a:pt x="892302" y="0"/>
                </a:lnTo>
                <a:lnTo>
                  <a:pt x="883920" y="0"/>
                </a:lnTo>
                <a:lnTo>
                  <a:pt x="868799" y="2976"/>
                </a:lnTo>
                <a:lnTo>
                  <a:pt x="857821" y="11239"/>
                </a:lnTo>
                <a:lnTo>
                  <a:pt x="851130" y="23788"/>
                </a:lnTo>
                <a:lnTo>
                  <a:pt x="848868" y="39623"/>
                </a:lnTo>
                <a:lnTo>
                  <a:pt x="848868" y="168401"/>
                </a:lnTo>
                <a:lnTo>
                  <a:pt x="877824" y="168401"/>
                </a:lnTo>
                <a:lnTo>
                  <a:pt x="877824" y="31241"/>
                </a:lnTo>
                <a:lnTo>
                  <a:pt x="882396" y="22859"/>
                </a:lnTo>
                <a:lnTo>
                  <a:pt x="896874" y="22859"/>
                </a:lnTo>
                <a:lnTo>
                  <a:pt x="900684" y="25145"/>
                </a:lnTo>
                <a:lnTo>
                  <a:pt x="902970" y="26669"/>
                </a:lnTo>
                <a:lnTo>
                  <a:pt x="906780" y="2285"/>
                </a:lnTo>
                <a:close/>
              </a:path>
              <a:path w="1108709" h="170815">
                <a:moveTo>
                  <a:pt x="902970" y="76961"/>
                </a:moveTo>
                <a:lnTo>
                  <a:pt x="902970" y="54101"/>
                </a:lnTo>
                <a:lnTo>
                  <a:pt x="877824" y="54101"/>
                </a:lnTo>
                <a:lnTo>
                  <a:pt x="877824" y="76961"/>
                </a:lnTo>
                <a:lnTo>
                  <a:pt x="902970" y="76961"/>
                </a:lnTo>
                <a:close/>
              </a:path>
              <a:path w="1108709" h="170815">
                <a:moveTo>
                  <a:pt x="819912" y="112013"/>
                </a:moveTo>
                <a:lnTo>
                  <a:pt x="815113" y="86856"/>
                </a:lnTo>
                <a:lnTo>
                  <a:pt x="802100" y="67913"/>
                </a:lnTo>
                <a:lnTo>
                  <a:pt x="782943" y="55971"/>
                </a:lnTo>
                <a:lnTo>
                  <a:pt x="759714" y="51815"/>
                </a:lnTo>
                <a:lnTo>
                  <a:pt x="736401" y="55971"/>
                </a:lnTo>
                <a:lnTo>
                  <a:pt x="717804" y="67913"/>
                </a:lnTo>
                <a:lnTo>
                  <a:pt x="705492" y="86856"/>
                </a:lnTo>
                <a:lnTo>
                  <a:pt x="701040" y="112013"/>
                </a:lnTo>
                <a:lnTo>
                  <a:pt x="704850" y="134362"/>
                </a:lnTo>
                <a:lnTo>
                  <a:pt x="716089" y="153066"/>
                </a:lnTo>
                <a:lnTo>
                  <a:pt x="729996" y="162785"/>
                </a:lnTo>
                <a:lnTo>
                  <a:pt x="729996" y="108203"/>
                </a:lnTo>
                <a:lnTo>
                  <a:pt x="731960" y="95892"/>
                </a:lnTo>
                <a:lnTo>
                  <a:pt x="737711" y="85153"/>
                </a:lnTo>
                <a:lnTo>
                  <a:pt x="747033" y="77557"/>
                </a:lnTo>
                <a:lnTo>
                  <a:pt x="759714" y="74675"/>
                </a:lnTo>
                <a:lnTo>
                  <a:pt x="771953" y="77557"/>
                </a:lnTo>
                <a:lnTo>
                  <a:pt x="781050" y="85153"/>
                </a:lnTo>
                <a:lnTo>
                  <a:pt x="786717" y="95892"/>
                </a:lnTo>
                <a:lnTo>
                  <a:pt x="788670" y="108203"/>
                </a:lnTo>
                <a:lnTo>
                  <a:pt x="788670" y="163337"/>
                </a:lnTo>
                <a:lnTo>
                  <a:pt x="803814" y="153066"/>
                </a:lnTo>
                <a:lnTo>
                  <a:pt x="815756" y="134362"/>
                </a:lnTo>
                <a:lnTo>
                  <a:pt x="819912" y="112013"/>
                </a:lnTo>
                <a:close/>
              </a:path>
              <a:path w="1108709" h="170815">
                <a:moveTo>
                  <a:pt x="788670" y="163337"/>
                </a:moveTo>
                <a:lnTo>
                  <a:pt x="788670" y="108203"/>
                </a:lnTo>
                <a:lnTo>
                  <a:pt x="787360" y="122110"/>
                </a:lnTo>
                <a:lnTo>
                  <a:pt x="782764" y="134873"/>
                </a:lnTo>
                <a:lnTo>
                  <a:pt x="773882" y="144208"/>
                </a:lnTo>
                <a:lnTo>
                  <a:pt x="759714" y="147827"/>
                </a:lnTo>
                <a:lnTo>
                  <a:pt x="745426" y="144208"/>
                </a:lnTo>
                <a:lnTo>
                  <a:pt x="736282" y="134873"/>
                </a:lnTo>
                <a:lnTo>
                  <a:pt x="731424" y="122110"/>
                </a:lnTo>
                <a:lnTo>
                  <a:pt x="729996" y="108203"/>
                </a:lnTo>
                <a:lnTo>
                  <a:pt x="729996" y="162785"/>
                </a:lnTo>
                <a:lnTo>
                  <a:pt x="734472" y="165913"/>
                </a:lnTo>
                <a:lnTo>
                  <a:pt x="759714" y="170687"/>
                </a:lnTo>
                <a:lnTo>
                  <a:pt x="784871" y="165913"/>
                </a:lnTo>
                <a:lnTo>
                  <a:pt x="788670" y="163337"/>
                </a:lnTo>
                <a:close/>
              </a:path>
              <a:path w="1108709" h="170815">
                <a:moveTo>
                  <a:pt x="607314" y="168401"/>
                </a:moveTo>
                <a:lnTo>
                  <a:pt x="607314" y="2285"/>
                </a:lnTo>
                <a:lnTo>
                  <a:pt x="576072" y="2285"/>
                </a:lnTo>
                <a:lnTo>
                  <a:pt x="576072" y="168401"/>
                </a:lnTo>
                <a:lnTo>
                  <a:pt x="607314" y="168401"/>
                </a:lnTo>
                <a:close/>
              </a:path>
              <a:path w="1108709" h="170815">
                <a:moveTo>
                  <a:pt x="682752" y="168401"/>
                </a:moveTo>
                <a:lnTo>
                  <a:pt x="682752" y="95249"/>
                </a:lnTo>
                <a:lnTo>
                  <a:pt x="680311" y="78176"/>
                </a:lnTo>
                <a:lnTo>
                  <a:pt x="672941" y="64388"/>
                </a:lnTo>
                <a:lnTo>
                  <a:pt x="660570" y="55173"/>
                </a:lnTo>
                <a:lnTo>
                  <a:pt x="643128" y="51815"/>
                </a:lnTo>
                <a:lnTo>
                  <a:pt x="632281" y="52970"/>
                </a:lnTo>
                <a:lnTo>
                  <a:pt x="622077" y="56483"/>
                </a:lnTo>
                <a:lnTo>
                  <a:pt x="613445" y="62424"/>
                </a:lnTo>
                <a:lnTo>
                  <a:pt x="607314" y="70865"/>
                </a:lnTo>
                <a:lnTo>
                  <a:pt x="607314" y="112013"/>
                </a:lnTo>
                <a:lnTo>
                  <a:pt x="608349" y="100072"/>
                </a:lnTo>
                <a:lnTo>
                  <a:pt x="612171" y="87915"/>
                </a:lnTo>
                <a:lnTo>
                  <a:pt x="619851" y="78474"/>
                </a:lnTo>
                <a:lnTo>
                  <a:pt x="632460" y="74675"/>
                </a:lnTo>
                <a:lnTo>
                  <a:pt x="643473" y="77878"/>
                </a:lnTo>
                <a:lnTo>
                  <a:pt x="649128" y="86010"/>
                </a:lnTo>
                <a:lnTo>
                  <a:pt x="651212" y="96857"/>
                </a:lnTo>
                <a:lnTo>
                  <a:pt x="651510" y="108203"/>
                </a:lnTo>
                <a:lnTo>
                  <a:pt x="651510" y="168401"/>
                </a:lnTo>
                <a:lnTo>
                  <a:pt x="682752" y="168401"/>
                </a:lnTo>
                <a:close/>
              </a:path>
              <a:path w="1108709" h="170815">
                <a:moveTo>
                  <a:pt x="547116" y="168401"/>
                </a:moveTo>
                <a:lnTo>
                  <a:pt x="547116" y="95249"/>
                </a:lnTo>
                <a:lnTo>
                  <a:pt x="544782" y="78176"/>
                </a:lnTo>
                <a:lnTo>
                  <a:pt x="537591" y="64388"/>
                </a:lnTo>
                <a:lnTo>
                  <a:pt x="525256" y="55173"/>
                </a:lnTo>
                <a:lnTo>
                  <a:pt x="507492" y="51815"/>
                </a:lnTo>
                <a:lnTo>
                  <a:pt x="497050" y="52756"/>
                </a:lnTo>
                <a:lnTo>
                  <a:pt x="487394" y="55911"/>
                </a:lnTo>
                <a:lnTo>
                  <a:pt x="478452" y="61781"/>
                </a:lnTo>
                <a:lnTo>
                  <a:pt x="470154" y="70865"/>
                </a:lnTo>
                <a:lnTo>
                  <a:pt x="470154" y="54101"/>
                </a:lnTo>
                <a:lnTo>
                  <a:pt x="443484" y="54101"/>
                </a:lnTo>
                <a:lnTo>
                  <a:pt x="443484" y="168401"/>
                </a:lnTo>
                <a:lnTo>
                  <a:pt x="472440" y="168401"/>
                </a:lnTo>
                <a:lnTo>
                  <a:pt x="472440" y="112013"/>
                </a:lnTo>
                <a:lnTo>
                  <a:pt x="473368" y="100072"/>
                </a:lnTo>
                <a:lnTo>
                  <a:pt x="477012" y="87915"/>
                </a:lnTo>
                <a:lnTo>
                  <a:pt x="484655" y="78474"/>
                </a:lnTo>
                <a:lnTo>
                  <a:pt x="497586" y="74675"/>
                </a:lnTo>
                <a:lnTo>
                  <a:pt x="509480" y="77878"/>
                </a:lnTo>
                <a:lnTo>
                  <a:pt x="515588" y="86010"/>
                </a:lnTo>
                <a:lnTo>
                  <a:pt x="517838" y="96857"/>
                </a:lnTo>
                <a:lnTo>
                  <a:pt x="518160" y="108203"/>
                </a:lnTo>
                <a:lnTo>
                  <a:pt x="518160" y="168401"/>
                </a:lnTo>
                <a:lnTo>
                  <a:pt x="547116" y="168401"/>
                </a:lnTo>
                <a:close/>
              </a:path>
              <a:path w="1108709" h="170815">
                <a:moveTo>
                  <a:pt x="412242" y="168401"/>
                </a:moveTo>
                <a:lnTo>
                  <a:pt x="412242" y="54101"/>
                </a:lnTo>
                <a:lnTo>
                  <a:pt x="382524" y="54101"/>
                </a:lnTo>
                <a:lnTo>
                  <a:pt x="382524" y="109727"/>
                </a:lnTo>
                <a:lnTo>
                  <a:pt x="381571" y="122110"/>
                </a:lnTo>
                <a:lnTo>
                  <a:pt x="377761" y="134492"/>
                </a:lnTo>
                <a:lnTo>
                  <a:pt x="369665" y="144017"/>
                </a:lnTo>
                <a:lnTo>
                  <a:pt x="355854" y="147827"/>
                </a:lnTo>
                <a:lnTo>
                  <a:pt x="344840" y="144625"/>
                </a:lnTo>
                <a:lnTo>
                  <a:pt x="339185" y="136493"/>
                </a:lnTo>
                <a:lnTo>
                  <a:pt x="337101" y="125646"/>
                </a:lnTo>
                <a:lnTo>
                  <a:pt x="336804" y="114299"/>
                </a:lnTo>
                <a:lnTo>
                  <a:pt x="336804" y="54101"/>
                </a:lnTo>
                <a:lnTo>
                  <a:pt x="307848" y="54101"/>
                </a:lnTo>
                <a:lnTo>
                  <a:pt x="307848" y="126491"/>
                </a:lnTo>
                <a:lnTo>
                  <a:pt x="310181" y="144006"/>
                </a:lnTo>
                <a:lnTo>
                  <a:pt x="317373" y="158019"/>
                </a:lnTo>
                <a:lnTo>
                  <a:pt x="329707" y="167318"/>
                </a:lnTo>
                <a:lnTo>
                  <a:pt x="347472" y="170687"/>
                </a:lnTo>
                <a:lnTo>
                  <a:pt x="357878" y="169425"/>
                </a:lnTo>
                <a:lnTo>
                  <a:pt x="367284" y="165734"/>
                </a:lnTo>
                <a:lnTo>
                  <a:pt x="375546" y="159758"/>
                </a:lnTo>
                <a:lnTo>
                  <a:pt x="382524" y="151637"/>
                </a:lnTo>
                <a:lnTo>
                  <a:pt x="384810" y="151637"/>
                </a:lnTo>
                <a:lnTo>
                  <a:pt x="384810" y="168401"/>
                </a:lnTo>
                <a:lnTo>
                  <a:pt x="412242" y="168401"/>
                </a:lnTo>
                <a:close/>
              </a:path>
              <a:path w="1108709" h="170815">
                <a:moveTo>
                  <a:pt x="256032" y="116585"/>
                </a:moveTo>
                <a:lnTo>
                  <a:pt x="256032" y="97535"/>
                </a:lnTo>
                <a:lnTo>
                  <a:pt x="239268" y="97535"/>
                </a:lnTo>
                <a:lnTo>
                  <a:pt x="194452" y="109085"/>
                </a:lnTo>
                <a:lnTo>
                  <a:pt x="182880" y="137159"/>
                </a:lnTo>
                <a:lnTo>
                  <a:pt x="186178" y="151078"/>
                </a:lnTo>
                <a:lnTo>
                  <a:pt x="194976" y="161639"/>
                </a:lnTo>
                <a:lnTo>
                  <a:pt x="207633" y="168342"/>
                </a:lnTo>
                <a:lnTo>
                  <a:pt x="210312" y="168765"/>
                </a:lnTo>
                <a:lnTo>
                  <a:pt x="210312" y="134873"/>
                </a:lnTo>
                <a:lnTo>
                  <a:pt x="213717" y="124944"/>
                </a:lnTo>
                <a:lnTo>
                  <a:pt x="222123" y="119443"/>
                </a:lnTo>
                <a:lnTo>
                  <a:pt x="232814" y="117086"/>
                </a:lnTo>
                <a:lnTo>
                  <a:pt x="241839" y="116646"/>
                </a:lnTo>
                <a:lnTo>
                  <a:pt x="256032" y="116585"/>
                </a:lnTo>
                <a:close/>
              </a:path>
              <a:path w="1108709" h="170815">
                <a:moveTo>
                  <a:pt x="284988" y="168401"/>
                </a:moveTo>
                <a:lnTo>
                  <a:pt x="284988" y="151637"/>
                </a:lnTo>
                <a:lnTo>
                  <a:pt x="282702" y="143255"/>
                </a:lnTo>
                <a:lnTo>
                  <a:pt x="282702" y="99821"/>
                </a:lnTo>
                <a:lnTo>
                  <a:pt x="279915" y="78176"/>
                </a:lnTo>
                <a:lnTo>
                  <a:pt x="271272" y="63245"/>
                </a:lnTo>
                <a:lnTo>
                  <a:pt x="256341" y="54602"/>
                </a:lnTo>
                <a:lnTo>
                  <a:pt x="234696" y="51815"/>
                </a:lnTo>
                <a:lnTo>
                  <a:pt x="224873" y="52268"/>
                </a:lnTo>
                <a:lnTo>
                  <a:pt x="214407" y="53720"/>
                </a:lnTo>
                <a:lnTo>
                  <a:pt x="204370" y="56316"/>
                </a:lnTo>
                <a:lnTo>
                  <a:pt x="195834" y="60197"/>
                </a:lnTo>
                <a:lnTo>
                  <a:pt x="195834" y="85343"/>
                </a:lnTo>
                <a:lnTo>
                  <a:pt x="203775" y="80748"/>
                </a:lnTo>
                <a:lnTo>
                  <a:pt x="212502" y="76580"/>
                </a:lnTo>
                <a:lnTo>
                  <a:pt x="221658" y="73556"/>
                </a:lnTo>
                <a:lnTo>
                  <a:pt x="230886" y="72389"/>
                </a:lnTo>
                <a:lnTo>
                  <a:pt x="241887" y="73747"/>
                </a:lnTo>
                <a:lnTo>
                  <a:pt x="249745" y="78104"/>
                </a:lnTo>
                <a:lnTo>
                  <a:pt x="254460" y="85891"/>
                </a:lnTo>
                <a:lnTo>
                  <a:pt x="256032" y="97535"/>
                </a:lnTo>
                <a:lnTo>
                  <a:pt x="256032" y="154140"/>
                </a:lnTo>
                <a:lnTo>
                  <a:pt x="258318" y="151637"/>
                </a:lnTo>
                <a:lnTo>
                  <a:pt x="258318" y="162305"/>
                </a:lnTo>
                <a:lnTo>
                  <a:pt x="259842" y="168401"/>
                </a:lnTo>
                <a:lnTo>
                  <a:pt x="284988" y="168401"/>
                </a:lnTo>
                <a:close/>
              </a:path>
              <a:path w="1108709" h="170815">
                <a:moveTo>
                  <a:pt x="256032" y="154140"/>
                </a:moveTo>
                <a:lnTo>
                  <a:pt x="256032" y="132587"/>
                </a:lnTo>
                <a:lnTo>
                  <a:pt x="249936" y="139445"/>
                </a:lnTo>
                <a:lnTo>
                  <a:pt x="245364" y="145541"/>
                </a:lnTo>
                <a:lnTo>
                  <a:pt x="239268" y="149351"/>
                </a:lnTo>
                <a:lnTo>
                  <a:pt x="218694" y="149351"/>
                </a:lnTo>
                <a:lnTo>
                  <a:pt x="210312" y="145541"/>
                </a:lnTo>
                <a:lnTo>
                  <a:pt x="210312" y="168765"/>
                </a:lnTo>
                <a:lnTo>
                  <a:pt x="222504" y="170687"/>
                </a:lnTo>
                <a:lnTo>
                  <a:pt x="232064" y="169425"/>
                </a:lnTo>
                <a:lnTo>
                  <a:pt x="241887" y="165703"/>
                </a:lnTo>
                <a:lnTo>
                  <a:pt x="250900" y="159758"/>
                </a:lnTo>
                <a:lnTo>
                  <a:pt x="256032" y="154140"/>
                </a:lnTo>
                <a:close/>
              </a:path>
              <a:path w="1108709" h="170815">
                <a:moveTo>
                  <a:pt x="174498" y="83057"/>
                </a:moveTo>
                <a:lnTo>
                  <a:pt x="174498" y="51815"/>
                </a:lnTo>
                <a:lnTo>
                  <a:pt x="164592" y="51815"/>
                </a:lnTo>
                <a:lnTo>
                  <a:pt x="152852" y="54625"/>
                </a:lnTo>
                <a:lnTo>
                  <a:pt x="143256" y="61721"/>
                </a:lnTo>
                <a:lnTo>
                  <a:pt x="136517" y="71104"/>
                </a:lnTo>
                <a:lnTo>
                  <a:pt x="133350" y="80771"/>
                </a:lnTo>
                <a:lnTo>
                  <a:pt x="133350" y="54101"/>
                </a:lnTo>
                <a:lnTo>
                  <a:pt x="105918" y="54101"/>
                </a:lnTo>
                <a:lnTo>
                  <a:pt x="105918" y="168401"/>
                </a:lnTo>
                <a:lnTo>
                  <a:pt x="137160" y="168401"/>
                </a:lnTo>
                <a:lnTo>
                  <a:pt x="137160" y="126491"/>
                </a:lnTo>
                <a:lnTo>
                  <a:pt x="137517" y="112037"/>
                </a:lnTo>
                <a:lnTo>
                  <a:pt x="140017" y="96583"/>
                </a:lnTo>
                <a:lnTo>
                  <a:pt x="146804" y="84272"/>
                </a:lnTo>
                <a:lnTo>
                  <a:pt x="160020" y="79247"/>
                </a:lnTo>
                <a:lnTo>
                  <a:pt x="166116" y="79247"/>
                </a:lnTo>
                <a:lnTo>
                  <a:pt x="170688" y="80771"/>
                </a:lnTo>
                <a:lnTo>
                  <a:pt x="174498" y="83057"/>
                </a:lnTo>
                <a:close/>
              </a:path>
              <a:path w="1108709" h="170815">
                <a:moveTo>
                  <a:pt x="85344" y="37337"/>
                </a:moveTo>
                <a:lnTo>
                  <a:pt x="85344" y="14477"/>
                </a:lnTo>
                <a:lnTo>
                  <a:pt x="0" y="14477"/>
                </a:lnTo>
                <a:lnTo>
                  <a:pt x="0" y="168401"/>
                </a:lnTo>
                <a:lnTo>
                  <a:pt x="31242" y="168401"/>
                </a:lnTo>
                <a:lnTo>
                  <a:pt x="31242" y="37337"/>
                </a:lnTo>
                <a:lnTo>
                  <a:pt x="85344" y="37337"/>
                </a:lnTo>
                <a:close/>
              </a:path>
              <a:path w="1108709" h="170815">
                <a:moveTo>
                  <a:pt x="83058" y="99821"/>
                </a:moveTo>
                <a:lnTo>
                  <a:pt x="83058" y="76961"/>
                </a:lnTo>
                <a:lnTo>
                  <a:pt x="31242" y="76961"/>
                </a:lnTo>
                <a:lnTo>
                  <a:pt x="31242" y="99821"/>
                </a:lnTo>
                <a:lnTo>
                  <a:pt x="83058" y="99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54375" y="6954773"/>
            <a:ext cx="17145" cy="77470"/>
          </a:xfrm>
          <a:custGeom>
            <a:avLst/>
            <a:gdLst/>
            <a:ahLst/>
            <a:cxnLst/>
            <a:rect l="l" t="t" r="r" b="b"/>
            <a:pathLst>
              <a:path w="17145" h="77470">
                <a:moveTo>
                  <a:pt x="0" y="0"/>
                </a:moveTo>
                <a:lnTo>
                  <a:pt x="0" y="76960"/>
                </a:lnTo>
                <a:lnTo>
                  <a:pt x="16762" y="76960"/>
                </a:lnTo>
                <a:lnTo>
                  <a:pt x="16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91701" y="6954773"/>
            <a:ext cx="166128" cy="784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410599" y="3021648"/>
            <a:ext cx="587375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57910" marR="5080" indent="-1045844">
              <a:lnSpc>
                <a:spcPct val="100000"/>
              </a:lnSpc>
              <a:spcBef>
                <a:spcPts val="100"/>
              </a:spcBef>
            </a:pPr>
            <a:r>
              <a:rPr sz="4000" spc="65" dirty="0">
                <a:latin typeface="Arial"/>
                <a:cs typeface="Arial"/>
              </a:rPr>
              <a:t>Requirements</a:t>
            </a:r>
            <a:r>
              <a:rPr sz="4000" spc="-30" dirty="0">
                <a:latin typeface="Arial"/>
                <a:cs typeface="Arial"/>
              </a:rPr>
              <a:t> </a:t>
            </a:r>
            <a:r>
              <a:rPr sz="4000" spc="150" dirty="0">
                <a:latin typeface="Arial"/>
                <a:cs typeface="Arial"/>
              </a:rPr>
              <a:t>Validation  </a:t>
            </a:r>
            <a:r>
              <a:rPr sz="4000" spc="140" dirty="0">
                <a:latin typeface="Arial"/>
                <a:cs typeface="Arial"/>
              </a:rPr>
              <a:t>and</a:t>
            </a:r>
            <a:r>
              <a:rPr sz="4000" spc="-5" dirty="0">
                <a:latin typeface="Arial"/>
                <a:cs typeface="Arial"/>
              </a:rPr>
              <a:t> </a:t>
            </a:r>
            <a:r>
              <a:rPr sz="4000" spc="200" dirty="0">
                <a:latin typeface="Arial"/>
                <a:cs typeface="Arial"/>
              </a:rPr>
              <a:t>Negotiation</a:t>
            </a:r>
            <a:endParaRPr sz="4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7200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Principle </a:t>
            </a:r>
            <a:r>
              <a:rPr spc="-70" dirty="0"/>
              <a:t>5: </a:t>
            </a:r>
            <a:r>
              <a:rPr spc="-50" dirty="0"/>
              <a:t>Construction </a:t>
            </a:r>
            <a:r>
              <a:rPr spc="55" dirty="0"/>
              <a:t>of </a:t>
            </a:r>
            <a:r>
              <a:rPr spc="0" dirty="0"/>
              <a:t>Development</a:t>
            </a:r>
            <a:r>
              <a:rPr spc="80" dirty="0"/>
              <a:t> </a:t>
            </a:r>
            <a:r>
              <a:rPr spc="-25" dirty="0"/>
              <a:t>Artifacts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8168640" cy="1726564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25" dirty="0">
                <a:latin typeface="Arial"/>
                <a:cs typeface="Arial"/>
              </a:rPr>
              <a:t>Requirements are </a:t>
            </a:r>
            <a:r>
              <a:rPr sz="1800" spc="-5" dirty="0">
                <a:latin typeface="Arial"/>
                <a:cs typeface="Arial"/>
              </a:rPr>
              <a:t>used </a:t>
            </a:r>
            <a:r>
              <a:rPr sz="1800" spc="-105" dirty="0">
                <a:latin typeface="Arial"/>
                <a:cs typeface="Arial"/>
              </a:rPr>
              <a:t>as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-45" dirty="0">
                <a:latin typeface="Arial"/>
                <a:cs typeface="Arial"/>
              </a:rPr>
              <a:t>basis </a:t>
            </a:r>
            <a:r>
              <a:rPr sz="1800" spc="125" dirty="0">
                <a:latin typeface="Arial"/>
                <a:cs typeface="Arial"/>
              </a:rPr>
              <a:t>for </a:t>
            </a:r>
            <a:r>
              <a:rPr sz="1800" spc="105" dirty="0">
                <a:latin typeface="Arial"/>
                <a:cs typeface="Arial"/>
              </a:rPr>
              <a:t>further </a:t>
            </a:r>
            <a:r>
              <a:rPr sz="1800" spc="65" dirty="0">
                <a:latin typeface="Arial"/>
                <a:cs typeface="Arial"/>
              </a:rPr>
              <a:t>development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artifacts</a:t>
            </a:r>
            <a:endParaRPr sz="1800">
              <a:latin typeface="Arial"/>
              <a:cs typeface="Arial"/>
            </a:endParaRPr>
          </a:p>
          <a:p>
            <a:pPr marL="279400" marR="45212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100" dirty="0">
                <a:latin typeface="Arial"/>
                <a:cs typeface="Arial"/>
              </a:rPr>
              <a:t>It </a:t>
            </a:r>
            <a:r>
              <a:rPr sz="1800" dirty="0">
                <a:latin typeface="Arial"/>
                <a:cs typeface="Arial"/>
              </a:rPr>
              <a:t>makes </a:t>
            </a:r>
            <a:r>
              <a:rPr sz="1800" spc="-65" dirty="0">
                <a:latin typeface="Arial"/>
                <a:cs typeface="Arial"/>
              </a:rPr>
              <a:t>sense </a:t>
            </a:r>
            <a:r>
              <a:rPr sz="1800" spc="140" dirty="0">
                <a:latin typeface="Arial"/>
                <a:cs typeface="Arial"/>
              </a:rPr>
              <a:t>to </a:t>
            </a:r>
            <a:r>
              <a:rPr sz="1800" spc="55" dirty="0">
                <a:latin typeface="Arial"/>
                <a:cs typeface="Arial"/>
              </a:rPr>
              <a:t>directly </a:t>
            </a:r>
            <a:r>
              <a:rPr sz="1800" spc="40" dirty="0">
                <a:latin typeface="Arial"/>
                <a:cs typeface="Arial"/>
              </a:rPr>
              <a:t>derive </a:t>
            </a:r>
            <a:r>
              <a:rPr sz="1800" spc="10" dirty="0">
                <a:latin typeface="Arial"/>
                <a:cs typeface="Arial"/>
              </a:rPr>
              <a:t>these </a:t>
            </a:r>
            <a:r>
              <a:rPr sz="1800" spc="50" dirty="0">
                <a:latin typeface="Arial"/>
                <a:cs typeface="Arial"/>
              </a:rPr>
              <a:t>artifacts </a:t>
            </a:r>
            <a:r>
              <a:rPr sz="1800" spc="10" dirty="0">
                <a:latin typeface="Arial"/>
                <a:cs typeface="Arial"/>
              </a:rPr>
              <a:t>(e.g., </a:t>
            </a:r>
            <a:r>
              <a:rPr sz="1800" spc="50" dirty="0">
                <a:latin typeface="Arial"/>
                <a:cs typeface="Arial"/>
              </a:rPr>
              <a:t>test</a:t>
            </a:r>
            <a:r>
              <a:rPr sz="1800" spc="-305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cases, </a:t>
            </a:r>
            <a:r>
              <a:rPr sz="1800" spc="25" dirty="0">
                <a:latin typeface="Arial"/>
                <a:cs typeface="Arial"/>
              </a:rPr>
              <a:t>design  </a:t>
            </a:r>
            <a:r>
              <a:rPr sz="1800" spc="-20" dirty="0">
                <a:latin typeface="Arial"/>
                <a:cs typeface="Arial"/>
              </a:rPr>
              <a:t>sketches) </a:t>
            </a:r>
            <a:r>
              <a:rPr sz="1800" spc="90" dirty="0">
                <a:latin typeface="Arial"/>
                <a:cs typeface="Arial"/>
              </a:rPr>
              <a:t>during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validation</a:t>
            </a:r>
            <a:endParaRPr sz="1800">
              <a:latin typeface="Arial"/>
              <a:cs typeface="Arial"/>
            </a:endParaRPr>
          </a:p>
          <a:p>
            <a:pPr marL="279400" marR="508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50" dirty="0">
                <a:latin typeface="Arial"/>
                <a:cs typeface="Arial"/>
              </a:rPr>
              <a:t>Developing artifacts </a:t>
            </a:r>
            <a:r>
              <a:rPr sz="1800" spc="40" dirty="0">
                <a:latin typeface="Arial"/>
                <a:cs typeface="Arial"/>
              </a:rPr>
              <a:t>allows </a:t>
            </a:r>
            <a:r>
              <a:rPr sz="1800" spc="125" dirty="0">
                <a:latin typeface="Arial"/>
                <a:cs typeface="Arial"/>
              </a:rPr>
              <a:t>for</a:t>
            </a:r>
            <a:r>
              <a:rPr sz="1800" spc="-31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checking </a:t>
            </a:r>
            <a:r>
              <a:rPr sz="1800" spc="90" dirty="0">
                <a:latin typeface="Arial"/>
                <a:cs typeface="Arial"/>
              </a:rPr>
              <a:t>whether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75" dirty="0">
                <a:latin typeface="Arial"/>
                <a:cs typeface="Arial"/>
              </a:rPr>
              <a:t>requirement </a:t>
            </a:r>
            <a:r>
              <a:rPr sz="1800" spc="-50" dirty="0">
                <a:latin typeface="Arial"/>
                <a:cs typeface="Arial"/>
              </a:rPr>
              <a:t>is </a:t>
            </a:r>
            <a:r>
              <a:rPr sz="1800" spc="50" dirty="0">
                <a:latin typeface="Arial"/>
                <a:cs typeface="Arial"/>
              </a:rPr>
              <a:t>really </a:t>
            </a:r>
            <a:r>
              <a:rPr sz="1800" spc="-5" dirty="0">
                <a:latin typeface="Arial"/>
                <a:cs typeface="Arial"/>
              </a:rPr>
              <a:t>a  </a:t>
            </a:r>
            <a:r>
              <a:rPr sz="1800" spc="40" dirty="0">
                <a:latin typeface="Arial"/>
                <a:cs typeface="Arial"/>
              </a:rPr>
              <a:t>suitable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basis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for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development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(beyond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assumption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that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it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is)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4577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Principle </a:t>
            </a:r>
            <a:r>
              <a:rPr spc="-70" dirty="0"/>
              <a:t>6: </a:t>
            </a:r>
            <a:r>
              <a:rPr spc="-25" dirty="0"/>
              <a:t>Repeated</a:t>
            </a:r>
            <a:r>
              <a:rPr spc="105" dirty="0"/>
              <a:t> </a:t>
            </a:r>
            <a:r>
              <a:rPr spc="0" dirty="0"/>
              <a:t>Validation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2097277"/>
            <a:ext cx="7491730" cy="3646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321945" indent="-266700">
              <a:lnSpc>
                <a:spcPct val="100000"/>
              </a:lnSpc>
              <a:spcBef>
                <a:spcPts val="10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75" dirty="0">
                <a:latin typeface="Arial"/>
                <a:cs typeface="Arial"/>
              </a:rPr>
              <a:t>Validation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should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therefore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repeated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multiple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times,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because  </a:t>
            </a:r>
            <a:r>
              <a:rPr sz="1800" spc="25" dirty="0">
                <a:latin typeface="Arial"/>
                <a:cs typeface="Arial"/>
              </a:rPr>
              <a:t>stakeholders </a:t>
            </a:r>
            <a:r>
              <a:rPr sz="1800" spc="65" dirty="0">
                <a:latin typeface="Arial"/>
                <a:cs typeface="Arial"/>
              </a:rPr>
              <a:t>gain </a:t>
            </a:r>
            <a:r>
              <a:rPr sz="1800" spc="80" dirty="0">
                <a:latin typeface="Arial"/>
                <a:cs typeface="Arial"/>
              </a:rPr>
              <a:t>additional </a:t>
            </a:r>
            <a:r>
              <a:rPr sz="1800" spc="75" dirty="0">
                <a:latin typeface="Arial"/>
                <a:cs typeface="Arial"/>
              </a:rPr>
              <a:t>knowledge </a:t>
            </a:r>
            <a:r>
              <a:rPr sz="1800" spc="90" dirty="0">
                <a:latin typeface="Arial"/>
                <a:cs typeface="Arial"/>
              </a:rPr>
              <a:t>during</a:t>
            </a:r>
            <a:r>
              <a:rPr sz="1800" spc="-2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60" dirty="0">
                <a:latin typeface="Arial"/>
                <a:cs typeface="Arial"/>
              </a:rPr>
              <a:t>project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9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validated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requirement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may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not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valid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at</a:t>
            </a:r>
            <a:r>
              <a:rPr sz="1800" spc="-5" dirty="0">
                <a:latin typeface="Arial"/>
                <a:cs typeface="Arial"/>
              </a:rPr>
              <a:t> a </a:t>
            </a:r>
            <a:r>
              <a:rPr sz="1800" spc="75" dirty="0">
                <a:latin typeface="Arial"/>
                <a:cs typeface="Arial"/>
              </a:rPr>
              <a:t>later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point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in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time</a:t>
            </a:r>
            <a:endParaRPr sz="18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0" dirty="0">
                <a:latin typeface="Arial"/>
                <a:cs typeface="Arial"/>
              </a:rPr>
              <a:t>Typical </a:t>
            </a:r>
            <a:r>
              <a:rPr sz="1800" spc="40" dirty="0">
                <a:latin typeface="Arial"/>
                <a:cs typeface="Arial"/>
              </a:rPr>
              <a:t>situations </a:t>
            </a:r>
            <a:r>
              <a:rPr sz="1800" spc="90" dirty="0">
                <a:latin typeface="Arial"/>
                <a:cs typeface="Arial"/>
              </a:rPr>
              <a:t>in </a:t>
            </a:r>
            <a:r>
              <a:rPr sz="1800" spc="75" dirty="0">
                <a:latin typeface="Arial"/>
                <a:cs typeface="Arial"/>
              </a:rPr>
              <a:t>which validation </a:t>
            </a:r>
            <a:r>
              <a:rPr sz="1800" spc="-55" dirty="0">
                <a:latin typeface="Arial"/>
                <a:cs typeface="Arial"/>
              </a:rPr>
              <a:t>is</a:t>
            </a:r>
            <a:r>
              <a:rPr sz="1800" spc="-30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crucial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40" dirty="0">
                <a:latin typeface="Arial"/>
                <a:cs typeface="Arial"/>
              </a:rPr>
              <a:t>(Many) </a:t>
            </a:r>
            <a:r>
              <a:rPr sz="1800" spc="50" dirty="0">
                <a:latin typeface="Arial"/>
                <a:cs typeface="Arial"/>
              </a:rPr>
              <a:t>Innovative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ideas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40" dirty="0">
                <a:latin typeface="Arial"/>
                <a:cs typeface="Arial"/>
              </a:rPr>
              <a:t>Significant </a:t>
            </a:r>
            <a:r>
              <a:rPr sz="1800" spc="65" dirty="0">
                <a:latin typeface="Arial"/>
                <a:cs typeface="Arial"/>
              </a:rPr>
              <a:t>gain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30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knowledge </a:t>
            </a:r>
            <a:r>
              <a:rPr sz="1800" spc="90" dirty="0">
                <a:latin typeface="Arial"/>
                <a:cs typeface="Arial"/>
              </a:rPr>
              <a:t>during </a:t>
            </a:r>
            <a:r>
              <a:rPr sz="1800" spc="50" dirty="0">
                <a:latin typeface="Arial"/>
                <a:cs typeface="Arial"/>
              </a:rPr>
              <a:t>requirements </a:t>
            </a:r>
            <a:r>
              <a:rPr sz="1800" spc="60" dirty="0">
                <a:latin typeface="Arial"/>
                <a:cs typeface="Arial"/>
              </a:rPr>
              <a:t>engineering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35" dirty="0">
                <a:latin typeface="Arial"/>
                <a:cs typeface="Arial"/>
              </a:rPr>
              <a:t>Long-lasting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projects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5" dirty="0">
                <a:latin typeface="Arial"/>
                <a:cs typeface="Arial"/>
              </a:rPr>
              <a:t>First </a:t>
            </a:r>
            <a:r>
              <a:rPr sz="1800" spc="75" dirty="0">
                <a:latin typeface="Arial"/>
                <a:cs typeface="Arial"/>
              </a:rPr>
              <a:t>validation </a:t>
            </a:r>
            <a:r>
              <a:rPr sz="1800" spc="-5" dirty="0">
                <a:latin typeface="Arial"/>
                <a:cs typeface="Arial"/>
              </a:rPr>
              <a:t>was </a:t>
            </a:r>
            <a:r>
              <a:rPr sz="1800" spc="50" dirty="0">
                <a:latin typeface="Arial"/>
                <a:cs typeface="Arial"/>
              </a:rPr>
              <a:t>conducted </a:t>
            </a:r>
            <a:r>
              <a:rPr sz="1800" spc="15" dirty="0">
                <a:latin typeface="Arial"/>
                <a:cs typeface="Arial"/>
              </a:rPr>
              <a:t>very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early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85" dirty="0">
                <a:latin typeface="Arial"/>
                <a:cs typeface="Arial"/>
              </a:rPr>
              <a:t>Unknown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domain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65" dirty="0">
                <a:latin typeface="Arial"/>
                <a:cs typeface="Arial"/>
              </a:rPr>
              <a:t>Reuse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50" dirty="0">
                <a:latin typeface="Arial"/>
                <a:cs typeface="Arial"/>
              </a:rPr>
              <a:t> requirements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4509" y="4425188"/>
            <a:ext cx="6131560" cy="751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380"/>
              </a:lnSpc>
              <a:spcBef>
                <a:spcPts val="95"/>
              </a:spcBef>
            </a:pPr>
            <a:r>
              <a:rPr sz="2000" spc="-120" dirty="0">
                <a:latin typeface="Arial"/>
                <a:cs typeface="Arial"/>
              </a:rPr>
              <a:t>REQUIREMENTS </a:t>
            </a:r>
            <a:r>
              <a:rPr sz="2000" spc="-10" dirty="0">
                <a:latin typeface="Arial"/>
                <a:cs typeface="Arial"/>
              </a:rPr>
              <a:t>VALIDATION </a:t>
            </a:r>
            <a:r>
              <a:rPr sz="2000" spc="25" dirty="0">
                <a:latin typeface="Arial"/>
                <a:cs typeface="Arial"/>
              </a:rPr>
              <a:t>AND</a:t>
            </a:r>
            <a:r>
              <a:rPr sz="2000" spc="-24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NEGOTIATION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3340"/>
              </a:lnSpc>
            </a:pPr>
            <a:r>
              <a:rPr sz="2800" b="1" spc="-45" dirty="0">
                <a:latin typeface="Arial"/>
                <a:cs typeface="Arial"/>
              </a:rPr>
              <a:t>Requirements </a:t>
            </a:r>
            <a:r>
              <a:rPr sz="2800" b="1" spc="5" dirty="0">
                <a:latin typeface="Arial"/>
                <a:cs typeface="Arial"/>
              </a:rPr>
              <a:t>Validation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85" dirty="0">
                <a:latin typeface="Arial"/>
                <a:cs typeface="Arial"/>
              </a:rPr>
              <a:t>Techniques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76679" y="470916"/>
            <a:ext cx="1679448" cy="1678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31038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Techniques</a:t>
            </a:r>
            <a:r>
              <a:rPr spc="-45" dirty="0"/>
              <a:t> </a:t>
            </a:r>
            <a:r>
              <a:rPr spc="25" dirty="0"/>
              <a:t>Overview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77643"/>
            <a:ext cx="7633334" cy="3821559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-5" dirty="0">
                <a:latin typeface="Lucida Sans"/>
                <a:cs typeface="Lucida Sans"/>
              </a:rPr>
              <a:t>Core </a:t>
            </a:r>
            <a:r>
              <a:rPr sz="1800" b="1" dirty="0">
                <a:latin typeface="Lucida Sans"/>
                <a:cs typeface="Lucida Sans"/>
              </a:rPr>
              <a:t>techniques </a:t>
            </a:r>
            <a:r>
              <a:rPr sz="1800" spc="50" dirty="0">
                <a:latin typeface="Arial"/>
                <a:cs typeface="Arial"/>
              </a:rPr>
              <a:t>(review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techniques)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55" dirty="0">
                <a:latin typeface="Arial"/>
                <a:cs typeface="Arial"/>
              </a:rPr>
              <a:t>Commenting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5" dirty="0">
                <a:latin typeface="Arial"/>
                <a:cs typeface="Arial"/>
              </a:rPr>
              <a:t>Inspections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60" dirty="0">
                <a:latin typeface="Arial"/>
                <a:cs typeface="Arial"/>
              </a:rPr>
              <a:t>Walkthroughs</a:t>
            </a:r>
            <a:endParaRPr sz="18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7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15" dirty="0">
                <a:latin typeface="Lucida Sans"/>
                <a:cs typeface="Lucida Sans"/>
              </a:rPr>
              <a:t>Supporting</a:t>
            </a:r>
            <a:r>
              <a:rPr sz="1800" b="1" spc="-25" dirty="0">
                <a:latin typeface="Lucida Sans"/>
                <a:cs typeface="Lucida Sans"/>
              </a:rPr>
              <a:t> </a:t>
            </a:r>
            <a:r>
              <a:rPr sz="1800" b="1" dirty="0">
                <a:latin typeface="Lucida Sans"/>
                <a:cs typeface="Lucida Sans"/>
              </a:rPr>
              <a:t>techniques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75" dirty="0">
                <a:latin typeface="Arial"/>
                <a:cs typeface="Arial"/>
              </a:rPr>
              <a:t>Prototyping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75" dirty="0">
                <a:latin typeface="Arial"/>
                <a:cs typeface="Arial"/>
              </a:rPr>
              <a:t>Validation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checklists</a:t>
            </a:r>
            <a:endParaRPr sz="18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A8AFAF"/>
              </a:buClr>
              <a:buFont typeface="Wingdings"/>
              <a:buChar char=""/>
            </a:pPr>
            <a:endParaRPr sz="2000" dirty="0"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spcBef>
                <a:spcPts val="158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-55" dirty="0">
                <a:latin typeface="Arial"/>
                <a:cs typeface="Arial"/>
              </a:rPr>
              <a:t>Each </a:t>
            </a:r>
            <a:r>
              <a:rPr sz="1800" spc="55" dirty="0">
                <a:latin typeface="Arial"/>
                <a:cs typeface="Arial"/>
              </a:rPr>
              <a:t>technique </a:t>
            </a:r>
            <a:r>
              <a:rPr sz="1800" spc="25" dirty="0">
                <a:latin typeface="Arial"/>
                <a:cs typeface="Arial"/>
              </a:rPr>
              <a:t>requires </a:t>
            </a:r>
            <a:r>
              <a:rPr sz="1800" spc="114" dirty="0">
                <a:latin typeface="Arial"/>
                <a:cs typeface="Arial"/>
              </a:rPr>
              <a:t>upfront </a:t>
            </a:r>
            <a:r>
              <a:rPr sz="1800" spc="75" dirty="0">
                <a:latin typeface="Arial"/>
                <a:cs typeface="Arial"/>
              </a:rPr>
              <a:t>preparation </a:t>
            </a:r>
            <a:r>
              <a:rPr sz="1800" spc="5" dirty="0">
                <a:latin typeface="Arial"/>
                <a:cs typeface="Arial"/>
              </a:rPr>
              <a:t>(e.g., </a:t>
            </a:r>
            <a:r>
              <a:rPr sz="1800" spc="80" dirty="0">
                <a:latin typeface="Arial"/>
                <a:cs typeface="Arial"/>
              </a:rPr>
              <a:t>identification</a:t>
            </a:r>
            <a:r>
              <a:rPr sz="1800" spc="-21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and  </a:t>
            </a:r>
            <a:r>
              <a:rPr sz="1800" spc="65" dirty="0">
                <a:latin typeface="Arial"/>
                <a:cs typeface="Arial"/>
              </a:rPr>
              <a:t>involvement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35" dirty="0">
                <a:latin typeface="Arial"/>
                <a:cs typeface="Arial"/>
              </a:rPr>
              <a:t>correct</a:t>
            </a:r>
            <a:r>
              <a:rPr sz="1800" spc="-23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6626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Commenting </a:t>
            </a:r>
            <a:r>
              <a:rPr spc="260" dirty="0"/>
              <a:t>/ </a:t>
            </a:r>
            <a:r>
              <a:rPr spc="-5" dirty="0"/>
              <a:t>Ad </a:t>
            </a:r>
            <a:r>
              <a:rPr spc="-95" dirty="0"/>
              <a:t>Hoc </a:t>
            </a:r>
            <a:r>
              <a:rPr spc="-5" dirty="0"/>
              <a:t>Review (One</a:t>
            </a:r>
            <a:r>
              <a:rPr spc="-180" dirty="0"/>
              <a:t> </a:t>
            </a:r>
            <a:r>
              <a:rPr spc="-10" dirty="0"/>
              <a:t>Reviewer)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6142990" cy="3932487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0" dirty="0">
                <a:latin typeface="Arial"/>
                <a:cs typeface="Arial"/>
              </a:rPr>
              <a:t>Receiving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opinions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quality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endParaRPr sz="18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-75" dirty="0">
                <a:latin typeface="Arial"/>
                <a:cs typeface="Arial"/>
              </a:rPr>
              <a:t>Process</a:t>
            </a:r>
            <a:endParaRPr sz="1800" dirty="0">
              <a:latin typeface="Arial"/>
              <a:cs typeface="Arial"/>
            </a:endParaRPr>
          </a:p>
          <a:p>
            <a:pPr marL="622935" lvl="1" indent="-3429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AutoNum type="arabicPeriod"/>
              <a:tabLst>
                <a:tab pos="622935" algn="l"/>
                <a:tab pos="62357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90" dirty="0">
                <a:latin typeface="Arial"/>
                <a:cs typeface="Arial"/>
              </a:rPr>
              <a:t>author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hands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out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document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expert.</a:t>
            </a:r>
            <a:endParaRPr sz="1800" dirty="0">
              <a:latin typeface="Arial"/>
              <a:cs typeface="Arial"/>
            </a:endParaRPr>
          </a:p>
          <a:p>
            <a:pPr marL="622935" lvl="1" indent="-3429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AutoNum type="arabicPeriod"/>
              <a:tabLst>
                <a:tab pos="622935" algn="l"/>
                <a:tab pos="62357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60" dirty="0">
                <a:latin typeface="Arial"/>
                <a:cs typeface="Arial"/>
              </a:rPr>
              <a:t>expert </a:t>
            </a:r>
            <a:r>
              <a:rPr sz="1800" spc="-35" dirty="0">
                <a:latin typeface="Arial"/>
                <a:cs typeface="Arial"/>
              </a:rPr>
              <a:t>checks </a:t>
            </a:r>
            <a:r>
              <a:rPr sz="1800" spc="125" dirty="0">
                <a:latin typeface="Arial"/>
                <a:cs typeface="Arial"/>
              </a:rPr>
              <a:t>for </a:t>
            </a:r>
            <a:r>
              <a:rPr sz="1800" spc="25" dirty="0">
                <a:latin typeface="Arial"/>
                <a:cs typeface="Arial"/>
              </a:rPr>
              <a:t>errors </a:t>
            </a:r>
            <a:r>
              <a:rPr sz="1800" spc="60" dirty="0">
                <a:latin typeface="Arial"/>
                <a:cs typeface="Arial"/>
              </a:rPr>
              <a:t>and</a:t>
            </a:r>
            <a:r>
              <a:rPr sz="1800" spc="-22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ambiguities</a:t>
            </a:r>
            <a:endParaRPr sz="1800" dirty="0">
              <a:latin typeface="Arial"/>
              <a:cs typeface="Arial"/>
            </a:endParaRPr>
          </a:p>
          <a:p>
            <a:pPr marL="622935" lvl="1" indent="-3429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AutoNum type="arabicPeriod"/>
              <a:tabLst>
                <a:tab pos="622935" algn="l"/>
                <a:tab pos="623570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55" dirty="0">
                <a:latin typeface="Arial"/>
                <a:cs typeface="Arial"/>
              </a:rPr>
              <a:t>flaws </a:t>
            </a:r>
            <a:r>
              <a:rPr sz="1800" spc="25" dirty="0">
                <a:latin typeface="Arial"/>
                <a:cs typeface="Arial"/>
              </a:rPr>
              <a:t>are </a:t>
            </a:r>
            <a:r>
              <a:rPr sz="1800" spc="60" dirty="0">
                <a:latin typeface="Arial"/>
                <a:cs typeface="Arial"/>
              </a:rPr>
              <a:t>marked and </a:t>
            </a:r>
            <a:r>
              <a:rPr sz="1800" spc="80" dirty="0">
                <a:latin typeface="Arial"/>
                <a:cs typeface="Arial"/>
              </a:rPr>
              <a:t>briefly</a:t>
            </a:r>
            <a:r>
              <a:rPr sz="1800" spc="-27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explained</a:t>
            </a:r>
            <a:endParaRPr sz="18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30" dirty="0">
                <a:latin typeface="Arial"/>
                <a:cs typeface="Arial"/>
              </a:rPr>
              <a:t>Advantages</a:t>
            </a:r>
            <a:endParaRPr sz="1800" dirty="0">
              <a:latin typeface="Arial"/>
              <a:cs typeface="Arial"/>
            </a:endParaRPr>
          </a:p>
          <a:p>
            <a:pPr marL="542290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100" dirty="0">
                <a:latin typeface="Arial"/>
                <a:cs typeface="Arial"/>
              </a:rPr>
              <a:t>Easy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apply</a:t>
            </a:r>
            <a:endParaRPr sz="1800" dirty="0">
              <a:latin typeface="Arial"/>
              <a:cs typeface="Arial"/>
            </a:endParaRPr>
          </a:p>
          <a:p>
            <a:pPr marL="542290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60" dirty="0">
                <a:latin typeface="Arial"/>
                <a:cs typeface="Arial"/>
              </a:rPr>
              <a:t>Low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costs</a:t>
            </a:r>
            <a:endParaRPr sz="18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10" dirty="0">
                <a:latin typeface="Arial"/>
                <a:cs typeface="Arial"/>
              </a:rPr>
              <a:t>Disadvantages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0" dirty="0">
                <a:latin typeface="Arial"/>
                <a:cs typeface="Arial"/>
              </a:rPr>
              <a:t>Unsystematic; </a:t>
            </a:r>
            <a:r>
              <a:rPr sz="1800" spc="5" dirty="0">
                <a:latin typeface="Arial"/>
                <a:cs typeface="Arial"/>
              </a:rPr>
              <a:t>results </a:t>
            </a:r>
            <a:r>
              <a:rPr sz="1800" spc="60" dirty="0">
                <a:latin typeface="Arial"/>
                <a:cs typeface="Arial"/>
              </a:rPr>
              <a:t>depend </a:t>
            </a:r>
            <a:r>
              <a:rPr sz="1800" spc="90" dirty="0">
                <a:latin typeface="Arial"/>
                <a:cs typeface="Arial"/>
              </a:rPr>
              <a:t>on </a:t>
            </a:r>
            <a:r>
              <a:rPr sz="1800" spc="30" dirty="0">
                <a:latin typeface="Arial"/>
                <a:cs typeface="Arial"/>
              </a:rPr>
              <a:t>expert’s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knowledge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1497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Inspection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5608955" cy="3152786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50" dirty="0">
                <a:latin typeface="Arial"/>
                <a:cs typeface="Arial"/>
              </a:rPr>
              <a:t>Finding </a:t>
            </a:r>
            <a:r>
              <a:rPr sz="1800" spc="25" dirty="0">
                <a:latin typeface="Arial"/>
                <a:cs typeface="Arial"/>
              </a:rPr>
              <a:t>errors </a:t>
            </a:r>
            <a:r>
              <a:rPr sz="1800" spc="90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5" dirty="0">
                <a:latin typeface="Arial"/>
                <a:cs typeface="Arial"/>
              </a:rPr>
              <a:t>systematic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way</a:t>
            </a:r>
            <a:endParaRPr sz="1800" dirty="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30" dirty="0">
                <a:latin typeface="Arial"/>
                <a:cs typeface="Arial"/>
              </a:rPr>
              <a:t>Advantages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25" dirty="0">
                <a:latin typeface="Arial"/>
                <a:cs typeface="Arial"/>
              </a:rPr>
              <a:t>Very </a:t>
            </a:r>
            <a:r>
              <a:rPr sz="1800" spc="60" dirty="0">
                <a:latin typeface="Arial"/>
                <a:cs typeface="Arial"/>
              </a:rPr>
              <a:t>effective and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efficient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40" dirty="0">
                <a:latin typeface="Arial"/>
                <a:cs typeface="Arial"/>
              </a:rPr>
              <a:t>Structured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process</a:t>
            </a:r>
            <a:endParaRPr sz="18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A8AFAF"/>
              </a:buClr>
              <a:buFont typeface="Wingdings"/>
              <a:buChar char=""/>
            </a:pPr>
            <a:endParaRPr sz="2000" dirty="0"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spcBef>
                <a:spcPts val="159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10" dirty="0">
                <a:latin typeface="Arial"/>
                <a:cs typeface="Arial"/>
              </a:rPr>
              <a:t>Disadvantages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10" dirty="0">
                <a:latin typeface="Arial"/>
                <a:cs typeface="Arial"/>
              </a:rPr>
              <a:t>Costly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40" dirty="0">
                <a:latin typeface="Arial"/>
                <a:cs typeface="Arial"/>
              </a:rPr>
              <a:t>Learning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effort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33731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Inspection </a:t>
            </a:r>
            <a:r>
              <a:rPr spc="-160" dirty="0"/>
              <a:t>Process</a:t>
            </a:r>
            <a:r>
              <a:rPr spc="-55" dirty="0"/>
              <a:t> </a:t>
            </a:r>
            <a:r>
              <a:rPr spc="40" dirty="0"/>
              <a:t>(1/2)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77643"/>
            <a:ext cx="7764780" cy="3757929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0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b="1" spc="5" dirty="0">
                <a:latin typeface="Lucida Sans"/>
                <a:cs typeface="Lucida Sans"/>
              </a:rPr>
              <a:t>Planning</a:t>
            </a:r>
            <a:endParaRPr sz="1800">
              <a:latin typeface="Lucida Sans"/>
              <a:cs typeface="Lucida Sans"/>
            </a:endParaRPr>
          </a:p>
          <a:p>
            <a:pPr marL="542290" marR="31623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75" dirty="0">
                <a:latin typeface="Arial"/>
                <a:cs typeface="Arial"/>
              </a:rPr>
              <a:t>Determining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goal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validation,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work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results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that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are  </a:t>
            </a:r>
            <a:r>
              <a:rPr sz="1800" spc="50" dirty="0">
                <a:latin typeface="Arial"/>
                <a:cs typeface="Arial"/>
              </a:rPr>
              <a:t>validated, </a:t>
            </a:r>
            <a:r>
              <a:rPr sz="1800" spc="55" dirty="0">
                <a:latin typeface="Arial"/>
                <a:cs typeface="Arial"/>
              </a:rPr>
              <a:t>and </a:t>
            </a:r>
            <a:r>
              <a:rPr sz="1800" spc="75" dirty="0">
                <a:latin typeface="Arial"/>
                <a:cs typeface="Arial"/>
              </a:rPr>
              <a:t>which </a:t>
            </a:r>
            <a:r>
              <a:rPr sz="1800" spc="10" dirty="0">
                <a:latin typeface="Arial"/>
                <a:cs typeface="Arial"/>
              </a:rPr>
              <a:t>roles </a:t>
            </a:r>
            <a:r>
              <a:rPr sz="1800" spc="55" dirty="0">
                <a:latin typeface="Arial"/>
                <a:cs typeface="Arial"/>
              </a:rPr>
              <a:t>and </a:t>
            </a:r>
            <a:r>
              <a:rPr sz="1800" spc="50" dirty="0">
                <a:latin typeface="Arial"/>
                <a:cs typeface="Arial"/>
              </a:rPr>
              <a:t>participants </a:t>
            </a:r>
            <a:r>
              <a:rPr sz="1800" spc="25" dirty="0">
                <a:latin typeface="Arial"/>
                <a:cs typeface="Arial"/>
              </a:rPr>
              <a:t>are</a:t>
            </a:r>
            <a:r>
              <a:rPr sz="1800" spc="-35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included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75" dirty="0">
                <a:latin typeface="Arial"/>
                <a:cs typeface="Arial"/>
              </a:rPr>
              <a:t>Six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roles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9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110" dirty="0">
                <a:latin typeface="Arial"/>
                <a:cs typeface="Arial"/>
              </a:rPr>
              <a:t>Author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Arial"/>
                <a:cs typeface="Arial"/>
              </a:rPr>
              <a:t>explains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50" dirty="0">
                <a:latin typeface="Arial"/>
                <a:cs typeface="Arial"/>
              </a:rPr>
              <a:t>requirements, implements</a:t>
            </a:r>
            <a:r>
              <a:rPr sz="1800" spc="-229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corrections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40" dirty="0">
                <a:latin typeface="Arial"/>
                <a:cs typeface="Arial"/>
              </a:rPr>
              <a:t>Validators </a:t>
            </a:r>
            <a:r>
              <a:rPr sz="1800" spc="10" dirty="0">
                <a:latin typeface="Arial"/>
                <a:cs typeface="Arial"/>
              </a:rPr>
              <a:t>(inspectors)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Arial"/>
                <a:cs typeface="Arial"/>
              </a:rPr>
              <a:t>search </a:t>
            </a:r>
            <a:r>
              <a:rPr sz="1800" spc="125" dirty="0">
                <a:latin typeface="Arial"/>
                <a:cs typeface="Arial"/>
              </a:rPr>
              <a:t>for </a:t>
            </a:r>
            <a:r>
              <a:rPr sz="1800" spc="25" dirty="0">
                <a:latin typeface="Arial"/>
                <a:cs typeface="Arial"/>
              </a:rPr>
              <a:t>errors, </a:t>
            </a:r>
            <a:r>
              <a:rPr sz="1800" spc="50" dirty="0">
                <a:latin typeface="Arial"/>
                <a:cs typeface="Arial"/>
              </a:rPr>
              <a:t>communicate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findings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50" dirty="0">
                <a:latin typeface="Arial"/>
                <a:cs typeface="Arial"/>
              </a:rPr>
              <a:t>Organizer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Arial"/>
                <a:cs typeface="Arial"/>
              </a:rPr>
              <a:t>plans </a:t>
            </a:r>
            <a:r>
              <a:rPr sz="1800" spc="55" dirty="0">
                <a:latin typeface="Arial"/>
                <a:cs typeface="Arial"/>
              </a:rPr>
              <a:t>and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supervises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90" dirty="0">
                <a:latin typeface="Arial"/>
                <a:cs typeface="Arial"/>
              </a:rPr>
              <a:t>Moderator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leads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-45" dirty="0">
                <a:latin typeface="Arial"/>
                <a:cs typeface="Arial"/>
              </a:rPr>
              <a:t>session, </a:t>
            </a:r>
            <a:r>
              <a:rPr sz="1800" spc="75" dirty="0">
                <a:latin typeface="Arial"/>
                <a:cs typeface="Arial"/>
              </a:rPr>
              <a:t>follows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40" dirty="0">
                <a:latin typeface="Arial"/>
                <a:cs typeface="Arial"/>
              </a:rPr>
              <a:t>inspection</a:t>
            </a:r>
            <a:r>
              <a:rPr sz="1800" spc="-30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process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-5" dirty="0">
                <a:latin typeface="Arial"/>
                <a:cs typeface="Arial"/>
              </a:rPr>
              <a:t>Reader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Arial"/>
                <a:cs typeface="Arial"/>
              </a:rPr>
              <a:t>guides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10" dirty="0">
                <a:latin typeface="Arial"/>
                <a:cs typeface="Arial"/>
              </a:rPr>
              <a:t>inspectors </a:t>
            </a:r>
            <a:r>
              <a:rPr sz="1800" spc="105" dirty="0">
                <a:latin typeface="Arial"/>
                <a:cs typeface="Arial"/>
              </a:rPr>
              <a:t>through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85" dirty="0">
                <a:latin typeface="Arial"/>
                <a:cs typeface="Arial"/>
              </a:rPr>
              <a:t>Minute-taker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50" dirty="0">
                <a:latin typeface="Arial"/>
                <a:cs typeface="Arial"/>
              </a:rPr>
              <a:t>reports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results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inspection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33731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Inspection </a:t>
            </a:r>
            <a:r>
              <a:rPr spc="-160" dirty="0"/>
              <a:t>Process</a:t>
            </a:r>
            <a:r>
              <a:rPr spc="-55" dirty="0"/>
              <a:t> </a:t>
            </a:r>
            <a:r>
              <a:rPr spc="40" dirty="0"/>
              <a:t>(2/2)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4667" y="1979160"/>
            <a:ext cx="8238490" cy="4418330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5"/>
              </a:spcBef>
              <a:buClr>
                <a:srgbClr val="179C7C"/>
              </a:buClr>
              <a:buAutoNum type="arabicPeriod" startAt="2"/>
              <a:tabLst>
                <a:tab pos="354965" algn="l"/>
                <a:tab pos="355600" algn="l"/>
              </a:tabLst>
            </a:pPr>
            <a:r>
              <a:rPr sz="1800" b="1" spc="15" dirty="0">
                <a:latin typeface="Lucida Sans"/>
                <a:cs typeface="Lucida Sans"/>
              </a:rPr>
              <a:t>Overview</a:t>
            </a:r>
            <a:endParaRPr sz="1800" dirty="0">
              <a:latin typeface="Lucida Sans"/>
              <a:cs typeface="Lucida Sans"/>
            </a:endParaRPr>
          </a:p>
          <a:p>
            <a:pPr marL="542290" lvl="1" indent="-262255">
              <a:lnSpc>
                <a:spcPct val="100000"/>
              </a:lnSpc>
              <a:spcBef>
                <a:spcPts val="85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author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explains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validators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70"/>
              </a:spcBef>
              <a:buClr>
                <a:srgbClr val="179C7C"/>
              </a:buClr>
              <a:buAutoNum type="arabicPeriod" startAt="2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Lucida Sans"/>
                <a:cs typeface="Lucida Sans"/>
              </a:rPr>
              <a:t>Error</a:t>
            </a:r>
            <a:r>
              <a:rPr sz="1800" b="1" spc="-25" dirty="0">
                <a:latin typeface="Lucida Sans"/>
                <a:cs typeface="Lucida Sans"/>
              </a:rPr>
              <a:t> </a:t>
            </a:r>
            <a:r>
              <a:rPr sz="1800" b="1" spc="15" dirty="0">
                <a:latin typeface="Lucida Sans"/>
                <a:cs typeface="Lucida Sans"/>
              </a:rPr>
              <a:t>detection</a:t>
            </a:r>
            <a:endParaRPr sz="1800" dirty="0">
              <a:latin typeface="Lucida Sans"/>
              <a:cs typeface="Lucida Sans"/>
            </a:endParaRPr>
          </a:p>
          <a:p>
            <a:pPr marL="542290" marR="207645" lvl="1" indent="-262255">
              <a:lnSpc>
                <a:spcPct val="100000"/>
              </a:lnSpc>
              <a:spcBef>
                <a:spcPts val="85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40" dirty="0">
                <a:latin typeface="Arial"/>
                <a:cs typeface="Arial"/>
              </a:rPr>
              <a:t>Validators </a:t>
            </a:r>
            <a:r>
              <a:rPr sz="1800" spc="10" dirty="0">
                <a:latin typeface="Arial"/>
                <a:cs typeface="Arial"/>
              </a:rPr>
              <a:t>(inspectors) </a:t>
            </a:r>
            <a:r>
              <a:rPr sz="1800" spc="-20" dirty="0">
                <a:latin typeface="Arial"/>
                <a:cs typeface="Arial"/>
              </a:rPr>
              <a:t>search </a:t>
            </a:r>
            <a:r>
              <a:rPr sz="1800" spc="105" dirty="0">
                <a:latin typeface="Arial"/>
                <a:cs typeface="Arial"/>
              </a:rPr>
              <a:t>through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50" dirty="0">
                <a:latin typeface="Arial"/>
                <a:cs typeface="Arial"/>
              </a:rPr>
              <a:t>requirements </a:t>
            </a:r>
            <a:r>
              <a:rPr sz="1800" spc="125" dirty="0">
                <a:latin typeface="Arial"/>
                <a:cs typeface="Arial"/>
              </a:rPr>
              <a:t>for</a:t>
            </a:r>
            <a:r>
              <a:rPr sz="1800" spc="-28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errors </a:t>
            </a:r>
            <a:r>
              <a:rPr sz="1800" spc="60" dirty="0">
                <a:latin typeface="Arial"/>
                <a:cs typeface="Arial"/>
              </a:rPr>
              <a:t>and  document </a:t>
            </a:r>
            <a:r>
              <a:rPr sz="1800" spc="90" dirty="0">
                <a:latin typeface="Arial"/>
                <a:cs typeface="Arial"/>
              </a:rPr>
              <a:t>their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findings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35" dirty="0">
                <a:latin typeface="Arial"/>
                <a:cs typeface="Arial"/>
              </a:rPr>
              <a:t>Recommendation: </a:t>
            </a:r>
            <a:r>
              <a:rPr sz="1800" spc="65" dirty="0">
                <a:latin typeface="Arial"/>
                <a:cs typeface="Arial"/>
              </a:rPr>
              <a:t>alternate </a:t>
            </a:r>
            <a:r>
              <a:rPr sz="1800" spc="75" dirty="0">
                <a:latin typeface="Arial"/>
                <a:cs typeface="Arial"/>
              </a:rPr>
              <a:t>between </a:t>
            </a:r>
            <a:r>
              <a:rPr sz="1800" spc="50" dirty="0">
                <a:latin typeface="Arial"/>
                <a:cs typeface="Arial"/>
              </a:rPr>
              <a:t>collaborative </a:t>
            </a:r>
            <a:r>
              <a:rPr sz="1800" spc="55" dirty="0">
                <a:latin typeface="Arial"/>
                <a:cs typeface="Arial"/>
              </a:rPr>
              <a:t>and </a:t>
            </a:r>
            <a:r>
              <a:rPr sz="1800" spc="75" dirty="0">
                <a:latin typeface="Arial"/>
                <a:cs typeface="Arial"/>
              </a:rPr>
              <a:t>individual</a:t>
            </a:r>
            <a:r>
              <a:rPr sz="1800" spc="-295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work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70"/>
              </a:spcBef>
              <a:buClr>
                <a:srgbClr val="179C7C"/>
              </a:buClr>
              <a:buAutoNum type="arabicPeriod" startAt="2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Lucida Sans"/>
                <a:cs typeface="Lucida Sans"/>
              </a:rPr>
              <a:t>Error </a:t>
            </a:r>
            <a:r>
              <a:rPr sz="1800" b="1" spc="5" dirty="0">
                <a:latin typeface="Lucida Sans"/>
                <a:cs typeface="Lucida Sans"/>
              </a:rPr>
              <a:t>collection </a:t>
            </a:r>
            <a:r>
              <a:rPr sz="1800" b="1" spc="10" dirty="0">
                <a:latin typeface="Lucida Sans"/>
                <a:cs typeface="Lucida Sans"/>
              </a:rPr>
              <a:t>and </a:t>
            </a:r>
            <a:r>
              <a:rPr sz="1800" b="1" spc="0" dirty="0">
                <a:latin typeface="Lucida Sans"/>
                <a:cs typeface="Lucida Sans"/>
              </a:rPr>
              <a:t>consolidation </a:t>
            </a:r>
            <a:r>
              <a:rPr sz="1800" b="1" spc="5" dirty="0">
                <a:latin typeface="Lucida Sans"/>
                <a:cs typeface="Lucida Sans"/>
              </a:rPr>
              <a:t>(technical</a:t>
            </a:r>
            <a:r>
              <a:rPr sz="1800" b="1" spc="-145" dirty="0">
                <a:latin typeface="Lucida Sans"/>
                <a:cs typeface="Lucida Sans"/>
              </a:rPr>
              <a:t> </a:t>
            </a:r>
            <a:r>
              <a:rPr sz="1800" b="1" spc="35" dirty="0">
                <a:latin typeface="Lucida Sans"/>
                <a:cs typeface="Lucida Sans"/>
              </a:rPr>
              <a:t>review)</a:t>
            </a:r>
            <a:endParaRPr sz="1800" dirty="0">
              <a:latin typeface="Lucida Sans"/>
              <a:cs typeface="Lucida Sans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25" dirty="0">
                <a:latin typeface="Arial"/>
                <a:cs typeface="Arial"/>
              </a:rPr>
              <a:t>Discussing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55" dirty="0">
                <a:latin typeface="Arial"/>
                <a:cs typeface="Arial"/>
              </a:rPr>
              <a:t>findings, </a:t>
            </a:r>
            <a:r>
              <a:rPr sz="1800" spc="65" dirty="0">
                <a:latin typeface="Arial"/>
                <a:cs typeface="Arial"/>
              </a:rPr>
              <a:t>detecting </a:t>
            </a:r>
            <a:r>
              <a:rPr sz="1800" spc="10" dirty="0">
                <a:latin typeface="Arial"/>
                <a:cs typeface="Arial"/>
              </a:rPr>
              <a:t>false</a:t>
            </a:r>
            <a:r>
              <a:rPr sz="1800" spc="-21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positives</a:t>
            </a:r>
            <a:endParaRPr sz="1800" dirty="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90" dirty="0">
                <a:latin typeface="Arial"/>
                <a:cs typeface="Arial"/>
              </a:rPr>
              <a:t>An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error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list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contains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consolidated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errors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correcting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measures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70"/>
              </a:spcBef>
              <a:buClr>
                <a:srgbClr val="179C7C"/>
              </a:buClr>
              <a:buAutoNum type="arabicPeriod" startAt="2"/>
              <a:tabLst>
                <a:tab pos="354965" algn="l"/>
                <a:tab pos="355600" algn="l"/>
              </a:tabLst>
            </a:pPr>
            <a:r>
              <a:rPr sz="1800" b="1" dirty="0">
                <a:latin typeface="Lucida Sans"/>
                <a:cs typeface="Lucida Sans"/>
              </a:rPr>
              <a:t>Correction</a:t>
            </a:r>
            <a:endParaRPr sz="1800" dirty="0">
              <a:latin typeface="Lucida Sans"/>
              <a:cs typeface="Lucida Sans"/>
            </a:endParaRPr>
          </a:p>
          <a:p>
            <a:pPr marL="542290" lvl="1" indent="-262255">
              <a:lnSpc>
                <a:spcPct val="100000"/>
              </a:lnSpc>
              <a:spcBef>
                <a:spcPts val="85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dirty="0">
                <a:latin typeface="Arial"/>
                <a:cs typeface="Arial"/>
              </a:rPr>
              <a:t>The </a:t>
            </a:r>
            <a:r>
              <a:rPr sz="1800" spc="90" dirty="0">
                <a:latin typeface="Arial"/>
                <a:cs typeface="Arial"/>
              </a:rPr>
              <a:t>author </a:t>
            </a:r>
            <a:r>
              <a:rPr sz="1800" spc="5" dirty="0">
                <a:latin typeface="Arial"/>
                <a:cs typeface="Arial"/>
              </a:rPr>
              <a:t>corrects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55" dirty="0">
                <a:latin typeface="Arial"/>
                <a:cs typeface="Arial"/>
              </a:rPr>
              <a:t>detected</a:t>
            </a:r>
            <a:r>
              <a:rPr sz="1800" spc="-229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errors</a:t>
            </a:r>
            <a:endParaRPr sz="180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95"/>
              </a:spcBef>
            </a:pPr>
            <a:r>
              <a:rPr sz="1000" dirty="0">
                <a:latin typeface="Arial"/>
                <a:cs typeface="Arial"/>
              </a:rPr>
              <a:t>26</a:t>
            </a:r>
          </a:p>
        </p:txBody>
      </p:sp>
      <p:sp>
        <p:nvSpPr>
          <p:cNvPr id="4" name="object 4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1920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Walkthrough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7724775" cy="3865879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50" dirty="0">
                <a:latin typeface="Arial"/>
                <a:cs typeface="Arial"/>
              </a:rPr>
              <a:t>Gaining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5" dirty="0">
                <a:latin typeface="Arial"/>
                <a:cs typeface="Arial"/>
              </a:rPr>
              <a:t>shared </a:t>
            </a:r>
            <a:r>
              <a:rPr sz="1800" spc="55" dirty="0">
                <a:latin typeface="Arial"/>
                <a:cs typeface="Arial"/>
              </a:rPr>
              <a:t>understanding and </a:t>
            </a:r>
            <a:r>
              <a:rPr sz="1800" spc="90" dirty="0">
                <a:latin typeface="Arial"/>
                <a:cs typeface="Arial"/>
              </a:rPr>
              <a:t>identifying </a:t>
            </a:r>
            <a:r>
              <a:rPr sz="1800" spc="75" dirty="0">
                <a:latin typeface="Arial"/>
                <a:cs typeface="Arial"/>
              </a:rPr>
              <a:t>quality</a:t>
            </a:r>
            <a:r>
              <a:rPr sz="1800" spc="-27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flaws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-75" dirty="0">
                <a:latin typeface="Arial"/>
                <a:cs typeface="Arial"/>
              </a:rPr>
              <a:t>Process</a:t>
            </a:r>
            <a:endParaRPr sz="1800">
              <a:latin typeface="Arial"/>
              <a:cs typeface="Arial"/>
            </a:endParaRPr>
          </a:p>
          <a:p>
            <a:pPr marL="622935" lvl="1" indent="-3429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AutoNum type="arabicPeriod"/>
              <a:tabLst>
                <a:tab pos="622935" algn="l"/>
                <a:tab pos="623570" algn="l"/>
              </a:tabLst>
            </a:pPr>
            <a:r>
              <a:rPr sz="1800" dirty="0">
                <a:latin typeface="Arial"/>
                <a:cs typeface="Arial"/>
              </a:rPr>
              <a:t>The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author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hands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out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validators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prior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workshop</a:t>
            </a:r>
            <a:endParaRPr sz="1800">
              <a:latin typeface="Arial"/>
              <a:cs typeface="Arial"/>
            </a:endParaRPr>
          </a:p>
          <a:p>
            <a:pPr marL="622935" lvl="1" indent="-3429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AutoNum type="arabicPeriod"/>
              <a:tabLst>
                <a:tab pos="622935" algn="l"/>
                <a:tab pos="623570" algn="l"/>
              </a:tabLst>
            </a:pPr>
            <a:r>
              <a:rPr sz="1800" spc="40" dirty="0">
                <a:latin typeface="Arial"/>
                <a:cs typeface="Arial"/>
              </a:rPr>
              <a:t>Validators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discuss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validated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one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by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one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30" dirty="0">
                <a:latin typeface="Arial"/>
                <a:cs typeface="Arial"/>
              </a:rPr>
              <a:t>Advantages</a:t>
            </a:r>
            <a:endParaRPr sz="1800">
              <a:latin typeface="Arial"/>
              <a:cs typeface="Arial"/>
            </a:endParaRPr>
          </a:p>
          <a:p>
            <a:pPr marL="542290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5" dirty="0">
                <a:latin typeface="Arial"/>
                <a:cs typeface="Arial"/>
              </a:rPr>
              <a:t>Stakeholders </a:t>
            </a:r>
            <a:r>
              <a:rPr sz="1800" spc="65" dirty="0">
                <a:latin typeface="Arial"/>
                <a:cs typeface="Arial"/>
              </a:rPr>
              <a:t>gain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90" dirty="0">
                <a:latin typeface="Arial"/>
                <a:cs typeface="Arial"/>
              </a:rPr>
              <a:t>better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understanding</a:t>
            </a:r>
            <a:endParaRPr sz="1800">
              <a:latin typeface="Arial"/>
              <a:cs typeface="Arial"/>
            </a:endParaRPr>
          </a:p>
          <a:p>
            <a:pPr marL="542290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40" dirty="0">
                <a:latin typeface="Arial"/>
                <a:cs typeface="Arial"/>
              </a:rPr>
              <a:t>Active </a:t>
            </a:r>
            <a:r>
              <a:rPr sz="1800" spc="-30" dirty="0">
                <a:latin typeface="Arial"/>
                <a:cs typeface="Arial"/>
              </a:rPr>
              <a:t>discussions </a:t>
            </a:r>
            <a:r>
              <a:rPr sz="1800" spc="75" dirty="0">
                <a:latin typeface="Arial"/>
                <a:cs typeface="Arial"/>
              </a:rPr>
              <a:t>among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10" dirty="0">
                <a:latin typeface="Arial"/>
                <a:cs typeface="Arial"/>
              </a:rPr>
              <a:t>Disadvantages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40" dirty="0">
                <a:latin typeface="Arial"/>
                <a:cs typeface="Arial"/>
              </a:rPr>
              <a:t>No </a:t>
            </a:r>
            <a:r>
              <a:rPr sz="1800" spc="90" dirty="0">
                <a:latin typeface="Arial"/>
                <a:cs typeface="Arial"/>
              </a:rPr>
              <a:t>formal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process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50" dirty="0">
                <a:latin typeface="Arial"/>
                <a:cs typeface="Arial"/>
              </a:rPr>
              <a:t>Risk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author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presenting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too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positively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1430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" dirty="0"/>
              <a:t>Checklists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176902" y="1987550"/>
            <a:ext cx="8339594" cy="4099199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27025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327660" algn="l"/>
              </a:tabLst>
            </a:pPr>
            <a:r>
              <a:rPr spc="55" dirty="0"/>
              <a:t>Supporting</a:t>
            </a:r>
            <a:r>
              <a:rPr spc="10" dirty="0"/>
              <a:t> </a:t>
            </a:r>
            <a:r>
              <a:rPr spc="50" dirty="0"/>
              <a:t>technique,</a:t>
            </a:r>
            <a:r>
              <a:rPr spc="10" dirty="0"/>
              <a:t> </a:t>
            </a:r>
            <a:r>
              <a:rPr spc="140" dirty="0"/>
              <a:t>to</a:t>
            </a:r>
            <a:r>
              <a:rPr spc="0" dirty="0"/>
              <a:t> </a:t>
            </a:r>
            <a:r>
              <a:rPr spc="40" dirty="0"/>
              <a:t>be</a:t>
            </a:r>
            <a:r>
              <a:rPr spc="0" dirty="0"/>
              <a:t> </a:t>
            </a:r>
            <a:r>
              <a:rPr spc="60" dirty="0"/>
              <a:t>applied</a:t>
            </a:r>
            <a:r>
              <a:rPr spc="10" dirty="0"/>
              <a:t> </a:t>
            </a:r>
            <a:r>
              <a:rPr spc="90" dirty="0"/>
              <a:t>in</a:t>
            </a:r>
            <a:r>
              <a:rPr spc="10" dirty="0"/>
              <a:t> </a:t>
            </a:r>
            <a:r>
              <a:rPr spc="60" dirty="0"/>
              <a:t>conjunction</a:t>
            </a:r>
            <a:r>
              <a:rPr spc="10" dirty="0"/>
              <a:t> </a:t>
            </a:r>
            <a:r>
              <a:rPr spc="140" dirty="0"/>
              <a:t>with</a:t>
            </a:r>
            <a:r>
              <a:rPr spc="10" dirty="0"/>
              <a:t> </a:t>
            </a:r>
            <a:r>
              <a:rPr spc="55" dirty="0"/>
              <a:t>review</a:t>
            </a:r>
            <a:r>
              <a:rPr dirty="0"/>
              <a:t> </a:t>
            </a:r>
            <a:r>
              <a:rPr spc="25" dirty="0"/>
              <a:t>techniques</a:t>
            </a:r>
          </a:p>
          <a:p>
            <a:pPr marL="327025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327660" algn="l"/>
              </a:tabLst>
            </a:pPr>
            <a:r>
              <a:rPr spc="30" dirty="0"/>
              <a:t>Ideal</a:t>
            </a:r>
            <a:r>
              <a:rPr dirty="0"/>
              <a:t> </a:t>
            </a:r>
            <a:r>
              <a:rPr spc="125" dirty="0"/>
              <a:t>for</a:t>
            </a:r>
            <a:r>
              <a:rPr dirty="0"/>
              <a:t> </a:t>
            </a:r>
            <a:r>
              <a:rPr spc="30" dirty="0"/>
              <a:t>complex</a:t>
            </a:r>
            <a:r>
              <a:rPr dirty="0"/>
              <a:t> </a:t>
            </a:r>
            <a:r>
              <a:rPr spc="50" dirty="0"/>
              <a:t>environments</a:t>
            </a:r>
            <a:r>
              <a:rPr dirty="0"/>
              <a:t> </a:t>
            </a:r>
            <a:r>
              <a:rPr spc="90" dirty="0"/>
              <a:t>in</a:t>
            </a:r>
            <a:r>
              <a:rPr dirty="0"/>
              <a:t> </a:t>
            </a:r>
            <a:r>
              <a:rPr spc="75" dirty="0"/>
              <a:t>which</a:t>
            </a:r>
            <a:r>
              <a:rPr dirty="0"/>
              <a:t> </a:t>
            </a:r>
            <a:r>
              <a:rPr spc="90" dirty="0"/>
              <a:t>no</a:t>
            </a:r>
            <a:r>
              <a:rPr dirty="0"/>
              <a:t> </a:t>
            </a:r>
            <a:r>
              <a:rPr spc="-5" dirty="0"/>
              <a:t>aspect</a:t>
            </a:r>
            <a:r>
              <a:rPr dirty="0"/>
              <a:t> </a:t>
            </a:r>
            <a:r>
              <a:rPr spc="25" dirty="0"/>
              <a:t>may</a:t>
            </a:r>
            <a:r>
              <a:rPr dirty="0"/>
              <a:t> </a:t>
            </a:r>
            <a:r>
              <a:rPr spc="40" dirty="0"/>
              <a:t>be</a:t>
            </a:r>
            <a:r>
              <a:rPr dirty="0"/>
              <a:t> </a:t>
            </a:r>
            <a:r>
              <a:rPr spc="100" dirty="0"/>
              <a:t>omitted</a:t>
            </a:r>
          </a:p>
          <a:p>
            <a:pPr marL="327025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327660" algn="l"/>
              </a:tabLst>
            </a:pPr>
            <a:r>
              <a:rPr i="1" spc="-60" dirty="0">
                <a:latin typeface="Lucida Sans"/>
                <a:cs typeface="Lucida Sans"/>
              </a:rPr>
              <a:t>Precise</a:t>
            </a:r>
            <a:r>
              <a:rPr i="1" spc="-80" dirty="0">
                <a:latin typeface="Lucida Sans"/>
                <a:cs typeface="Lucida Sans"/>
              </a:rPr>
              <a:t> </a:t>
            </a:r>
            <a:r>
              <a:rPr spc="25" dirty="0"/>
              <a:t>questions</a:t>
            </a:r>
            <a:r>
              <a:rPr dirty="0"/>
              <a:t> </a:t>
            </a:r>
            <a:r>
              <a:rPr spc="-55" dirty="0"/>
              <a:t>ease</a:t>
            </a:r>
            <a:r>
              <a:rPr spc="-10" dirty="0"/>
              <a:t> </a:t>
            </a:r>
            <a:r>
              <a:rPr spc="90" dirty="0"/>
              <a:t>the</a:t>
            </a:r>
            <a:r>
              <a:rPr dirty="0"/>
              <a:t> </a:t>
            </a:r>
            <a:r>
              <a:rPr spc="75" dirty="0"/>
              <a:t>detection</a:t>
            </a:r>
            <a:r>
              <a:rPr dirty="0"/>
              <a:t> </a:t>
            </a:r>
            <a:r>
              <a:rPr spc="140" dirty="0"/>
              <a:t>of</a:t>
            </a:r>
            <a:r>
              <a:rPr dirty="0"/>
              <a:t> </a:t>
            </a:r>
            <a:r>
              <a:rPr spc="25" dirty="0"/>
              <a:t>errors,</a:t>
            </a:r>
            <a:r>
              <a:rPr spc="-10" dirty="0"/>
              <a:t> </a:t>
            </a:r>
            <a:r>
              <a:rPr spc="35" dirty="0"/>
              <a:t>according</a:t>
            </a:r>
            <a:r>
              <a:rPr dirty="0"/>
              <a:t> </a:t>
            </a:r>
            <a:r>
              <a:rPr spc="140" dirty="0"/>
              <a:t>to</a:t>
            </a:r>
            <a:r>
              <a:rPr dirty="0"/>
              <a:t> </a:t>
            </a:r>
            <a:r>
              <a:rPr spc="65" dirty="0"/>
              <a:t>the:</a:t>
            </a:r>
          </a:p>
          <a:p>
            <a:pPr marL="589915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90550" algn="l"/>
              </a:tabLst>
            </a:pPr>
            <a:r>
              <a:rPr sz="1800" spc="75" dirty="0">
                <a:latin typeface="Arial"/>
                <a:cs typeface="Arial"/>
              </a:rPr>
              <a:t>three </a:t>
            </a:r>
            <a:r>
              <a:rPr sz="1800" spc="80" dirty="0">
                <a:latin typeface="Arial"/>
                <a:cs typeface="Arial"/>
              </a:rPr>
              <a:t>quality </a:t>
            </a:r>
            <a:r>
              <a:rPr sz="1800" spc="-30" dirty="0">
                <a:latin typeface="Arial"/>
                <a:cs typeface="Arial"/>
              </a:rPr>
              <a:t>aspects </a:t>
            </a:r>
            <a:r>
              <a:rPr sz="1800" spc="60" dirty="0">
                <a:latin typeface="Arial"/>
                <a:cs typeface="Arial"/>
              </a:rPr>
              <a:t>(content, </a:t>
            </a:r>
            <a:r>
              <a:rPr sz="1800" spc="75" dirty="0">
                <a:latin typeface="Arial"/>
                <a:cs typeface="Arial"/>
              </a:rPr>
              <a:t>documentation,</a:t>
            </a:r>
            <a:r>
              <a:rPr sz="1800" spc="-2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agreement)</a:t>
            </a:r>
            <a:endParaRPr sz="1800" dirty="0">
              <a:latin typeface="Arial"/>
              <a:cs typeface="Arial"/>
            </a:endParaRPr>
          </a:p>
          <a:p>
            <a:pPr marL="589915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90550" algn="l"/>
              </a:tabLst>
            </a:pPr>
            <a:r>
              <a:rPr sz="1800" spc="30" dirty="0">
                <a:latin typeface="Arial"/>
                <a:cs typeface="Arial"/>
              </a:rPr>
              <a:t>principles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validation</a:t>
            </a:r>
            <a:endParaRPr sz="1800" dirty="0">
              <a:latin typeface="Arial"/>
              <a:cs typeface="Arial"/>
            </a:endParaRPr>
          </a:p>
          <a:p>
            <a:pPr marL="589915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90550" algn="l"/>
              </a:tabLst>
            </a:pPr>
            <a:r>
              <a:rPr sz="1800" spc="80" dirty="0">
                <a:latin typeface="Arial"/>
                <a:cs typeface="Arial"/>
              </a:rPr>
              <a:t>quality </a:t>
            </a:r>
            <a:r>
              <a:rPr sz="1800" spc="55" dirty="0">
                <a:latin typeface="Arial"/>
                <a:cs typeface="Arial"/>
              </a:rPr>
              <a:t>criteria </a:t>
            </a:r>
            <a:r>
              <a:rPr sz="1800" spc="125" dirty="0">
                <a:latin typeface="Arial"/>
                <a:cs typeface="Arial"/>
              </a:rPr>
              <a:t>for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spc="-29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documents</a:t>
            </a:r>
            <a:endParaRPr sz="1800" dirty="0">
              <a:latin typeface="Arial"/>
              <a:cs typeface="Arial"/>
            </a:endParaRPr>
          </a:p>
          <a:p>
            <a:pPr marL="589915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90550" algn="l"/>
              </a:tabLst>
            </a:pPr>
            <a:r>
              <a:rPr sz="1800" spc="80" dirty="0">
                <a:latin typeface="Arial"/>
                <a:cs typeface="Arial"/>
              </a:rPr>
              <a:t>quality </a:t>
            </a:r>
            <a:r>
              <a:rPr sz="1800" spc="55" dirty="0">
                <a:latin typeface="Arial"/>
                <a:cs typeface="Arial"/>
              </a:rPr>
              <a:t>criteria </a:t>
            </a:r>
            <a:r>
              <a:rPr sz="1800" spc="125" dirty="0">
                <a:latin typeface="Arial"/>
                <a:cs typeface="Arial"/>
              </a:rPr>
              <a:t>for </a:t>
            </a:r>
            <a:r>
              <a:rPr sz="1800" spc="15" dirty="0">
                <a:latin typeface="Arial"/>
                <a:cs typeface="Arial"/>
              </a:rPr>
              <a:t>(single)</a:t>
            </a:r>
            <a:r>
              <a:rPr sz="1800" spc="-27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endParaRPr sz="1800" dirty="0">
              <a:latin typeface="Arial"/>
              <a:cs typeface="Arial"/>
            </a:endParaRPr>
          </a:p>
          <a:p>
            <a:pPr marL="589915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90550" algn="l"/>
              </a:tabLst>
            </a:pPr>
            <a:r>
              <a:rPr sz="1800" spc="0" dirty="0">
                <a:latin typeface="Arial"/>
                <a:cs typeface="Arial"/>
              </a:rPr>
              <a:t>experiences </a:t>
            </a:r>
            <a:r>
              <a:rPr sz="1800" spc="125" dirty="0">
                <a:latin typeface="Arial"/>
                <a:cs typeface="Arial"/>
              </a:rPr>
              <a:t>from </a:t>
            </a:r>
            <a:r>
              <a:rPr sz="1800" spc="90" dirty="0">
                <a:latin typeface="Arial"/>
                <a:cs typeface="Arial"/>
              </a:rPr>
              <a:t>prior</a:t>
            </a:r>
            <a:r>
              <a:rPr sz="1800" spc="-15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projects</a:t>
            </a:r>
            <a:endParaRPr sz="1800" dirty="0">
              <a:latin typeface="Arial"/>
              <a:cs typeface="Arial"/>
            </a:endParaRPr>
          </a:p>
          <a:p>
            <a:pPr marL="589915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90550" algn="l"/>
              </a:tabLst>
            </a:pPr>
            <a:r>
              <a:rPr sz="1800" spc="75" dirty="0">
                <a:latin typeface="Arial"/>
                <a:cs typeface="Arial"/>
              </a:rPr>
              <a:t>error </a:t>
            </a:r>
            <a:r>
              <a:rPr sz="1800" spc="5" dirty="0">
                <a:latin typeface="Arial"/>
                <a:cs typeface="Arial"/>
              </a:rPr>
              <a:t>statistics </a:t>
            </a:r>
            <a:r>
              <a:rPr sz="1800" spc="125" dirty="0">
                <a:latin typeface="Arial"/>
                <a:cs typeface="Arial"/>
              </a:rPr>
              <a:t>from </a:t>
            </a:r>
            <a:r>
              <a:rPr sz="1800" spc="90" dirty="0">
                <a:latin typeface="Arial"/>
                <a:cs typeface="Arial"/>
              </a:rPr>
              <a:t>prior</a:t>
            </a:r>
            <a:r>
              <a:rPr sz="1800" spc="-25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projects</a:t>
            </a:r>
            <a:endParaRPr sz="1800" dirty="0">
              <a:latin typeface="Arial"/>
              <a:cs typeface="Arial"/>
            </a:endParaRPr>
          </a:p>
          <a:p>
            <a:pPr marL="327025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327660" algn="l"/>
              </a:tabLst>
            </a:pPr>
            <a:r>
              <a:rPr spc="-5" dirty="0"/>
              <a:t>The </a:t>
            </a:r>
            <a:r>
              <a:rPr spc="10" dirty="0"/>
              <a:t>checklist </a:t>
            </a:r>
            <a:r>
              <a:rPr spc="40" dirty="0"/>
              <a:t>should </a:t>
            </a:r>
            <a:r>
              <a:rPr spc="125" dirty="0"/>
              <a:t>not</a:t>
            </a:r>
            <a:r>
              <a:rPr spc="-335" dirty="0"/>
              <a:t> </a:t>
            </a:r>
            <a:r>
              <a:rPr spc="40" dirty="0"/>
              <a:t>be </a:t>
            </a:r>
            <a:r>
              <a:rPr spc="75" dirty="0"/>
              <a:t>longer </a:t>
            </a:r>
            <a:r>
              <a:rPr spc="90" dirty="0"/>
              <a:t>than </a:t>
            </a:r>
            <a:r>
              <a:rPr spc="55" dirty="0"/>
              <a:t>one </a:t>
            </a:r>
            <a:r>
              <a:rPr spc="35" dirty="0"/>
              <a:t>page</a:t>
            </a:r>
            <a:endParaRPr spc="5" dirty="0"/>
          </a:p>
          <a:p>
            <a:pPr marL="47625" marR="57785" algn="r">
              <a:lnSpc>
                <a:spcPct val="100000"/>
              </a:lnSpc>
              <a:spcBef>
                <a:spcPts val="55"/>
              </a:spcBef>
            </a:pPr>
            <a:r>
              <a:rPr sz="1000" dirty="0"/>
              <a:t>28</a:t>
            </a:r>
          </a:p>
        </p:txBody>
      </p:sp>
      <p:sp>
        <p:nvSpPr>
          <p:cNvPr id="4" name="object 4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6637" y="6218935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1296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AGENDA</a:t>
            </a:r>
          </a:p>
        </p:txBody>
      </p:sp>
      <p:sp>
        <p:nvSpPr>
          <p:cNvPr id="4" name="object 4"/>
          <p:cNvSpPr/>
          <p:nvPr/>
        </p:nvSpPr>
        <p:spPr>
          <a:xfrm>
            <a:off x="6758069" y="2202179"/>
            <a:ext cx="2698689" cy="2337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24667" y="2122424"/>
            <a:ext cx="4966335" cy="232981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25" dirty="0">
                <a:latin typeface="Arial"/>
                <a:cs typeface="Arial"/>
              </a:rPr>
              <a:t>Fundamentals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25" dirty="0">
                <a:latin typeface="Arial"/>
                <a:cs typeface="Arial"/>
              </a:rPr>
              <a:t>Requirements</a:t>
            </a:r>
            <a:r>
              <a:rPr sz="1800" spc="-18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Validation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25" dirty="0">
                <a:latin typeface="Arial"/>
                <a:cs typeface="Arial"/>
              </a:rPr>
              <a:t>Fundamentals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25" dirty="0">
                <a:latin typeface="Arial"/>
                <a:cs typeface="Arial"/>
              </a:rPr>
              <a:t>Requirements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Negotiation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65" dirty="0">
                <a:latin typeface="Arial"/>
                <a:cs typeface="Arial"/>
              </a:rPr>
              <a:t>Quality </a:t>
            </a:r>
            <a:r>
              <a:rPr sz="1800" spc="-15" dirty="0">
                <a:latin typeface="Arial"/>
                <a:cs typeface="Arial"/>
              </a:rPr>
              <a:t>Aspects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Requirements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0" dirty="0">
                <a:latin typeface="Arial"/>
                <a:cs typeface="Arial"/>
              </a:rPr>
              <a:t>Principles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25" dirty="0">
                <a:latin typeface="Arial"/>
                <a:cs typeface="Arial"/>
              </a:rPr>
              <a:t>Requirements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Validation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25" dirty="0">
                <a:latin typeface="Arial"/>
                <a:cs typeface="Arial"/>
              </a:rPr>
              <a:t>Requirements </a:t>
            </a:r>
            <a:r>
              <a:rPr sz="1800" spc="60" dirty="0">
                <a:latin typeface="Arial"/>
                <a:cs typeface="Arial"/>
              </a:rPr>
              <a:t>Validation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Techniques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25" dirty="0">
                <a:latin typeface="Arial"/>
                <a:cs typeface="Arial"/>
              </a:rPr>
              <a:t>Requirements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Negotiation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1582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Prototypes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6147435" cy="348234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55" dirty="0">
                <a:latin typeface="Arial"/>
                <a:cs typeface="Arial"/>
              </a:rPr>
              <a:t>Supporting technique </a:t>
            </a:r>
            <a:r>
              <a:rPr sz="1800" spc="125" dirty="0">
                <a:latin typeface="Arial"/>
                <a:cs typeface="Arial"/>
              </a:rPr>
              <a:t>for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spc="-229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validation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-20" dirty="0">
                <a:latin typeface="Arial"/>
                <a:cs typeface="Arial"/>
              </a:rPr>
              <a:t>Enables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experience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what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they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will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get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60" dirty="0">
                <a:latin typeface="Arial"/>
                <a:cs typeface="Arial"/>
              </a:rPr>
              <a:t>Are </a:t>
            </a:r>
            <a:r>
              <a:rPr sz="1800" spc="25" dirty="0">
                <a:latin typeface="Arial"/>
                <a:cs typeface="Arial"/>
              </a:rPr>
              <a:t>considered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40" dirty="0">
                <a:latin typeface="Arial"/>
                <a:cs typeface="Arial"/>
              </a:rPr>
              <a:t>most </a:t>
            </a:r>
            <a:r>
              <a:rPr sz="1800" spc="60" dirty="0">
                <a:latin typeface="Arial"/>
                <a:cs typeface="Arial"/>
              </a:rPr>
              <a:t>effective </a:t>
            </a:r>
            <a:r>
              <a:rPr sz="1800" spc="-5" dirty="0">
                <a:latin typeface="Arial"/>
                <a:cs typeface="Arial"/>
              </a:rPr>
              <a:t>means </a:t>
            </a:r>
            <a:r>
              <a:rPr sz="1800" spc="125" dirty="0">
                <a:latin typeface="Arial"/>
                <a:cs typeface="Arial"/>
              </a:rPr>
              <a:t>for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validation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25" dirty="0">
                <a:latin typeface="Arial"/>
                <a:cs typeface="Arial"/>
              </a:rPr>
              <a:t>Degree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detail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75" dirty="0">
                <a:latin typeface="Arial"/>
                <a:cs typeface="Arial"/>
              </a:rPr>
              <a:t>High-fidelity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75" dirty="0">
                <a:latin typeface="Arial"/>
                <a:cs typeface="Arial"/>
              </a:rPr>
              <a:t>Low-fidelity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60" dirty="0">
                <a:latin typeface="Arial"/>
                <a:cs typeface="Arial"/>
              </a:rPr>
              <a:t>Prototype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lifetime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50" dirty="0">
                <a:latin typeface="Arial"/>
                <a:cs typeface="Arial"/>
              </a:rPr>
              <a:t>Evolutionary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50" dirty="0">
                <a:latin typeface="Arial"/>
                <a:cs typeface="Arial"/>
              </a:rPr>
              <a:t>Throw-away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24777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Using </a:t>
            </a:r>
            <a:r>
              <a:rPr spc="-35" dirty="0"/>
              <a:t>Prototypes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8216265" cy="337248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30" dirty="0">
                <a:latin typeface="Arial"/>
                <a:cs typeface="Arial"/>
              </a:rPr>
              <a:t>Prototypes </a:t>
            </a:r>
            <a:r>
              <a:rPr sz="1800" spc="25" dirty="0">
                <a:latin typeface="Arial"/>
                <a:cs typeface="Arial"/>
              </a:rPr>
              <a:t>are </a:t>
            </a:r>
            <a:r>
              <a:rPr sz="1800" spc="40" dirty="0">
                <a:latin typeface="Arial"/>
                <a:cs typeface="Arial"/>
              </a:rPr>
              <a:t>useful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if:</a:t>
            </a:r>
            <a:endParaRPr sz="1800">
              <a:latin typeface="Arial"/>
              <a:cs typeface="Arial"/>
            </a:endParaRPr>
          </a:p>
          <a:p>
            <a:pPr marL="542290" marR="37465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25" dirty="0">
                <a:latin typeface="Arial"/>
                <a:cs typeface="Arial"/>
              </a:rPr>
              <a:t>stakeholders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do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not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have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any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experience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regarding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system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  </a:t>
            </a:r>
            <a:r>
              <a:rPr sz="1800" spc="110" dirty="0">
                <a:latin typeface="Arial"/>
                <a:cs typeface="Arial"/>
              </a:rPr>
              <a:t>built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do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not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know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in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detail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what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they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really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need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i="1" spc="155" dirty="0">
                <a:latin typeface="Lucida Sans"/>
                <a:cs typeface="Lucida Sans"/>
              </a:rPr>
              <a:t>“I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25" dirty="0">
                <a:latin typeface="Lucida Sans"/>
                <a:cs typeface="Lucida Sans"/>
              </a:rPr>
              <a:t>know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-10" dirty="0">
                <a:latin typeface="Lucida Sans"/>
                <a:cs typeface="Lucida Sans"/>
              </a:rPr>
              <a:t>it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15" dirty="0">
                <a:latin typeface="Lucida Sans"/>
                <a:cs typeface="Lucida Sans"/>
              </a:rPr>
              <a:t>when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-20" dirty="0">
                <a:latin typeface="Lucida Sans"/>
                <a:cs typeface="Lucida Sans"/>
              </a:rPr>
              <a:t>I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-35" dirty="0">
                <a:latin typeface="Lucida Sans"/>
                <a:cs typeface="Lucida Sans"/>
              </a:rPr>
              <a:t>see</a:t>
            </a:r>
            <a:r>
              <a:rPr sz="1800" i="1" spc="-80" dirty="0">
                <a:latin typeface="Lucida Sans"/>
                <a:cs typeface="Lucida Sans"/>
              </a:rPr>
              <a:t> </a:t>
            </a:r>
            <a:r>
              <a:rPr sz="1800" i="1" spc="105" dirty="0">
                <a:latin typeface="Lucida Sans"/>
                <a:cs typeface="Lucida Sans"/>
              </a:rPr>
              <a:t>it”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0" dirty="0">
                <a:latin typeface="Lucida Sans"/>
                <a:cs typeface="Lucida Sans"/>
              </a:rPr>
              <a:t>(IKIWISI)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spc="65" dirty="0">
                <a:latin typeface="Arial"/>
                <a:cs typeface="Arial"/>
              </a:rPr>
              <a:t>phenomenon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25" dirty="0">
                <a:latin typeface="Arial"/>
                <a:cs typeface="Arial"/>
              </a:rPr>
              <a:t>risk </a:t>
            </a:r>
            <a:r>
              <a:rPr sz="1800" spc="125" dirty="0">
                <a:latin typeface="Arial"/>
                <a:cs typeface="Arial"/>
              </a:rPr>
              <a:t>for </a:t>
            </a:r>
            <a:r>
              <a:rPr sz="1800" spc="35" dirty="0">
                <a:latin typeface="Arial"/>
                <a:cs typeface="Arial"/>
              </a:rPr>
              <a:t>misunderstandings </a:t>
            </a:r>
            <a:r>
              <a:rPr sz="1800" spc="-15" dirty="0">
                <a:latin typeface="Arial"/>
                <a:cs typeface="Arial"/>
              </a:rPr>
              <a:t>exists,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because: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25" dirty="0">
                <a:latin typeface="Arial"/>
                <a:cs typeface="Arial"/>
              </a:rPr>
              <a:t>stakeholders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are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not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able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5" dirty="0">
                <a:latin typeface="Arial"/>
                <a:cs typeface="Arial"/>
              </a:rPr>
              <a:t> describe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their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properly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50" dirty="0">
                <a:latin typeface="Arial"/>
                <a:cs typeface="Arial"/>
              </a:rPr>
              <a:t>requirements </a:t>
            </a:r>
            <a:r>
              <a:rPr sz="1800" spc="25" dirty="0">
                <a:latin typeface="Arial"/>
                <a:cs typeface="Arial"/>
              </a:rPr>
              <a:t>engineers </a:t>
            </a:r>
            <a:r>
              <a:rPr sz="1800" spc="90" dirty="0">
                <a:latin typeface="Arial"/>
                <a:cs typeface="Arial"/>
              </a:rPr>
              <a:t>do </a:t>
            </a:r>
            <a:r>
              <a:rPr sz="1800" spc="125" dirty="0">
                <a:latin typeface="Arial"/>
                <a:cs typeface="Arial"/>
              </a:rPr>
              <a:t>not </a:t>
            </a:r>
            <a:r>
              <a:rPr sz="1800" spc="50" dirty="0">
                <a:latin typeface="Arial"/>
                <a:cs typeface="Arial"/>
              </a:rPr>
              <a:t>understand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32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 </a:t>
            </a:r>
            <a:r>
              <a:rPr sz="1800" spc="35" dirty="0">
                <a:latin typeface="Arial"/>
                <a:cs typeface="Arial"/>
              </a:rPr>
              <a:t>correctly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30" dirty="0">
                <a:latin typeface="Arial"/>
                <a:cs typeface="Arial"/>
              </a:rPr>
              <a:t>similar </a:t>
            </a:r>
            <a:r>
              <a:rPr sz="1800" spc="75" dirty="0">
                <a:latin typeface="Arial"/>
                <a:cs typeface="Arial"/>
              </a:rPr>
              <a:t>product </a:t>
            </a:r>
            <a:r>
              <a:rPr sz="1800" spc="90" dirty="0">
                <a:latin typeface="Arial"/>
                <a:cs typeface="Arial"/>
              </a:rPr>
              <a:t>did </a:t>
            </a:r>
            <a:r>
              <a:rPr sz="1800" spc="125" dirty="0">
                <a:latin typeface="Arial"/>
                <a:cs typeface="Arial"/>
              </a:rPr>
              <a:t>not</a:t>
            </a:r>
            <a:r>
              <a:rPr sz="1800" spc="-34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exist </a:t>
            </a:r>
            <a:r>
              <a:rPr sz="1800" spc="-55" dirty="0">
                <a:latin typeface="Arial"/>
                <a:cs typeface="Arial"/>
              </a:rPr>
              <a:t>so </a:t>
            </a:r>
            <a:r>
              <a:rPr sz="1800" spc="90" dirty="0">
                <a:latin typeface="Arial"/>
                <a:cs typeface="Arial"/>
              </a:rPr>
              <a:t>far </a:t>
            </a:r>
            <a:r>
              <a:rPr sz="1800" spc="50" dirty="0">
                <a:latin typeface="Arial"/>
                <a:cs typeface="Arial"/>
              </a:rPr>
              <a:t>(feasibility </a:t>
            </a:r>
            <a:r>
              <a:rPr sz="1800" spc="25" dirty="0">
                <a:latin typeface="Arial"/>
                <a:cs typeface="Arial"/>
              </a:rPr>
              <a:t>unclear)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-20" dirty="0">
                <a:latin typeface="Arial"/>
                <a:cs typeface="Arial"/>
              </a:rPr>
              <a:t>system </a:t>
            </a:r>
            <a:r>
              <a:rPr sz="1800" spc="-50" dirty="0">
                <a:latin typeface="Arial"/>
                <a:cs typeface="Arial"/>
              </a:rPr>
              <a:t>is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interactive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34270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Low-Fidelity</a:t>
            </a:r>
            <a:r>
              <a:rPr spc="-15" dirty="0"/>
              <a:t> </a:t>
            </a:r>
            <a:r>
              <a:rPr spc="-35" dirty="0"/>
              <a:t>Prototypes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6296660" cy="3865879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5" dirty="0">
                <a:latin typeface="Arial"/>
                <a:cs typeface="Arial"/>
              </a:rPr>
              <a:t>Usually </a:t>
            </a:r>
            <a:r>
              <a:rPr sz="1800" spc="75" dirty="0">
                <a:latin typeface="Arial"/>
                <a:cs typeface="Arial"/>
              </a:rPr>
              <a:t>first </a:t>
            </a:r>
            <a:r>
              <a:rPr sz="1800" spc="-15" dirty="0">
                <a:latin typeface="Arial"/>
                <a:cs typeface="Arial"/>
              </a:rPr>
              <a:t>sketches </a:t>
            </a:r>
            <a:r>
              <a:rPr sz="1800" spc="90" dirty="0">
                <a:latin typeface="Arial"/>
                <a:cs typeface="Arial"/>
              </a:rPr>
              <a:t>on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paper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75" dirty="0">
                <a:latin typeface="Arial"/>
                <a:cs typeface="Arial"/>
              </a:rPr>
              <a:t>Intentionally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not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similar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final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product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30" dirty="0">
                <a:latin typeface="Arial"/>
                <a:cs typeface="Arial"/>
              </a:rPr>
              <a:t>Advantages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100" dirty="0">
                <a:latin typeface="Arial"/>
                <a:cs typeface="Arial"/>
              </a:rPr>
              <a:t>Easy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create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5" dirty="0">
                <a:latin typeface="Arial"/>
                <a:cs typeface="Arial"/>
              </a:rPr>
              <a:t>Supports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communication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0" dirty="0">
                <a:latin typeface="Arial"/>
                <a:cs typeface="Arial"/>
              </a:rPr>
              <a:t>Change </a:t>
            </a:r>
            <a:r>
              <a:rPr sz="1800" spc="5" dirty="0">
                <a:latin typeface="Arial"/>
                <a:cs typeface="Arial"/>
              </a:rPr>
              <a:t>requests </a:t>
            </a:r>
            <a:r>
              <a:rPr sz="1800" spc="-5" dirty="0">
                <a:latin typeface="Arial"/>
                <a:cs typeface="Arial"/>
              </a:rPr>
              <a:t>can </a:t>
            </a:r>
            <a:r>
              <a:rPr sz="1800" spc="40" dirty="0">
                <a:latin typeface="Arial"/>
                <a:cs typeface="Arial"/>
              </a:rPr>
              <a:t>be </a:t>
            </a:r>
            <a:r>
              <a:rPr sz="1800" spc="125" dirty="0">
                <a:latin typeface="Arial"/>
                <a:cs typeface="Arial"/>
              </a:rPr>
              <a:t>“implemented”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directly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10" dirty="0">
                <a:latin typeface="Arial"/>
                <a:cs typeface="Arial"/>
              </a:rPr>
              <a:t>Disadvantages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40" dirty="0">
                <a:latin typeface="Arial"/>
                <a:cs typeface="Arial"/>
              </a:rPr>
              <a:t>No </a:t>
            </a:r>
            <a:r>
              <a:rPr sz="1800" spc="100" dirty="0">
                <a:latin typeface="Arial"/>
                <a:cs typeface="Arial"/>
              </a:rPr>
              <a:t>prototyping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155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functionality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50" dirty="0">
                <a:latin typeface="Arial"/>
                <a:cs typeface="Arial"/>
              </a:rPr>
              <a:t>Throw-away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prototype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40" dirty="0">
                <a:latin typeface="Arial"/>
                <a:cs typeface="Arial"/>
              </a:rPr>
              <a:t>No </a:t>
            </a:r>
            <a:r>
              <a:rPr sz="1800" spc="-25" dirty="0">
                <a:latin typeface="Arial"/>
                <a:cs typeface="Arial"/>
              </a:rPr>
              <a:t>assurance </a:t>
            </a:r>
            <a:r>
              <a:rPr sz="1800" spc="114" dirty="0">
                <a:latin typeface="Arial"/>
                <a:cs typeface="Arial"/>
              </a:rPr>
              <a:t>that </a:t>
            </a:r>
            <a:r>
              <a:rPr sz="1800" spc="15" dirty="0">
                <a:latin typeface="Arial"/>
                <a:cs typeface="Arial"/>
              </a:rPr>
              <a:t>every </a:t>
            </a:r>
            <a:r>
              <a:rPr sz="1800" spc="35" dirty="0">
                <a:latin typeface="Arial"/>
                <a:cs typeface="Arial"/>
              </a:rPr>
              <a:t>concept </a:t>
            </a:r>
            <a:r>
              <a:rPr sz="1800" spc="-50" dirty="0">
                <a:latin typeface="Arial"/>
                <a:cs typeface="Arial"/>
              </a:rPr>
              <a:t>is </a:t>
            </a:r>
            <a:r>
              <a:rPr sz="1800" spc="40" dirty="0">
                <a:latin typeface="Arial"/>
                <a:cs typeface="Arial"/>
              </a:rPr>
              <a:t>technically</a:t>
            </a:r>
            <a:r>
              <a:rPr sz="1800" spc="-19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feasible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36586" y="676655"/>
            <a:ext cx="2380488" cy="1856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34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62699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Example: </a:t>
            </a:r>
            <a:r>
              <a:rPr spc="-114" dirty="0"/>
              <a:t>Lo-Fi </a:t>
            </a:r>
            <a:r>
              <a:rPr spc="-229" dirty="0"/>
              <a:t>BTB </a:t>
            </a:r>
            <a:r>
              <a:rPr spc="-5" dirty="0"/>
              <a:t>Prototype </a:t>
            </a:r>
            <a:r>
              <a:rPr spc="90" dirty="0"/>
              <a:t>with</a:t>
            </a:r>
            <a:r>
              <a:rPr spc="-55" dirty="0"/>
              <a:t> </a:t>
            </a:r>
            <a:r>
              <a:rPr spc="-85" dirty="0"/>
              <a:t>Changes</a:t>
            </a:r>
          </a:p>
        </p:txBody>
      </p:sp>
      <p:sp>
        <p:nvSpPr>
          <p:cNvPr id="4" name="object 4"/>
          <p:cNvSpPr/>
          <p:nvPr/>
        </p:nvSpPr>
        <p:spPr>
          <a:xfrm>
            <a:off x="8800210" y="555497"/>
            <a:ext cx="938783" cy="684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46489" y="1179575"/>
            <a:ext cx="5409438" cy="5266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3358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High-Fidelity</a:t>
            </a:r>
            <a:r>
              <a:rPr spc="-85" dirty="0"/>
              <a:t> </a:t>
            </a:r>
            <a:r>
              <a:rPr spc="-5" dirty="0"/>
              <a:t>Prototype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7884159" cy="348234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0" dirty="0">
                <a:latin typeface="Arial"/>
                <a:cs typeface="Arial"/>
              </a:rPr>
              <a:t>Usually </a:t>
            </a:r>
            <a:r>
              <a:rPr sz="1800" spc="25" dirty="0">
                <a:latin typeface="Arial"/>
                <a:cs typeface="Arial"/>
              </a:rPr>
              <a:t>realistic </a:t>
            </a:r>
            <a:r>
              <a:rPr sz="1800" spc="-50" dirty="0">
                <a:latin typeface="Arial"/>
                <a:cs typeface="Arial"/>
              </a:rPr>
              <a:t>screens </a:t>
            </a:r>
            <a:r>
              <a:rPr sz="1800" spc="50" dirty="0">
                <a:latin typeface="Arial"/>
                <a:cs typeface="Arial"/>
              </a:rPr>
              <a:t>developed </a:t>
            </a:r>
            <a:r>
              <a:rPr sz="1800" spc="30" dirty="0">
                <a:latin typeface="Arial"/>
                <a:cs typeface="Arial"/>
              </a:rPr>
              <a:t>using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software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65" dirty="0">
                <a:latin typeface="Arial"/>
                <a:cs typeface="Arial"/>
              </a:rPr>
              <a:t>High </a:t>
            </a:r>
            <a:r>
              <a:rPr sz="1800" spc="50" dirty="0">
                <a:latin typeface="Arial"/>
                <a:cs typeface="Arial"/>
              </a:rPr>
              <a:t>similarity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-32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 final </a:t>
            </a:r>
            <a:r>
              <a:rPr sz="1800" spc="-25" dirty="0">
                <a:latin typeface="Arial"/>
                <a:cs typeface="Arial"/>
              </a:rPr>
              <a:t>system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30" dirty="0">
                <a:latin typeface="Arial"/>
                <a:cs typeface="Arial"/>
              </a:rPr>
              <a:t>Advantages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50" dirty="0">
                <a:latin typeface="Arial"/>
                <a:cs typeface="Arial"/>
              </a:rPr>
              <a:t>Functionality </a:t>
            </a:r>
            <a:r>
              <a:rPr sz="1800" spc="-5" dirty="0">
                <a:latin typeface="Arial"/>
                <a:cs typeface="Arial"/>
              </a:rPr>
              <a:t>can </a:t>
            </a:r>
            <a:r>
              <a:rPr sz="1800" spc="40" dirty="0">
                <a:latin typeface="Arial"/>
                <a:cs typeface="Arial"/>
              </a:rPr>
              <a:t>be </a:t>
            </a:r>
            <a:r>
              <a:rPr sz="1800" spc="55" dirty="0">
                <a:latin typeface="Arial"/>
                <a:cs typeface="Arial"/>
              </a:rPr>
              <a:t>validated </a:t>
            </a:r>
            <a:r>
              <a:rPr sz="1800" spc="-105" dirty="0">
                <a:latin typeface="Arial"/>
                <a:cs typeface="Arial"/>
              </a:rPr>
              <a:t>as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well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60" dirty="0">
                <a:latin typeface="Arial"/>
                <a:cs typeface="Arial"/>
              </a:rPr>
              <a:t>Users </a:t>
            </a:r>
            <a:r>
              <a:rPr sz="1800" spc="-5" dirty="0">
                <a:latin typeface="Arial"/>
                <a:cs typeface="Arial"/>
              </a:rPr>
              <a:t>can </a:t>
            </a:r>
            <a:r>
              <a:rPr sz="1800" spc="90" dirty="0">
                <a:latin typeface="Arial"/>
                <a:cs typeface="Arial"/>
              </a:rPr>
              <a:t>get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75" dirty="0">
                <a:latin typeface="Arial"/>
                <a:cs typeface="Arial"/>
              </a:rPr>
              <a:t>feel </a:t>
            </a:r>
            <a:r>
              <a:rPr sz="1800" spc="114" dirty="0">
                <a:latin typeface="Arial"/>
                <a:cs typeface="Arial"/>
              </a:rPr>
              <a:t>what </a:t>
            </a:r>
            <a:r>
              <a:rPr sz="1800" spc="90" dirty="0">
                <a:latin typeface="Arial"/>
                <a:cs typeface="Arial"/>
              </a:rPr>
              <a:t>the final</a:t>
            </a:r>
            <a:r>
              <a:rPr sz="1800" spc="-30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system </a:t>
            </a:r>
            <a:r>
              <a:rPr sz="1800" spc="-50" dirty="0">
                <a:latin typeface="Arial"/>
                <a:cs typeface="Arial"/>
              </a:rPr>
              <a:t>is </a:t>
            </a:r>
            <a:r>
              <a:rPr sz="1800" spc="75" dirty="0">
                <a:latin typeface="Arial"/>
                <a:cs typeface="Arial"/>
              </a:rPr>
              <a:t>like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10" dirty="0">
                <a:latin typeface="Arial"/>
                <a:cs typeface="Arial"/>
              </a:rPr>
              <a:t>Disadvantages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5" dirty="0">
                <a:latin typeface="Arial"/>
                <a:cs typeface="Arial"/>
              </a:rPr>
              <a:t>Costly </a:t>
            </a:r>
            <a:r>
              <a:rPr sz="1800" spc="60" dirty="0">
                <a:latin typeface="Arial"/>
                <a:cs typeface="Arial"/>
              </a:rPr>
              <a:t>development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0" dirty="0">
                <a:latin typeface="Arial"/>
                <a:cs typeface="Arial"/>
              </a:rPr>
              <a:t>Change </a:t>
            </a:r>
            <a:r>
              <a:rPr sz="1800" spc="5" dirty="0">
                <a:latin typeface="Arial"/>
                <a:cs typeface="Arial"/>
              </a:rPr>
              <a:t>requests </a:t>
            </a:r>
            <a:r>
              <a:rPr sz="1800" spc="60" dirty="0">
                <a:latin typeface="Arial"/>
                <a:cs typeface="Arial"/>
              </a:rPr>
              <a:t>cannot </a:t>
            </a:r>
            <a:r>
              <a:rPr sz="1800" spc="40" dirty="0">
                <a:latin typeface="Arial"/>
                <a:cs typeface="Arial"/>
              </a:rPr>
              <a:t>be </a:t>
            </a:r>
            <a:r>
              <a:rPr sz="1800" spc="65" dirty="0">
                <a:latin typeface="Arial"/>
                <a:cs typeface="Arial"/>
              </a:rPr>
              <a:t>incorporated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directly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5" dirty="0">
                <a:latin typeface="Arial"/>
                <a:cs typeface="Arial"/>
              </a:rPr>
              <a:t>Stakeholders </a:t>
            </a:r>
            <a:r>
              <a:rPr sz="1800" spc="25" dirty="0">
                <a:latin typeface="Arial"/>
                <a:cs typeface="Arial"/>
              </a:rPr>
              <a:t>may </a:t>
            </a:r>
            <a:r>
              <a:rPr sz="1800" spc="90" dirty="0">
                <a:latin typeface="Arial"/>
                <a:cs typeface="Arial"/>
              </a:rPr>
              <a:t>get the </a:t>
            </a:r>
            <a:r>
              <a:rPr sz="1800" spc="25" dirty="0">
                <a:latin typeface="Arial"/>
                <a:cs typeface="Arial"/>
              </a:rPr>
              <a:t>impression </a:t>
            </a:r>
            <a:r>
              <a:rPr sz="1800" spc="114" dirty="0">
                <a:latin typeface="Arial"/>
                <a:cs typeface="Arial"/>
              </a:rPr>
              <a:t>that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-20" dirty="0">
                <a:latin typeface="Arial"/>
                <a:cs typeface="Arial"/>
              </a:rPr>
              <a:t>system </a:t>
            </a:r>
            <a:r>
              <a:rPr sz="1800" spc="-50" dirty="0">
                <a:latin typeface="Arial"/>
                <a:cs typeface="Arial"/>
              </a:rPr>
              <a:t>is </a:t>
            </a:r>
            <a:r>
              <a:rPr sz="1800" spc="35" dirty="0">
                <a:latin typeface="Arial"/>
                <a:cs typeface="Arial"/>
              </a:rPr>
              <a:t>already</a:t>
            </a:r>
            <a:r>
              <a:rPr sz="1800" spc="-32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there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36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41890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/>
              <a:t>Example: </a:t>
            </a:r>
            <a:r>
              <a:rPr spc="-60" dirty="0"/>
              <a:t>Hi-Fi </a:t>
            </a:r>
            <a:r>
              <a:rPr spc="-229" dirty="0"/>
              <a:t>BTB</a:t>
            </a:r>
            <a:r>
              <a:rPr spc="40" dirty="0"/>
              <a:t> </a:t>
            </a:r>
            <a:r>
              <a:rPr spc="-5" dirty="0"/>
              <a:t>Prototype</a:t>
            </a:r>
          </a:p>
        </p:txBody>
      </p:sp>
      <p:sp>
        <p:nvSpPr>
          <p:cNvPr id="4" name="object 4"/>
          <p:cNvSpPr/>
          <p:nvPr/>
        </p:nvSpPr>
        <p:spPr>
          <a:xfrm>
            <a:off x="8800210" y="555497"/>
            <a:ext cx="938783" cy="684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41867" y="1292352"/>
            <a:ext cx="6410705" cy="4972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37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5015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0" dirty="0"/>
              <a:t>Validation </a:t>
            </a:r>
            <a:r>
              <a:rPr spc="-160" dirty="0"/>
              <a:t>Process </a:t>
            </a:r>
            <a:r>
              <a:rPr spc="90" dirty="0"/>
              <a:t>with</a:t>
            </a:r>
            <a:r>
              <a:rPr spc="114" dirty="0"/>
              <a:t> </a:t>
            </a:r>
            <a:r>
              <a:rPr spc="-35" dirty="0"/>
              <a:t>Prototypes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848104"/>
            <a:ext cx="8216900" cy="3646804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15" dirty="0">
                <a:latin typeface="Arial"/>
                <a:cs typeface="Arial"/>
              </a:rPr>
              <a:t>Selection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that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should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validated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through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prototypes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10" dirty="0">
                <a:latin typeface="Arial"/>
                <a:cs typeface="Arial"/>
              </a:rPr>
              <a:t>Selection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40" dirty="0">
                <a:latin typeface="Arial"/>
                <a:cs typeface="Arial"/>
              </a:rPr>
              <a:t>suitable </a:t>
            </a:r>
            <a:r>
              <a:rPr sz="1800" spc="-85" dirty="0">
                <a:latin typeface="Arial"/>
                <a:cs typeface="Arial"/>
              </a:rPr>
              <a:t>class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15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prototypes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55" dirty="0">
                <a:latin typeface="Arial"/>
                <a:cs typeface="Arial"/>
              </a:rPr>
              <a:t>Development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prototype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50" dirty="0">
                <a:latin typeface="Arial"/>
                <a:cs typeface="Arial"/>
              </a:rPr>
              <a:t>Preparation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manual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or</a:t>
            </a:r>
            <a:r>
              <a:rPr sz="1800" dirty="0">
                <a:latin typeface="Arial"/>
                <a:cs typeface="Arial"/>
              </a:rPr>
              <a:t> set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instructions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for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users,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prototyping  </a:t>
            </a:r>
            <a:r>
              <a:rPr sz="1800" spc="0" dirty="0">
                <a:latin typeface="Arial"/>
                <a:cs typeface="Arial"/>
              </a:rPr>
              <a:t>scenario, </a:t>
            </a:r>
            <a:r>
              <a:rPr sz="1800" spc="55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10" dirty="0">
                <a:latin typeface="Arial"/>
                <a:cs typeface="Arial"/>
              </a:rPr>
              <a:t>checklist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75" dirty="0">
                <a:latin typeface="Arial"/>
                <a:cs typeface="Arial"/>
              </a:rPr>
              <a:t>validation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criteria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60" dirty="0">
                <a:latin typeface="Arial"/>
                <a:cs typeface="Arial"/>
              </a:rPr>
              <a:t>Performing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75" dirty="0">
                <a:latin typeface="Arial"/>
                <a:cs typeface="Arial"/>
              </a:rPr>
              <a:t>validation </a:t>
            </a:r>
            <a:r>
              <a:rPr sz="1800" spc="140" dirty="0">
                <a:latin typeface="Arial"/>
                <a:cs typeface="Arial"/>
              </a:rPr>
              <a:t>with</a:t>
            </a:r>
            <a:r>
              <a:rPr sz="1800" spc="-23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</a:t>
            </a:r>
            <a:endParaRPr sz="1800">
              <a:latin typeface="Arial"/>
              <a:cs typeface="Arial"/>
            </a:endParaRPr>
          </a:p>
          <a:p>
            <a:pPr marL="355600" marR="666115" indent="-3429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65" dirty="0">
                <a:latin typeface="Arial"/>
                <a:cs typeface="Arial"/>
              </a:rPr>
              <a:t>Documentation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validation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results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(i.e.,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own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observations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and  </a:t>
            </a:r>
            <a:r>
              <a:rPr sz="1800" spc="30" dirty="0">
                <a:latin typeface="Arial"/>
                <a:cs typeface="Arial"/>
              </a:rPr>
              <a:t>statements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21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stakeholders)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Analysis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31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5" dirty="0">
                <a:latin typeface="Arial"/>
                <a:cs typeface="Arial"/>
              </a:rPr>
              <a:t>results </a:t>
            </a:r>
            <a:r>
              <a:rPr sz="1800" spc="55" dirty="0">
                <a:latin typeface="Arial"/>
                <a:cs typeface="Arial"/>
              </a:rPr>
              <a:t>and </a:t>
            </a:r>
            <a:r>
              <a:rPr sz="1800" spc="15" dirty="0">
                <a:latin typeface="Arial"/>
                <a:cs typeface="Arial"/>
              </a:rPr>
              <a:t>decision </a:t>
            </a:r>
            <a:r>
              <a:rPr sz="1800" spc="90" dirty="0">
                <a:latin typeface="Arial"/>
                <a:cs typeface="Arial"/>
              </a:rPr>
              <a:t>about </a:t>
            </a:r>
            <a:r>
              <a:rPr sz="1800" spc="75" dirty="0">
                <a:latin typeface="Arial"/>
                <a:cs typeface="Arial"/>
              </a:rPr>
              <a:t>adaptation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AutoNum type="arabicPeriod"/>
              <a:tabLst>
                <a:tab pos="354965" algn="l"/>
                <a:tab pos="355600" algn="l"/>
              </a:tabLst>
            </a:pPr>
            <a:r>
              <a:rPr sz="1800" spc="50" dirty="0">
                <a:latin typeface="Arial"/>
                <a:cs typeface="Arial"/>
              </a:rPr>
              <a:t>(Repetition)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38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4509" y="4425188"/>
            <a:ext cx="5867400" cy="751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380"/>
              </a:lnSpc>
              <a:spcBef>
                <a:spcPts val="95"/>
              </a:spcBef>
            </a:pPr>
            <a:r>
              <a:rPr sz="2000" spc="-120" dirty="0">
                <a:latin typeface="Arial"/>
                <a:cs typeface="Arial"/>
              </a:rPr>
              <a:t>REQUIREMENTS </a:t>
            </a:r>
            <a:r>
              <a:rPr sz="2000" spc="-10" dirty="0">
                <a:latin typeface="Arial"/>
                <a:cs typeface="Arial"/>
              </a:rPr>
              <a:t>VALIDATION </a:t>
            </a:r>
            <a:r>
              <a:rPr sz="2000" spc="25" dirty="0">
                <a:latin typeface="Arial"/>
                <a:cs typeface="Arial"/>
              </a:rPr>
              <a:t>AND</a:t>
            </a:r>
            <a:r>
              <a:rPr sz="2000" spc="-22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NEGOTIATION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3340"/>
              </a:lnSpc>
            </a:pPr>
            <a:r>
              <a:rPr sz="2800" b="1" spc="-45" dirty="0">
                <a:latin typeface="Arial"/>
                <a:cs typeface="Arial"/>
              </a:rPr>
              <a:t>Requirements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15" dirty="0">
                <a:latin typeface="Arial"/>
                <a:cs typeface="Arial"/>
              </a:rPr>
              <a:t>Negotiation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76679" y="470916"/>
            <a:ext cx="1679448" cy="1678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54933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Performing </a:t>
            </a:r>
            <a:r>
              <a:rPr spc="-40" dirty="0"/>
              <a:t>Requirements</a:t>
            </a:r>
            <a:r>
              <a:rPr spc="10" dirty="0"/>
              <a:t> Negotiation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7766050" cy="1945639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98450" algn="l"/>
              </a:tabLst>
            </a:pPr>
            <a:r>
              <a:rPr sz="1800" spc="80" dirty="0">
                <a:latin typeface="Arial"/>
                <a:cs typeface="Arial"/>
              </a:rPr>
              <a:t>Negotiation </a:t>
            </a:r>
            <a:r>
              <a:rPr sz="1800" spc="25" dirty="0">
                <a:latin typeface="Arial"/>
                <a:cs typeface="Arial"/>
              </a:rPr>
              <a:t>requires </a:t>
            </a:r>
            <a:r>
              <a:rPr sz="1800" spc="0" dirty="0">
                <a:latin typeface="Arial"/>
                <a:cs typeface="Arial"/>
              </a:rPr>
              <a:t>systematic </a:t>
            </a:r>
            <a:r>
              <a:rPr sz="1800" spc="65" dirty="0">
                <a:latin typeface="Arial"/>
                <a:cs typeface="Arial"/>
              </a:rPr>
              <a:t>conflict </a:t>
            </a:r>
            <a:r>
              <a:rPr sz="1800" spc="50" dirty="0">
                <a:latin typeface="Arial"/>
                <a:cs typeface="Arial"/>
              </a:rPr>
              <a:t>management, </a:t>
            </a:r>
            <a:r>
              <a:rPr sz="1800" spc="75" dirty="0">
                <a:latin typeface="Arial"/>
                <a:cs typeface="Arial"/>
              </a:rPr>
              <a:t>which</a:t>
            </a:r>
            <a:r>
              <a:rPr sz="1800" spc="-26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includes:</a:t>
            </a:r>
            <a:endParaRPr sz="1800">
              <a:latin typeface="Arial"/>
              <a:cs typeface="Arial"/>
            </a:endParaRPr>
          </a:p>
          <a:p>
            <a:pPr marL="561340" lvl="1" indent="-28575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61340" algn="l"/>
              </a:tabLst>
            </a:pPr>
            <a:r>
              <a:rPr sz="1800" spc="65" dirty="0">
                <a:latin typeface="Arial"/>
                <a:cs typeface="Arial"/>
              </a:rPr>
              <a:t>conflict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identification</a:t>
            </a:r>
            <a:endParaRPr sz="1800">
              <a:latin typeface="Arial"/>
              <a:cs typeface="Arial"/>
            </a:endParaRPr>
          </a:p>
          <a:p>
            <a:pPr marL="561340" lvl="1" indent="-28575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61340" algn="l"/>
              </a:tabLst>
            </a:pPr>
            <a:r>
              <a:rPr sz="1800" spc="65" dirty="0">
                <a:latin typeface="Arial"/>
                <a:cs typeface="Arial"/>
              </a:rPr>
              <a:t>conflict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analysis</a:t>
            </a:r>
            <a:endParaRPr sz="1800">
              <a:latin typeface="Arial"/>
              <a:cs typeface="Arial"/>
            </a:endParaRPr>
          </a:p>
          <a:p>
            <a:pPr marL="561340" lvl="1" indent="-28575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61340" algn="l"/>
              </a:tabLst>
            </a:pPr>
            <a:r>
              <a:rPr sz="1800" spc="65" dirty="0">
                <a:latin typeface="Arial"/>
                <a:cs typeface="Arial"/>
              </a:rPr>
              <a:t>conflict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resolution</a:t>
            </a:r>
            <a:endParaRPr sz="1800">
              <a:latin typeface="Arial"/>
              <a:cs typeface="Arial"/>
            </a:endParaRPr>
          </a:p>
          <a:p>
            <a:pPr marL="561340" lvl="1" indent="-28575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61340" algn="l"/>
              </a:tabLst>
            </a:pPr>
            <a:r>
              <a:rPr sz="1800" spc="75" dirty="0">
                <a:latin typeface="Arial"/>
                <a:cs typeface="Arial"/>
              </a:rPr>
              <a:t>documentation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22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resolution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31216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Conflict</a:t>
            </a:r>
            <a:r>
              <a:rPr spc="-35" dirty="0"/>
              <a:t> </a:t>
            </a:r>
            <a:r>
              <a:rPr dirty="0"/>
              <a:t>Identification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6422390" cy="1945639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25" dirty="0">
                <a:latin typeface="Arial"/>
                <a:cs typeface="Arial"/>
              </a:rPr>
              <a:t>Conflicts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are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10" dirty="0">
                <a:latin typeface="Arial"/>
                <a:cs typeface="Arial"/>
              </a:rPr>
              <a:t>often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not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obvious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at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first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glance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25" dirty="0">
                <a:latin typeface="Arial"/>
                <a:cs typeface="Arial"/>
              </a:rPr>
              <a:t>Conflicts </a:t>
            </a:r>
            <a:r>
              <a:rPr sz="1800" spc="40" dirty="0">
                <a:latin typeface="Arial"/>
                <a:cs typeface="Arial"/>
              </a:rPr>
              <a:t>need </a:t>
            </a:r>
            <a:r>
              <a:rPr sz="1800" spc="140" dirty="0">
                <a:latin typeface="Arial"/>
                <a:cs typeface="Arial"/>
              </a:rPr>
              <a:t>to </a:t>
            </a:r>
            <a:r>
              <a:rPr sz="1800" spc="90" dirty="0">
                <a:latin typeface="Arial"/>
                <a:cs typeface="Arial"/>
              </a:rPr>
              <a:t>identified </a:t>
            </a:r>
            <a:r>
              <a:rPr sz="1800" spc="10" dirty="0">
                <a:latin typeface="Arial"/>
                <a:cs typeface="Arial"/>
              </a:rPr>
              <a:t>systematically</a:t>
            </a:r>
            <a:r>
              <a:rPr sz="1800" spc="-34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by: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50" dirty="0">
                <a:latin typeface="Arial"/>
                <a:cs typeface="Arial"/>
              </a:rPr>
              <a:t>directly analyzing elicited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50" dirty="0">
                <a:latin typeface="Arial"/>
                <a:cs typeface="Arial"/>
              </a:rPr>
              <a:t>analyzing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50" dirty="0">
                <a:latin typeface="Arial"/>
                <a:cs typeface="Arial"/>
              </a:rPr>
              <a:t>requirements </a:t>
            </a:r>
            <a:r>
              <a:rPr sz="1800" spc="90" dirty="0">
                <a:latin typeface="Arial"/>
                <a:cs typeface="Arial"/>
              </a:rPr>
              <a:t>while </a:t>
            </a:r>
            <a:r>
              <a:rPr sz="1800" spc="75" dirty="0">
                <a:latin typeface="Arial"/>
                <a:cs typeface="Arial"/>
              </a:rPr>
              <a:t>documenting</a:t>
            </a:r>
            <a:r>
              <a:rPr sz="1800" spc="-305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them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65" dirty="0">
                <a:latin typeface="Arial"/>
                <a:cs typeface="Arial"/>
              </a:rPr>
              <a:t>reviewing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50" dirty="0">
                <a:latin typeface="Arial"/>
                <a:cs typeface="Arial"/>
              </a:rPr>
              <a:t>requirements explicitly </a:t>
            </a:r>
            <a:r>
              <a:rPr sz="1800" spc="90" dirty="0">
                <a:latin typeface="Arial"/>
                <a:cs typeface="Arial"/>
              </a:rPr>
              <a:t>during</a:t>
            </a:r>
            <a:r>
              <a:rPr sz="1800" spc="-254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validation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6637" y="6218935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4509" y="4425188"/>
            <a:ext cx="7060565" cy="751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380"/>
              </a:lnSpc>
              <a:spcBef>
                <a:spcPts val="95"/>
              </a:spcBef>
            </a:pPr>
            <a:r>
              <a:rPr sz="2000" spc="-120" dirty="0">
                <a:latin typeface="Arial"/>
                <a:cs typeface="Arial"/>
              </a:rPr>
              <a:t>REQUIREMENTS </a:t>
            </a:r>
            <a:r>
              <a:rPr sz="2000" spc="-10" dirty="0">
                <a:latin typeface="Arial"/>
                <a:cs typeface="Arial"/>
              </a:rPr>
              <a:t>VALIDATION </a:t>
            </a:r>
            <a:r>
              <a:rPr sz="2000" spc="25" dirty="0">
                <a:latin typeface="Arial"/>
                <a:cs typeface="Arial"/>
              </a:rPr>
              <a:t>AND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NEGOTIATION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3340"/>
              </a:lnSpc>
            </a:pPr>
            <a:r>
              <a:rPr sz="2800" b="1" spc="-45" dirty="0">
                <a:latin typeface="Arial"/>
                <a:cs typeface="Arial"/>
              </a:rPr>
              <a:t>Fundamentals </a:t>
            </a:r>
            <a:r>
              <a:rPr sz="2800" b="1" spc="75" dirty="0">
                <a:latin typeface="Arial"/>
                <a:cs typeface="Arial"/>
              </a:rPr>
              <a:t>of </a:t>
            </a:r>
            <a:r>
              <a:rPr sz="2800" b="1" spc="-45" dirty="0">
                <a:latin typeface="Arial"/>
                <a:cs typeface="Arial"/>
              </a:rPr>
              <a:t>Requirements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5" dirty="0">
                <a:latin typeface="Arial"/>
                <a:cs typeface="Arial"/>
              </a:rPr>
              <a:t>Validation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76679" y="470916"/>
            <a:ext cx="1679448" cy="1678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41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3136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Conflict </a:t>
            </a:r>
            <a:r>
              <a:rPr spc="-75" dirty="0"/>
              <a:t>Analysis</a:t>
            </a:r>
            <a:r>
              <a:rPr spc="-25" dirty="0"/>
              <a:t> </a:t>
            </a:r>
            <a:r>
              <a:rPr spc="40" dirty="0"/>
              <a:t>(1/3)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2097277"/>
            <a:ext cx="8065770" cy="3921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451484" indent="-266700">
              <a:lnSpc>
                <a:spcPct val="100000"/>
              </a:lnSpc>
              <a:spcBef>
                <a:spcPts val="10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-5" dirty="0">
                <a:latin typeface="Arial"/>
                <a:cs typeface="Arial"/>
              </a:rPr>
              <a:t>To </a:t>
            </a:r>
            <a:r>
              <a:rPr sz="1800" spc="0" dirty="0">
                <a:latin typeface="Arial"/>
                <a:cs typeface="Arial"/>
              </a:rPr>
              <a:t>resolve </a:t>
            </a:r>
            <a:r>
              <a:rPr sz="1800" spc="65" dirty="0">
                <a:latin typeface="Arial"/>
                <a:cs typeface="Arial"/>
              </a:rPr>
              <a:t>contradicting </a:t>
            </a:r>
            <a:r>
              <a:rPr sz="1800" spc="40" dirty="0">
                <a:latin typeface="Arial"/>
                <a:cs typeface="Arial"/>
              </a:rPr>
              <a:t>requirements,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75" dirty="0">
                <a:latin typeface="Arial"/>
                <a:cs typeface="Arial"/>
              </a:rPr>
              <a:t>underlying </a:t>
            </a:r>
            <a:r>
              <a:rPr sz="1800" spc="5" dirty="0">
                <a:latin typeface="Arial"/>
                <a:cs typeface="Arial"/>
              </a:rPr>
              <a:t>reason </a:t>
            </a:r>
            <a:r>
              <a:rPr sz="1800" spc="125" dirty="0">
                <a:latin typeface="Arial"/>
                <a:cs typeface="Arial"/>
              </a:rPr>
              <a:t>for</a:t>
            </a:r>
            <a:r>
              <a:rPr sz="1800" spc="-260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the  </a:t>
            </a:r>
            <a:r>
              <a:rPr sz="1800" spc="65" dirty="0">
                <a:latin typeface="Arial"/>
                <a:cs typeface="Arial"/>
              </a:rPr>
              <a:t>conflict </a:t>
            </a:r>
            <a:r>
              <a:rPr sz="1800" spc="40" dirty="0">
                <a:latin typeface="Arial"/>
                <a:cs typeface="Arial"/>
              </a:rPr>
              <a:t>must be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understood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90" dirty="0">
                <a:latin typeface="Arial"/>
                <a:cs typeface="Arial"/>
              </a:rPr>
              <a:t>Main </a:t>
            </a:r>
            <a:r>
              <a:rPr sz="1800" spc="65" dirty="0">
                <a:latin typeface="Arial"/>
                <a:cs typeface="Arial"/>
              </a:rPr>
              <a:t>conflict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types</a:t>
            </a:r>
            <a:endParaRPr sz="1800">
              <a:latin typeface="Arial"/>
              <a:cs typeface="Arial"/>
            </a:endParaRPr>
          </a:p>
          <a:p>
            <a:pPr marL="622935" lvl="1" indent="-3429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AutoNum type="arabicPeriod"/>
              <a:tabLst>
                <a:tab pos="622935" algn="l"/>
                <a:tab pos="623570" algn="l"/>
              </a:tabLst>
            </a:pPr>
            <a:r>
              <a:rPr sz="1800" spc="0" dirty="0">
                <a:latin typeface="Arial"/>
                <a:cs typeface="Arial"/>
              </a:rPr>
              <a:t>Subject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conflict</a:t>
            </a:r>
            <a:endParaRPr sz="1800">
              <a:latin typeface="Arial"/>
              <a:cs typeface="Arial"/>
            </a:endParaRPr>
          </a:p>
          <a:p>
            <a:pPr marL="622935" lvl="1" indent="-3429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AutoNum type="arabicPeriod"/>
              <a:tabLst>
                <a:tab pos="622935" algn="l"/>
                <a:tab pos="623570" algn="l"/>
              </a:tabLst>
            </a:pPr>
            <a:r>
              <a:rPr sz="1800" spc="50" dirty="0">
                <a:latin typeface="Arial"/>
                <a:cs typeface="Arial"/>
              </a:rPr>
              <a:t>Conflict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interest</a:t>
            </a:r>
            <a:endParaRPr sz="1800">
              <a:latin typeface="Arial"/>
              <a:cs typeface="Arial"/>
            </a:endParaRPr>
          </a:p>
          <a:p>
            <a:pPr marL="622935" lvl="1" indent="-3429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AutoNum type="arabicPeriod"/>
              <a:tabLst>
                <a:tab pos="622935" algn="l"/>
                <a:tab pos="623570" algn="l"/>
              </a:tabLst>
            </a:pPr>
            <a:r>
              <a:rPr sz="1800" spc="50" dirty="0">
                <a:latin typeface="Arial"/>
                <a:cs typeface="Arial"/>
              </a:rPr>
              <a:t>Conflict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value</a:t>
            </a:r>
            <a:endParaRPr sz="1800">
              <a:latin typeface="Arial"/>
              <a:cs typeface="Arial"/>
            </a:endParaRPr>
          </a:p>
          <a:p>
            <a:pPr marL="622935" lvl="1" indent="-34290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AutoNum type="arabicPeriod"/>
              <a:tabLst>
                <a:tab pos="622935" algn="l"/>
                <a:tab pos="623570" algn="l"/>
              </a:tabLst>
            </a:pPr>
            <a:r>
              <a:rPr sz="1800" spc="30" dirty="0">
                <a:latin typeface="Arial"/>
                <a:cs typeface="Arial"/>
              </a:rPr>
              <a:t>Relationship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conflict</a:t>
            </a:r>
            <a:endParaRPr sz="1800">
              <a:latin typeface="Arial"/>
              <a:cs typeface="Arial"/>
            </a:endParaRPr>
          </a:p>
          <a:p>
            <a:pPr marL="622935" lvl="1" indent="-34290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AutoNum type="arabicPeriod"/>
              <a:tabLst>
                <a:tab pos="622935" algn="l"/>
                <a:tab pos="623570" algn="l"/>
              </a:tabLst>
            </a:pPr>
            <a:r>
              <a:rPr sz="1800" spc="40" dirty="0">
                <a:latin typeface="Arial"/>
                <a:cs typeface="Arial"/>
              </a:rPr>
              <a:t>Structural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conflict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A8AFAF"/>
              </a:buClr>
              <a:buFont typeface="Arial"/>
              <a:buAutoNum type="arabicPeriod"/>
            </a:pPr>
            <a:endParaRPr sz="1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A8AFAF"/>
              </a:buClr>
              <a:buFont typeface="Arial"/>
              <a:buAutoNum type="arabicPeriod"/>
            </a:pPr>
            <a:endParaRPr sz="1550">
              <a:latin typeface="Times New Roman"/>
              <a:cs typeface="Times New Roman"/>
            </a:endParaRPr>
          </a:p>
          <a:p>
            <a:pPr marL="279400" marR="5080" indent="-266700">
              <a:lnSpc>
                <a:spcPct val="100000"/>
              </a:lnSpc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u="sng" spc="50" dirty="0">
                <a:latin typeface="Arial"/>
                <a:cs typeface="Arial"/>
              </a:rPr>
              <a:t>Note: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In </a:t>
            </a:r>
            <a:r>
              <a:rPr sz="1800" spc="25" dirty="0">
                <a:latin typeface="Arial"/>
                <a:cs typeface="Arial"/>
              </a:rPr>
              <a:t>practice, </a:t>
            </a:r>
            <a:r>
              <a:rPr sz="1800" spc="40" dirty="0">
                <a:latin typeface="Arial"/>
                <a:cs typeface="Arial"/>
              </a:rPr>
              <a:t>most </a:t>
            </a:r>
            <a:r>
              <a:rPr sz="1800" spc="50" dirty="0">
                <a:latin typeface="Arial"/>
                <a:cs typeface="Arial"/>
              </a:rPr>
              <a:t>contradictions </a:t>
            </a:r>
            <a:r>
              <a:rPr sz="1800" spc="15" dirty="0">
                <a:latin typeface="Arial"/>
                <a:cs typeface="Arial"/>
              </a:rPr>
              <a:t>have </a:t>
            </a:r>
            <a:r>
              <a:rPr sz="1800" spc="90" dirty="0">
                <a:latin typeface="Arial"/>
                <a:cs typeface="Arial"/>
              </a:rPr>
              <a:t>multiple </a:t>
            </a:r>
            <a:r>
              <a:rPr sz="1800" spc="75" dirty="0">
                <a:latin typeface="Arial"/>
                <a:cs typeface="Arial"/>
              </a:rPr>
              <a:t>underlying </a:t>
            </a:r>
            <a:r>
              <a:rPr sz="1800" spc="-20" dirty="0">
                <a:latin typeface="Arial"/>
                <a:cs typeface="Arial"/>
              </a:rPr>
              <a:t>reasons  </a:t>
            </a:r>
            <a:r>
              <a:rPr sz="1800" spc="60" dirty="0">
                <a:latin typeface="Arial"/>
                <a:cs typeface="Arial"/>
              </a:rPr>
              <a:t>(hybrid </a:t>
            </a:r>
            <a:r>
              <a:rPr sz="1800" spc="25" dirty="0">
                <a:latin typeface="Arial"/>
                <a:cs typeface="Arial"/>
              </a:rPr>
              <a:t>conflicts). </a:t>
            </a:r>
            <a:r>
              <a:rPr sz="1800" spc="-5" dirty="0">
                <a:latin typeface="Arial"/>
                <a:cs typeface="Arial"/>
              </a:rPr>
              <a:t>The </a:t>
            </a:r>
            <a:r>
              <a:rPr sz="1800" spc="30" dirty="0">
                <a:latin typeface="Arial"/>
                <a:cs typeface="Arial"/>
              </a:rPr>
              <a:t>above </a:t>
            </a:r>
            <a:r>
              <a:rPr sz="1800" spc="25" dirty="0">
                <a:latin typeface="Arial"/>
                <a:cs typeface="Arial"/>
              </a:rPr>
              <a:t>classification </a:t>
            </a:r>
            <a:r>
              <a:rPr sz="1800" spc="10" dirty="0">
                <a:latin typeface="Arial"/>
                <a:cs typeface="Arial"/>
              </a:rPr>
              <a:t>helps </a:t>
            </a:r>
            <a:r>
              <a:rPr sz="1800" spc="140" dirty="0">
                <a:latin typeface="Arial"/>
                <a:cs typeface="Arial"/>
              </a:rPr>
              <a:t>to </a:t>
            </a:r>
            <a:r>
              <a:rPr sz="1800" spc="25" dirty="0">
                <a:latin typeface="Arial"/>
                <a:cs typeface="Arial"/>
              </a:rPr>
              <a:t>analyze </a:t>
            </a:r>
            <a:r>
              <a:rPr sz="1800" spc="10" dirty="0">
                <a:latin typeface="Arial"/>
                <a:cs typeface="Arial"/>
              </a:rPr>
              <a:t>these</a:t>
            </a:r>
            <a:r>
              <a:rPr sz="1800" spc="-31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reasons.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94701" y="5228082"/>
            <a:ext cx="298704" cy="749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42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3136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Conflict </a:t>
            </a:r>
            <a:r>
              <a:rPr spc="-75" dirty="0"/>
              <a:t>Analysis</a:t>
            </a:r>
            <a:r>
              <a:rPr spc="-25" dirty="0"/>
              <a:t> </a:t>
            </a:r>
            <a:r>
              <a:rPr spc="40" dirty="0"/>
              <a:t>(2/3)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77643"/>
            <a:ext cx="7885430" cy="430530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10" dirty="0">
                <a:latin typeface="Lucida Sans"/>
                <a:cs typeface="Lucida Sans"/>
              </a:rPr>
              <a:t>Subject</a:t>
            </a:r>
            <a:r>
              <a:rPr sz="1800" b="1" spc="-25" dirty="0">
                <a:latin typeface="Lucida Sans"/>
                <a:cs typeface="Lucida Sans"/>
              </a:rPr>
              <a:t> </a:t>
            </a:r>
            <a:r>
              <a:rPr sz="1800" b="1" spc="0" dirty="0">
                <a:latin typeface="Lucida Sans"/>
                <a:cs typeface="Lucida Sans"/>
              </a:rPr>
              <a:t>conflict</a:t>
            </a:r>
            <a:endParaRPr sz="1800">
              <a:latin typeface="Lucida Sans"/>
              <a:cs typeface="Lucida Sans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5" dirty="0">
                <a:latin typeface="Arial"/>
                <a:cs typeface="Arial"/>
              </a:rPr>
              <a:t>Stakeholders have </a:t>
            </a:r>
            <a:r>
              <a:rPr sz="1800" spc="105" dirty="0">
                <a:latin typeface="Arial"/>
                <a:cs typeface="Arial"/>
              </a:rPr>
              <a:t>different </a:t>
            </a:r>
            <a:r>
              <a:rPr sz="1800" spc="90" dirty="0">
                <a:latin typeface="Arial"/>
                <a:cs typeface="Arial"/>
              </a:rPr>
              <a:t>interpretation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34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consequences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-25" dirty="0">
                <a:latin typeface="Arial"/>
                <a:cs typeface="Arial"/>
              </a:rPr>
              <a:t>E.g., </a:t>
            </a:r>
            <a:r>
              <a:rPr sz="1800" i="1" spc="50" dirty="0">
                <a:latin typeface="Lucida Sans"/>
                <a:cs typeface="Lucida Sans"/>
              </a:rPr>
              <a:t>“Is </a:t>
            </a:r>
            <a:r>
              <a:rPr sz="1800" i="1" spc="-95" dirty="0">
                <a:latin typeface="Lucida Sans"/>
                <a:cs typeface="Lucida Sans"/>
              </a:rPr>
              <a:t>a </a:t>
            </a:r>
            <a:r>
              <a:rPr sz="1800" i="1" spc="-45" dirty="0">
                <a:latin typeface="Lucida Sans"/>
                <a:cs typeface="Lucida Sans"/>
              </a:rPr>
              <a:t>response </a:t>
            </a:r>
            <a:r>
              <a:rPr sz="1800" i="1" spc="-15" dirty="0">
                <a:latin typeface="Lucida Sans"/>
                <a:cs typeface="Lucida Sans"/>
              </a:rPr>
              <a:t>time </a:t>
            </a:r>
            <a:r>
              <a:rPr sz="1800" i="1" spc="40" dirty="0">
                <a:latin typeface="Lucida Sans"/>
                <a:cs typeface="Lucida Sans"/>
              </a:rPr>
              <a:t>of </a:t>
            </a:r>
            <a:r>
              <a:rPr sz="1800" i="1" spc="-140" dirty="0">
                <a:latin typeface="Lucida Sans"/>
                <a:cs typeface="Lucida Sans"/>
              </a:rPr>
              <a:t>1 </a:t>
            </a:r>
            <a:r>
              <a:rPr sz="1800" i="1" spc="-30" dirty="0">
                <a:latin typeface="Lucida Sans"/>
                <a:cs typeface="Lucida Sans"/>
              </a:rPr>
              <a:t>second </a:t>
            </a:r>
            <a:r>
              <a:rPr sz="1800" i="1" spc="-65" dirty="0">
                <a:latin typeface="Lucida Sans"/>
                <a:cs typeface="Lucida Sans"/>
              </a:rPr>
              <a:t>fast</a:t>
            </a:r>
            <a:r>
              <a:rPr sz="1800" i="1" spc="-355" dirty="0">
                <a:latin typeface="Lucida Sans"/>
                <a:cs typeface="Lucida Sans"/>
              </a:rPr>
              <a:t> </a:t>
            </a:r>
            <a:r>
              <a:rPr sz="1800" i="1" spc="55" dirty="0">
                <a:latin typeface="Lucida Sans"/>
                <a:cs typeface="Lucida Sans"/>
              </a:rPr>
              <a:t>enough?”</a:t>
            </a:r>
            <a:endParaRPr sz="1800">
              <a:latin typeface="Lucida Sans"/>
              <a:cs typeface="Lucida Sans"/>
            </a:endParaRPr>
          </a:p>
          <a:p>
            <a:pPr marL="279400" indent="-266700">
              <a:lnSpc>
                <a:spcPct val="100000"/>
              </a:lnSpc>
              <a:spcBef>
                <a:spcPts val="86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0" dirty="0">
                <a:latin typeface="Lucida Sans"/>
                <a:cs typeface="Lucida Sans"/>
              </a:rPr>
              <a:t>Conflict </a:t>
            </a:r>
            <a:r>
              <a:rPr sz="1800" b="1" spc="50" dirty="0">
                <a:latin typeface="Lucida Sans"/>
                <a:cs typeface="Lucida Sans"/>
              </a:rPr>
              <a:t>of</a:t>
            </a:r>
            <a:r>
              <a:rPr sz="1800" b="1" spc="-60" dirty="0">
                <a:latin typeface="Lucida Sans"/>
                <a:cs typeface="Lucida Sans"/>
              </a:rPr>
              <a:t> </a:t>
            </a:r>
            <a:r>
              <a:rPr sz="1800" b="1" spc="5" dirty="0">
                <a:latin typeface="Lucida Sans"/>
                <a:cs typeface="Lucida Sans"/>
              </a:rPr>
              <a:t>interest</a:t>
            </a:r>
            <a:endParaRPr sz="1800">
              <a:latin typeface="Lucida Sans"/>
              <a:cs typeface="Lucida Sans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5" dirty="0">
                <a:latin typeface="Arial"/>
                <a:cs typeface="Arial"/>
              </a:rPr>
              <a:t>Stakeholders have </a:t>
            </a:r>
            <a:r>
              <a:rPr sz="1800" spc="105" dirty="0">
                <a:latin typeface="Arial"/>
                <a:cs typeface="Arial"/>
              </a:rPr>
              <a:t>different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goals</a:t>
            </a:r>
            <a:endParaRPr sz="1800">
              <a:latin typeface="Arial"/>
              <a:cs typeface="Arial"/>
            </a:endParaRPr>
          </a:p>
          <a:p>
            <a:pPr marL="810260" marR="5080" lvl="2" indent="-266700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-25" dirty="0">
                <a:latin typeface="Arial"/>
                <a:cs typeface="Arial"/>
              </a:rPr>
              <a:t>E.g.,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i="1" spc="35" dirty="0">
                <a:latin typeface="Lucida Sans"/>
                <a:cs typeface="Lucida Sans"/>
              </a:rPr>
              <a:t>“Should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5" dirty="0">
                <a:latin typeface="Lucida Sans"/>
                <a:cs typeface="Lucida Sans"/>
              </a:rPr>
              <a:t>the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-40" dirty="0">
                <a:latin typeface="Lucida Sans"/>
                <a:cs typeface="Lucida Sans"/>
              </a:rPr>
              <a:t>requirements</a:t>
            </a:r>
            <a:r>
              <a:rPr sz="1800" i="1" spc="-85" dirty="0">
                <a:latin typeface="Lucida Sans"/>
                <a:cs typeface="Lucida Sans"/>
              </a:rPr>
              <a:t> </a:t>
            </a:r>
            <a:r>
              <a:rPr sz="1800" i="1" spc="25" dirty="0">
                <a:latin typeface="Lucida Sans"/>
                <a:cs typeface="Lucida Sans"/>
              </a:rPr>
              <a:t>on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-25" dirty="0">
                <a:latin typeface="Lucida Sans"/>
                <a:cs typeface="Lucida Sans"/>
              </a:rPr>
              <a:t>integrating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5" dirty="0">
                <a:latin typeface="Lucida Sans"/>
                <a:cs typeface="Lucida Sans"/>
              </a:rPr>
              <a:t>the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-80" dirty="0">
                <a:latin typeface="Lucida Sans"/>
                <a:cs typeface="Lucida Sans"/>
              </a:rPr>
              <a:t>system</a:t>
            </a:r>
            <a:r>
              <a:rPr sz="1800" i="1" spc="-90" dirty="0">
                <a:latin typeface="Lucida Sans"/>
                <a:cs typeface="Lucida Sans"/>
              </a:rPr>
              <a:t> </a:t>
            </a:r>
            <a:r>
              <a:rPr sz="1800" i="1" spc="10" dirty="0">
                <a:latin typeface="Lucida Sans"/>
                <a:cs typeface="Lucida Sans"/>
              </a:rPr>
              <a:t>with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5" dirty="0">
                <a:latin typeface="Lucida Sans"/>
                <a:cs typeface="Lucida Sans"/>
              </a:rPr>
              <a:t>the  </a:t>
            </a:r>
            <a:r>
              <a:rPr sz="1800" i="1" spc="-50" dirty="0">
                <a:latin typeface="Lucida Sans"/>
                <a:cs typeface="Lucida Sans"/>
              </a:rPr>
              <a:t>central human </a:t>
            </a:r>
            <a:r>
              <a:rPr sz="1800" i="1" spc="-70" dirty="0">
                <a:latin typeface="Lucida Sans"/>
                <a:cs typeface="Lucida Sans"/>
              </a:rPr>
              <a:t>resources </a:t>
            </a:r>
            <a:r>
              <a:rPr sz="1800" i="1" spc="-80" dirty="0">
                <a:latin typeface="Lucida Sans"/>
                <a:cs typeface="Lucida Sans"/>
              </a:rPr>
              <a:t>system </a:t>
            </a:r>
            <a:r>
              <a:rPr sz="1800" i="1" spc="25" dirty="0">
                <a:latin typeface="Lucida Sans"/>
                <a:cs typeface="Lucida Sans"/>
              </a:rPr>
              <a:t>be </a:t>
            </a:r>
            <a:r>
              <a:rPr sz="1800" i="1" spc="-25" dirty="0">
                <a:latin typeface="Lucida Sans"/>
                <a:cs typeface="Lucida Sans"/>
              </a:rPr>
              <a:t>rejected </a:t>
            </a:r>
            <a:r>
              <a:rPr sz="1800" i="1" spc="5" dirty="0">
                <a:latin typeface="Lucida Sans"/>
                <a:cs typeface="Lucida Sans"/>
              </a:rPr>
              <a:t>due </a:t>
            </a:r>
            <a:r>
              <a:rPr sz="1800" i="1" spc="40" dirty="0">
                <a:latin typeface="Lucida Sans"/>
                <a:cs typeface="Lucida Sans"/>
              </a:rPr>
              <a:t>to </a:t>
            </a:r>
            <a:r>
              <a:rPr sz="1800" i="1" spc="-65" dirty="0">
                <a:latin typeface="Lucida Sans"/>
                <a:cs typeface="Lucida Sans"/>
              </a:rPr>
              <a:t>its  </a:t>
            </a:r>
            <a:r>
              <a:rPr sz="1800" i="1" spc="-20" dirty="0">
                <a:latin typeface="Lucida Sans"/>
                <a:cs typeface="Lucida Sans"/>
              </a:rPr>
              <a:t>implementation</a:t>
            </a:r>
            <a:r>
              <a:rPr sz="1800" i="1" spc="-80" dirty="0">
                <a:latin typeface="Lucida Sans"/>
                <a:cs typeface="Lucida Sans"/>
              </a:rPr>
              <a:t> </a:t>
            </a:r>
            <a:r>
              <a:rPr sz="1800" i="1" dirty="0">
                <a:latin typeface="Lucida Sans"/>
                <a:cs typeface="Lucida Sans"/>
              </a:rPr>
              <a:t>costs?”</a:t>
            </a:r>
            <a:endParaRPr sz="1800">
              <a:latin typeface="Lucida Sans"/>
              <a:cs typeface="Lucida Sans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0" dirty="0">
                <a:latin typeface="Lucida Sans"/>
                <a:cs typeface="Lucida Sans"/>
              </a:rPr>
              <a:t>Conflict </a:t>
            </a:r>
            <a:r>
              <a:rPr sz="1800" b="1" spc="50" dirty="0">
                <a:latin typeface="Lucida Sans"/>
                <a:cs typeface="Lucida Sans"/>
              </a:rPr>
              <a:t>of</a:t>
            </a:r>
            <a:r>
              <a:rPr sz="1800" b="1" spc="-60" dirty="0">
                <a:latin typeface="Lucida Sans"/>
                <a:cs typeface="Lucida Sans"/>
              </a:rPr>
              <a:t> </a:t>
            </a:r>
            <a:r>
              <a:rPr sz="1800" b="1" spc="25" dirty="0">
                <a:latin typeface="Lucida Sans"/>
                <a:cs typeface="Lucida Sans"/>
              </a:rPr>
              <a:t>value</a:t>
            </a:r>
            <a:endParaRPr sz="1800">
              <a:latin typeface="Lucida Sans"/>
              <a:cs typeface="Lucida Sans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5" dirty="0">
                <a:latin typeface="Arial"/>
                <a:cs typeface="Arial"/>
              </a:rPr>
              <a:t>Stakeholders have </a:t>
            </a:r>
            <a:r>
              <a:rPr sz="1800" spc="100" dirty="0">
                <a:latin typeface="Arial"/>
                <a:cs typeface="Arial"/>
              </a:rPr>
              <a:t>different </a:t>
            </a:r>
            <a:r>
              <a:rPr sz="1800" spc="65" dirty="0">
                <a:latin typeface="Arial"/>
                <a:cs typeface="Arial"/>
              </a:rPr>
              <a:t>cultural </a:t>
            </a:r>
            <a:r>
              <a:rPr sz="1800" spc="60" dirty="0">
                <a:latin typeface="Arial"/>
                <a:cs typeface="Arial"/>
              </a:rPr>
              <a:t>and </a:t>
            </a:r>
            <a:r>
              <a:rPr sz="1800" spc="30" dirty="0">
                <a:latin typeface="Arial"/>
                <a:cs typeface="Arial"/>
              </a:rPr>
              <a:t>personal</a:t>
            </a:r>
            <a:r>
              <a:rPr sz="1800" spc="-30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preferences</a:t>
            </a:r>
            <a:endParaRPr sz="1800">
              <a:latin typeface="Arial"/>
              <a:cs typeface="Arial"/>
            </a:endParaRPr>
          </a:p>
          <a:p>
            <a:pPr marL="810260" marR="220979" lvl="2" indent="-2667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-25" dirty="0">
                <a:latin typeface="Arial"/>
                <a:cs typeface="Arial"/>
              </a:rPr>
              <a:t>E.g.,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i="1" spc="30" dirty="0">
                <a:latin typeface="Lucida Sans"/>
                <a:cs typeface="Lucida Sans"/>
              </a:rPr>
              <a:t>“Should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5" dirty="0">
                <a:latin typeface="Lucida Sans"/>
                <a:cs typeface="Lucida Sans"/>
              </a:rPr>
              <a:t>the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-25" dirty="0">
                <a:latin typeface="Lucida Sans"/>
                <a:cs typeface="Lucida Sans"/>
              </a:rPr>
              <a:t>BTB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-85" dirty="0">
                <a:latin typeface="Lucida Sans"/>
                <a:cs typeface="Lucida Sans"/>
              </a:rPr>
              <a:t>system</a:t>
            </a:r>
            <a:r>
              <a:rPr sz="1800" i="1" spc="-90" dirty="0">
                <a:latin typeface="Lucida Sans"/>
                <a:cs typeface="Lucida Sans"/>
              </a:rPr>
              <a:t> </a:t>
            </a:r>
            <a:r>
              <a:rPr sz="1800" i="1" spc="15" dirty="0">
                <a:latin typeface="Lucida Sans"/>
                <a:cs typeface="Lucida Sans"/>
              </a:rPr>
              <a:t>be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5" dirty="0">
                <a:latin typeface="Lucida Sans"/>
                <a:cs typeface="Lucida Sans"/>
              </a:rPr>
              <a:t>developed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-50" dirty="0">
                <a:latin typeface="Lucida Sans"/>
                <a:cs typeface="Lucida Sans"/>
              </a:rPr>
              <a:t>using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25" dirty="0">
                <a:latin typeface="Lucida Sans"/>
                <a:cs typeface="Lucida Sans"/>
              </a:rPr>
              <a:t>open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-60" dirty="0">
                <a:latin typeface="Lucida Sans"/>
                <a:cs typeface="Lucida Sans"/>
              </a:rPr>
              <a:t>source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-45" dirty="0">
                <a:latin typeface="Lucida Sans"/>
                <a:cs typeface="Lucida Sans"/>
              </a:rPr>
              <a:t>or  </a:t>
            </a:r>
            <a:r>
              <a:rPr sz="1800" i="1" spc="-60" dirty="0">
                <a:latin typeface="Lucida Sans"/>
                <a:cs typeface="Lucida Sans"/>
              </a:rPr>
              <a:t>commercial</a:t>
            </a:r>
            <a:r>
              <a:rPr sz="1800" i="1" spc="-80" dirty="0">
                <a:latin typeface="Lucida Sans"/>
                <a:cs typeface="Lucida Sans"/>
              </a:rPr>
              <a:t> </a:t>
            </a:r>
            <a:r>
              <a:rPr sz="1800" i="1" spc="5" dirty="0">
                <a:latin typeface="Lucida Sans"/>
                <a:cs typeface="Lucida Sans"/>
              </a:rPr>
              <a:t>components?”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43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3136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Conflict </a:t>
            </a:r>
            <a:r>
              <a:rPr spc="-75" dirty="0"/>
              <a:t>Analysis</a:t>
            </a:r>
            <a:r>
              <a:rPr spc="-25" dirty="0"/>
              <a:t> </a:t>
            </a:r>
            <a:r>
              <a:rPr spc="40" dirty="0"/>
              <a:t>(3/3)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77643"/>
            <a:ext cx="8073390" cy="342709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0" dirty="0">
                <a:latin typeface="Lucida Sans"/>
                <a:cs typeface="Lucida Sans"/>
              </a:rPr>
              <a:t>Relationship</a:t>
            </a:r>
            <a:r>
              <a:rPr sz="1800" b="1" spc="-25" dirty="0">
                <a:latin typeface="Lucida Sans"/>
                <a:cs typeface="Lucida Sans"/>
              </a:rPr>
              <a:t> </a:t>
            </a:r>
            <a:r>
              <a:rPr sz="1800" b="1" spc="0" dirty="0">
                <a:latin typeface="Lucida Sans"/>
                <a:cs typeface="Lucida Sans"/>
              </a:rPr>
              <a:t>conflict</a:t>
            </a:r>
            <a:endParaRPr sz="1800">
              <a:latin typeface="Lucida Sans"/>
              <a:cs typeface="Lucida Sans"/>
            </a:endParaRPr>
          </a:p>
          <a:p>
            <a:pPr marL="542290" marR="346075" lvl="1" indent="-262255">
              <a:lnSpc>
                <a:spcPct val="100600"/>
              </a:lnSpc>
              <a:spcBef>
                <a:spcPts val="844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40" dirty="0">
                <a:latin typeface="Arial"/>
                <a:cs typeface="Arial"/>
              </a:rPr>
              <a:t>Negative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interpersonal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behavior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between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same  </a:t>
            </a:r>
            <a:r>
              <a:rPr sz="1800" spc="65" dirty="0">
                <a:latin typeface="Arial"/>
                <a:cs typeface="Arial"/>
              </a:rPr>
              <a:t>organizational rank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40" dirty="0">
                <a:latin typeface="Arial"/>
                <a:cs typeface="Arial"/>
              </a:rPr>
              <a:t>“power </a:t>
            </a:r>
            <a:r>
              <a:rPr sz="1800" spc="90" dirty="0">
                <a:latin typeface="Arial"/>
                <a:cs typeface="Arial"/>
              </a:rPr>
              <a:t>&amp;</a:t>
            </a:r>
            <a:r>
              <a:rPr sz="1800" spc="-25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politics”)</a:t>
            </a:r>
            <a:endParaRPr sz="1800">
              <a:latin typeface="Arial"/>
              <a:cs typeface="Arial"/>
            </a:endParaRPr>
          </a:p>
          <a:p>
            <a:pPr marL="810260" marR="5080" lvl="2" indent="-266700">
              <a:lnSpc>
                <a:spcPct val="100000"/>
              </a:lnSpc>
              <a:spcBef>
                <a:spcPts val="850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-25" dirty="0">
                <a:latin typeface="Arial"/>
                <a:cs typeface="Arial"/>
              </a:rPr>
              <a:t>E.g.,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i="1" spc="30" dirty="0">
                <a:latin typeface="Lucida Sans"/>
                <a:cs typeface="Lucida Sans"/>
              </a:rPr>
              <a:t>“Should</a:t>
            </a:r>
            <a:r>
              <a:rPr sz="1800" i="1" spc="-60" dirty="0">
                <a:latin typeface="Lucida Sans"/>
                <a:cs typeface="Lucida Sans"/>
              </a:rPr>
              <a:t> </a:t>
            </a:r>
            <a:r>
              <a:rPr sz="1800" i="1" spc="5" dirty="0">
                <a:latin typeface="Lucida Sans"/>
                <a:cs typeface="Lucida Sans"/>
              </a:rPr>
              <a:t>the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-35" dirty="0">
                <a:latin typeface="Lucida Sans"/>
                <a:cs typeface="Lucida Sans"/>
              </a:rPr>
              <a:t>requirement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35" dirty="0">
                <a:latin typeface="Lucida Sans"/>
                <a:cs typeface="Lucida Sans"/>
              </a:rPr>
              <a:t>of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5" dirty="0">
                <a:latin typeface="Lucida Sans"/>
                <a:cs typeface="Lucida Sans"/>
              </a:rPr>
              <a:t>the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-55" dirty="0">
                <a:latin typeface="Lucida Sans"/>
                <a:cs typeface="Lucida Sans"/>
              </a:rPr>
              <a:t>Payroll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-50" dirty="0">
                <a:latin typeface="Lucida Sans"/>
                <a:cs typeface="Lucida Sans"/>
              </a:rPr>
              <a:t>Director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15" dirty="0">
                <a:latin typeface="Lucida Sans"/>
                <a:cs typeface="Lucida Sans"/>
              </a:rPr>
              <a:t>be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-40" dirty="0">
                <a:latin typeface="Lucida Sans"/>
                <a:cs typeface="Lucida Sans"/>
              </a:rPr>
              <a:t>replaced</a:t>
            </a:r>
            <a:r>
              <a:rPr sz="1800" i="1" spc="-75" dirty="0">
                <a:latin typeface="Lucida Sans"/>
                <a:cs typeface="Lucida Sans"/>
              </a:rPr>
              <a:t> </a:t>
            </a:r>
            <a:r>
              <a:rPr sz="1800" i="1" spc="-50" dirty="0">
                <a:latin typeface="Lucida Sans"/>
                <a:cs typeface="Lucida Sans"/>
              </a:rPr>
              <a:t>by  </a:t>
            </a:r>
            <a:r>
              <a:rPr sz="1800" i="1" spc="5" dirty="0">
                <a:latin typeface="Lucida Sans"/>
                <a:cs typeface="Lucida Sans"/>
              </a:rPr>
              <a:t>the </a:t>
            </a:r>
            <a:r>
              <a:rPr sz="1800" i="1" spc="-30" dirty="0">
                <a:latin typeface="Lucida Sans"/>
                <a:cs typeface="Lucida Sans"/>
              </a:rPr>
              <a:t>requirement </a:t>
            </a:r>
            <a:r>
              <a:rPr sz="1800" i="1" spc="5" dirty="0">
                <a:latin typeface="Lucida Sans"/>
                <a:cs typeface="Lucida Sans"/>
              </a:rPr>
              <a:t>the </a:t>
            </a:r>
            <a:r>
              <a:rPr sz="1800" i="1" spc="-50" dirty="0">
                <a:latin typeface="Lucida Sans"/>
                <a:cs typeface="Lucida Sans"/>
              </a:rPr>
              <a:t>Human </a:t>
            </a:r>
            <a:r>
              <a:rPr sz="1800" i="1" spc="-60" dirty="0">
                <a:latin typeface="Lucida Sans"/>
                <a:cs typeface="Lucida Sans"/>
              </a:rPr>
              <a:t>Resources</a:t>
            </a:r>
            <a:r>
              <a:rPr sz="1800" i="1" spc="-315" dirty="0">
                <a:latin typeface="Lucida Sans"/>
                <a:cs typeface="Lucida Sans"/>
              </a:rPr>
              <a:t> </a:t>
            </a:r>
            <a:r>
              <a:rPr sz="1800" i="1" spc="0" dirty="0">
                <a:latin typeface="Lucida Sans"/>
                <a:cs typeface="Lucida Sans"/>
              </a:rPr>
              <a:t>Director?”</a:t>
            </a:r>
            <a:endParaRPr sz="1800">
              <a:latin typeface="Lucida Sans"/>
              <a:cs typeface="Lucida Sans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10" dirty="0">
                <a:latin typeface="Lucida Sans"/>
                <a:cs typeface="Lucida Sans"/>
              </a:rPr>
              <a:t>Structural</a:t>
            </a:r>
            <a:r>
              <a:rPr sz="1800" b="1" spc="-20" dirty="0">
                <a:latin typeface="Lucida Sans"/>
                <a:cs typeface="Lucida Sans"/>
              </a:rPr>
              <a:t> </a:t>
            </a:r>
            <a:r>
              <a:rPr sz="1800" b="1" spc="0" dirty="0">
                <a:latin typeface="Lucida Sans"/>
                <a:cs typeface="Lucida Sans"/>
              </a:rPr>
              <a:t>conflict</a:t>
            </a:r>
            <a:endParaRPr sz="1800">
              <a:latin typeface="Lucida Sans"/>
              <a:cs typeface="Lucida Sans"/>
            </a:endParaRPr>
          </a:p>
          <a:p>
            <a:pPr marL="542290" marR="5461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5" dirty="0">
                <a:latin typeface="Arial"/>
                <a:cs typeface="Arial"/>
              </a:rPr>
              <a:t>Similar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relationship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conflict,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but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between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5" dirty="0">
                <a:latin typeface="Arial"/>
                <a:cs typeface="Arial"/>
              </a:rPr>
              <a:t>different  </a:t>
            </a:r>
            <a:r>
              <a:rPr sz="1800" spc="-5" dirty="0">
                <a:latin typeface="Arial"/>
                <a:cs typeface="Arial"/>
              </a:rPr>
              <a:t>levels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hierarchy</a:t>
            </a:r>
            <a:endParaRPr sz="1800">
              <a:latin typeface="Arial"/>
              <a:cs typeface="Arial"/>
            </a:endParaRPr>
          </a:p>
          <a:p>
            <a:pPr marL="810260" marR="1068705" lvl="2" indent="-2667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-25" dirty="0">
                <a:latin typeface="Arial"/>
                <a:cs typeface="Arial"/>
              </a:rPr>
              <a:t>E.g., </a:t>
            </a:r>
            <a:r>
              <a:rPr sz="1800" i="1" spc="50" dirty="0">
                <a:latin typeface="Lucida Sans"/>
                <a:cs typeface="Lucida Sans"/>
              </a:rPr>
              <a:t>“Does </a:t>
            </a:r>
            <a:r>
              <a:rPr sz="1800" i="1" spc="5" dirty="0">
                <a:latin typeface="Lucida Sans"/>
                <a:cs typeface="Lucida Sans"/>
              </a:rPr>
              <a:t>the </a:t>
            </a:r>
            <a:r>
              <a:rPr sz="1800" i="1" spc="-50" dirty="0">
                <a:latin typeface="Lucida Sans"/>
                <a:cs typeface="Lucida Sans"/>
              </a:rPr>
              <a:t>Human </a:t>
            </a:r>
            <a:r>
              <a:rPr sz="1800" i="1" spc="-60" dirty="0">
                <a:latin typeface="Lucida Sans"/>
                <a:cs typeface="Lucida Sans"/>
              </a:rPr>
              <a:t>Resources </a:t>
            </a:r>
            <a:r>
              <a:rPr sz="1800" i="1" spc="-45" dirty="0">
                <a:latin typeface="Lucida Sans"/>
                <a:cs typeface="Lucida Sans"/>
              </a:rPr>
              <a:t>Director </a:t>
            </a:r>
            <a:r>
              <a:rPr sz="1800" i="1" spc="-60" dirty="0">
                <a:latin typeface="Lucida Sans"/>
                <a:cs typeface="Lucida Sans"/>
              </a:rPr>
              <a:t>agrees </a:t>
            </a:r>
            <a:r>
              <a:rPr sz="1800" i="1" spc="10" dirty="0">
                <a:latin typeface="Lucida Sans"/>
                <a:cs typeface="Lucida Sans"/>
              </a:rPr>
              <a:t>with</a:t>
            </a:r>
            <a:r>
              <a:rPr sz="1800" i="1" spc="-305" dirty="0">
                <a:latin typeface="Lucida Sans"/>
                <a:cs typeface="Lucida Sans"/>
              </a:rPr>
              <a:t> </a:t>
            </a:r>
            <a:r>
              <a:rPr sz="1800" i="1" spc="5" dirty="0">
                <a:latin typeface="Lucida Sans"/>
                <a:cs typeface="Lucida Sans"/>
              </a:rPr>
              <a:t>the  </a:t>
            </a:r>
            <a:r>
              <a:rPr sz="1800" i="1" spc="-40" dirty="0">
                <a:latin typeface="Lucida Sans"/>
                <a:cs typeface="Lucida Sans"/>
              </a:rPr>
              <a:t>requirements </a:t>
            </a:r>
            <a:r>
              <a:rPr sz="1800" i="1" spc="40" dirty="0">
                <a:latin typeface="Lucida Sans"/>
                <a:cs typeface="Lucida Sans"/>
              </a:rPr>
              <a:t>of </a:t>
            </a:r>
            <a:r>
              <a:rPr sz="1800" i="1" spc="-65" dirty="0">
                <a:latin typeface="Lucida Sans"/>
                <a:cs typeface="Lucida Sans"/>
              </a:rPr>
              <a:t>Tina</a:t>
            </a:r>
            <a:r>
              <a:rPr sz="1800" i="1" spc="-229" dirty="0">
                <a:latin typeface="Lucida Sans"/>
                <a:cs typeface="Lucida Sans"/>
              </a:rPr>
              <a:t> </a:t>
            </a:r>
            <a:r>
              <a:rPr sz="1800" i="1" spc="-30" dirty="0">
                <a:latin typeface="Lucida Sans"/>
                <a:cs typeface="Lucida Sans"/>
              </a:rPr>
              <a:t>Travelmanager?”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44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5656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Conflict </a:t>
            </a:r>
            <a:r>
              <a:rPr spc="-45" dirty="0"/>
              <a:t>Resolution </a:t>
            </a:r>
            <a:r>
              <a:rPr spc="-5" dirty="0"/>
              <a:t>and</a:t>
            </a:r>
            <a:r>
              <a:rPr spc="-25" dirty="0"/>
              <a:t> </a:t>
            </a:r>
            <a:r>
              <a:rPr spc="-5" dirty="0"/>
              <a:t>Documentation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8150225" cy="375666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50" dirty="0">
                <a:latin typeface="Arial"/>
                <a:cs typeface="Arial"/>
              </a:rPr>
              <a:t>Conflict </a:t>
            </a:r>
            <a:r>
              <a:rPr sz="1800" spc="60" dirty="0">
                <a:latin typeface="Arial"/>
                <a:cs typeface="Arial"/>
              </a:rPr>
              <a:t>resolution </a:t>
            </a:r>
            <a:r>
              <a:rPr sz="1800" spc="-55" dirty="0">
                <a:latin typeface="Arial"/>
                <a:cs typeface="Arial"/>
              </a:rPr>
              <a:t>is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-105" dirty="0">
                <a:latin typeface="Arial"/>
                <a:cs typeface="Arial"/>
              </a:rPr>
              <a:t>success </a:t>
            </a:r>
            <a:r>
              <a:rPr sz="1800" spc="75" dirty="0">
                <a:latin typeface="Arial"/>
                <a:cs typeface="Arial"/>
              </a:rPr>
              <a:t>factor </a:t>
            </a:r>
            <a:r>
              <a:rPr sz="1800" spc="125" dirty="0">
                <a:latin typeface="Arial"/>
                <a:cs typeface="Arial"/>
              </a:rPr>
              <a:t>for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9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project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90" dirty="0">
                <a:latin typeface="Arial"/>
                <a:cs typeface="Arial"/>
              </a:rPr>
              <a:t>It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motivate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demotivate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cooperate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further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A8AFAF"/>
              </a:buClr>
              <a:buFont typeface="Wingdings"/>
              <a:buChar char=""/>
            </a:pPr>
            <a:endParaRPr sz="2000"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spcBef>
                <a:spcPts val="158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90" dirty="0">
                <a:latin typeface="Arial"/>
                <a:cs typeface="Arial"/>
              </a:rPr>
              <a:t>It </a:t>
            </a:r>
            <a:r>
              <a:rPr sz="1800" spc="-55" dirty="0">
                <a:latin typeface="Arial"/>
                <a:cs typeface="Arial"/>
              </a:rPr>
              <a:t>is </a:t>
            </a:r>
            <a:r>
              <a:rPr sz="1800" spc="0" dirty="0">
                <a:latin typeface="Arial"/>
                <a:cs typeface="Arial"/>
              </a:rPr>
              <a:t>essential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-35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involve </a:t>
            </a:r>
            <a:r>
              <a:rPr sz="1800" spc="55" dirty="0">
                <a:latin typeface="Arial"/>
                <a:cs typeface="Arial"/>
              </a:rPr>
              <a:t>all </a:t>
            </a:r>
            <a:r>
              <a:rPr sz="1800" spc="50" dirty="0">
                <a:latin typeface="Arial"/>
                <a:cs typeface="Arial"/>
              </a:rPr>
              <a:t>relevant </a:t>
            </a:r>
            <a:r>
              <a:rPr sz="1800" spc="25" dirty="0">
                <a:latin typeface="Arial"/>
                <a:cs typeface="Arial"/>
              </a:rPr>
              <a:t>stakeholders </a:t>
            </a:r>
            <a:r>
              <a:rPr sz="1800" spc="90" dirty="0">
                <a:latin typeface="Arial"/>
                <a:cs typeface="Arial"/>
              </a:rPr>
              <a:t>in </a:t>
            </a:r>
            <a:r>
              <a:rPr sz="1800" spc="65" dirty="0">
                <a:latin typeface="Arial"/>
                <a:cs typeface="Arial"/>
              </a:rPr>
              <a:t>conflict </a:t>
            </a:r>
            <a:r>
              <a:rPr sz="1800" spc="55" dirty="0">
                <a:latin typeface="Arial"/>
                <a:cs typeface="Arial"/>
              </a:rPr>
              <a:t>resolution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40" dirty="0">
                <a:latin typeface="Arial"/>
                <a:cs typeface="Arial"/>
              </a:rPr>
              <a:t>Otherwise: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some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opinions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viewpoints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will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neglected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A8AFAF"/>
              </a:buClr>
              <a:buFont typeface="Wingdings"/>
              <a:buChar char=""/>
            </a:pPr>
            <a:endParaRPr sz="2000"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spcBef>
                <a:spcPts val="158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25" dirty="0">
                <a:latin typeface="Arial"/>
                <a:cs typeface="Arial"/>
              </a:rPr>
              <a:t>Conflicts </a:t>
            </a:r>
            <a:r>
              <a:rPr sz="1800" spc="55" dirty="0">
                <a:latin typeface="Arial"/>
                <a:cs typeface="Arial"/>
              </a:rPr>
              <a:t>and </a:t>
            </a:r>
            <a:r>
              <a:rPr sz="1800" spc="90" dirty="0">
                <a:latin typeface="Arial"/>
                <a:cs typeface="Arial"/>
              </a:rPr>
              <a:t>their </a:t>
            </a:r>
            <a:r>
              <a:rPr sz="1800" spc="60" dirty="0">
                <a:latin typeface="Arial"/>
                <a:cs typeface="Arial"/>
              </a:rPr>
              <a:t>resolution </a:t>
            </a:r>
            <a:r>
              <a:rPr sz="1800" spc="40" dirty="0">
                <a:latin typeface="Arial"/>
                <a:cs typeface="Arial"/>
              </a:rPr>
              <a:t>must be </a:t>
            </a:r>
            <a:r>
              <a:rPr sz="1800" spc="50" dirty="0">
                <a:latin typeface="Arial"/>
                <a:cs typeface="Arial"/>
              </a:rPr>
              <a:t>documented,</a:t>
            </a:r>
            <a:r>
              <a:rPr sz="1800" spc="-29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otherwise: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same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conflicts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may</a:t>
            </a:r>
            <a:r>
              <a:rPr sz="1800" dirty="0">
                <a:latin typeface="Arial"/>
                <a:cs typeface="Arial"/>
              </a:rPr>
              <a:t> arise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again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and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need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handled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anew</a:t>
            </a:r>
            <a:endParaRPr sz="1800">
              <a:latin typeface="Arial"/>
              <a:cs typeface="Arial"/>
            </a:endParaRPr>
          </a:p>
          <a:p>
            <a:pPr marL="542290" marR="508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rationale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for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requirement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is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lost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one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group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  </a:t>
            </a:r>
            <a:r>
              <a:rPr sz="1800" spc="125" dirty="0">
                <a:latin typeface="Arial"/>
                <a:cs typeface="Arial"/>
              </a:rPr>
              <a:t>will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complain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when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system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is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later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in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place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4419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Conflict </a:t>
            </a:r>
            <a:r>
              <a:rPr spc="-45" dirty="0"/>
              <a:t>Resolution</a:t>
            </a:r>
            <a:r>
              <a:rPr spc="-40" dirty="0"/>
              <a:t> </a:t>
            </a:r>
            <a:r>
              <a:rPr spc="-75" dirty="0"/>
              <a:t>Techniques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4667" y="2088895"/>
            <a:ext cx="8238490" cy="43084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79400" marR="638810" indent="-266700">
              <a:lnSpc>
                <a:spcPts val="2150"/>
              </a:lnSpc>
              <a:spcBef>
                <a:spcPts val="18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25" dirty="0">
                <a:latin typeface="Lucida Sans"/>
                <a:cs typeface="Lucida Sans"/>
              </a:rPr>
              <a:t>Agreement</a:t>
            </a:r>
            <a:r>
              <a:rPr sz="1800" b="1" spc="-60" dirty="0">
                <a:latin typeface="Lucida Sans"/>
                <a:cs typeface="Lucida Sans"/>
              </a:rPr>
              <a:t>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60" dirty="0">
                <a:latin typeface="Arial"/>
                <a:cs typeface="Arial"/>
              </a:rPr>
              <a:t>one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party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convinces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other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party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and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114" dirty="0">
                <a:latin typeface="Arial"/>
                <a:cs typeface="Arial"/>
              </a:rPr>
              <a:t>both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parties  </a:t>
            </a:r>
            <a:r>
              <a:rPr sz="1800" spc="30" dirty="0">
                <a:latin typeface="Arial"/>
                <a:cs typeface="Arial"/>
              </a:rPr>
              <a:t>agree </a:t>
            </a:r>
            <a:r>
              <a:rPr sz="1800" spc="90" dirty="0">
                <a:latin typeface="Arial"/>
                <a:cs typeface="Arial"/>
              </a:rPr>
              <a:t>on the initial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requirement</a:t>
            </a:r>
            <a:endParaRPr sz="1800">
              <a:latin typeface="Arial"/>
              <a:cs typeface="Arial"/>
            </a:endParaRPr>
          </a:p>
          <a:p>
            <a:pPr marL="279400" marR="341630" indent="-266700">
              <a:lnSpc>
                <a:spcPct val="99700"/>
              </a:lnSpc>
              <a:spcBef>
                <a:spcPts val="81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dirty="0">
                <a:latin typeface="Lucida Sans"/>
                <a:cs typeface="Lucida Sans"/>
              </a:rPr>
              <a:t>Compromise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35" dirty="0">
                <a:latin typeface="Arial"/>
                <a:cs typeface="Arial"/>
              </a:rPr>
              <a:t>parties </a:t>
            </a:r>
            <a:r>
              <a:rPr sz="1800" spc="114" dirty="0">
                <a:latin typeface="Arial"/>
                <a:cs typeface="Arial"/>
              </a:rPr>
              <a:t>find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30" dirty="0">
                <a:latin typeface="Arial"/>
                <a:cs typeface="Arial"/>
              </a:rPr>
              <a:t>compromise </a:t>
            </a:r>
            <a:r>
              <a:rPr sz="1800" spc="80" dirty="0">
                <a:latin typeface="Arial"/>
                <a:cs typeface="Arial"/>
              </a:rPr>
              <a:t>between </a:t>
            </a:r>
            <a:r>
              <a:rPr sz="1800" spc="90" dirty="0">
                <a:latin typeface="Arial"/>
                <a:cs typeface="Arial"/>
              </a:rPr>
              <a:t>the  </a:t>
            </a:r>
            <a:r>
              <a:rPr sz="1800" spc="65" dirty="0">
                <a:latin typeface="Arial"/>
                <a:cs typeface="Arial"/>
              </a:rPr>
              <a:t>contradicting,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alternative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or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create</a:t>
            </a:r>
            <a:r>
              <a:rPr sz="1800" spc="-5" dirty="0">
                <a:latin typeface="Arial"/>
                <a:cs typeface="Arial"/>
              </a:rPr>
              <a:t> a </a:t>
            </a:r>
            <a:r>
              <a:rPr sz="1800" spc="90" dirty="0">
                <a:latin typeface="Arial"/>
                <a:cs typeface="Arial"/>
              </a:rPr>
              <a:t>new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requirement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  </a:t>
            </a:r>
            <a:r>
              <a:rPr sz="1800" spc="75" dirty="0">
                <a:latin typeface="Arial"/>
                <a:cs typeface="Arial"/>
              </a:rPr>
              <a:t>which </a:t>
            </a:r>
            <a:r>
              <a:rPr sz="1800" spc="55" dirty="0">
                <a:latin typeface="Arial"/>
                <a:cs typeface="Arial"/>
              </a:rPr>
              <a:t>all </a:t>
            </a:r>
            <a:r>
              <a:rPr sz="1800" spc="30" dirty="0">
                <a:latin typeface="Arial"/>
                <a:cs typeface="Arial"/>
              </a:rPr>
              <a:t>parties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agree</a:t>
            </a:r>
            <a:endParaRPr sz="1800">
              <a:latin typeface="Arial"/>
              <a:cs typeface="Arial"/>
            </a:endParaRPr>
          </a:p>
          <a:p>
            <a:pPr marL="279400" marR="182880" indent="-266700">
              <a:lnSpc>
                <a:spcPts val="2150"/>
              </a:lnSpc>
              <a:spcBef>
                <a:spcPts val="95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25" dirty="0">
                <a:latin typeface="Lucida Sans"/>
                <a:cs typeface="Lucida Sans"/>
              </a:rPr>
              <a:t>Voting</a:t>
            </a:r>
            <a:r>
              <a:rPr sz="1800" b="1" spc="-75" dirty="0">
                <a:latin typeface="Lucida Sans"/>
                <a:cs typeface="Lucida Sans"/>
              </a:rPr>
              <a:t>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55" dirty="0">
                <a:latin typeface="Arial"/>
                <a:cs typeface="Arial"/>
              </a:rPr>
              <a:t>all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stakeholder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vote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for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one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contradicting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requirement,  and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75" dirty="0">
                <a:latin typeface="Arial"/>
                <a:cs typeface="Arial"/>
              </a:rPr>
              <a:t>requirement </a:t>
            </a:r>
            <a:r>
              <a:rPr sz="1800" spc="140" dirty="0">
                <a:latin typeface="Arial"/>
                <a:cs typeface="Arial"/>
              </a:rPr>
              <a:t>with</a:t>
            </a:r>
            <a:r>
              <a:rPr sz="1800" spc="-28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most </a:t>
            </a:r>
            <a:r>
              <a:rPr sz="1800" spc="10" dirty="0">
                <a:latin typeface="Arial"/>
                <a:cs typeface="Arial"/>
              </a:rPr>
              <a:t>votes </a:t>
            </a:r>
            <a:r>
              <a:rPr sz="1800" spc="-50" dirty="0">
                <a:latin typeface="Arial"/>
                <a:cs typeface="Arial"/>
              </a:rPr>
              <a:t>is </a:t>
            </a:r>
            <a:r>
              <a:rPr sz="1800" spc="5" dirty="0">
                <a:latin typeface="Arial"/>
                <a:cs typeface="Arial"/>
              </a:rPr>
              <a:t>selected</a:t>
            </a:r>
            <a:endParaRPr sz="1800">
              <a:latin typeface="Arial"/>
              <a:cs typeface="Arial"/>
            </a:endParaRPr>
          </a:p>
          <a:p>
            <a:pPr marL="279400" marR="92075" indent="-266700">
              <a:lnSpc>
                <a:spcPts val="2150"/>
              </a:lnSpc>
              <a:spcBef>
                <a:spcPts val="88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0" dirty="0">
                <a:latin typeface="Lucida Sans"/>
                <a:cs typeface="Lucida Sans"/>
              </a:rPr>
              <a:t>Variants</a:t>
            </a:r>
            <a:r>
              <a:rPr sz="1800" b="1" spc="-70" dirty="0">
                <a:latin typeface="Lucida Sans"/>
                <a:cs typeface="Lucida Sans"/>
              </a:rPr>
              <a:t>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conflicting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are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not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resolved,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but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system  </a:t>
            </a:r>
            <a:r>
              <a:rPr sz="1800" spc="-55" dirty="0">
                <a:latin typeface="Arial"/>
                <a:cs typeface="Arial"/>
              </a:rPr>
              <a:t>is </a:t>
            </a:r>
            <a:r>
              <a:rPr sz="1800" spc="50" dirty="0">
                <a:latin typeface="Arial"/>
                <a:cs typeface="Arial"/>
              </a:rPr>
              <a:t>developed </a:t>
            </a:r>
            <a:r>
              <a:rPr sz="1800" spc="90" dirty="0">
                <a:latin typeface="Arial"/>
                <a:cs typeface="Arial"/>
              </a:rPr>
              <a:t>in </a:t>
            </a:r>
            <a:r>
              <a:rPr sz="1800" spc="100" dirty="0">
                <a:latin typeface="Arial"/>
                <a:cs typeface="Arial"/>
              </a:rPr>
              <a:t>different </a:t>
            </a:r>
            <a:r>
              <a:rPr sz="1800" spc="25" dirty="0">
                <a:latin typeface="Arial"/>
                <a:cs typeface="Arial"/>
              </a:rPr>
              <a:t>variants </a:t>
            </a:r>
            <a:r>
              <a:rPr sz="1800" spc="55" dirty="0">
                <a:latin typeface="Arial"/>
                <a:cs typeface="Arial"/>
              </a:rPr>
              <a:t>(or</a:t>
            </a:r>
            <a:r>
              <a:rPr sz="1800" spc="-26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configurations)</a:t>
            </a:r>
            <a:endParaRPr sz="1800">
              <a:latin typeface="Arial"/>
              <a:cs typeface="Arial"/>
            </a:endParaRPr>
          </a:p>
          <a:p>
            <a:pPr marL="279400" marR="400685" indent="-266700">
              <a:lnSpc>
                <a:spcPts val="2150"/>
              </a:lnSpc>
              <a:spcBef>
                <a:spcPts val="88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-5" dirty="0">
                <a:latin typeface="Lucida Sans"/>
                <a:cs typeface="Lucida Sans"/>
              </a:rPr>
              <a:t>Overruling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75" dirty="0">
                <a:latin typeface="Arial"/>
                <a:cs typeface="Arial"/>
              </a:rPr>
              <a:t>party </a:t>
            </a:r>
            <a:r>
              <a:rPr sz="1800" spc="140" dirty="0">
                <a:latin typeface="Arial"/>
                <a:cs typeface="Arial"/>
              </a:rPr>
              <a:t>with</a:t>
            </a:r>
            <a:r>
              <a:rPr sz="1800" spc="-2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75" dirty="0">
                <a:latin typeface="Arial"/>
                <a:cs typeface="Arial"/>
              </a:rPr>
              <a:t>higher </a:t>
            </a:r>
            <a:r>
              <a:rPr sz="1800" spc="65" dirty="0">
                <a:latin typeface="Arial"/>
                <a:cs typeface="Arial"/>
              </a:rPr>
              <a:t>organizational rank </a:t>
            </a:r>
            <a:r>
              <a:rPr sz="1800" spc="-35" dirty="0">
                <a:latin typeface="Arial"/>
                <a:cs typeface="Arial"/>
              </a:rPr>
              <a:t>selects </a:t>
            </a:r>
            <a:r>
              <a:rPr sz="1800" spc="55" dirty="0">
                <a:latin typeface="Arial"/>
                <a:cs typeface="Arial"/>
              </a:rPr>
              <a:t>one </a:t>
            </a:r>
            <a:r>
              <a:rPr sz="1800" spc="135" dirty="0">
                <a:latin typeface="Arial"/>
                <a:cs typeface="Arial"/>
              </a:rPr>
              <a:t>of 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conflicting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(only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if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all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other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techniques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have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failed)</a:t>
            </a:r>
            <a:endParaRPr sz="1800">
              <a:latin typeface="Arial"/>
              <a:cs typeface="Arial"/>
            </a:endParaRPr>
          </a:p>
          <a:p>
            <a:pPr marL="279400" marR="777240" indent="-266700">
              <a:lnSpc>
                <a:spcPct val="100000"/>
              </a:lnSpc>
              <a:spcBef>
                <a:spcPts val="79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40" dirty="0">
                <a:latin typeface="Arial"/>
                <a:cs typeface="Arial"/>
              </a:rPr>
              <a:t>…and </a:t>
            </a:r>
            <a:r>
              <a:rPr sz="1800" spc="-5" dirty="0">
                <a:latin typeface="Arial"/>
                <a:cs typeface="Arial"/>
              </a:rPr>
              <a:t>some </a:t>
            </a:r>
            <a:r>
              <a:rPr sz="1800" spc="50" dirty="0">
                <a:latin typeface="Arial"/>
                <a:cs typeface="Arial"/>
              </a:rPr>
              <a:t>more, </a:t>
            </a:r>
            <a:r>
              <a:rPr sz="1800" spc="10" dirty="0">
                <a:latin typeface="Arial"/>
                <a:cs typeface="Arial"/>
              </a:rPr>
              <a:t>e.g., </a:t>
            </a:r>
            <a:r>
              <a:rPr sz="1800" spc="15" dirty="0">
                <a:latin typeface="Arial"/>
                <a:cs typeface="Arial"/>
              </a:rPr>
              <a:t>decision </a:t>
            </a:r>
            <a:r>
              <a:rPr sz="1800" spc="60" dirty="0">
                <a:latin typeface="Arial"/>
                <a:cs typeface="Arial"/>
              </a:rPr>
              <a:t>matrix, </a:t>
            </a:r>
            <a:r>
              <a:rPr sz="1800" spc="35" dirty="0">
                <a:latin typeface="Arial"/>
                <a:cs typeface="Arial"/>
              </a:rPr>
              <a:t>plus-minus-interesting, </a:t>
            </a:r>
            <a:r>
              <a:rPr sz="1800" spc="55" dirty="0">
                <a:latin typeface="Arial"/>
                <a:cs typeface="Arial"/>
              </a:rPr>
              <a:t>and  </a:t>
            </a:r>
            <a:r>
              <a:rPr sz="1800" spc="15" dirty="0">
                <a:latin typeface="Arial"/>
                <a:cs typeface="Arial"/>
              </a:rPr>
              <a:t>consider-all-facts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30"/>
              </a:spcBef>
            </a:pPr>
            <a:r>
              <a:rPr sz="1000" dirty="0">
                <a:latin typeface="Arial"/>
                <a:cs typeface="Arial"/>
              </a:rPr>
              <a:t>45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95771" y="6218935"/>
            <a:ext cx="16764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46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1381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Summary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5264"/>
            <a:ext cx="7926070" cy="271399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75" dirty="0">
                <a:latin typeface="Arial"/>
                <a:cs typeface="Arial"/>
              </a:rPr>
              <a:t>Validation </a:t>
            </a:r>
            <a:r>
              <a:rPr sz="1800" spc="-65" dirty="0">
                <a:latin typeface="Arial"/>
                <a:cs typeface="Arial"/>
              </a:rPr>
              <a:t>assures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75" dirty="0">
                <a:latin typeface="Arial"/>
                <a:cs typeface="Arial"/>
              </a:rPr>
              <a:t>quality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31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elicited </a:t>
            </a:r>
            <a:r>
              <a:rPr sz="1800" spc="55" dirty="0">
                <a:latin typeface="Arial"/>
                <a:cs typeface="Arial"/>
              </a:rPr>
              <a:t>and documented </a:t>
            </a:r>
            <a:r>
              <a:rPr sz="1800" spc="50" dirty="0">
                <a:latin typeface="Arial"/>
                <a:cs typeface="Arial"/>
              </a:rPr>
              <a:t>requirements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60" dirty="0">
                <a:latin typeface="Arial"/>
                <a:cs typeface="Arial"/>
              </a:rPr>
              <a:t>Quality </a:t>
            </a:r>
            <a:r>
              <a:rPr sz="1800" spc="-30" dirty="0">
                <a:latin typeface="Arial"/>
                <a:cs typeface="Arial"/>
              </a:rPr>
              <a:t>aspects: </a:t>
            </a:r>
            <a:r>
              <a:rPr sz="1800" spc="65" dirty="0">
                <a:latin typeface="Arial"/>
                <a:cs typeface="Arial"/>
              </a:rPr>
              <a:t>content, documentation,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agreement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75" dirty="0">
                <a:latin typeface="Arial"/>
                <a:cs typeface="Arial"/>
              </a:rPr>
              <a:t>Validation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techniques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90" dirty="0">
                <a:latin typeface="Arial"/>
                <a:cs typeface="Arial"/>
              </a:rPr>
              <a:t>Main </a:t>
            </a:r>
            <a:r>
              <a:rPr sz="1800" spc="25" dirty="0">
                <a:latin typeface="Arial"/>
                <a:cs typeface="Arial"/>
              </a:rPr>
              <a:t>techniques: </a:t>
            </a:r>
            <a:r>
              <a:rPr sz="1800" spc="60" dirty="0">
                <a:latin typeface="Arial"/>
                <a:cs typeface="Arial"/>
              </a:rPr>
              <a:t>commenting, </a:t>
            </a:r>
            <a:r>
              <a:rPr sz="1800" spc="15" dirty="0">
                <a:latin typeface="Arial"/>
                <a:cs typeface="Arial"/>
              </a:rPr>
              <a:t>inspections,</a:t>
            </a:r>
            <a:r>
              <a:rPr sz="1800" spc="-19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walkthroughs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50" dirty="0">
                <a:latin typeface="Arial"/>
                <a:cs typeface="Arial"/>
              </a:rPr>
              <a:t>Supporting: </a:t>
            </a:r>
            <a:r>
              <a:rPr sz="1800" spc="5" dirty="0">
                <a:latin typeface="Arial"/>
                <a:cs typeface="Arial"/>
              </a:rPr>
              <a:t>perspective-based </a:t>
            </a:r>
            <a:r>
              <a:rPr sz="1800" spc="50" dirty="0">
                <a:latin typeface="Arial"/>
                <a:cs typeface="Arial"/>
              </a:rPr>
              <a:t>reading, prototypes,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checklists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80" dirty="0">
                <a:latin typeface="Arial"/>
                <a:cs typeface="Arial"/>
              </a:rPr>
              <a:t>Negotiation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75" dirty="0">
                <a:latin typeface="Arial"/>
                <a:cs typeface="Arial"/>
              </a:rPr>
              <a:t>requirement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conflicts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0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75" dirty="0">
                <a:latin typeface="Arial"/>
                <a:cs typeface="Arial"/>
              </a:rPr>
              <a:t>Identification, </a:t>
            </a:r>
            <a:r>
              <a:rPr sz="1800" spc="-20" dirty="0">
                <a:latin typeface="Arial"/>
                <a:cs typeface="Arial"/>
              </a:rPr>
              <a:t>analysis, </a:t>
            </a:r>
            <a:r>
              <a:rPr sz="1800" spc="50" dirty="0">
                <a:latin typeface="Arial"/>
                <a:cs typeface="Arial"/>
              </a:rPr>
              <a:t>resolution,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documentation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6637" y="6218935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5187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Purpose </a:t>
            </a:r>
            <a:r>
              <a:rPr spc="55" dirty="0"/>
              <a:t>of </a:t>
            </a:r>
            <a:r>
              <a:rPr spc="-40" dirty="0"/>
              <a:t>Requirements</a:t>
            </a:r>
            <a:r>
              <a:rPr spc="0" dirty="0"/>
              <a:t> Validation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7550"/>
            <a:ext cx="8077200" cy="348234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35" dirty="0">
                <a:latin typeface="Arial"/>
                <a:cs typeface="Arial"/>
              </a:rPr>
              <a:t>Reviewing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in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order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discover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errors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or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80" dirty="0">
                <a:latin typeface="Arial"/>
                <a:cs typeface="Arial"/>
              </a:rPr>
              <a:t>quality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problems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dirty="0">
                <a:latin typeface="Arial"/>
                <a:cs typeface="Arial"/>
              </a:rPr>
              <a:t>Early </a:t>
            </a:r>
            <a:r>
              <a:rPr sz="1800" spc="-25" dirty="0">
                <a:latin typeface="Arial"/>
                <a:cs typeface="Arial"/>
              </a:rPr>
              <a:t>assurance </a:t>
            </a:r>
            <a:r>
              <a:rPr sz="1800" spc="114" dirty="0">
                <a:latin typeface="Arial"/>
                <a:cs typeface="Arial"/>
              </a:rPr>
              <a:t>that </a:t>
            </a:r>
            <a:r>
              <a:rPr sz="1800" spc="50" dirty="0">
                <a:latin typeface="Arial"/>
                <a:cs typeface="Arial"/>
              </a:rPr>
              <a:t>(documented)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requirements: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35" dirty="0">
                <a:latin typeface="Arial"/>
                <a:cs typeface="Arial"/>
              </a:rPr>
              <a:t>represent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actual</a:t>
            </a:r>
            <a:r>
              <a:rPr sz="1800" spc="-5" dirty="0">
                <a:latin typeface="Arial"/>
                <a:cs typeface="Arial"/>
              </a:rPr>
              <a:t> needs </a:t>
            </a:r>
            <a:r>
              <a:rPr sz="1800" spc="60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expectations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5" dirty="0">
                <a:latin typeface="Arial"/>
                <a:cs typeface="Arial"/>
              </a:rPr>
              <a:t>have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-40" dirty="0">
                <a:latin typeface="Arial"/>
                <a:cs typeface="Arial"/>
              </a:rPr>
              <a:t>necessary </a:t>
            </a:r>
            <a:r>
              <a:rPr sz="1800" spc="30" dirty="0">
                <a:latin typeface="Arial"/>
                <a:cs typeface="Arial"/>
              </a:rPr>
              <a:t>level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quality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5" dirty="0">
                <a:latin typeface="Arial"/>
                <a:cs typeface="Arial"/>
              </a:rPr>
              <a:t>can </a:t>
            </a:r>
            <a:r>
              <a:rPr sz="1800" spc="40" dirty="0">
                <a:latin typeface="Arial"/>
                <a:cs typeface="Arial"/>
              </a:rPr>
              <a:t>be </a:t>
            </a:r>
            <a:r>
              <a:rPr sz="1800" spc="55" dirty="0">
                <a:latin typeface="Arial"/>
                <a:cs typeface="Arial"/>
              </a:rPr>
              <a:t>approved </a:t>
            </a:r>
            <a:r>
              <a:rPr sz="1800" spc="125" dirty="0">
                <a:latin typeface="Arial"/>
                <a:cs typeface="Arial"/>
              </a:rPr>
              <a:t>for </a:t>
            </a:r>
            <a:r>
              <a:rPr sz="1800" spc="105" dirty="0">
                <a:latin typeface="Arial"/>
                <a:cs typeface="Arial"/>
              </a:rPr>
              <a:t>further</a:t>
            </a:r>
            <a:r>
              <a:rPr sz="1800" spc="-33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development </a:t>
            </a:r>
            <a:r>
              <a:rPr sz="1800" spc="35" dirty="0">
                <a:latin typeface="Arial"/>
                <a:cs typeface="Arial"/>
              </a:rPr>
              <a:t>activities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0" dirty="0">
                <a:latin typeface="Arial"/>
                <a:cs typeface="Arial"/>
              </a:rPr>
              <a:t>Design, </a:t>
            </a:r>
            <a:r>
              <a:rPr sz="1800" spc="75" dirty="0">
                <a:latin typeface="Arial"/>
                <a:cs typeface="Arial"/>
              </a:rPr>
              <a:t>implementation, </a:t>
            </a:r>
            <a:r>
              <a:rPr sz="1800" spc="30" dirty="0">
                <a:latin typeface="Arial"/>
                <a:cs typeface="Arial"/>
              </a:rPr>
              <a:t>test,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…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spc="-15" dirty="0">
                <a:latin typeface="Arial"/>
                <a:cs typeface="Arial"/>
              </a:rPr>
              <a:t>Especially </a:t>
            </a:r>
            <a:r>
              <a:rPr sz="1800" spc="100" dirty="0">
                <a:latin typeface="Arial"/>
                <a:cs typeface="Arial"/>
              </a:rPr>
              <a:t>important </a:t>
            </a:r>
            <a:r>
              <a:rPr sz="1800" spc="90" dirty="0">
                <a:latin typeface="Arial"/>
                <a:cs typeface="Arial"/>
              </a:rPr>
              <a:t>in </a:t>
            </a:r>
            <a:r>
              <a:rPr sz="1800" spc="50" dirty="0">
                <a:latin typeface="Arial"/>
                <a:cs typeface="Arial"/>
              </a:rPr>
              <a:t>client–contractor</a:t>
            </a:r>
            <a:r>
              <a:rPr sz="1800" spc="-19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relationships</a:t>
            </a:r>
            <a:endParaRPr sz="18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buClr>
                <a:srgbClr val="A8AFAF"/>
              </a:buClr>
              <a:buFont typeface="Wingdings"/>
              <a:buChar char=""/>
            </a:pPr>
            <a:endParaRPr sz="2000"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spcBef>
                <a:spcPts val="159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15" dirty="0">
                <a:latin typeface="Arial"/>
                <a:cs typeface="Arial"/>
              </a:rPr>
              <a:t>Remember: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later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an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error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is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found,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more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expensive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5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is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correct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94701" y="4976621"/>
            <a:ext cx="298704" cy="749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6637" y="6218935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4509" y="4425188"/>
            <a:ext cx="7337425" cy="751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380"/>
              </a:lnSpc>
              <a:spcBef>
                <a:spcPts val="95"/>
              </a:spcBef>
            </a:pPr>
            <a:r>
              <a:rPr sz="2000" spc="-120" dirty="0">
                <a:latin typeface="Arial"/>
                <a:cs typeface="Arial"/>
              </a:rPr>
              <a:t>REQUIREMENTS </a:t>
            </a:r>
            <a:r>
              <a:rPr sz="2000" spc="-10" dirty="0">
                <a:latin typeface="Arial"/>
                <a:cs typeface="Arial"/>
              </a:rPr>
              <a:t>VALIDATION </a:t>
            </a:r>
            <a:r>
              <a:rPr sz="2000" spc="25" dirty="0">
                <a:latin typeface="Arial"/>
                <a:cs typeface="Arial"/>
              </a:rPr>
              <a:t>AND</a:t>
            </a:r>
            <a:r>
              <a:rPr sz="2000" spc="-24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NEGOTIATION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3340"/>
              </a:lnSpc>
            </a:pPr>
            <a:r>
              <a:rPr sz="2800" b="1" spc="-45" dirty="0">
                <a:latin typeface="Arial"/>
                <a:cs typeface="Arial"/>
              </a:rPr>
              <a:t>Fundamentals </a:t>
            </a:r>
            <a:r>
              <a:rPr sz="2800" b="1" spc="75" dirty="0">
                <a:latin typeface="Arial"/>
                <a:cs typeface="Arial"/>
              </a:rPr>
              <a:t>of </a:t>
            </a:r>
            <a:r>
              <a:rPr sz="2800" b="1" spc="-45" dirty="0">
                <a:latin typeface="Arial"/>
                <a:cs typeface="Arial"/>
              </a:rPr>
              <a:t>Requirements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15" dirty="0">
                <a:latin typeface="Arial"/>
                <a:cs typeface="Arial"/>
              </a:rPr>
              <a:t>Negotiation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76679" y="470916"/>
            <a:ext cx="1679448" cy="1678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6637" y="6218935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54241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Purpose </a:t>
            </a:r>
            <a:r>
              <a:rPr spc="55" dirty="0"/>
              <a:t>of </a:t>
            </a:r>
            <a:r>
              <a:rPr spc="-40" dirty="0"/>
              <a:t>Requirements</a:t>
            </a:r>
            <a:r>
              <a:rPr spc="15" dirty="0"/>
              <a:t> </a:t>
            </a:r>
            <a:r>
              <a:rPr spc="10" dirty="0"/>
              <a:t>Negotiation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781810"/>
            <a:ext cx="8113395" cy="353695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25" dirty="0">
                <a:latin typeface="Arial"/>
                <a:cs typeface="Arial"/>
              </a:rPr>
              <a:t>Unresolved </a:t>
            </a:r>
            <a:r>
              <a:rPr sz="1800" spc="35" dirty="0">
                <a:latin typeface="Arial"/>
                <a:cs typeface="Arial"/>
              </a:rPr>
              <a:t>conflicts </a:t>
            </a:r>
            <a:r>
              <a:rPr sz="1800" spc="25" dirty="0">
                <a:latin typeface="Arial"/>
                <a:cs typeface="Arial"/>
              </a:rPr>
              <a:t>reduce </a:t>
            </a:r>
            <a:r>
              <a:rPr sz="1800" spc="-20" dirty="0">
                <a:latin typeface="Arial"/>
                <a:cs typeface="Arial"/>
              </a:rPr>
              <a:t>system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0" dirty="0">
                <a:latin typeface="Arial"/>
                <a:cs typeface="Arial"/>
              </a:rPr>
              <a:t>acceptance</a:t>
            </a:r>
            <a:endParaRPr sz="1800">
              <a:latin typeface="Arial"/>
              <a:cs typeface="Arial"/>
            </a:endParaRPr>
          </a:p>
          <a:p>
            <a:pPr marL="542290" marR="508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25" dirty="0">
                <a:latin typeface="Arial"/>
                <a:cs typeface="Arial"/>
              </a:rPr>
              <a:t>E.g., </a:t>
            </a:r>
            <a:r>
              <a:rPr sz="1800" spc="90" dirty="0">
                <a:latin typeface="Arial"/>
                <a:cs typeface="Arial"/>
              </a:rPr>
              <a:t>when </a:t>
            </a:r>
            <a:r>
              <a:rPr sz="1800" spc="65" dirty="0">
                <a:latin typeface="Arial"/>
                <a:cs typeface="Arial"/>
              </a:rPr>
              <a:t>only </a:t>
            </a:r>
            <a:r>
              <a:rPr sz="1800" spc="55" dirty="0">
                <a:latin typeface="Arial"/>
                <a:cs typeface="Arial"/>
              </a:rPr>
              <a:t>one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33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contradictory </a:t>
            </a:r>
            <a:r>
              <a:rPr sz="1800" spc="50" dirty="0">
                <a:latin typeface="Arial"/>
                <a:cs typeface="Arial"/>
              </a:rPr>
              <a:t>requirements </a:t>
            </a:r>
            <a:r>
              <a:rPr sz="1800" spc="-55" dirty="0">
                <a:latin typeface="Arial"/>
                <a:cs typeface="Arial"/>
              </a:rPr>
              <a:t>is </a:t>
            </a:r>
            <a:r>
              <a:rPr sz="1800" spc="60" dirty="0">
                <a:latin typeface="Arial"/>
                <a:cs typeface="Arial"/>
              </a:rPr>
              <a:t>implemented,  </a:t>
            </a:r>
            <a:r>
              <a:rPr sz="1800" spc="90" dirty="0">
                <a:latin typeface="Arial"/>
                <a:cs typeface="Arial"/>
              </a:rPr>
              <a:t>the other </a:t>
            </a:r>
            <a:r>
              <a:rPr sz="1800" spc="75" dirty="0">
                <a:latin typeface="Arial"/>
                <a:cs typeface="Arial"/>
              </a:rPr>
              <a:t>party </a:t>
            </a:r>
            <a:r>
              <a:rPr sz="1800" spc="-50" dirty="0">
                <a:latin typeface="Arial"/>
                <a:cs typeface="Arial"/>
              </a:rPr>
              <a:t>is</a:t>
            </a:r>
            <a:r>
              <a:rPr sz="1800" spc="-290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demotivated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30" dirty="0">
                <a:latin typeface="Arial"/>
                <a:cs typeface="Arial"/>
              </a:rPr>
              <a:t>Overall </a:t>
            </a:r>
            <a:r>
              <a:rPr sz="1800" spc="65" dirty="0">
                <a:latin typeface="Arial"/>
                <a:cs typeface="Arial"/>
              </a:rPr>
              <a:t>goal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negotiation</a:t>
            </a:r>
            <a:endParaRPr sz="1800">
              <a:latin typeface="Arial"/>
              <a:cs typeface="Arial"/>
            </a:endParaRPr>
          </a:p>
          <a:p>
            <a:pPr marL="542290" marR="144145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15" dirty="0">
                <a:latin typeface="Arial"/>
                <a:cs typeface="Arial"/>
              </a:rPr>
              <a:t>Gain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55" dirty="0">
                <a:latin typeface="Arial"/>
                <a:cs typeface="Arial"/>
              </a:rPr>
              <a:t>common and </a:t>
            </a:r>
            <a:r>
              <a:rPr sz="1800" spc="50" dirty="0">
                <a:latin typeface="Arial"/>
                <a:cs typeface="Arial"/>
              </a:rPr>
              <a:t>agreed-upon </a:t>
            </a:r>
            <a:r>
              <a:rPr sz="1800" spc="55" dirty="0">
                <a:latin typeface="Arial"/>
                <a:cs typeface="Arial"/>
              </a:rPr>
              <a:t>understanding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34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  </a:t>
            </a:r>
            <a:r>
              <a:rPr sz="1800" spc="75" dirty="0">
                <a:latin typeface="Arial"/>
                <a:cs typeface="Arial"/>
              </a:rPr>
              <a:t>among </a:t>
            </a:r>
            <a:r>
              <a:rPr sz="1800" spc="55" dirty="0">
                <a:latin typeface="Arial"/>
                <a:cs typeface="Arial"/>
              </a:rPr>
              <a:t>all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</a:t>
            </a:r>
            <a:endParaRPr sz="1800">
              <a:latin typeface="Arial"/>
              <a:cs typeface="Arial"/>
            </a:endParaRPr>
          </a:p>
          <a:p>
            <a:pPr marL="542290" lvl="1" indent="-262255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0" dirty="0">
                <a:latin typeface="Arial"/>
                <a:cs typeface="Arial"/>
              </a:rPr>
              <a:t>Resolving </a:t>
            </a:r>
            <a:r>
              <a:rPr sz="1800" spc="55" dirty="0">
                <a:latin typeface="Arial"/>
                <a:cs typeface="Arial"/>
              </a:rPr>
              <a:t>contradictory </a:t>
            </a:r>
            <a:r>
              <a:rPr sz="1800" spc="50" dirty="0">
                <a:latin typeface="Arial"/>
                <a:cs typeface="Arial"/>
              </a:rPr>
              <a:t>requirements </a:t>
            </a:r>
            <a:r>
              <a:rPr sz="1800" spc="140" dirty="0">
                <a:latin typeface="Arial"/>
                <a:cs typeface="Arial"/>
              </a:rPr>
              <a:t>of </a:t>
            </a:r>
            <a:r>
              <a:rPr sz="1800" spc="100" dirty="0">
                <a:latin typeface="Arial"/>
                <a:cs typeface="Arial"/>
              </a:rPr>
              <a:t>different</a:t>
            </a:r>
            <a:r>
              <a:rPr sz="1800" spc="-27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stakeholders</a:t>
            </a:r>
            <a:endParaRPr sz="1800">
              <a:latin typeface="Arial"/>
              <a:cs typeface="Arial"/>
            </a:endParaRPr>
          </a:p>
          <a:p>
            <a:pPr marL="810260" lvl="2" indent="-266700">
              <a:lnSpc>
                <a:spcPct val="100000"/>
              </a:lnSpc>
              <a:spcBef>
                <a:spcPts val="865"/>
              </a:spcBef>
              <a:buClr>
                <a:srgbClr val="A8AFAF"/>
              </a:buClr>
              <a:buFont typeface="Wingdings"/>
              <a:buChar char=""/>
              <a:tabLst>
                <a:tab pos="810895" algn="l"/>
              </a:tabLst>
            </a:pPr>
            <a:r>
              <a:rPr sz="1800" i="1" spc="40" dirty="0">
                <a:latin typeface="Lucida Sans"/>
                <a:cs typeface="Lucida Sans"/>
              </a:rPr>
              <a:t>“Shut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35" dirty="0">
                <a:latin typeface="Lucida Sans"/>
                <a:cs typeface="Lucida Sans"/>
              </a:rPr>
              <a:t>down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-20" dirty="0">
                <a:latin typeface="Lucida Sans"/>
                <a:cs typeface="Lucida Sans"/>
              </a:rPr>
              <a:t>in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-85" dirty="0">
                <a:latin typeface="Lucida Sans"/>
                <a:cs typeface="Lucida Sans"/>
              </a:rPr>
              <a:t>case</a:t>
            </a:r>
            <a:r>
              <a:rPr sz="1800" i="1" spc="-80" dirty="0">
                <a:latin typeface="Lucida Sans"/>
                <a:cs typeface="Lucida Sans"/>
              </a:rPr>
              <a:t> </a:t>
            </a:r>
            <a:r>
              <a:rPr sz="1800" i="1" spc="40" dirty="0">
                <a:latin typeface="Lucida Sans"/>
                <a:cs typeface="Lucida Sans"/>
              </a:rPr>
              <a:t>of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5" dirty="0">
                <a:latin typeface="Lucida Sans"/>
                <a:cs typeface="Lucida Sans"/>
              </a:rPr>
              <a:t>failure”</a:t>
            </a:r>
            <a:r>
              <a:rPr sz="1800" i="1" spc="-80" dirty="0">
                <a:latin typeface="Lucida Sans"/>
                <a:cs typeface="Lucida Sans"/>
              </a:rPr>
              <a:t> </a:t>
            </a:r>
            <a:r>
              <a:rPr sz="1800" i="1" spc="-110" dirty="0">
                <a:latin typeface="Lucida Sans"/>
                <a:cs typeface="Lucida Sans"/>
              </a:rPr>
              <a:t>vs.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-10" dirty="0">
                <a:latin typeface="Lucida Sans"/>
                <a:cs typeface="Lucida Sans"/>
              </a:rPr>
              <a:t>“Restart</a:t>
            </a:r>
            <a:r>
              <a:rPr sz="1800" i="1" spc="-85" dirty="0">
                <a:latin typeface="Lucida Sans"/>
                <a:cs typeface="Lucida Sans"/>
              </a:rPr>
              <a:t> </a:t>
            </a:r>
            <a:r>
              <a:rPr sz="1800" i="1" spc="-20" dirty="0">
                <a:latin typeface="Lucida Sans"/>
                <a:cs typeface="Lucida Sans"/>
              </a:rPr>
              <a:t>in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-85" dirty="0">
                <a:latin typeface="Lucida Sans"/>
                <a:cs typeface="Lucida Sans"/>
              </a:rPr>
              <a:t>case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40" dirty="0">
                <a:latin typeface="Lucida Sans"/>
                <a:cs typeface="Lucida Sans"/>
              </a:rPr>
              <a:t>of</a:t>
            </a:r>
            <a:r>
              <a:rPr sz="1800" i="1" spc="-70" dirty="0">
                <a:latin typeface="Lucida Sans"/>
                <a:cs typeface="Lucida Sans"/>
              </a:rPr>
              <a:t> </a:t>
            </a:r>
            <a:r>
              <a:rPr sz="1800" i="1" spc="5" dirty="0">
                <a:latin typeface="Lucida Sans"/>
                <a:cs typeface="Lucida Sans"/>
              </a:rPr>
              <a:t>failure”</a:t>
            </a:r>
            <a:endParaRPr sz="1800">
              <a:latin typeface="Lucida Sans"/>
              <a:cs typeface="Lucida Sans"/>
            </a:endParaRPr>
          </a:p>
          <a:p>
            <a:pPr marL="279400" marR="71247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80" dirty="0">
                <a:latin typeface="Arial"/>
                <a:cs typeface="Arial"/>
              </a:rPr>
              <a:t>Negotiation</a:t>
            </a:r>
            <a:r>
              <a:rPr sz="1800" spc="-5" dirty="0">
                <a:latin typeface="Arial"/>
                <a:cs typeface="Arial"/>
              </a:rPr>
              <a:t> needs </a:t>
            </a:r>
            <a:r>
              <a:rPr sz="1800" spc="14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done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5" dirty="0">
                <a:latin typeface="Arial"/>
                <a:cs typeface="Arial"/>
              </a:rPr>
              <a:t>throughout</a:t>
            </a:r>
            <a:r>
              <a:rPr sz="1800" spc="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entire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requirements  </a:t>
            </a:r>
            <a:r>
              <a:rPr sz="1800" spc="65" dirty="0">
                <a:latin typeface="Arial"/>
                <a:cs typeface="Arial"/>
              </a:rPr>
              <a:t>engineering </a:t>
            </a:r>
            <a:r>
              <a:rPr sz="1800" spc="-30" dirty="0">
                <a:latin typeface="Arial"/>
                <a:cs typeface="Arial"/>
              </a:rPr>
              <a:t>process </a:t>
            </a:r>
            <a:r>
              <a:rPr sz="1800" spc="90" dirty="0">
                <a:latin typeface="Arial"/>
                <a:cs typeface="Arial"/>
              </a:rPr>
              <a:t>(not </a:t>
            </a:r>
            <a:r>
              <a:rPr sz="1800" spc="-105" dirty="0">
                <a:latin typeface="Arial"/>
                <a:cs typeface="Arial"/>
              </a:rPr>
              <a:t>as </a:t>
            </a:r>
            <a:r>
              <a:rPr sz="1800" spc="-5" dirty="0">
                <a:latin typeface="Arial"/>
                <a:cs typeface="Arial"/>
              </a:rPr>
              <a:t>a </a:t>
            </a:r>
            <a:r>
              <a:rPr sz="1800" spc="25" dirty="0">
                <a:latin typeface="Arial"/>
                <a:cs typeface="Arial"/>
              </a:rPr>
              <a:t>single </a:t>
            </a:r>
            <a:r>
              <a:rPr sz="1800" spc="15" dirty="0">
                <a:latin typeface="Arial"/>
                <a:cs typeface="Arial"/>
              </a:rPr>
              <a:t>step </a:t>
            </a:r>
            <a:r>
              <a:rPr sz="1800" spc="90" dirty="0">
                <a:latin typeface="Arial"/>
                <a:cs typeface="Arial"/>
              </a:rPr>
              <a:t>at the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spc="75" dirty="0">
                <a:latin typeface="Arial"/>
                <a:cs typeface="Arial"/>
              </a:rPr>
              <a:t>end!)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6637" y="6218935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4509" y="4425188"/>
            <a:ext cx="5867400" cy="751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380"/>
              </a:lnSpc>
              <a:spcBef>
                <a:spcPts val="95"/>
              </a:spcBef>
            </a:pPr>
            <a:r>
              <a:rPr sz="2000" spc="-120" dirty="0">
                <a:latin typeface="Arial"/>
                <a:cs typeface="Arial"/>
              </a:rPr>
              <a:t>REQUIREMENTS </a:t>
            </a:r>
            <a:r>
              <a:rPr sz="2000" spc="-10" dirty="0">
                <a:latin typeface="Arial"/>
                <a:cs typeface="Arial"/>
              </a:rPr>
              <a:t>VALIDATION </a:t>
            </a:r>
            <a:r>
              <a:rPr sz="2000" spc="25" dirty="0">
                <a:latin typeface="Arial"/>
                <a:cs typeface="Arial"/>
              </a:rPr>
              <a:t>AND</a:t>
            </a:r>
            <a:r>
              <a:rPr sz="2000" spc="-22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NEGOTIATION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3340"/>
              </a:lnSpc>
            </a:pPr>
            <a:r>
              <a:rPr sz="2800" b="1" spc="15" dirty="0">
                <a:latin typeface="Arial"/>
                <a:cs typeface="Arial"/>
              </a:rPr>
              <a:t>Quality </a:t>
            </a:r>
            <a:r>
              <a:rPr sz="2800" b="1" spc="-114" dirty="0">
                <a:latin typeface="Arial"/>
                <a:cs typeface="Arial"/>
              </a:rPr>
              <a:t>Aspects </a:t>
            </a:r>
            <a:r>
              <a:rPr sz="2800" b="1" spc="75" dirty="0">
                <a:latin typeface="Arial"/>
                <a:cs typeface="Arial"/>
              </a:rPr>
              <a:t>of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spc="-40" dirty="0">
                <a:latin typeface="Arial"/>
                <a:cs typeface="Arial"/>
              </a:rPr>
              <a:t>Requirements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876679" y="470916"/>
            <a:ext cx="1679448" cy="1678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6637" y="6218935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381" y="702818"/>
            <a:ext cx="5664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Relevant </a:t>
            </a:r>
            <a:r>
              <a:rPr spc="10" dirty="0"/>
              <a:t>Quality </a:t>
            </a:r>
            <a:r>
              <a:rPr spc="-105" dirty="0"/>
              <a:t>Aspects </a:t>
            </a:r>
            <a:r>
              <a:rPr spc="35" dirty="0"/>
              <a:t>for</a:t>
            </a:r>
            <a:r>
              <a:rPr spc="90" dirty="0"/>
              <a:t> </a:t>
            </a:r>
            <a:r>
              <a:rPr spc="0" dirty="0"/>
              <a:t>Validation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4667" y="1989066"/>
            <a:ext cx="8135620" cy="4194175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279400" indent="-266700">
              <a:lnSpc>
                <a:spcPct val="100000"/>
              </a:lnSpc>
              <a:spcBef>
                <a:spcPts val="95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15" dirty="0">
                <a:latin typeface="Lucida Sans"/>
                <a:cs typeface="Lucida Sans"/>
              </a:rPr>
              <a:t>Content</a:t>
            </a:r>
            <a:endParaRPr sz="1800">
              <a:latin typeface="Lucida Sans"/>
              <a:cs typeface="Lucida Sans"/>
            </a:endParaRPr>
          </a:p>
          <a:p>
            <a:pPr marL="542290" marR="296545" lvl="1" indent="-262255">
              <a:lnSpc>
                <a:spcPct val="100000"/>
              </a:lnSpc>
              <a:spcBef>
                <a:spcPts val="85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-5" dirty="0">
                <a:latin typeface="Arial"/>
                <a:cs typeface="Arial"/>
              </a:rPr>
              <a:t>Have </a:t>
            </a:r>
            <a:r>
              <a:rPr sz="1800" spc="55" dirty="0">
                <a:latin typeface="Arial"/>
                <a:cs typeface="Arial"/>
              </a:rPr>
              <a:t>all </a:t>
            </a:r>
            <a:r>
              <a:rPr sz="1800" spc="50" dirty="0">
                <a:latin typeface="Arial"/>
                <a:cs typeface="Arial"/>
              </a:rPr>
              <a:t>relevant requirements </a:t>
            </a:r>
            <a:r>
              <a:rPr sz="1800" spc="40" dirty="0">
                <a:latin typeface="Arial"/>
                <a:cs typeface="Arial"/>
              </a:rPr>
              <a:t>been </a:t>
            </a:r>
            <a:r>
              <a:rPr sz="1800" spc="50" dirty="0">
                <a:latin typeface="Arial"/>
                <a:cs typeface="Arial"/>
              </a:rPr>
              <a:t>elicited </a:t>
            </a:r>
            <a:r>
              <a:rPr sz="1800" spc="55" dirty="0">
                <a:latin typeface="Arial"/>
                <a:cs typeface="Arial"/>
              </a:rPr>
              <a:t>and documented </a:t>
            </a:r>
            <a:r>
              <a:rPr sz="1800" spc="90" dirty="0">
                <a:latin typeface="Arial"/>
                <a:cs typeface="Arial"/>
              </a:rPr>
              <a:t>at</a:t>
            </a:r>
            <a:r>
              <a:rPr sz="1800" spc="-335" dirty="0">
                <a:latin typeface="Arial"/>
                <a:cs typeface="Arial"/>
              </a:rPr>
              <a:t> </a:t>
            </a:r>
            <a:r>
              <a:rPr sz="1800" spc="85" dirty="0">
                <a:latin typeface="Arial"/>
                <a:cs typeface="Arial"/>
              </a:rPr>
              <a:t>the  </a:t>
            </a:r>
            <a:r>
              <a:rPr sz="1800" spc="75" dirty="0">
                <a:latin typeface="Arial"/>
                <a:cs typeface="Arial"/>
              </a:rPr>
              <a:t>appropriate </a:t>
            </a:r>
            <a:r>
              <a:rPr sz="1800" spc="30" dirty="0">
                <a:latin typeface="Arial"/>
                <a:cs typeface="Arial"/>
              </a:rPr>
              <a:t>level </a:t>
            </a:r>
            <a:r>
              <a:rPr sz="1800" spc="140" dirty="0">
                <a:latin typeface="Arial"/>
                <a:cs typeface="Arial"/>
              </a:rPr>
              <a:t>of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detail?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70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15" dirty="0">
                <a:latin typeface="Lucida Sans"/>
                <a:cs typeface="Lucida Sans"/>
              </a:rPr>
              <a:t>Documentation</a:t>
            </a:r>
            <a:endParaRPr sz="1800">
              <a:latin typeface="Lucida Sans"/>
              <a:cs typeface="Lucida Sans"/>
            </a:endParaRPr>
          </a:p>
          <a:p>
            <a:pPr marL="542290" marR="5080" lvl="1" indent="-262255">
              <a:lnSpc>
                <a:spcPct val="100000"/>
              </a:lnSpc>
              <a:spcBef>
                <a:spcPts val="85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40" dirty="0">
                <a:latin typeface="Arial"/>
                <a:cs typeface="Arial"/>
              </a:rPr>
              <a:t>Do </a:t>
            </a:r>
            <a:r>
              <a:rPr sz="1800" spc="55" dirty="0">
                <a:latin typeface="Arial"/>
                <a:cs typeface="Arial"/>
              </a:rPr>
              <a:t>all documented </a:t>
            </a:r>
            <a:r>
              <a:rPr sz="1800" spc="50" dirty="0">
                <a:latin typeface="Arial"/>
                <a:cs typeface="Arial"/>
              </a:rPr>
              <a:t>requirements </a:t>
            </a:r>
            <a:r>
              <a:rPr sz="1800" spc="0" dirty="0">
                <a:latin typeface="Arial"/>
                <a:cs typeface="Arial"/>
              </a:rPr>
              <a:t>respect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65" dirty="0">
                <a:latin typeface="Arial"/>
                <a:cs typeface="Arial"/>
              </a:rPr>
              <a:t>predetermined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guidelines  </a:t>
            </a:r>
            <a:r>
              <a:rPr sz="1800" spc="125" dirty="0">
                <a:latin typeface="Arial"/>
                <a:cs typeface="Arial"/>
              </a:rPr>
              <a:t>for </a:t>
            </a:r>
            <a:r>
              <a:rPr sz="1800" spc="75" dirty="0">
                <a:latin typeface="Arial"/>
                <a:cs typeface="Arial"/>
              </a:rPr>
              <a:t>documentation </a:t>
            </a:r>
            <a:r>
              <a:rPr sz="1800" spc="55" dirty="0">
                <a:latin typeface="Arial"/>
                <a:cs typeface="Arial"/>
              </a:rPr>
              <a:t>and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specification?</a:t>
            </a:r>
            <a:endParaRPr sz="1800"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86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b="1" spc="25" dirty="0">
                <a:latin typeface="Lucida Sans"/>
                <a:cs typeface="Lucida Sans"/>
              </a:rPr>
              <a:t>Agreement</a:t>
            </a:r>
            <a:endParaRPr sz="1800">
              <a:latin typeface="Lucida Sans"/>
              <a:cs typeface="Lucida Sans"/>
            </a:endParaRPr>
          </a:p>
          <a:p>
            <a:pPr marL="542290" marR="448309" lvl="1" indent="-262255">
              <a:lnSpc>
                <a:spcPct val="100000"/>
              </a:lnSpc>
              <a:spcBef>
                <a:spcPts val="855"/>
              </a:spcBef>
              <a:buClr>
                <a:srgbClr val="A8AFAF"/>
              </a:buClr>
              <a:buFont typeface="Wingdings"/>
              <a:buChar char=""/>
              <a:tabLst>
                <a:tab pos="542925" algn="l"/>
              </a:tabLst>
            </a:pPr>
            <a:r>
              <a:rPr sz="1800" spc="40" dirty="0">
                <a:latin typeface="Arial"/>
                <a:cs typeface="Arial"/>
              </a:rPr>
              <a:t>Do </a:t>
            </a:r>
            <a:r>
              <a:rPr sz="1800" spc="55" dirty="0">
                <a:latin typeface="Arial"/>
                <a:cs typeface="Arial"/>
              </a:rPr>
              <a:t>all </a:t>
            </a:r>
            <a:r>
              <a:rPr sz="1800" spc="25" dirty="0">
                <a:latin typeface="Arial"/>
                <a:cs typeface="Arial"/>
              </a:rPr>
              <a:t>stakeholders concur </a:t>
            </a:r>
            <a:r>
              <a:rPr sz="1800" spc="140" dirty="0">
                <a:latin typeface="Arial"/>
                <a:cs typeface="Arial"/>
              </a:rPr>
              <a:t>with</a:t>
            </a:r>
            <a:r>
              <a:rPr sz="1800" spc="-320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the </a:t>
            </a:r>
            <a:r>
              <a:rPr sz="1800" spc="55" dirty="0">
                <a:latin typeface="Arial"/>
                <a:cs typeface="Arial"/>
              </a:rPr>
              <a:t>documented </a:t>
            </a:r>
            <a:r>
              <a:rPr sz="1800" spc="50" dirty="0">
                <a:latin typeface="Arial"/>
                <a:cs typeface="Arial"/>
              </a:rPr>
              <a:t>requirements </a:t>
            </a:r>
            <a:r>
              <a:rPr sz="1800" spc="55" dirty="0">
                <a:latin typeface="Arial"/>
                <a:cs typeface="Arial"/>
              </a:rPr>
              <a:t>and  </a:t>
            </a:r>
            <a:r>
              <a:rPr sz="1800" spc="15" dirty="0">
                <a:latin typeface="Arial"/>
                <a:cs typeface="Arial"/>
              </a:rPr>
              <a:t>have </a:t>
            </a:r>
            <a:r>
              <a:rPr sz="1800" spc="55" dirty="0">
                <a:latin typeface="Arial"/>
                <a:cs typeface="Arial"/>
              </a:rPr>
              <a:t>all </a:t>
            </a:r>
            <a:r>
              <a:rPr sz="1800" spc="110" dirty="0">
                <a:latin typeface="Arial"/>
                <a:cs typeface="Arial"/>
              </a:rPr>
              <a:t>known </a:t>
            </a:r>
            <a:r>
              <a:rPr sz="1800" spc="30" dirty="0">
                <a:latin typeface="Arial"/>
                <a:cs typeface="Arial"/>
              </a:rPr>
              <a:t>conflicts </a:t>
            </a:r>
            <a:r>
              <a:rPr sz="1800" spc="40" dirty="0">
                <a:latin typeface="Arial"/>
                <a:cs typeface="Arial"/>
              </a:rPr>
              <a:t>been</a:t>
            </a:r>
            <a:r>
              <a:rPr sz="1800" spc="-235" dirty="0">
                <a:latin typeface="Arial"/>
                <a:cs typeface="Arial"/>
              </a:rPr>
              <a:t> </a:t>
            </a:r>
            <a:r>
              <a:rPr sz="1800" spc="0" dirty="0">
                <a:latin typeface="Arial"/>
                <a:cs typeface="Arial"/>
              </a:rPr>
              <a:t>resolved?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A8AFAF"/>
              </a:buClr>
              <a:buFont typeface="Wingdings"/>
              <a:buChar char=""/>
            </a:pPr>
            <a:endParaRPr sz="1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A8AFAF"/>
              </a:buClr>
              <a:buFont typeface="Wingdings"/>
              <a:buChar char=""/>
            </a:pPr>
            <a:endParaRPr sz="1550">
              <a:latin typeface="Times New Roman"/>
              <a:cs typeface="Times New Roman"/>
            </a:endParaRPr>
          </a:p>
          <a:p>
            <a:pPr marL="279400" marR="393700" indent="-266700">
              <a:lnSpc>
                <a:spcPct val="100000"/>
              </a:lnSpc>
              <a:spcBef>
                <a:spcPts val="5"/>
              </a:spcBef>
              <a:buClr>
                <a:srgbClr val="179C7C"/>
              </a:buClr>
              <a:buFont typeface="Wingdings"/>
              <a:buChar char=""/>
              <a:tabLst>
                <a:tab pos="280035" algn="l"/>
              </a:tabLst>
            </a:pPr>
            <a:r>
              <a:rPr sz="1800" spc="65" dirty="0">
                <a:latin typeface="Arial"/>
                <a:cs typeface="Arial"/>
              </a:rPr>
              <a:t>Approval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25" dirty="0">
                <a:latin typeface="Arial"/>
                <a:cs typeface="Arial"/>
              </a:rPr>
              <a:t>for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5" dirty="0">
                <a:latin typeface="Arial"/>
                <a:cs typeface="Arial"/>
              </a:rPr>
              <a:t>further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development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activities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should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only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given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140" dirty="0">
                <a:latin typeface="Arial"/>
                <a:cs typeface="Arial"/>
              </a:rPr>
              <a:t>if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all  </a:t>
            </a:r>
            <a:r>
              <a:rPr sz="1800" spc="75" dirty="0">
                <a:latin typeface="Arial"/>
                <a:cs typeface="Arial"/>
              </a:rPr>
              <a:t>three </a:t>
            </a:r>
            <a:r>
              <a:rPr sz="1800" spc="-30" dirty="0">
                <a:latin typeface="Arial"/>
                <a:cs typeface="Arial"/>
              </a:rPr>
              <a:t>aspects </a:t>
            </a:r>
            <a:r>
              <a:rPr sz="1800" spc="25" dirty="0">
                <a:latin typeface="Arial"/>
                <a:cs typeface="Arial"/>
              </a:rPr>
              <a:t>are </a:t>
            </a:r>
            <a:r>
              <a:rPr sz="1800" spc="75" dirty="0">
                <a:latin typeface="Arial"/>
                <a:cs typeface="Arial"/>
              </a:rPr>
              <a:t>being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105" dirty="0">
                <a:latin typeface="Arial"/>
                <a:cs typeface="Arial"/>
              </a:rPr>
              <a:t>fulfilled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73996" y="6362700"/>
            <a:ext cx="70866" cy="71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60"/>
              </a:lnSpc>
            </a:pPr>
            <a:r>
              <a:rPr spc="40" dirty="0"/>
              <a:t>© </a:t>
            </a:r>
            <a:r>
              <a:rPr spc="15" dirty="0"/>
              <a:t>Fraunhofer</a:t>
            </a:r>
            <a:r>
              <a:rPr spc="-85" dirty="0"/>
              <a:t> IESE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2390</Words>
  <Application>Microsoft Office PowerPoint</Application>
  <PresentationFormat>Custom</PresentationFormat>
  <Paragraphs>407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Lucida Sans</vt:lpstr>
      <vt:lpstr>Times New Roman</vt:lpstr>
      <vt:lpstr>Wingdings</vt:lpstr>
      <vt:lpstr>Office Theme</vt:lpstr>
      <vt:lpstr>Software Requirement and Specification</vt:lpstr>
      <vt:lpstr>PowerPoint Presentation</vt:lpstr>
      <vt:lpstr>AGENDA</vt:lpstr>
      <vt:lpstr>PowerPoint Presentation</vt:lpstr>
      <vt:lpstr>Purpose of Requirements Validation</vt:lpstr>
      <vt:lpstr>PowerPoint Presentation</vt:lpstr>
      <vt:lpstr>Purpose of Requirements Negotiation</vt:lpstr>
      <vt:lpstr>PowerPoint Presentation</vt:lpstr>
      <vt:lpstr>Relevant Quality Aspects for Validation</vt:lpstr>
      <vt:lpstr>Quality Aspect: Content</vt:lpstr>
      <vt:lpstr>Quality Aspect: Documentation (1/2)</vt:lpstr>
      <vt:lpstr>Quality Aspect: Documentation (2/2)</vt:lpstr>
      <vt:lpstr>Quality Aspect: Agreement</vt:lpstr>
      <vt:lpstr>PowerPoint Presentation</vt:lpstr>
      <vt:lpstr>Essential Validation Principles</vt:lpstr>
      <vt:lpstr>Principle 1: Involvement of Correct Stakeholders</vt:lpstr>
      <vt:lpstr>Principle 2: Separation of the Identification and  Correction of Errors</vt:lpstr>
      <vt:lpstr>Principle 3: Validation from Different Views</vt:lpstr>
      <vt:lpstr>Principle 4: Adequate Change of Documentation Type</vt:lpstr>
      <vt:lpstr>Principle 5: Construction of Development Artifacts</vt:lpstr>
      <vt:lpstr>Principle 6: Repeated Validation</vt:lpstr>
      <vt:lpstr>PowerPoint Presentation</vt:lpstr>
      <vt:lpstr>Techniques Overview</vt:lpstr>
      <vt:lpstr>Commenting / Ad Hoc Review (One Reviewer)</vt:lpstr>
      <vt:lpstr>Inspection</vt:lpstr>
      <vt:lpstr>Inspection Process (1/2)</vt:lpstr>
      <vt:lpstr>Inspection Process (2/2)</vt:lpstr>
      <vt:lpstr>Walkthrough</vt:lpstr>
      <vt:lpstr>Checklists</vt:lpstr>
      <vt:lpstr>Prototypes</vt:lpstr>
      <vt:lpstr>Using Prototypes</vt:lpstr>
      <vt:lpstr>Low-Fidelity Prototypes</vt:lpstr>
      <vt:lpstr>Example: Lo-Fi BTB Prototype with Changes</vt:lpstr>
      <vt:lpstr>High-Fidelity Prototype</vt:lpstr>
      <vt:lpstr>Example: Hi-Fi BTB Prototype</vt:lpstr>
      <vt:lpstr>Validation Process with Prototypes</vt:lpstr>
      <vt:lpstr>PowerPoint Presentation</vt:lpstr>
      <vt:lpstr>Performing Requirements Negotiation</vt:lpstr>
      <vt:lpstr>Conflict Identification</vt:lpstr>
      <vt:lpstr>Conflict Analysis (1/3)</vt:lpstr>
      <vt:lpstr>Conflict Analysis (2/3)</vt:lpstr>
      <vt:lpstr>Conflict Analysis (3/3)</vt:lpstr>
      <vt:lpstr>Conflict Resolution and Documentation</vt:lpstr>
      <vt:lpstr>Conflict Resolution Techniques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- 20141212 - Validation and Negotiation.pptx</dc:title>
  <dc:creator>doerrj</dc:creator>
  <cp:lastModifiedBy>waqas swati</cp:lastModifiedBy>
  <cp:revision>15</cp:revision>
  <dcterms:created xsi:type="dcterms:W3CDTF">2018-01-14T17:59:18Z</dcterms:created>
  <dcterms:modified xsi:type="dcterms:W3CDTF">2018-05-21T06:11:25Z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2014-12-19T00:00:00Z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2018-01-14T00:00:00Z</vt:filetime>
  </property>
</Properties>
</file>