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8" r:id="rId3"/>
    <p:sldId id="309" r:id="rId4"/>
    <p:sldId id="310" r:id="rId5"/>
    <p:sldId id="314" r:id="rId6"/>
    <p:sldId id="311" r:id="rId7"/>
    <p:sldId id="312" r:id="rId8"/>
    <p:sldId id="313" r:id="rId9"/>
    <p:sldId id="315" r:id="rId10"/>
    <p:sldId id="316" r:id="rId11"/>
    <p:sldId id="325" r:id="rId12"/>
    <p:sldId id="326" r:id="rId13"/>
    <p:sldId id="32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Kotz" initials="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8" autoAdjust="0"/>
  </p:normalViewPr>
  <p:slideViewPr>
    <p:cSldViewPr snapToGrid="0" snapToObjects="1"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B893E-3F74-774D-9952-F4A143823D8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48B7-3068-0A42-98A8-4C367427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0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2EAE-3C08-0D43-9E07-E80D1C92A2F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E556A-40F9-084D-98C3-3BF4B514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0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5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0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0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7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CSE 40814/60814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dirty="0" smtClean="0"/>
              <a:t>Computer Science &amp; Engineering, University of Notre Dame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3.jpeg"/><Relationship Id="rId3" Type="http://schemas.openxmlformats.org/officeDocument/2006/relationships/image" Target="../media/image3.jpeg"/><Relationship Id="rId21" Type="http://schemas.openxmlformats.org/officeDocument/2006/relationships/hyperlink" Target="http://www.vectorgps.ru/news/images/hires_48_1.jpg" TargetMode="External"/><Relationship Id="rId34" Type="http://schemas.openxmlformats.org/officeDocument/2006/relationships/image" Target="../media/image2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hyperlink" Target="http://www.finanzen.net/pda/grafik/pda_palmv_2.gif" TargetMode="External"/><Relationship Id="rId33" Type="http://schemas.openxmlformats.org/officeDocument/2006/relationships/hyperlink" Target="http://cell-phone.gadget-review.net/images/BlackBerry-8700c.jpg" TargetMode="External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hyperlink" Target="http://www.skinit.fr/media/images/skinit/pd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2.jpeg"/><Relationship Id="rId32" Type="http://schemas.openxmlformats.org/officeDocument/2006/relationships/image" Target="../media/image26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hyperlink" Target="http://www.vectorgps.ru/news/images/hires_48_2.jpg" TargetMode="External"/><Relationship Id="rId28" Type="http://schemas.openxmlformats.org/officeDocument/2006/relationships/image" Target="../media/image24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hyperlink" Target="http://www.ocrra.org/cell%20phone%20clip.gif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image" Target="../media/image21.jpeg"/><Relationship Id="rId27" Type="http://schemas.openxmlformats.org/officeDocument/2006/relationships/hyperlink" Target="http://www.geek.com/hwswrev/pda/wizard/htcwizard10.JPG" TargetMode="External"/><Relationship Id="rId30" Type="http://schemas.openxmlformats.org/officeDocument/2006/relationships/image" Target="../media/image25.jpeg"/><Relationship Id="rId35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Location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2004, operators and other providers started offering services for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fleet management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tracking children and pets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—these were the first examples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cross-referencing LBSs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versions of these services were based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cell-ID positioning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using triangulation techniques, which suffered from low accuracy and were soon replaced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overlay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geo-location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technologies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consisting of cellular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Wi-Fi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triangulations, in addition to low-power GPS receivers (e.g., assisted GPS), made it possible for location information to be available most of the time and with variable accuracies.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Interactive digital </a:t>
            </a:r>
            <a:r>
              <a:rPr lang="en-US" dirty="0"/>
              <a:t>maps; used in many applications, with many map features (location, navigation, nearby sites, traffic overlay,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world of digital navigable maps </a:t>
            </a:r>
            <a:r>
              <a:rPr lang="en-US" dirty="0" smtClean="0">
                <a:cs typeface="Times New Roman" pitchFamily="18" charset="0"/>
              </a:rPr>
              <a:t>can </a:t>
            </a:r>
            <a:r>
              <a:rPr lang="en-US" dirty="0">
                <a:cs typeface="Times New Roman" pitchFamily="18" charset="0"/>
              </a:rPr>
              <a:t>be traced back to </a:t>
            </a:r>
            <a:r>
              <a:rPr lang="en-US" b="1" dirty="0">
                <a:cs typeface="Times New Roman" pitchFamily="18" charset="0"/>
              </a:rPr>
              <a:t>NAVTEQ</a:t>
            </a:r>
            <a:r>
              <a:rPr lang="en-US" dirty="0">
                <a:cs typeface="Times New Roman" pitchFamily="18" charset="0"/>
              </a:rPr>
              <a:t>, the most dominant company in geographic information systems and electronic maps. </a:t>
            </a:r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majority of portable GPS navigation devices , many web based map applications (Yahoo! Maps, MapQuest and Bing Maps), as well as mobile maps (Nokia Maps, Bing Mobile Maps for Windows Phone and Maps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used NAVTEQ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Even Google started off using NAVTEQ maps in 2004 (a service then called Google Local) before it switched, and later on generated its own map assets.</a:t>
            </a:r>
          </a:p>
          <a:p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Interactive digital </a:t>
            </a:r>
            <a:r>
              <a:rPr lang="en-US" dirty="0" smtClean="0"/>
              <a:t>maps; used in many applications, with many map features (location, navigation, nearby sites, traffic overlay, 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r>
              <a:rPr lang="en-US" dirty="0">
                <a:cs typeface="Times New Roman" pitchFamily="18" charset="0"/>
              </a:rPr>
              <a:t>The world of digital navigable maps </a:t>
            </a:r>
            <a:r>
              <a:rPr lang="en-US" dirty="0" smtClean="0">
                <a:cs typeface="Times New Roman" pitchFamily="18" charset="0"/>
              </a:rPr>
              <a:t>can </a:t>
            </a:r>
            <a:r>
              <a:rPr lang="en-US" dirty="0">
                <a:cs typeface="Times New Roman" pitchFamily="18" charset="0"/>
              </a:rPr>
              <a:t>be traced back to </a:t>
            </a:r>
            <a:r>
              <a:rPr lang="en-US" b="1" dirty="0">
                <a:cs typeface="Times New Roman" pitchFamily="18" charset="0"/>
              </a:rPr>
              <a:t>NAVTEQ</a:t>
            </a:r>
            <a:r>
              <a:rPr lang="en-US" dirty="0">
                <a:cs typeface="Times New Roman" pitchFamily="18" charset="0"/>
              </a:rPr>
              <a:t>, the most dominant company in geographic information systems and electronic maps. 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b="1" dirty="0" smtClean="0">
                <a:cs typeface="Times New Roman" pitchFamily="18" charset="0"/>
              </a:rPr>
              <a:t>Indoor</a:t>
            </a:r>
            <a:r>
              <a:rPr lang="en-US" dirty="0" smtClean="0">
                <a:cs typeface="Times New Roman" pitchFamily="18" charset="0"/>
              </a:rPr>
              <a:t> maps, e.g., </a:t>
            </a:r>
            <a:r>
              <a:rPr lang="en-US" dirty="0">
                <a:cs typeface="Times New Roman" pitchFamily="18" charset="0"/>
              </a:rPr>
              <a:t>major airports, shopping malls, stadiums, resorts and other complex architectural </a:t>
            </a:r>
            <a:r>
              <a:rPr lang="en-US" dirty="0" smtClean="0">
                <a:cs typeface="Times New Roman" pitchFamily="18" charset="0"/>
              </a:rPr>
              <a:t>spaces; </a:t>
            </a:r>
            <a:r>
              <a:rPr lang="en-US" dirty="0">
                <a:cs typeface="Times New Roman" pitchFamily="18" charset="0"/>
              </a:rPr>
              <a:t>seamlessly embedded and laid over </a:t>
            </a:r>
            <a:r>
              <a:rPr lang="en-US" dirty="0" smtClean="0">
                <a:cs typeface="Times New Roman" pitchFamily="18" charset="0"/>
              </a:rPr>
              <a:t>outdoor </a:t>
            </a:r>
            <a:r>
              <a:rPr lang="en-US" dirty="0">
                <a:cs typeface="Times New Roman" pitchFamily="18" charset="0"/>
              </a:rPr>
              <a:t>maps, which requires no switching actions by the </a:t>
            </a:r>
            <a:r>
              <a:rPr lang="en-US" dirty="0" smtClean="0">
                <a:cs typeface="Times New Roman" pitchFamily="18" charset="0"/>
              </a:rPr>
              <a:t>users - only </a:t>
            </a:r>
            <a:r>
              <a:rPr lang="en-US" dirty="0">
                <a:cs typeface="Times New Roman" pitchFamily="18" charset="0"/>
              </a:rPr>
              <a:t>zooming is required to see the details of an indoor map.</a:t>
            </a:r>
            <a:r>
              <a:rPr lang="en-US" dirty="0"/>
              <a:t> </a:t>
            </a:r>
          </a:p>
          <a:p>
            <a:endParaRPr lang="en-US" dirty="0"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 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Core Location framework for accessing user location and getting notifications of location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Kit framework for accessing and manipulating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maps (street view, satellite view, etc.).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Maps” application for map viewing and browsing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Features such as verifying device capabilities, current location, significant change in location (low-power), region monitoring,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Android: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Location Manager Service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 Map View (Google API)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Location-based Services: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ea typeface="HyhwpEQ" pitchFamily="18" charset="-127"/>
              </a:rPr>
              <a:t>LBS: A </a:t>
            </a:r>
            <a:r>
              <a:rPr lang="en-US" b="1" dirty="0">
                <a:latin typeface="Times New Roman" pitchFamily="18" charset="0"/>
                <a:ea typeface="HyhwpEQ" pitchFamily="18" charset="-127"/>
              </a:rPr>
              <a:t>certain </a:t>
            </a:r>
            <a:r>
              <a:rPr lang="en-US" b="1" i="1" dirty="0">
                <a:solidFill>
                  <a:srgbClr val="A50021"/>
                </a:solidFill>
                <a:latin typeface="Times New Roman" pitchFamily="18" charset="0"/>
                <a:ea typeface="HyhwpEQ" pitchFamily="18" charset="-127"/>
              </a:rPr>
              <a:t>service</a:t>
            </a:r>
            <a:r>
              <a:rPr lang="en-US" b="1" dirty="0">
                <a:latin typeface="Times New Roman" pitchFamily="18" charset="0"/>
                <a:ea typeface="HyhwpEQ" pitchFamily="18" charset="-127"/>
              </a:rPr>
              <a:t> that is offered to the users </a:t>
            </a:r>
            <a:r>
              <a:rPr lang="en-US" b="1" i="1" dirty="0">
                <a:solidFill>
                  <a:srgbClr val="A50021"/>
                </a:solidFill>
                <a:latin typeface="Times New Roman" pitchFamily="18" charset="0"/>
                <a:ea typeface="HyhwpEQ" pitchFamily="18" charset="-127"/>
              </a:rPr>
              <a:t>based</a:t>
            </a:r>
            <a:r>
              <a:rPr lang="en-US" b="1" dirty="0">
                <a:latin typeface="Times New Roman" pitchFamily="18" charset="0"/>
                <a:ea typeface="HyhwpEQ" pitchFamily="18" charset="-127"/>
              </a:rPr>
              <a:t> on their </a:t>
            </a:r>
            <a:r>
              <a:rPr lang="en-US" b="1" i="1" dirty="0" smtClean="0">
                <a:solidFill>
                  <a:srgbClr val="A50021"/>
                </a:solidFill>
                <a:latin typeface="Times New Roman" pitchFamily="18" charset="0"/>
                <a:ea typeface="HyhwpEQ" pitchFamily="18" charset="-127"/>
              </a:rPr>
              <a:t>locations</a:t>
            </a:r>
            <a:r>
              <a:rPr lang="en-US" b="1" i="1" dirty="0" smtClean="0">
                <a:latin typeface="Times New Roman" pitchFamily="18" charset="0"/>
                <a:ea typeface="HyhwpEQ" pitchFamily="18" charset="-127"/>
              </a:rPr>
              <a:t>.</a:t>
            </a:r>
            <a:endParaRPr lang="en-US" b="1" i="1" dirty="0">
              <a:latin typeface="Times New Roman" pitchFamily="18" charset="0"/>
              <a:ea typeface="HyhwpEQ" pitchFamily="18" charset="-127"/>
            </a:endParaRPr>
          </a:p>
          <a:p>
            <a:endParaRPr lang="en-US" dirty="0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114180" y="3007121"/>
            <a:ext cx="7215188" cy="3451582"/>
            <a:chOff x="267" y="829"/>
            <a:chExt cx="5226" cy="2500"/>
          </a:xfrm>
        </p:grpSpPr>
        <p:pic>
          <p:nvPicPr>
            <p:cNvPr id="8" name="Picture 26" descr="InCarGPS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37" y="983"/>
              <a:ext cx="465" cy="405"/>
            </a:xfrm>
            <a:prstGeom prst="rect">
              <a:avLst/>
            </a:prstGeom>
            <a:noFill/>
          </p:spPr>
        </p:pic>
        <p:pic>
          <p:nvPicPr>
            <p:cNvPr id="9" name="Picture 27" descr="PortableGP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64" y="854"/>
              <a:ext cx="669" cy="423"/>
            </a:xfrm>
            <a:prstGeom prst="rect">
              <a:avLst/>
            </a:prstGeom>
            <a:noFill/>
          </p:spPr>
        </p:pic>
        <p:pic>
          <p:nvPicPr>
            <p:cNvPr id="10" name="Picture 28" descr="PDA+GP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9" y="891"/>
              <a:ext cx="434" cy="472"/>
            </a:xfrm>
            <a:prstGeom prst="rect">
              <a:avLst/>
            </a:prstGeom>
            <a:noFill/>
          </p:spPr>
        </p:pic>
        <p:pic>
          <p:nvPicPr>
            <p:cNvPr id="11" name="Picture 29" descr="GPSMobil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1" y="854"/>
              <a:ext cx="437" cy="388"/>
            </a:xfrm>
            <a:prstGeom prst="rect">
              <a:avLst/>
            </a:prstGeom>
            <a:noFill/>
          </p:spPr>
        </p:pic>
        <p:pic>
          <p:nvPicPr>
            <p:cNvPr id="12" name="Picture 30" descr="WP200_fac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7" y="1289"/>
              <a:ext cx="500" cy="481"/>
            </a:xfrm>
            <a:prstGeom prst="rect">
              <a:avLst/>
            </a:prstGeom>
            <a:noFill/>
          </p:spPr>
        </p:pic>
        <p:pic>
          <p:nvPicPr>
            <p:cNvPr id="13" name="Picture 31" descr="axim_x50_rea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96" y="1652"/>
              <a:ext cx="590" cy="324"/>
            </a:xfrm>
            <a:prstGeom prst="rect">
              <a:avLst/>
            </a:prstGeom>
            <a:noFill/>
          </p:spPr>
        </p:pic>
        <p:pic>
          <p:nvPicPr>
            <p:cNvPr id="14" name="Picture 32" descr="blackberry-7100i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43" y="1410"/>
              <a:ext cx="653" cy="564"/>
            </a:xfrm>
            <a:prstGeom prst="rect">
              <a:avLst/>
            </a:prstGeom>
            <a:noFill/>
          </p:spPr>
        </p:pic>
        <p:pic>
          <p:nvPicPr>
            <p:cNvPr id="15" name="Picture 33" descr="casio_gps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727" y="2743"/>
              <a:ext cx="524" cy="385"/>
            </a:xfrm>
            <a:prstGeom prst="rect">
              <a:avLst/>
            </a:prstGeom>
            <a:noFill/>
          </p:spPr>
        </p:pic>
        <p:pic>
          <p:nvPicPr>
            <p:cNvPr id="16" name="Picture 34" descr="GarminNuvi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51" y="1337"/>
              <a:ext cx="719" cy="445"/>
            </a:xfrm>
            <a:prstGeom prst="rect">
              <a:avLst/>
            </a:prstGeom>
            <a:noFill/>
          </p:spPr>
        </p:pic>
        <p:pic>
          <p:nvPicPr>
            <p:cNvPr id="17" name="Picture 35" descr="montre-pda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057" y="829"/>
              <a:ext cx="803" cy="526"/>
            </a:xfrm>
            <a:prstGeom prst="rect">
              <a:avLst/>
            </a:prstGeom>
            <a:noFill/>
          </p:spPr>
        </p:pic>
        <p:pic>
          <p:nvPicPr>
            <p:cNvPr id="18" name="Picture 36" descr="p10152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033" y="1894"/>
              <a:ext cx="686" cy="498"/>
            </a:xfrm>
            <a:prstGeom prst="rect">
              <a:avLst/>
            </a:prstGeom>
            <a:noFill/>
          </p:spPr>
        </p:pic>
        <p:pic>
          <p:nvPicPr>
            <p:cNvPr id="19" name="Picture 37" descr="photo0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94" y="950"/>
              <a:ext cx="465" cy="335"/>
            </a:xfrm>
            <a:prstGeom prst="rect">
              <a:avLst/>
            </a:prstGeom>
            <a:noFill/>
          </p:spPr>
        </p:pic>
        <p:pic>
          <p:nvPicPr>
            <p:cNvPr id="20" name="Picture 38" descr="pic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072" y="2741"/>
              <a:ext cx="453" cy="554"/>
            </a:xfrm>
            <a:prstGeom prst="rect">
              <a:avLst/>
            </a:prstGeom>
            <a:noFill/>
          </p:spPr>
        </p:pic>
        <p:pic>
          <p:nvPicPr>
            <p:cNvPr id="21" name="Picture 39" descr="quatech_bluetooth_gp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073" y="2813"/>
              <a:ext cx="799" cy="454"/>
            </a:xfrm>
            <a:prstGeom prst="rect">
              <a:avLst/>
            </a:prstGeom>
            <a:noFill/>
          </p:spPr>
        </p:pic>
        <p:pic>
          <p:nvPicPr>
            <p:cNvPr id="22" name="Picture 40" descr="ppc_ttn3_e_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868" y="1507"/>
              <a:ext cx="388" cy="440"/>
            </a:xfrm>
            <a:prstGeom prst="rect">
              <a:avLst/>
            </a:prstGeom>
            <a:noFill/>
          </p:spPr>
        </p:pic>
        <p:pic>
          <p:nvPicPr>
            <p:cNvPr id="23" name="Picture 41" descr="gps-v-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211" y="1352"/>
              <a:ext cx="737" cy="544"/>
            </a:xfrm>
            <a:prstGeom prst="rect">
              <a:avLst/>
            </a:prstGeom>
            <a:noFill/>
          </p:spPr>
        </p:pic>
        <p:pic>
          <p:nvPicPr>
            <p:cNvPr id="24" name="Picture 42" descr="gps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841" y="2136"/>
              <a:ext cx="348" cy="357"/>
            </a:xfrm>
            <a:prstGeom prst="rect">
              <a:avLst/>
            </a:prstGeom>
            <a:noFill/>
          </p:spPr>
        </p:pic>
        <p:pic>
          <p:nvPicPr>
            <p:cNvPr id="25" name="Picture 43" descr="keychain casino game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3557" y="2184"/>
              <a:ext cx="625" cy="425"/>
            </a:xfrm>
            <a:prstGeom prst="rect">
              <a:avLst/>
            </a:prstGeom>
            <a:noFill/>
          </p:spPr>
        </p:pic>
        <p:pic>
          <p:nvPicPr>
            <p:cNvPr id="26" name="Picture 44" descr="docupen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1" y="2692"/>
              <a:ext cx="333" cy="254"/>
            </a:xfrm>
            <a:prstGeom prst="rect">
              <a:avLst/>
            </a:prstGeom>
            <a:noFill/>
          </p:spPr>
        </p:pic>
        <p:pic>
          <p:nvPicPr>
            <p:cNvPr id="27" name="Picture 45" descr="hires_48_1">
              <a:hlinkClick r:id="rId21"/>
            </p:cNvPr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4332" y="2063"/>
              <a:ext cx="480" cy="516"/>
            </a:xfrm>
            <a:prstGeom prst="rect">
              <a:avLst/>
            </a:prstGeom>
            <a:noFill/>
          </p:spPr>
        </p:pic>
        <p:pic>
          <p:nvPicPr>
            <p:cNvPr id="28" name="Picture 46" descr="hires_48_2">
              <a:hlinkClick r:id="rId23"/>
            </p:cNvPr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340" y="1894"/>
              <a:ext cx="605" cy="605"/>
            </a:xfrm>
            <a:prstGeom prst="rect">
              <a:avLst/>
            </a:prstGeom>
            <a:noFill/>
          </p:spPr>
        </p:pic>
        <p:pic>
          <p:nvPicPr>
            <p:cNvPr id="29" name="Picture 47" descr="pda_palmv_2">
              <a:hlinkClick r:id="rId25"/>
            </p:cNvPr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5006" y="1628"/>
              <a:ext cx="366" cy="516"/>
            </a:xfrm>
            <a:prstGeom prst="rect">
              <a:avLst/>
            </a:prstGeom>
            <a:noFill/>
          </p:spPr>
        </p:pic>
        <p:pic>
          <p:nvPicPr>
            <p:cNvPr id="30" name="Picture 48" descr="htcwizard10">
              <a:hlinkClick r:id="rId27"/>
            </p:cNvPr>
            <p:cNvPicPr>
              <a:picLocks noChangeAspect="1" noChangeArrowheads="1"/>
            </p:cNvPicPr>
            <p:nvPr/>
          </p:nvPicPr>
          <p:blipFill>
            <a:blip r:embed="rId28"/>
            <a:srcRect/>
            <a:stretch>
              <a:fillRect/>
            </a:stretch>
          </p:blipFill>
          <p:spPr bwMode="auto">
            <a:xfrm>
              <a:off x="872" y="2499"/>
              <a:ext cx="702" cy="530"/>
            </a:xfrm>
            <a:prstGeom prst="rect">
              <a:avLst/>
            </a:prstGeom>
            <a:noFill/>
          </p:spPr>
        </p:pic>
        <p:pic>
          <p:nvPicPr>
            <p:cNvPr id="31" name="Picture 49" descr="pda">
              <a:hlinkClick r:id="rId29"/>
            </p:cNvPr>
            <p:cNvPicPr>
              <a:picLocks noChangeAspect="1" noChangeArrowheads="1"/>
            </p:cNvPicPr>
            <p:nvPr/>
          </p:nvPicPr>
          <p:blipFill>
            <a:blip r:embed="rId30"/>
            <a:srcRect/>
            <a:stretch>
              <a:fillRect/>
            </a:stretch>
          </p:blipFill>
          <p:spPr bwMode="auto">
            <a:xfrm>
              <a:off x="2275" y="2112"/>
              <a:ext cx="1064" cy="540"/>
            </a:xfrm>
            <a:prstGeom prst="rect">
              <a:avLst/>
            </a:prstGeom>
            <a:noFill/>
          </p:spPr>
        </p:pic>
        <p:pic>
          <p:nvPicPr>
            <p:cNvPr id="32" name="Picture 50" descr="cell%2520phone%2520clip">
              <a:hlinkClick r:id="rId31"/>
            </p:cNvPr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2396" y="2813"/>
              <a:ext cx="516" cy="516"/>
            </a:xfrm>
            <a:prstGeom prst="rect">
              <a:avLst/>
            </a:prstGeom>
            <a:noFill/>
          </p:spPr>
        </p:pic>
        <p:pic>
          <p:nvPicPr>
            <p:cNvPr id="33" name="Picture 51" descr="BlackBerry-8700c">
              <a:hlinkClick r:id="rId33"/>
            </p:cNvPr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4791" y="2450"/>
              <a:ext cx="702" cy="702"/>
            </a:xfrm>
            <a:prstGeom prst="rect">
              <a:avLst/>
            </a:prstGeom>
            <a:noFill/>
          </p:spPr>
        </p:pic>
      </p:grpSp>
      <p:pic>
        <p:nvPicPr>
          <p:cNvPr id="6" name="Picture 53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419099" y="3836977"/>
            <a:ext cx="2097705" cy="178599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09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of Technologies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195513" y="3086319"/>
            <a:ext cx="3240087" cy="2952750"/>
            <a:chOff x="1474" y="1706"/>
            <a:chExt cx="2041" cy="186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474" y="1706"/>
              <a:ext cx="2041" cy="1860"/>
            </a:xfrm>
            <a:prstGeom prst="ellipse">
              <a:avLst/>
            </a:prstGeom>
            <a:solidFill>
              <a:srgbClr val="800000">
                <a:alpha val="50000"/>
              </a:srgbClr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565" y="2659"/>
              <a:ext cx="1225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Internet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922713" y="3143469"/>
            <a:ext cx="3457575" cy="2952750"/>
            <a:chOff x="2562" y="1752"/>
            <a:chExt cx="2178" cy="1860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562" y="1752"/>
              <a:ext cx="2041" cy="186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560" y="2523"/>
              <a:ext cx="1180" cy="51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Mobile Devices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059113" y="1719482"/>
            <a:ext cx="3240087" cy="2952750"/>
            <a:chOff x="2018" y="845"/>
            <a:chExt cx="2041" cy="1860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018" y="845"/>
              <a:ext cx="2041" cy="1860"/>
            </a:xfrm>
            <a:prstGeom prst="ellipse">
              <a:avLst/>
            </a:prstGeom>
            <a:solidFill>
              <a:srgbClr val="CCFFCC">
                <a:alpha val="50000"/>
              </a:srgbClr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226" y="1201"/>
              <a:ext cx="1769" cy="51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GIS/ Spatial Database</a:t>
              </a:r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203575" y="3302219"/>
            <a:ext cx="1152525" cy="822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Web GIS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140200" y="3807044"/>
            <a:ext cx="1152525" cy="579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LBS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95738" y="4670644"/>
            <a:ext cx="1368425" cy="822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Mobile Internet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03800" y="3230782"/>
            <a:ext cx="1295400" cy="822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Mobile GIS</a:t>
            </a:r>
          </a:p>
        </p:txBody>
      </p:sp>
    </p:spTree>
    <p:extLst>
      <p:ext uri="{BB962C8B-B14F-4D97-AF65-F5344CB8AC3E}">
        <p14:creationId xmlns:p14="http://schemas.microsoft.com/office/powerpoint/2010/main" val="28254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main origin of Location-Based Services (LBS) was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E911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(Enhanced 911) mandate, which the U.S. government passed in 1996.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mandate was for mobile-network operators to locate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emergency callers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prescribed accuracy, so that the operators could deliver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caller’s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location to Public Safety Answering Points.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Cellular technology couldn’t fulfill these accuracy demands back then, so operators started enormous efforts to introduce advanced positioning methods.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E911 Phase 1: Wireless network operators must identify the phone number and cell phone tower used by callers, within six minutes of a request by a </a:t>
            </a:r>
            <a:r>
              <a:rPr lang="en-US" dirty="0" smtClean="0"/>
              <a:t>PSAP (public safety answering point).</a:t>
            </a:r>
          </a:p>
          <a:p>
            <a:endParaRPr lang="en-US" dirty="0"/>
          </a:p>
          <a:p>
            <a:r>
              <a:rPr lang="en-US" dirty="0"/>
              <a:t>E911 Phase </a:t>
            </a:r>
            <a:r>
              <a:rPr lang="en-US" dirty="0" smtClean="0"/>
              <a:t>2:</a:t>
            </a:r>
          </a:p>
          <a:p>
            <a:pPr lvl="1"/>
            <a:r>
              <a:rPr lang="en-US" dirty="0" smtClean="0"/>
              <a:t>95</a:t>
            </a:r>
            <a:r>
              <a:rPr lang="en-US" dirty="0"/>
              <a:t>% of a network </a:t>
            </a:r>
            <a:r>
              <a:rPr lang="en-US" dirty="0" smtClean="0"/>
              <a:t>operator’s </a:t>
            </a:r>
            <a:r>
              <a:rPr lang="en-US" dirty="0"/>
              <a:t>in-service phones must be E911 compliant </a:t>
            </a:r>
            <a:r>
              <a:rPr lang="en-US" dirty="0" smtClean="0"/>
              <a:t>(“location capable”) </a:t>
            </a:r>
            <a:r>
              <a:rPr lang="en-US" dirty="0"/>
              <a:t>by December 31, 2005. </a:t>
            </a:r>
            <a:endParaRPr lang="en-US" dirty="0" smtClean="0"/>
          </a:p>
          <a:p>
            <a:pPr lvl="1"/>
            <a:r>
              <a:rPr lang="en-US" dirty="0" smtClean="0"/>
              <a:t>Wireless </a:t>
            </a:r>
            <a:r>
              <a:rPr lang="en-US" dirty="0"/>
              <a:t>network operators must provide </a:t>
            </a:r>
            <a:r>
              <a:rPr lang="en-US" dirty="0" smtClean="0"/>
              <a:t>the latitude and longitude of </a:t>
            </a:r>
            <a:r>
              <a:rPr lang="en-US" dirty="0"/>
              <a:t>callers within 300 meters, within six minutes of a request by a PSAP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gain returns on the E911 investments, operators launched a series of commercial LBSs.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most cases, these consisted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finder services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that, on request, delivered to users a list of nearby points of interest, such as restaurants or gas stations.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However, most users weren’t interested in this kind of LBS, so many operators quickly phased out their LBS offerings and stopped related development efforts.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emergence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-capable mobile devices, the advent of the Web 2.0 paradigm, and the introduction of 3G broadband wireless services were among the enabling developments.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timeline of the most significant developments and landmark events in the short history of LBS is depicted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figure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70392"/>
            <a:ext cx="8001000" cy="382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249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LBSs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reactive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requiring user initiation of service requests.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They were also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self-referencing and single-targeted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meaning concerned only with one mobile user location.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They were mainly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content-oriented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providing only information based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location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LBSs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were “operator” centered and owned.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30822</TotalTime>
  <Words>799</Words>
  <Application>Microsoft Office PowerPoint</Application>
  <PresentationFormat>On-screen Show (4:3)</PresentationFormat>
  <Paragraphs>75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Mobile Computing</vt:lpstr>
      <vt:lpstr>Location-based Services: Definition</vt:lpstr>
      <vt:lpstr>Convergence of Technologies</vt:lpstr>
      <vt:lpstr>History</vt:lpstr>
      <vt:lpstr>History</vt:lpstr>
      <vt:lpstr>History</vt:lpstr>
      <vt:lpstr>History</vt:lpstr>
      <vt:lpstr>History</vt:lpstr>
      <vt:lpstr>Evolution</vt:lpstr>
      <vt:lpstr>Evolution</vt:lpstr>
      <vt:lpstr>Maps</vt:lpstr>
      <vt:lpstr>Maps</vt:lpstr>
      <vt:lpstr>Smartphone LBS</vt:lpstr>
    </vt:vector>
  </TitlesOfParts>
  <Company>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Computing</dc:title>
  <dc:creator>Christian Poellabauer</dc:creator>
  <cp:lastModifiedBy>Microsoft</cp:lastModifiedBy>
  <cp:revision>452</cp:revision>
  <cp:lastPrinted>2018-02-11T19:34:12Z</cp:lastPrinted>
  <dcterms:created xsi:type="dcterms:W3CDTF">2014-03-08T16:06:28Z</dcterms:created>
  <dcterms:modified xsi:type="dcterms:W3CDTF">2020-03-20T06:27:01Z</dcterms:modified>
</cp:coreProperties>
</file>