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A6BC-1B0D-4980-80A0-FFFFBB9A8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17302-FC94-4A4A-8728-3C5C7166F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3007F-93FA-4B5E-B455-2534D460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5D40A-1F82-4433-853B-B572FB62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FFCFA-20D2-4669-A689-DDF0507B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F318-2CB1-43E2-88DE-04E5E8DC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03278-2F74-4F3B-B599-99ABB3E61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E3396-5C43-44E7-91FD-27135640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E1A2-E04C-43ED-8063-F3214541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3BF4C-9582-4509-90BD-18565320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7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C8B81-C5E0-4A87-99AD-3C099CC4C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9BF50-3DFC-415D-AFAA-C8E1520C0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46B4C-4FEC-41E5-B9A0-44C648F3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845EE-0C05-444D-8601-4AD476C6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8DA4F-FD33-41F0-B826-8A7A45A0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4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8A1A-D876-48D7-9E1A-E95F1661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0C8FE-C7D9-41DF-8E43-EFDC2233C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FEEE6-C5CD-4FC6-A413-1539A6FF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4360A-0D23-48A0-A04A-71EB2278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F3379-3572-42B5-91BD-E901CEFE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40E4-5F0E-473B-AB3A-E0DF9F8C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72D50-7F0B-4A53-9DBC-E476D8959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3F06-5BFE-49AB-BE57-21035C60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C8C3B-941D-474B-A7E0-2E6A6B37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88BCA-055E-4DC0-A7E7-3F8989DF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5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6B7C-4109-4D94-B300-9DDE2F5B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435F9-F488-49B4-AEED-D4E16D839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899BC-ADB1-44FA-9FE6-5BCB29E0F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BB405-EB84-472C-9E42-C1B40803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AE63E-82E9-4A66-9DD2-E4882CA3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3ACC-B8B0-451B-908D-F7308C67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4ABC-706D-4F54-95F2-563A307F3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DE022-50FB-419D-910D-3BC613C8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BD3D0-8A6E-4CD2-8366-FAEDACBE4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0B25B-EE3C-4ED0-A861-8A6CF5A72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25211-DCB4-462C-BE0C-45B10B43B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8DCE0-15B7-4315-9138-290EBCE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26733-1E34-48C1-85A1-C208E361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ED27B-A1B4-4FBF-85DF-89C4EFE6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6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5CF1-05A4-43B5-BD8E-6E348F18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033CF-192D-41C9-8C67-11EBAE60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8B2D2-D231-48A5-AEF9-9F661DEC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BBB9A-7685-4246-AD8C-ACB318A5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85227-5193-45D3-95C6-2F9CA499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9E0FAF-2B2F-40D6-B11F-2756646F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F3C9E-8EE9-49F8-AFBF-4607C383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5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CFB8-4833-4494-A04C-EDCB7325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DC6FB-91E6-4E1E-BAAF-1B36561A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93A4F-1D61-4CE4-9167-033BD34B8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85760-51D1-4DDB-B0A9-B574D028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D359A-A6FA-45A4-918A-096F9402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8DC22-0A1F-46D5-B23D-2E9DEA1F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581C-035C-42A2-9D03-E3F9E39A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9E8D7-FBE0-4118-9BB3-6CA2836E3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AF287-8EBD-4FAC-B18D-05C3E89B4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91C3B-D2D1-42D3-8DCA-7036A405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E3F7-A072-46AC-8E6A-0347C555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89C1C-C36A-4207-A856-1C6C1402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0CD07-F2BC-49CA-98D2-8FEB5FE6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C281E-8E3C-40A5-A1D5-F32E6E904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5A41-D21E-498D-BF4C-49ACC381C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8401-2412-491F-BCEF-FA2BA72F446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5CB2-0ED7-4756-9E03-C50BDE763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5C86D-D75A-4E34-BC9C-7656B53E6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D8E0-D433-47CF-966B-78B4FF93B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01E5-A545-4801-BACB-8884F7C20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E-Business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A78C3-89A0-44D7-8D85-DBD693122F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2253894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D77D-631B-4B6D-9699-D1EC972E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Table tag attributes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EDB7-B4BA-4A48-9EA7-7E37AA34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dirty="0"/>
              <a:t>Border - &lt;table border=“5”&gt; displays the cell boundaries, accordingly. Width - &lt;table width=“75%&gt; sets</a:t>
            </a:r>
            <a:br>
              <a:rPr lang="en-US" dirty="0"/>
            </a:br>
            <a:r>
              <a:rPr lang="en-US" dirty="0"/>
              <a:t>the width of the table, accordingly. Height - &lt;table height=“100%”&gt; sets the height of the table,</a:t>
            </a:r>
            <a:br>
              <a:rPr lang="en-US" dirty="0"/>
            </a:br>
            <a:r>
              <a:rPr lang="en-US" dirty="0"/>
              <a:t>accordingly. Cellpadding - &lt;table cellpadding=“10”&gt; refers to distance between the cells in pixels.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89A04-5069-4D82-BFF2-9358A0A4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A05CE-2839-49A6-AED7-FC6125E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Cellspacing</a:t>
            </a:r>
            <a:r>
              <a:rPr lang="en-US" dirty="0"/>
              <a:t> - &lt;table </a:t>
            </a:r>
            <a:r>
              <a:rPr lang="en-US" dirty="0" err="1"/>
              <a:t>cellspacing</a:t>
            </a:r>
            <a:r>
              <a:rPr lang="en-US" dirty="0"/>
              <a:t>=“5”&gt; refers to distance between cell boundaries and content enclosed in</a:t>
            </a:r>
            <a:br>
              <a:rPr lang="en-US" dirty="0"/>
            </a:br>
            <a:r>
              <a:rPr lang="en-US" dirty="0"/>
              <a:t>terms of pixels. Color - &lt;table </a:t>
            </a:r>
            <a:r>
              <a:rPr lang="en-US" dirty="0" err="1"/>
              <a:t>bgcolor</a:t>
            </a:r>
            <a:r>
              <a:rPr lang="en-US" dirty="0"/>
              <a:t>=“#</a:t>
            </a:r>
            <a:r>
              <a:rPr lang="en-US" dirty="0" err="1"/>
              <a:t>cccccc</a:t>
            </a:r>
            <a:r>
              <a:rPr lang="en-US" dirty="0"/>
              <a:t>”&gt; provides background color to the table (you can also</a:t>
            </a:r>
            <a:br>
              <a:rPr lang="en-US" dirty="0"/>
            </a:br>
            <a:r>
              <a:rPr lang="en-US" dirty="0"/>
              <a:t>provide color name instead of RGB value code). &lt;table background=“tablebg.gif”&gt; supplies an image in</a:t>
            </a:r>
            <a:br>
              <a:rPr lang="en-US" dirty="0"/>
            </a:br>
            <a:r>
              <a:rPr lang="en-US" dirty="0"/>
              <a:t>the table background.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9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D86A-4FAF-4A83-843B-1EE93340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Attributes for &lt;TD&gt; tag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752AF-EFD3-495E-BE28-433CA5A5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dirty="0"/>
              <a:t>Width - &lt;td width=“50%”&gt; specifies width of a cell with reference to the table width. Align - &lt;td</a:t>
            </a:r>
            <a:br>
              <a:rPr lang="en-US" dirty="0"/>
            </a:br>
            <a:r>
              <a:rPr lang="en-US" dirty="0"/>
              <a:t>align=“center”&gt; is used to align the text in a cell accordingly (you can also use left and right as values of</a:t>
            </a:r>
            <a:br>
              <a:rPr lang="en-US" dirty="0"/>
            </a:br>
            <a:r>
              <a:rPr lang="en-US" dirty="0"/>
              <a:t>‘align’). </a:t>
            </a:r>
            <a:r>
              <a:rPr lang="en-US" dirty="0" err="1"/>
              <a:t>Valign</a:t>
            </a:r>
            <a:r>
              <a:rPr lang="en-US" dirty="0"/>
              <a:t>- &lt;td </a:t>
            </a:r>
            <a:r>
              <a:rPr lang="en-US" dirty="0" err="1"/>
              <a:t>valign</a:t>
            </a:r>
            <a:r>
              <a:rPr lang="en-US" dirty="0"/>
              <a:t>=“top”&gt; is used to vertically align the text in a cell (you can also use bottom or</a:t>
            </a:r>
            <a:br>
              <a:rPr lang="en-US" dirty="0"/>
            </a:br>
            <a:r>
              <a:rPr lang="en-US" dirty="0"/>
              <a:t>middle as values of ‘</a:t>
            </a:r>
            <a:r>
              <a:rPr lang="en-US" dirty="0" err="1"/>
              <a:t>valign</a:t>
            </a:r>
            <a:r>
              <a:rPr lang="en-US" dirty="0"/>
              <a:t>’)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9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FBF9-68B8-4215-8944-A58DCEDB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a table to set up a page with a margin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4289C-10E4-4680-B37D-3D17B2172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dirty="0"/>
              <a:t>Set the table’s height to 100% using the &lt;table&gt; tag’s height attribute. First column is the margin. Use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bgcolor</a:t>
            </a:r>
            <a:r>
              <a:rPr lang="en-US" dirty="0"/>
              <a:t>’ or ‘background’ attribute to define color or image for the margin. Also set width of the margin as</a:t>
            </a:r>
            <a:br>
              <a:rPr lang="en-US" dirty="0"/>
            </a:br>
            <a:r>
              <a:rPr lang="en-US" dirty="0"/>
              <a:t>desired. Second column is where one can put all the regular text and the graphics. Note the following</a:t>
            </a:r>
            <a:br>
              <a:rPr lang="en-US" dirty="0"/>
            </a:br>
            <a:r>
              <a:rPr lang="en-US" dirty="0"/>
              <a:t>example: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0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FF76-7EC3-4A96-83C4-73282551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0DD7A-171C-4660-B510-83E2E5D83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&lt;HTML&gt; &lt;HEAD&gt;&lt;TITLE&gt;A Page with a Left-Hand Margin&lt;/TITLE&gt; &lt;/HEAD&gt; &lt;BODY</a:t>
            </a:r>
            <a:br>
              <a:rPr lang="en-US" dirty="0"/>
            </a:br>
            <a:r>
              <a:rPr lang="en-US" dirty="0"/>
              <a:t>LEFTMARGIN="0" TOPMARGIN="0" MARGINWIDTH="0" MARGINHEIGHT="0"&gt; &lt;TABLE</a:t>
            </a:r>
            <a:br>
              <a:rPr lang="en-US" dirty="0"/>
            </a:br>
            <a:r>
              <a:rPr lang="en-US" dirty="0"/>
              <a:t>HEIGHT="100%"&gt; &lt;TR&gt;</a:t>
            </a:r>
            <a:br>
              <a:rPr lang="en-US" dirty="0"/>
            </a:br>
            <a:r>
              <a:rPr lang="en-US" dirty="0"/>
              <a:t>&lt;TD BACKGROUND=“image2.gif" WIDTH="100"&gt; &lt;/TD&gt; &lt;TD VALIGN="TOP"&gt; This</a:t>
            </a:r>
            <a:br>
              <a:rPr lang="en-US" dirty="0"/>
            </a:br>
            <a:r>
              <a:rPr lang="en-US" dirty="0"/>
              <a:t>section contains the contents of your web page. &lt;/TD&gt; &lt;/TR&gt; &lt;/TABLE&gt; &lt;/BODY&gt; &lt;/HTML&gt; </a:t>
            </a:r>
          </a:p>
          <a:p>
            <a:r>
              <a:rPr lang="en-US" dirty="0"/>
              <a:t>‘ </a:t>
            </a:r>
            <a:r>
              <a:rPr lang="en-US" dirty="0" err="1"/>
              <a:t>nbsp</a:t>
            </a:r>
            <a:r>
              <a:rPr lang="en-US" dirty="0"/>
              <a:t>’ is the code for a blank space in HTML.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03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E62C-7F18-4A98-903E-401847F5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CC0EB-B96B-4D4E-92F7-C5D21385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dirty="0"/>
              <a:t>A form is a web page populated with text boxes, drop-down lists and commands buttons to get information</a:t>
            </a:r>
            <a:br>
              <a:rPr lang="en-US" dirty="0"/>
            </a:br>
            <a:r>
              <a:rPr lang="en-US" dirty="0"/>
              <a:t>from the user. Its basic tag is &lt;form&gt; and &lt;/form&gt;. ‘Action’ and ‘Method’ are the two attributes used in</a:t>
            </a:r>
            <a:br>
              <a:rPr lang="en-US" dirty="0"/>
            </a:br>
            <a:r>
              <a:rPr lang="en-US" dirty="0"/>
              <a:t>the form tag as shown below to transport the information received form the user to a particular URL or a</a:t>
            </a:r>
            <a:br>
              <a:rPr lang="en-US" dirty="0"/>
            </a:br>
            <a:r>
              <a:rPr lang="en-US" dirty="0"/>
              <a:t>file: &lt;Form action=http://www.forms.com Method=post&gt;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4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A4A4-AA52-483D-97A4-16830DC7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4880-6CF7-4622-9D35-660F8F29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Types</a:t>
            </a:r>
            <a:br>
              <a:rPr lang="en-US" b="1" dirty="0"/>
            </a:br>
            <a:r>
              <a:rPr lang="en-US" dirty="0"/>
              <a:t>Submit/Reset button Text boxes Text area Check boxes Radio buttons Lists</a:t>
            </a:r>
            <a:br>
              <a:rPr lang="en-US" dirty="0"/>
            </a:br>
            <a:r>
              <a:rPr lang="en-US" b="1" dirty="0"/>
              <a:t>Submit and reset button</a:t>
            </a:r>
            <a:br>
              <a:rPr lang="en-US" b="1" dirty="0"/>
            </a:br>
            <a:r>
              <a:rPr lang="en-US" dirty="0"/>
              <a:t>To create a submit or reset button use the following instruction within the form tag: &lt;Input type=“submit”</a:t>
            </a:r>
            <a:br>
              <a:rPr lang="en-US" dirty="0"/>
            </a:br>
            <a:r>
              <a:rPr lang="en-US" dirty="0"/>
              <a:t>value=“label”&gt; &lt;Input type=“Reset” value=“label”&gt;</a:t>
            </a:r>
            <a:br>
              <a:rPr lang="en-US" dirty="0"/>
            </a:br>
            <a:r>
              <a:rPr lang="en-US" dirty="0"/>
              <a:t>“Label” is the value that appears on the button. You may not want to use ‘value’ attribute. When the submit </a:t>
            </a:r>
            <a:br>
              <a:rPr lang="en-US" dirty="0"/>
            </a:br>
            <a:r>
              <a:rPr lang="en-US" dirty="0"/>
              <a:t>button is clicked, the form data is shipped to the URL specified by the &lt;form&gt; tag’s action attribute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46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0AE0-0D8C-42F8-B5FB-F3A267BA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TextArea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A7FB9-187C-4D0B-9F0A-106DB3626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&lt;HTML&gt; &lt;HEAD&gt;&lt;TITLE&gt;Text Area Example&lt;/TITLE&gt; &lt;/HEAD&gt; &lt;BODY&gt; &lt;H3&gt;Today's</a:t>
            </a:r>
            <a:br>
              <a:rPr lang="en-US" dirty="0"/>
            </a:br>
            <a:r>
              <a:rPr lang="en-US" dirty="0"/>
              <a:t>Burning Question&lt;/H3&gt; &lt;FORM ACTION="http://www.gov.pk/scritps/test.asp"</a:t>
            </a:r>
            <a:br>
              <a:rPr lang="en-US" dirty="0"/>
            </a:br>
            <a:r>
              <a:rPr lang="en-US" dirty="0"/>
              <a:t>METHOD="POST"&gt; First Name: &lt;INPUT TYPE="TEXT" NAME="First"&gt;</a:t>
            </a:r>
            <a:br>
              <a:rPr lang="en-US" dirty="0"/>
            </a:b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Last Name: &lt;INPUT TYPE="TEXT" NAME="Last"&gt;</a:t>
            </a:r>
            <a:br>
              <a:rPr lang="en-US" dirty="0"/>
            </a:b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Today's &lt;I&gt;Burning Question&lt;/I&gt;: &lt;B&gt;How to make Pakistan a developed</a:t>
            </a:r>
            <a:br>
              <a:rPr lang="en-US" dirty="0"/>
            </a:br>
            <a:r>
              <a:rPr lang="en-US" dirty="0"/>
              <a:t>country?&lt;/B&gt;</a:t>
            </a:r>
            <a:br>
              <a:rPr lang="en-US" dirty="0"/>
            </a:b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Please enter your answer in the text area below: &lt;BR&gt; &lt;TEXTAREA NAME="Answer" ROWS="10"</a:t>
            </a:r>
            <a:br>
              <a:rPr lang="en-US" dirty="0"/>
            </a:br>
            <a:r>
              <a:rPr lang="en-US" dirty="0"/>
              <a:t>COLS="60"&gt; &lt;/TEXTAREA&gt;</a:t>
            </a:r>
            <a:br>
              <a:rPr lang="en-US" dirty="0"/>
            </a:b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&lt;INPUT TYPE="SUBMIT" VALUE="I Know!"&gt; &lt;INPUT TYPE="RESET"&gt; &lt;/FORM&gt;</a:t>
            </a:r>
            <a:br>
              <a:rPr lang="en-US" dirty="0"/>
            </a:br>
            <a:r>
              <a:rPr lang="en-US" dirty="0"/>
              <a:t>&lt;/BODY&gt; 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4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CD48-5216-4925-8C6A-0125EAB5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Radio buttons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B6B54-0B5D-454B-956A-65B32A43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dirty="0"/>
              <a:t>Instead of yes/no choices, you might want your readers to have one choice out of many options. For that</a:t>
            </a:r>
            <a:br>
              <a:rPr lang="en-US" dirty="0"/>
            </a:br>
            <a:r>
              <a:rPr lang="en-US" dirty="0"/>
              <a:t>Radio buttons can be used. General format &lt;input type=“radio” Name=“field name” value=“value”&gt; You</a:t>
            </a:r>
            <a:br>
              <a:rPr lang="en-US" dirty="0"/>
            </a:br>
            <a:r>
              <a:rPr lang="en-US" dirty="0"/>
              <a:t>supply the same field name to all the radio buttons that you want to group together. ‘Value’ is the unique</a:t>
            </a:r>
            <a:br>
              <a:rPr lang="en-US" dirty="0"/>
            </a:br>
            <a:r>
              <a:rPr lang="en-US" dirty="0"/>
              <a:t>text string that specifies the value of the option when it is selected.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88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FA183-308A-4CCD-B651-35CC89D9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E90F3-A339-4F51-BE4F-41263AF3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&lt;HTML&gt; &lt;HEAD&gt;&lt;TITLE&gt;Radio Button Example&lt;/TITLE&gt; &lt;/HEAD&gt; &lt;BODY&gt;</a:t>
            </a:r>
            <a:br>
              <a:rPr lang="en-US" dirty="0"/>
            </a:br>
            <a:r>
              <a:rPr lang="en-US" dirty="0"/>
              <a:t>&lt;H3&gt;Survey&lt;/H3&gt; &lt;FORM ACTION="http://www.sad.com/scripts/formtest.asp"</a:t>
            </a:r>
            <a:br>
              <a:rPr lang="en-US" dirty="0"/>
            </a:br>
            <a:r>
              <a:rPr lang="en-US" dirty="0"/>
              <a:t>METHOD="POST"&gt; Which of the following best describes your current income </a:t>
            </a:r>
            <a:br>
              <a:rPr lang="en-US" dirty="0"/>
            </a:br>
            <a:r>
              <a:rPr lang="en-US" dirty="0"/>
              <a:t>level:&lt;BR&gt;&lt;BR&gt;&lt;INPUT TYPE="RADIO" NAME=“Income" VALUE="Poverty"&gt;living below the</a:t>
            </a:r>
            <a:br>
              <a:rPr lang="en-US" dirty="0"/>
            </a:br>
            <a:r>
              <a:rPr lang="en-US" dirty="0"/>
              <a:t>poverty line&lt;BR&gt; &lt;INPUT TYPE="RADIO" NAME=“Income" VALUE=“Middle” Checked&gt;living at</a:t>
            </a:r>
            <a:br>
              <a:rPr lang="en-US" dirty="0"/>
            </a:br>
            <a:r>
              <a:rPr lang="en-US" dirty="0"/>
              <a:t>the level of middle class&lt;BR&gt; &lt;INPUT TYPE="RADIO" NAME=“Income" VALUE=“Upper"&gt;living</a:t>
            </a:r>
            <a:br>
              <a:rPr lang="en-US" dirty="0"/>
            </a:br>
            <a:r>
              <a:rPr lang="en-US" dirty="0"/>
              <a:t>at the level </a:t>
            </a:r>
            <a:r>
              <a:rPr lang="en-US" dirty="0" err="1"/>
              <a:t>ofupper</a:t>
            </a:r>
            <a:r>
              <a:rPr lang="en-US" dirty="0"/>
              <a:t> class&lt;BR&gt;&lt;BR&gt;</a:t>
            </a:r>
            <a:br>
              <a:rPr lang="en-US" dirty="0"/>
            </a:br>
            <a:r>
              <a:rPr lang="en-US" dirty="0"/>
              <a:t>Which of the following best describes your political inclination :&lt;BR&gt;&lt;BR&gt;&lt;INPUT TYPE="RADIO"</a:t>
            </a:r>
            <a:br>
              <a:rPr lang="en-US" dirty="0"/>
            </a:br>
            <a:r>
              <a:rPr lang="en-US" dirty="0"/>
              <a:t>NAME="Politics" VALUE=“Nationalist" CHECKED&gt;Worker of Nationalist Party&lt;BR&gt; &lt;INPUT</a:t>
            </a:r>
            <a:br>
              <a:rPr lang="en-US" dirty="0"/>
            </a:br>
            <a:r>
              <a:rPr lang="en-US" dirty="0"/>
              <a:t>TYPE="RADIO" NAME="Politics" VALUE=“Socialist"&gt;Member of Socialist Party&lt;BR&gt;</a:t>
            </a:r>
            <a:br>
              <a:rPr lang="en-US" dirty="0"/>
            </a:br>
            <a:r>
              <a:rPr lang="en-US" dirty="0"/>
              <a:t>&lt;INPUT TYPE="RADIO" NAME="Politics" VALUE=“Republican"&gt;Supporter </a:t>
            </a:r>
            <a:r>
              <a:rPr lang="en-US" dirty="0" err="1"/>
              <a:t>ofRepublican</a:t>
            </a:r>
            <a:br>
              <a:rPr lang="en-US" dirty="0"/>
            </a:br>
            <a:r>
              <a:rPr lang="en-US" dirty="0"/>
              <a:t>Party&lt;BR&gt; &lt;INPUT TYPE="RADIO" NAME="Politics" VALUE=“None"&gt;None of the above&lt;BR&gt;</a:t>
            </a:r>
            <a:br>
              <a:rPr lang="en-US" dirty="0"/>
            </a:br>
            <a:r>
              <a:rPr lang="en-US" dirty="0"/>
              <a:t>&lt;P&gt;</a:t>
            </a:r>
            <a:br>
              <a:rPr lang="en-US" dirty="0"/>
            </a:br>
            <a:r>
              <a:rPr lang="en-US" dirty="0"/>
              <a:t>&lt;INPUT TYPE="SUBMIT" VALUE="Submit"&gt; &lt;INPUT TYPE="RESET"&gt; &lt;/FORM&gt; &lt;/BODY&gt;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9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2AE1-21AE-40E6-AD22-BC97AB22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890E-5291-45DD-8779-C2F24E75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Changing colors in a page</a:t>
            </a:r>
            <a:br>
              <a:rPr lang="en-US" b="1" dirty="0"/>
            </a:br>
            <a:r>
              <a:rPr lang="en-US" dirty="0"/>
              <a:t>In order to provide a specific background color to a web page, an attribute ‘</a:t>
            </a:r>
            <a:r>
              <a:rPr lang="en-US" dirty="0" err="1"/>
              <a:t>bgcolor</a:t>
            </a:r>
            <a:r>
              <a:rPr lang="en-US" dirty="0"/>
              <a:t>’ is used in the body tag.</a:t>
            </a:r>
            <a:br>
              <a:rPr lang="en-US" dirty="0"/>
            </a:br>
            <a:r>
              <a:rPr lang="en-US" dirty="0"/>
              <a:t>We can also use ‘text’ and ‘link’ attributes, respectively, in the body tag to assign font colors to our text and</a:t>
            </a:r>
            <a:br>
              <a:rPr lang="en-US" dirty="0"/>
            </a:br>
            <a:r>
              <a:rPr lang="en-US" dirty="0"/>
              <a:t>hyperlinks, as indicated below:</a:t>
            </a:r>
            <a:br>
              <a:rPr lang="en-US" dirty="0"/>
            </a:b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=“Green” text=“white” link=“red”&gt; Instead of giving the color name as value of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bgcolor</a:t>
            </a:r>
            <a:r>
              <a:rPr lang="en-US" dirty="0"/>
              <a:t>’ one can also provide value in terms of a six digit code based on hexadecimal numbers called RGB</a:t>
            </a:r>
            <a:br>
              <a:rPr lang="en-US" dirty="0"/>
            </a:br>
            <a:r>
              <a:rPr lang="en-US" dirty="0"/>
              <a:t>values, </a:t>
            </a:r>
            <a:r>
              <a:rPr lang="en-US" dirty="0" err="1"/>
              <a:t>e.g</a:t>
            </a:r>
            <a:r>
              <a:rPr lang="en-US" dirty="0"/>
              <a:t>, #00FF00 refers to pure green color. RGB values are set according to following rule: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08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4002-D2D0-4601-943A-70FA86EB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47EB-E5FC-4679-8708-2C0C3F8CF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&lt;HTML&gt;&lt;BODY&gt; &lt;FORM ACTION="http://www.sad.com/scripts/formtest.asp"</a:t>
            </a:r>
            <a:br>
              <a:rPr lang="en-US" dirty="0"/>
            </a:br>
            <a:r>
              <a:rPr lang="en-US" dirty="0"/>
              <a:t>METHOD="POST"&gt; Select your nationality :&lt;P&gt; &lt;SELECT NAME=“Nationality" SIZE="4"&gt;</a:t>
            </a:r>
            <a:br>
              <a:rPr lang="en-US" dirty="0"/>
            </a:br>
            <a:r>
              <a:rPr lang="en-US" dirty="0"/>
              <a:t>&lt;OPTION&gt;American&lt;/OPTION&gt;</a:t>
            </a:r>
            <a:br>
              <a:rPr lang="en-US" dirty="0"/>
            </a:br>
            <a:r>
              <a:rPr lang="en-US" dirty="0"/>
              <a:t>&lt;OPTION&gt;Australian&lt;/OPTION&gt; &lt;OPTION&gt;Hungarian&lt;/OPTION&gt;</a:t>
            </a:r>
            <a:br>
              <a:rPr lang="en-US" dirty="0"/>
            </a:br>
            <a:r>
              <a:rPr lang="en-US" dirty="0"/>
              <a:t>&lt;OPTION&gt;Indian&lt;/OPTION&gt; &lt;OPTION&gt;Iranian&lt;/OPTION&gt;</a:t>
            </a:r>
          </a:p>
          <a:p>
            <a:r>
              <a:rPr lang="en-US" dirty="0"/>
              <a:t> &lt;OPTION SELECTED&gt;Pakistani&lt;/OPTION&gt; &lt;OPTION&gt;French&lt;/OPTION&gt; &lt;/SELECT&gt;</a:t>
            </a:r>
          </a:p>
          <a:p>
            <a:r>
              <a:rPr lang="en-US" dirty="0"/>
              <a:t>&lt;P&gt; Select your</a:t>
            </a:r>
            <a:br>
              <a:rPr lang="en-US" dirty="0"/>
            </a:br>
            <a:r>
              <a:rPr lang="en-US" dirty="0"/>
              <a:t>favorite city:&lt;P&gt; &lt;SELECT NAME="City"&gt; &lt;OPTION&gt;Sydney&lt;/OPTION&gt;</a:t>
            </a:r>
            <a:br>
              <a:rPr lang="en-US" dirty="0"/>
            </a:br>
            <a:r>
              <a:rPr lang="en-US" dirty="0"/>
              <a:t>&lt;OPTION&gt;London&lt;/OPTION&gt; &lt;OPTION SELECTED&gt;Lahore&lt;/OPTION&gt; &lt;/SELECT&gt;&lt;P&gt;</a:t>
            </a:r>
            <a:br>
              <a:rPr lang="en-US" dirty="0"/>
            </a:br>
            <a:r>
              <a:rPr lang="en-US" dirty="0"/>
              <a:t>Countries visited last year:&lt;P&gt; &lt;SELECT NAME=“Countries" SIZE="5" MULTIPLE&gt; &lt;OPTION&gt;Canada&lt;/OPTION&gt; &lt;OPTION&gt;Russia&lt;/OPTION&gt; &lt;OPTION&gt;England&lt;/OPTION&gt;</a:t>
            </a:r>
            <a:br>
              <a:rPr lang="en-US" dirty="0"/>
            </a:br>
            <a:r>
              <a:rPr lang="en-US" dirty="0"/>
              <a:t>&lt;OPTION&gt;Egypt&lt;/OPTION&gt; &lt;OPTION&gt;Saudi Arabia&lt;/OPTION&gt; &lt;/SELECT&gt;</a:t>
            </a:r>
            <a:br>
              <a:rPr lang="en-US" dirty="0"/>
            </a:br>
            <a:r>
              <a:rPr lang="en-US" dirty="0"/>
              <a:t>&lt;/BODY&gt;&lt;/HTML&gt;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4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CC9E-2A57-4792-9FE7-DEBCCEC2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FRAMES AND IMAGES IN HTML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CCC6-8817-4F24-BCF1-5680D833D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General format</a:t>
            </a:r>
            <a:br>
              <a:rPr lang="en-US" b="1" dirty="0"/>
            </a:br>
            <a:r>
              <a:rPr lang="en-US" dirty="0"/>
              <a:t>&lt;Frameset&gt; and &lt;Frame&gt; are the two basic tags. This concept uses two different types of pages –</a:t>
            </a:r>
            <a:br>
              <a:rPr lang="en-US" dirty="0"/>
            </a:br>
            <a:r>
              <a:rPr lang="en-US" dirty="0"/>
              <a:t>frameset page and content pages. Frameset page divides the browser window into a set of frames and</a:t>
            </a:r>
            <a:br>
              <a:rPr lang="en-US" dirty="0"/>
            </a:br>
            <a:r>
              <a:rPr lang="en-US" dirty="0"/>
              <a:t>defines the size of each frame. It also specifies which content pages are displayed in which frame. It has no</a:t>
            </a:r>
            <a:br>
              <a:rPr lang="en-US" dirty="0"/>
            </a:br>
            <a:r>
              <a:rPr lang="en-US" dirty="0"/>
              <a:t>body section (no body tag). Content pages are just regular HTML pages.</a:t>
            </a:r>
            <a:br>
              <a:rPr lang="en-US" dirty="0"/>
            </a:br>
            <a:r>
              <a:rPr lang="en-US" b="1" dirty="0"/>
              <a:t>Dividing the screen horizontally</a:t>
            </a:r>
            <a:br>
              <a:rPr lang="en-US" b="1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&lt;TITLE&gt;Horizontal Frames&lt;/TITLE&gt;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&lt;FRAMESET ROWS="25%,75%"&gt;</a:t>
            </a:r>
            <a:br>
              <a:rPr lang="en-US" dirty="0"/>
            </a:br>
            <a:r>
              <a:rPr lang="en-US" dirty="0"/>
              <a:t>&lt;FRAME&gt;</a:t>
            </a:r>
            <a:br>
              <a:rPr lang="en-US" dirty="0"/>
            </a:br>
            <a:r>
              <a:rPr lang="en-US" dirty="0"/>
              <a:t>&lt;FRAME&gt;</a:t>
            </a:r>
            <a:br>
              <a:rPr lang="en-US" dirty="0"/>
            </a:br>
            <a:r>
              <a:rPr lang="en-US" dirty="0"/>
              <a:t>&lt;/FRAMESET&gt;</a:t>
            </a:r>
            <a:br>
              <a:rPr lang="en-US" dirty="0"/>
            </a:br>
            <a:r>
              <a:rPr lang="en-US" dirty="0"/>
              <a:t>&lt;/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04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D424-AB55-4818-97BA-6C8D3B24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1F982-7625-4770-9EE8-80D0C3282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Dividing the screen vertically</a:t>
            </a:r>
            <a:br>
              <a:rPr lang="en-US" b="1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&lt;TITLE&gt;Vertical Frames&lt;/TITLE&gt;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&lt;FRAMESET COLS="20%,60%,20%"&gt;</a:t>
            </a:r>
            <a:br>
              <a:rPr lang="en-US" dirty="0"/>
            </a:br>
            <a:r>
              <a:rPr lang="en-US" dirty="0"/>
              <a:t>&lt;FRAME&gt;</a:t>
            </a:r>
            <a:br>
              <a:rPr lang="en-US" dirty="0"/>
            </a:br>
            <a:r>
              <a:rPr lang="en-US" dirty="0"/>
              <a:t>&lt;FRAME&gt;</a:t>
            </a:r>
            <a:br>
              <a:rPr lang="en-US" dirty="0"/>
            </a:br>
            <a:r>
              <a:rPr lang="en-US" dirty="0"/>
              <a:t>&lt;FRAME&gt;</a:t>
            </a:r>
            <a:br>
              <a:rPr lang="en-US" dirty="0"/>
            </a:br>
            <a:r>
              <a:rPr lang="en-US" dirty="0"/>
              <a:t>&lt;/FRAMESET&gt;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r>
              <a:rPr lang="en-US" dirty="0"/>
              <a:t>Frames with content - frames.htm &lt;HTML&gt; &lt;HEAD&gt;&lt;TITLE&gt;Horizontal Frames with</a:t>
            </a:r>
            <a:br>
              <a:rPr lang="en-US" dirty="0"/>
            </a:br>
            <a:r>
              <a:rPr lang="en-US" dirty="0"/>
              <a:t>Content&lt;/TITLE&gt; &lt;/HEAD&gt; &lt;FRAMESET ROWS="25%,75%"&gt; &lt;FRAME SRC="1.htm“</a:t>
            </a:r>
            <a:br>
              <a:rPr lang="en-US" dirty="0"/>
            </a:br>
            <a:r>
              <a:rPr lang="en-US" dirty="0"/>
              <a:t>Name=“upper”&gt; &lt;FRAME SRC="2.htm“ Name=“lower”&gt; &lt;/FRAMESET&gt; 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44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A3A0-71FE-458D-BCF3-58E2CE5F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3092-5136-4BCC-B600-1EA7121C4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Frames with content - frames.htm &lt;HTML&gt; &lt;HEAD&gt;&lt;TITLE&gt;Horizontal Frames with</a:t>
            </a:r>
            <a:br>
              <a:rPr lang="en-US"/>
            </a:br>
            <a:r>
              <a:rPr lang="en-US"/>
              <a:t>Content&lt;/TITLE&gt; &lt;/HEAD&gt; &lt;FRAMESET ROWS="25%,75%"&gt; &lt;FRAME SRC="1.htm“</a:t>
            </a:r>
            <a:br>
              <a:rPr lang="en-US"/>
            </a:br>
            <a:r>
              <a:rPr lang="en-US"/>
              <a:t>Name=“upper”&gt; &lt;FRAME SRC="2.htm“ Name=“lower”&gt; &lt;/FRAMESET&gt; 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22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E64B-16FD-4FBE-BC92-764F9ECF5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4E2C-31E7-4385-A0C3-7D2F2785D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&lt;TITLE&gt;Horizontal Frames&lt;/TITLE&gt;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>&lt;H1&gt;This text is from 3.HTM&lt;/H1&gt;</a:t>
            </a:r>
            <a:br>
              <a:rPr lang="en-US" dirty="0"/>
            </a:br>
            <a:r>
              <a:rPr lang="en-US" dirty="0"/>
              <a:t>&lt;H1&gt;&lt;A HREF=“2.htm" TARGET="lower"&gt;This is a link back to 2.HTM&lt;/A&gt;&lt;/H1&gt;</a:t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br>
              <a:rPr lang="en-US" dirty="0"/>
            </a:br>
            <a:r>
              <a:rPr lang="en-US" dirty="0"/>
              <a:t>Ready-made names for frames</a:t>
            </a:r>
            <a:br>
              <a:rPr lang="en-US" dirty="0"/>
            </a:br>
            <a:r>
              <a:rPr lang="en-US" dirty="0"/>
              <a:t>Target=“_self” – loads the new page into the same frame that contains the link Target=“_top” - loads the</a:t>
            </a:r>
            <a:br>
              <a:rPr lang="en-US" dirty="0"/>
            </a:br>
            <a:r>
              <a:rPr lang="en-US" dirty="0"/>
              <a:t>new page into the entire window Target=“_blank” – loads the new page into a new browser window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06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DD4C-BFB5-4E10-8B62-033238B8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719B-0932-47BA-B459-38DF4490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Some frame attributes</a:t>
            </a:r>
            <a:br>
              <a:rPr lang="en-US" b="1"/>
            </a:br>
            <a:r>
              <a:rPr lang="en-US"/>
              <a:t>- NORESIZE – used in the &lt;frame&gt; tag, prevents the surfers from changing the size of the frame</a:t>
            </a:r>
            <a:br>
              <a:rPr lang="en-US"/>
            </a:br>
            <a:r>
              <a:rPr lang="en-US"/>
              <a:t>- SCROLLING – this attribute determines whether a scroll bar appears with a frame (e.g,</a:t>
            </a:r>
            <a:br>
              <a:rPr lang="en-US"/>
            </a:br>
            <a:r>
              <a:rPr lang="en-US"/>
              <a:t>Scrolling=“yes” in the &lt;frame&gt; tag makes it appear)</a:t>
            </a:r>
            <a:br>
              <a:rPr lang="en-US"/>
            </a:br>
            <a:r>
              <a:rPr lang="en-US"/>
              <a:t>- BORDER or FRAMEBORDER – Set this attribute to 0 for not displaying a border between the</a:t>
            </a:r>
            <a:br>
              <a:rPr lang="en-US"/>
            </a:br>
            <a:r>
              <a:rPr lang="en-US"/>
              <a:t>frames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85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9C9A-3B54-48C6-82E9-FD140F4C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05319-E388-4C3A-A082-4E43E0E2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Nesting frames</a:t>
            </a:r>
            <a:br>
              <a:rPr lang="en-US" b="1" dirty="0"/>
            </a:br>
            <a:r>
              <a:rPr lang="en-US" dirty="0"/>
              <a:t>We can further divide a frame into different frames. This concept is called nesting of frames.</a:t>
            </a:r>
            <a:br>
              <a:rPr lang="en-US" dirty="0"/>
            </a:br>
            <a:r>
              <a:rPr lang="en-US" dirty="0"/>
              <a:t>See the following example in this regard:</a:t>
            </a:r>
            <a:br>
              <a:rPr lang="en-US" dirty="0"/>
            </a:br>
            <a:r>
              <a:rPr lang="en-US" dirty="0"/>
              <a:t>&lt;HTML&gt; &lt;HEAD&gt;&lt;TITLE&gt;Nested</a:t>
            </a:r>
            <a:br>
              <a:rPr lang="en-US" dirty="0"/>
            </a:br>
            <a:r>
              <a:rPr lang="en-US" dirty="0"/>
              <a:t>Frames&lt;/TITLE&gt; &lt;/HEAD&gt; &lt;FRAMESET</a:t>
            </a:r>
            <a:br>
              <a:rPr lang="en-US" dirty="0"/>
            </a:br>
            <a:r>
              <a:rPr lang="en-US" dirty="0"/>
              <a:t>ROWS="25%,75%"&gt; &lt;FRAME SRC="1.htm"</a:t>
            </a:r>
            <a:br>
              <a:rPr lang="en-US" dirty="0"/>
            </a:br>
            <a:r>
              <a:rPr lang="en-US" dirty="0"/>
              <a:t>NAME="upper"&gt;</a:t>
            </a:r>
            <a:br>
              <a:rPr lang="en-US" dirty="0"/>
            </a:br>
            <a:r>
              <a:rPr lang="en-US" dirty="0"/>
              <a:t>&lt;FRAMESET COLS="50%,50%"&gt; &lt;FRAME SRC="2.htm" NAME="lower"&gt; &lt;FRAME</a:t>
            </a:r>
            <a:br>
              <a:rPr lang="en-US" dirty="0"/>
            </a:br>
            <a:r>
              <a:rPr lang="en-US" dirty="0"/>
              <a:t>SRC="3.htm" NAME="right"&gt; &lt;/FRAMESET&gt;</a:t>
            </a:r>
            <a:br>
              <a:rPr lang="en-US" dirty="0"/>
            </a:br>
            <a:r>
              <a:rPr lang="en-US" dirty="0"/>
              <a:t>&lt;/FRAMESET&gt;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31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676A-81DB-4178-9513-A2A54201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FCD0F-1586-4FD6-861D-981BA0EE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Images can be links, too</a:t>
            </a:r>
            <a:br>
              <a:rPr lang="en-US" b="1"/>
            </a:br>
            <a:r>
              <a:rPr lang="en-US"/>
              <a:t>We can make images clickable as shown in the following example:</a:t>
            </a:r>
            <a:br>
              <a:rPr lang="en-US"/>
            </a:br>
            <a:r>
              <a:rPr lang="en-US"/>
              <a:t>&lt;HTML&gt; &lt;HEAD&gt;&lt;TITLE&gt;Images Can Be Links, Too&lt;/TITLE&gt; &lt;/HEAD&gt; &lt;BODY&gt; Click this</a:t>
            </a:r>
            <a:br>
              <a:rPr lang="en-US"/>
            </a:br>
            <a:r>
              <a:rPr lang="en-US"/>
              <a:t>house &lt;A HREF=“main.htm"&gt;&lt;IMG SRC="home.gif"&gt;&lt;/A&gt; to return to my home page. &lt;/BODY&gt;</a:t>
            </a:r>
            <a:br>
              <a:rPr lang="en-US"/>
            </a:br>
            <a:r>
              <a:rPr lang="en-US"/>
              <a:t>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9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654A-3847-433A-89FF-4C7C391E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F31E-6406-424A-AC31-0C815971E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Sound Files</a:t>
            </a:r>
            <a:br>
              <a:rPr lang="en-US" b="1" dirty="0"/>
            </a:br>
            <a:r>
              <a:rPr lang="en-US" dirty="0"/>
              <a:t>Sound file formats are: AU,WAV,MP3,MIDI. Sound files can be used in anchor tag as follows: &lt;A</a:t>
            </a:r>
            <a:br>
              <a:rPr lang="en-US" dirty="0"/>
            </a:br>
            <a:r>
              <a:rPr lang="en-US" dirty="0" err="1"/>
              <a:t>href</a:t>
            </a:r>
            <a:r>
              <a:rPr lang="en-US" dirty="0"/>
              <a:t>=“song.wav”&gt;Click here for some greeting!&lt;/A&gt;. We can also embed such files using embed tag.</a:t>
            </a:r>
            <a:br>
              <a:rPr lang="en-US" dirty="0"/>
            </a:br>
            <a:r>
              <a:rPr lang="en-US" dirty="0"/>
              <a:t>Example - Embedding &lt;HTML&gt; &lt;HEAD&gt;&lt;TITLE&gt;Example - Embedding&lt;/TITLE&gt; &lt;/HEAD&gt;</a:t>
            </a:r>
            <a:br>
              <a:rPr lang="en-US" dirty="0"/>
            </a:br>
            <a:r>
              <a:rPr lang="en-US" dirty="0"/>
              <a:t>&lt;BODY&gt; Click the Play button for some nice music:&lt;BR&gt; &lt;EMBED SRC="Skylar.MP3"&gt; &lt;/BODY&gt;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27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99A0-84E9-4AE9-AA53-EF7BF69A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22B2-744E-44FC-AF6A-C13AF08E2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&lt;EMBED&gt; tag also supports these attributes: Autostart=“False” – browser does not play the sound file</a:t>
            </a:r>
            <a:br>
              <a:rPr lang="en-US"/>
            </a:br>
            <a:r>
              <a:rPr lang="en-US"/>
              <a:t>automatically when the user surfs the web page Loop=“value” – tells the browser how many times to play</a:t>
            </a:r>
            <a:br>
              <a:rPr lang="en-US"/>
            </a:br>
            <a:r>
              <a:rPr lang="en-US"/>
              <a:t>the file (you can keep the value a number or infinite) Hidden=“True” – browser hides the control There is</a:t>
            </a:r>
            <a:br>
              <a:rPr lang="en-US"/>
            </a:br>
            <a:r>
              <a:rPr lang="en-US"/>
              <a:t>another tag for embedding sound files, that is, &lt;BGSOUND&gt; tag. It is supported by Internet Explorer</a:t>
            </a:r>
            <a:br>
              <a:rPr lang="en-US"/>
            </a:br>
            <a:r>
              <a:rPr lang="en-US"/>
              <a:t>only.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3AB3-3E4F-4166-95E0-84EB4C0A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E29A9-FA0B-4127-9A2C-CCBAEC2C1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Where we want to provide an image as a background for the page then the ‘background’ attribute is used in</a:t>
            </a:r>
            <a:br>
              <a:rPr lang="en-US"/>
            </a:br>
            <a:r>
              <a:rPr lang="en-US"/>
              <a:t>the body tag keeping its value as the name of that image file, e.g, &lt;BODYbackground=“filename”&gt;.</a:t>
            </a:r>
            <a:br>
              <a:rPr lang="en-US"/>
            </a:br>
            <a:r>
              <a:rPr lang="en-US"/>
              <a:t>Consider the following example: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32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9436-4EA0-444D-A807-39615860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9EDC7-5081-4A97-89DD-E8D5B266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Animated GIF images</a:t>
            </a:r>
            <a:br>
              <a:rPr lang="en-US" b="1"/>
            </a:br>
            <a:r>
              <a:rPr lang="en-US"/>
              <a:t>Use Paint, Paint Shop Pro or some other drawing program to create individual image files that will comprise</a:t>
            </a:r>
            <a:br>
              <a:rPr lang="en-US"/>
            </a:br>
            <a:r>
              <a:rPr lang="en-US"/>
              <a:t>animation. Use a special program such as GIF Animator to specify that these images be displayed</a:t>
            </a:r>
            <a:br>
              <a:rPr lang="en-US"/>
            </a:br>
            <a:r>
              <a:rPr lang="en-US"/>
              <a:t>sequentially, thus creating an animation. Add it to your web page by setting up an &lt;IMG&gt; tag where ‘Src’</a:t>
            </a:r>
            <a:br>
              <a:rPr lang="en-US"/>
            </a:br>
            <a:r>
              <a:rPr lang="en-US"/>
              <a:t>attribute indicates the GIF file that you have created. Fig. 2 shows five different images that can be</a:t>
            </a:r>
            <a:br>
              <a:rPr lang="en-US"/>
            </a:br>
            <a:r>
              <a:rPr lang="en-US"/>
              <a:t>displayed sequentially using some animation program such that they would create the effect of animation.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23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26578-2070-4650-8179-BC80B8BB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7E4C3-769E-46EB-B403-A599D2081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that you can use ready made animated images also.</a:t>
            </a:r>
            <a:br>
              <a:rPr lang="en-US" dirty="0"/>
            </a:br>
            <a:r>
              <a:rPr lang="en-US" dirty="0"/>
              <a:t>&lt;Marquee&gt;Tag</a:t>
            </a:r>
            <a:br>
              <a:rPr lang="en-US" dirty="0"/>
            </a:br>
            <a:r>
              <a:rPr lang="en-US" dirty="0"/>
              <a:t>Text that we put between &lt;Marquee&gt; and &lt;/Marquee&gt; tags scrolls across the screen. Attributes and their</a:t>
            </a:r>
            <a:br>
              <a:rPr lang="en-US" dirty="0"/>
            </a:br>
            <a:r>
              <a:rPr lang="en-US" dirty="0"/>
              <a:t>values: Align=“top” or “bottom” Direction=“”left” or “right” Behavior=“Scroll” or “Slide” or “Alternate”</a:t>
            </a:r>
            <a:br>
              <a:rPr lang="en-US" dirty="0"/>
            </a:br>
            <a:r>
              <a:rPr lang="en-US" dirty="0"/>
              <a:t>Loop=“times” – can set “times” equal to infinite </a:t>
            </a:r>
            <a:r>
              <a:rPr lang="en-US" dirty="0" err="1"/>
              <a:t>Scrollamount</a:t>
            </a:r>
            <a:r>
              <a:rPr lang="en-US" dirty="0"/>
              <a:t>=“pixels” – higher the value of pixels, the</a:t>
            </a:r>
            <a:br>
              <a:rPr lang="en-US" dirty="0"/>
            </a:br>
            <a:r>
              <a:rPr lang="en-US" dirty="0"/>
              <a:t>faster the text scrolls Width=“value” – specifies the marquee width Height=“value” – specifies the marquee height </a:t>
            </a:r>
            <a:r>
              <a:rPr lang="en-US" dirty="0" err="1"/>
              <a:t>Bgcolor</a:t>
            </a:r>
            <a:r>
              <a:rPr lang="en-US" dirty="0"/>
              <a:t>=“color” – specifies marquee background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14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16DF3-112E-4051-AB70-76338CF5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76C0F-1415-49A3-B221-DC95190B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br>
              <a:rPr lang="en-US" dirty="0"/>
            </a:br>
            <a:r>
              <a:rPr lang="en-US" b="1" dirty="0"/>
              <a:t>Example - Marquee</a:t>
            </a:r>
            <a:br>
              <a:rPr lang="en-US" b="1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&lt;TITLE&gt;Marquee&lt;/TITLE&gt;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>Discover this amazing compatibility between</a:t>
            </a:r>
            <a:br>
              <a:rPr lang="en-US" dirty="0"/>
            </a:br>
            <a:r>
              <a:rPr lang="en-US" dirty="0"/>
              <a:t>&lt;MARQUEE ALIGN="BOTTOM" BGCOLOR="SILVER" WIDTH="200"</a:t>
            </a:r>
            <a:br>
              <a:rPr lang="en-US" dirty="0"/>
            </a:br>
            <a:r>
              <a:rPr lang="en-US" dirty="0"/>
              <a:t>SCROLLAMOUNT="4"&gt;</a:t>
            </a:r>
            <a:br>
              <a:rPr lang="en-US" dirty="0"/>
            </a:br>
            <a:r>
              <a:rPr lang="en-US" dirty="0"/>
              <a:t>Islam and Modern Science</a:t>
            </a:r>
            <a:br>
              <a:rPr lang="en-US" dirty="0"/>
            </a:br>
            <a:r>
              <a:rPr lang="en-US" dirty="0"/>
              <a:t>&lt;/MARQUEE&gt;!</a:t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07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E01C-7E55-44D6-B234-3DF75414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A45A4-46CE-4CB9-8827-AA83F3BB6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Style sheets</a:t>
            </a:r>
            <a:br>
              <a:rPr lang="en-US" b="1" dirty="0"/>
            </a:br>
            <a:r>
              <a:rPr lang="en-US" dirty="0"/>
              <a:t>Style sheet instructions can be embedded in the HTML document. An advantage of applying style sheets is</a:t>
            </a:r>
            <a:br>
              <a:rPr lang="en-US" dirty="0"/>
            </a:br>
            <a:r>
              <a:rPr lang="en-US" dirty="0"/>
              <a:t>that definition of the style’s formatting is created once and the browser applies that formatting each time</a:t>
            </a:r>
            <a:br>
              <a:rPr lang="en-US" dirty="0"/>
            </a:br>
            <a:r>
              <a:rPr lang="en-US" dirty="0"/>
              <a:t>the tag is used. Secondly, pages are easier to modify, that is, edit the style definition and all the places where</a:t>
            </a:r>
            <a:br>
              <a:rPr lang="en-US" dirty="0"/>
            </a:br>
            <a:r>
              <a:rPr lang="en-US" dirty="0"/>
              <a:t>the style is used within the page get updated automatically. Most popular type of style sheets is Cascading</a:t>
            </a:r>
            <a:br>
              <a:rPr lang="en-US" dirty="0"/>
            </a:br>
            <a:r>
              <a:rPr lang="en-US" dirty="0"/>
              <a:t>Style Sheets. There are mainly four different methods of using Cascading Style Sheets.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65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7336-1606-4D81-8572-44E05D44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2A4ED-2C50-4CF7-BFAE-E0EF037C1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Method #1: Embedded method</a:t>
            </a:r>
            <a:br>
              <a:rPr lang="en-US" b="1" dirty="0"/>
            </a:br>
            <a:r>
              <a:rPr lang="en-US" dirty="0"/>
              <a:t>Give a &lt;style&gt; tag and a &lt;/style&gt; end tag into your document. Put the style tags before body tag. Insert all</a:t>
            </a:r>
            <a:br>
              <a:rPr lang="en-US" dirty="0"/>
            </a:br>
            <a:r>
              <a:rPr lang="en-US" dirty="0"/>
              <a:t>your style definitions between the style tags. Example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&lt;style&gt;</a:t>
            </a:r>
            <a:br>
              <a:rPr lang="en-US" dirty="0"/>
            </a:br>
            <a:r>
              <a:rPr lang="en-US" dirty="0"/>
              <a:t>&lt;!--</a:t>
            </a:r>
            <a:br>
              <a:rPr lang="en-US" dirty="0"/>
            </a:br>
            <a:r>
              <a:rPr lang="en-US" dirty="0"/>
              <a:t>H1{font-size:72pt}</a:t>
            </a:r>
            <a:br>
              <a:rPr lang="en-US" dirty="0"/>
            </a:br>
            <a:r>
              <a:rPr lang="en-US" dirty="0"/>
              <a:t>--&gt; &lt;/style&gt; &lt;/head&gt; &lt;body&gt;&lt;h1&gt;An Example of Embedded Method&lt;/h1&gt; &lt;/body&gt;&lt;/html&gt;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60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9A0D-BF17-4A76-B19F-5BA350D3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69FD1-3FD0-4AC6-8BF3-92D25B29E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/>
              <a:t>Method # 2: Linking to an external style sheet</a:t>
            </a:r>
            <a:br>
              <a:rPr lang="en-US" b="1"/>
            </a:br>
            <a:r>
              <a:rPr lang="en-US"/>
              <a:t>A separate file is created with the extension ‘.css’, containing your style definitions (see mystyles.css below).</a:t>
            </a:r>
            <a:br>
              <a:rPr lang="en-US"/>
            </a:br>
            <a:r>
              <a:rPr lang="en-US"/>
              <a:t>Use &lt;Link&gt; tag inside a web page header to apply these style definitions.</a:t>
            </a:r>
            <a:br>
              <a:rPr lang="en-US"/>
            </a:br>
            <a:r>
              <a:rPr lang="en-US"/>
              <a:t>mystyles.css:</a:t>
            </a:r>
            <a:br>
              <a:rPr lang="en-US"/>
            </a:br>
            <a:r>
              <a:rPr lang="en-US"/>
              <a:t>h1{color:red}</a:t>
            </a:r>
            <a:br>
              <a:rPr lang="en-US"/>
            </a:br>
            <a:r>
              <a:rPr lang="en-US"/>
              <a:t>p{font-size:34pt}</a:t>
            </a:r>
            <a:br>
              <a:rPr lang="en-US"/>
            </a:br>
            <a:r>
              <a:rPr lang="en-US"/>
              <a:t>Example &lt;HTML&gt; &lt;head&gt; &lt;Link Rel="stylesheet" Type="text/css" href="mystyles.css"&gt; &lt;/head&gt;</a:t>
            </a:r>
            <a:br>
              <a:rPr lang="en-US"/>
            </a:br>
            <a:r>
              <a:rPr lang="en-US"/>
              <a:t>&lt;body&gt;&lt;h1&gt;This heading will appear red&lt;/h1&gt;</a:t>
            </a:r>
            <a:br>
              <a:rPr lang="en-US"/>
            </a:br>
            <a:r>
              <a:rPr lang="en-US"/>
              <a:t>&lt;p&gt; This line has a 34pt font&lt;/p&gt;&lt;/body&gt;</a:t>
            </a:r>
            <a:br>
              <a:rPr lang="en-US"/>
            </a:br>
            <a:r>
              <a:rPr lang="en-US"/>
              <a:t>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0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742B-7BBA-4B8F-8853-7D32A239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8F779-644B-417C-AA6D-FF7706828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 # 3: Inline styles</a:t>
            </a:r>
            <a:br>
              <a:rPr lang="en-US" b="1" dirty="0"/>
            </a:br>
            <a:r>
              <a:rPr lang="en-US" dirty="0"/>
              <a:t>It is used where a particular tag is to be given a different style. We use ‘style’ as an attribute in a tag and give</a:t>
            </a:r>
            <a:br>
              <a:rPr lang="en-US" dirty="0"/>
            </a:br>
            <a:r>
              <a:rPr lang="en-US" dirty="0"/>
              <a:t>properties/values in a format as shown in the example below: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 </a:t>
            </a:r>
            <a:br>
              <a:rPr lang="en-US" dirty="0"/>
            </a:br>
            <a:r>
              <a:rPr lang="en-US" dirty="0"/>
              <a:t>&lt;h1 style="font-size:40pt"&gt;This heading has font-size 40-point&lt;/h1&gt;</a:t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58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50F-711B-4E83-8B79-E4E37B17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19684-2454-4508-8A16-E434CA15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Suppose you want all headings to appear in a 24-point font but the first one to appear in a</a:t>
            </a:r>
            <a:br>
              <a:rPr lang="en-US"/>
            </a:br>
            <a:r>
              <a:rPr lang="en-US"/>
              <a:t>40-point font. For that you can use in line style for 40pt font heading.</a:t>
            </a:r>
            <a:br>
              <a:rPr lang="en-US"/>
            </a:br>
            <a:r>
              <a:rPr lang="en-US"/>
              <a:t>Example &lt;HTML&gt; &lt;head&gt; &lt;style&gt; h1 {font-size:24pt; Color:Blue} &lt;/style&gt; &lt;/head&gt; &lt;body&gt; &lt;h1</a:t>
            </a:r>
            <a:br>
              <a:rPr lang="en-US"/>
            </a:br>
            <a:r>
              <a:rPr lang="en-US"/>
              <a:t>style="font-size:40pt;Color:red"&gt;This heading has font-size 40-point&lt;/h1&gt; &lt;h1&gt;This heading has 24-</a:t>
            </a:r>
            <a:br>
              <a:rPr lang="en-US"/>
            </a:br>
            <a:r>
              <a:rPr lang="en-US"/>
              <a:t>point font-size&lt;/h1&gt; &lt;/body&gt;&lt;/html&gt;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82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4BCB-76D4-4B93-AC22-D0B9BEEF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4C093-BD02-45F0-83A8-D1D81635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Applying a style to a section &lt;DIV&gt; tag is used to divide a page into separate sections. Browser inserts a</a:t>
            </a:r>
            <a:br>
              <a:rPr lang="en-US"/>
            </a:br>
            <a:r>
              <a:rPr lang="en-US"/>
              <a:t>line break before the &lt;DIV&gt; tag and after the &lt;/DIV&gt; end tag. By including the “style” attribute inside</a:t>
            </a:r>
            <a:br>
              <a:rPr lang="en-US"/>
            </a:br>
            <a:r>
              <a:rPr lang="en-US"/>
              <a:t>the &lt;DIV&gt; tag, one can apply an inline style to everything inside &lt;DIV&gt; and &lt;/DIV&gt; tags.</a:t>
            </a:r>
            <a:br>
              <a:rPr lang="en-US"/>
            </a:br>
            <a:r>
              <a:rPr lang="en-US"/>
              <a:t>Example - &lt;DIV&gt; tag</a:t>
            </a:r>
            <a:br>
              <a:rPr lang="en-US"/>
            </a:br>
            <a:r>
              <a:rPr lang="en-US"/>
              <a:t>&lt;HTML&gt;</a:t>
            </a:r>
            <a:br>
              <a:rPr lang="en-US"/>
            </a:br>
            <a:r>
              <a:rPr lang="en-US"/>
              <a:t>&lt;body&gt;</a:t>
            </a:r>
            <a:br>
              <a:rPr lang="en-US"/>
            </a:br>
            <a:r>
              <a:rPr lang="en-US"/>
              <a:t>&lt;DIV style=“font-size:30pt”&gt;</a:t>
            </a:r>
            <a:br>
              <a:rPr lang="en-US"/>
            </a:br>
            <a:r>
              <a:rPr lang="en-US"/>
              <a:t>&lt;h1&gt;This heading uses a 30-point font&lt;/h1&gt;</a:t>
            </a:r>
            <a:br>
              <a:rPr lang="en-US"/>
            </a:br>
            <a:r>
              <a:rPr lang="en-US"/>
              <a:t>This sentence will have 30-point font</a:t>
            </a:r>
            <a:br>
              <a:rPr lang="en-US"/>
            </a:br>
            <a:r>
              <a:rPr lang="en-US"/>
              <a:t>&lt;h2&gt;This heading, too&lt;/h2&gt;</a:t>
            </a:r>
            <a:br>
              <a:rPr lang="en-US"/>
            </a:br>
            <a:r>
              <a:rPr lang="en-US"/>
              <a:t>&lt;/DIV&gt;</a:t>
            </a:r>
            <a:br>
              <a:rPr lang="en-US"/>
            </a:br>
            <a:r>
              <a:rPr lang="en-US"/>
              <a:t>&lt;/body&gt;&lt;/html&gt;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42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F1F3-465C-4028-856E-EB6D6990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6A45-D67E-4AC2-9616-9A6AF93D4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Applying a style to a word or phrase Use &lt;SPAN&gt; and &lt;/SPAN&gt; and insert the style attribute inside the</a:t>
            </a:r>
            <a:br>
              <a:rPr lang="en-US"/>
            </a:br>
            <a:r>
              <a:rPr lang="en-US"/>
              <a:t>&lt;SPAN&gt; tag. &lt;SPAN&gt; tag does not provide any line break. Example &lt;HTML&gt; &lt;body&gt; &lt;h1&gt; This</a:t>
            </a:r>
            <a:br>
              <a:rPr lang="en-US"/>
            </a:br>
            <a:r>
              <a:rPr lang="en-US"/>
              <a:t>&lt;Span style="font-size:40pt"&gt;heading &lt;/Span&gt; has font-size 40-point &lt;/h1&gt; &lt;/body&gt; 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4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9989-00EE-44A5-8D41-B5539C6D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C30D-4EEB-4DA0-870B-B1BD14FA9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=yellow text=red link=blue &gt;</a:t>
            </a:r>
            <a:br>
              <a:rPr lang="en-US" dirty="0"/>
            </a:br>
            <a:r>
              <a:rPr lang="en-US" dirty="0"/>
              <a:t>&lt;H1&gt;Computer Science&lt;/H1&gt;</a:t>
            </a:r>
            <a:br>
              <a:rPr lang="en-US" dirty="0"/>
            </a:br>
            <a:r>
              <a:rPr lang="en-US" dirty="0"/>
              <a:t>Welcome to &lt;A HREF=http://www.vu.edu&gt;Virtual University&lt;/A&gt; in </a:t>
            </a:r>
            <a:br>
              <a:rPr lang="en-US" dirty="0"/>
            </a:br>
            <a:r>
              <a:rPr lang="en-US" dirty="0"/>
              <a:t>Pakistan</a:t>
            </a:r>
            <a:br>
              <a:rPr lang="en-US" dirty="0"/>
            </a:br>
            <a:r>
              <a:rPr lang="en-US" dirty="0"/>
              <a:t>&lt;/BODY&gt;&lt;/HTML&gt;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09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193D-0F5F-40F3-9FA0-FD37AA50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8060-7D94-42C5-938D-1B05E258A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Method # 4: style classes</a:t>
            </a:r>
            <a:br>
              <a:rPr lang="en-US" b="1"/>
            </a:br>
            <a:r>
              <a:rPr lang="en-US"/>
              <a:t>They are used when you want to apply a specific style to a number of different tags and sections throughout</a:t>
            </a:r>
            <a:br>
              <a:rPr lang="en-US"/>
            </a:br>
            <a:r>
              <a:rPr lang="en-US"/>
              <a:t>the document. Set up a style class within the &lt;style&gt; tag or within an external style sheet file, e.g;</a:t>
            </a:r>
            <a:br>
              <a:rPr lang="en-US"/>
            </a:br>
            <a:r>
              <a:rPr lang="en-US"/>
              <a:t>Classname {style definitions go here}. Add a “class” attribute to the tags you want the styles applied to and</a:t>
            </a:r>
            <a:br>
              <a:rPr lang="en-US"/>
            </a:br>
            <a:r>
              <a:rPr lang="en-US"/>
              <a:t>put it equal to classname (without the dot).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45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E924-C46F-49A7-AEF7-91F1A51B3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5548-867F-4262-9818-4DB7D6504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– style classes &lt;HTML&gt; &lt;HEAD&gt;&lt;TITLE&gt;Style Sheets: Style Classes&lt;/TITLE&gt; &lt;/HEAD&gt;</a:t>
            </a:r>
            <a:br>
              <a:rPr lang="en-US"/>
            </a:br>
            <a:r>
              <a:rPr lang="en-US"/>
              <a:t>&lt;STYLE&gt; &lt;!--.Text1{font-size: 20pt;color:red;text-align:center} .Text2{font-size: 16pt;color:green;textalign:center} --&gt; &lt;/STYLE&gt; &lt;BODY&gt; &lt;DIV CLASS="Text1"&gt;&lt;h1&gt;This text is in red&lt;/h1&gt;&lt;/DIV&gt;</a:t>
            </a:r>
            <a:br>
              <a:rPr lang="en-US"/>
            </a:br>
            <a:r>
              <a:rPr lang="en-US"/>
              <a:t>&lt;DIV CLASS="Text2"&gt;&lt;h2&gt;This text is in green&lt;/h2&gt;&lt;/DIV&gt; &lt;/BODY&gt; &lt;/HTML&gt;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5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18307-A59D-4316-88C3-21DBAC84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BEAA-12FF-4FFF-894C-6C7059A3B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Meta information</a:t>
            </a:r>
            <a:br>
              <a:rPr lang="en-US" b="1" dirty="0"/>
            </a:br>
            <a:r>
              <a:rPr lang="en-US" dirty="0"/>
              <a:t>Meta information is the information about the web page content, and is located in the &lt;HEAD&gt; of your</a:t>
            </a:r>
            <a:br>
              <a:rPr lang="en-US" dirty="0"/>
            </a:br>
            <a:r>
              <a:rPr lang="en-US" dirty="0"/>
              <a:t>HTML documents. It helps make documents easier to locate through search engines. Meta tag is used</a:t>
            </a:r>
            <a:br>
              <a:rPr lang="en-US" dirty="0"/>
            </a:br>
            <a:r>
              <a:rPr lang="en-US" dirty="0"/>
              <a:t>within the head tag for this purpose, as shown in the example below:</a:t>
            </a:r>
            <a:br>
              <a:rPr lang="en-US" dirty="0"/>
            </a:br>
            <a:r>
              <a:rPr lang="en-US" dirty="0"/>
              <a:t>&lt;html&gt; &lt;head&gt; &lt;title&gt;Introduction to e-commerce&lt;/title&gt; &lt;Meta name=“description” content=“Ecommerce is a newly emerging field that uses internet as a medium of communication”&gt; &lt;Meta</a:t>
            </a:r>
            <a:br>
              <a:rPr lang="en-US" dirty="0"/>
            </a:br>
            <a:r>
              <a:rPr lang="en-US" dirty="0"/>
              <a:t>name=“keyword” content=“e-commerce, internet, medium, communication”&gt; &lt;/head&gt; &lt;body&gt; Page</a:t>
            </a:r>
            <a:br>
              <a:rPr lang="en-US" dirty="0"/>
            </a:br>
            <a:r>
              <a:rPr lang="en-US" dirty="0"/>
              <a:t>goes here&lt;/body&gt;&lt;/html&gt;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5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25C6-2A61-4B7D-A27A-947ADEBD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Tables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54FC-AFE9-4582-944F-0D9AE2F6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Tables use the basic tag &lt;Table&gt; and &lt;/Table&gt;. All other table tags fit between these two tags. &lt;TR&gt;</a:t>
            </a:r>
            <a:br>
              <a:rPr lang="en-US"/>
            </a:br>
            <a:r>
              <a:rPr lang="en-US"/>
              <a:t>(table row tag) and &lt;/TR&gt; (corresponding end tag) are used to create/add a row. &lt;TD&gt; (table data tag)</a:t>
            </a:r>
            <a:br>
              <a:rPr lang="en-US"/>
            </a:br>
            <a:r>
              <a:rPr lang="en-US"/>
              <a:t>and &lt;/TD&gt; (corresponding end tag) are used to divide a row into number of columns to create cells.</a:t>
            </a:r>
            <a:br>
              <a:rPr lang="en-US"/>
            </a:br>
            <a:r>
              <a:rPr lang="en-US"/>
              <a:t>&lt;TH&gt; (table header tag) and &lt;/TH&gt; (corresponding end tag) labels each column as a heading. To provide</a:t>
            </a:r>
            <a:br>
              <a:rPr lang="en-US"/>
            </a:br>
            <a:r>
              <a:rPr lang="en-US"/>
              <a:t>the caption of a table &lt;caption&gt; and &lt;/caption&gt; can be used.</a:t>
            </a:r>
            <a:br>
              <a:rPr lang="en-US"/>
            </a:br>
            <a:r>
              <a:rPr lang="en-US"/>
              <a:t>A basic 2 row, 2 column table 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8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9D6A-A273-44A0-9089-3EF0FA84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5B45F-95FE-4EF7-9123-4DAF95E60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&lt;Table Border=1&gt;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&lt;TD&gt;Cell1&lt;/TD&gt; Cell 1</a:t>
            </a:r>
            <a:br>
              <a:rPr lang="en-US" dirty="0"/>
            </a:br>
            <a:r>
              <a:rPr lang="en-US" dirty="0"/>
              <a:t>Cell 2</a:t>
            </a:r>
            <a:br>
              <a:rPr lang="en-US" dirty="0"/>
            </a:br>
            <a:r>
              <a:rPr lang="en-US" dirty="0"/>
              <a:t>&lt;TD&gt;Cell2&lt;/TD&gt;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&lt;TR&gt; Cell 3</a:t>
            </a:r>
            <a:br>
              <a:rPr lang="en-US" dirty="0"/>
            </a:br>
            <a:r>
              <a:rPr lang="en-US" dirty="0"/>
              <a:t>Cell 4</a:t>
            </a:r>
            <a:br>
              <a:rPr lang="en-US" dirty="0"/>
            </a:br>
            <a:r>
              <a:rPr lang="en-US" dirty="0"/>
              <a:t>&lt;TD&gt;Cell3&lt;/TD&gt;</a:t>
            </a:r>
          </a:p>
          <a:p>
            <a:r>
              <a:rPr lang="en-US" dirty="0"/>
              <a:t>&lt;TD&gt;Cell4&lt;/TD&gt;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&lt;/Table&gt;&lt;/BODY&gt;&lt;/HTML&gt;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6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E7BC-F5C9-45A5-AE05-F219E2C2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Spanning text across multiple rows or columns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DD7F5-5499-4E1E-960D-4AB227783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Attributes ‘</a:t>
            </a:r>
            <a:r>
              <a:rPr lang="en-US" dirty="0" err="1"/>
              <a:t>colspan</a:t>
            </a:r>
            <a:r>
              <a:rPr lang="en-US" dirty="0"/>
              <a:t>’ and ‘</a:t>
            </a:r>
            <a:r>
              <a:rPr lang="en-US" dirty="0" err="1"/>
              <a:t>rowspan</a:t>
            </a:r>
            <a:r>
              <a:rPr lang="en-US" dirty="0"/>
              <a:t>’ are used in &lt;TD&gt; tag for spanning the cells to a particular no. of</a:t>
            </a:r>
            <a:br>
              <a:rPr lang="en-US" dirty="0"/>
            </a:br>
            <a:r>
              <a:rPr lang="en-US" dirty="0"/>
              <a:t>columns or rows, respectively, as is shown in the examples below:</a:t>
            </a:r>
            <a:br>
              <a:rPr lang="en-US" dirty="0"/>
            </a:br>
            <a:r>
              <a:rPr lang="en-US" dirty="0"/>
              <a:t>&lt;HTML&gt; &lt;HEAD&gt;&lt;TITLE&gt; Example - COLSPAN &lt;/TITLE&gt; &lt;/HEAD&gt; &lt;BODY&gt; &lt;TABLE</a:t>
            </a:r>
            <a:br>
              <a:rPr lang="en-US" dirty="0"/>
            </a:br>
            <a:r>
              <a:rPr lang="en-US" dirty="0"/>
              <a:t>BORDER="1” align=center&gt; &lt;CAPTION&gt;Spanning the text&lt;/CAPTION&gt; &lt;TR&gt; &lt;TD</a:t>
            </a:r>
            <a:br>
              <a:rPr lang="en-US" dirty="0"/>
            </a:br>
            <a:r>
              <a:rPr lang="en-US" dirty="0"/>
              <a:t>COLSPAN="2"&gt;This line is extended to two columns&lt;/TD&gt; &lt;TD&gt;This does not&lt;/TD&gt; &lt;/TR&gt;</a:t>
            </a:r>
            <a:br>
              <a:rPr lang="en-US" dirty="0"/>
            </a:br>
            <a:r>
              <a:rPr lang="en-US" dirty="0"/>
              <a:t>&lt;TR&gt; &lt;TD&gt;First Column&lt;/TD&gt; &lt;TD&gt;Second Column&lt;/TD&gt;</a:t>
            </a:r>
            <a:br>
              <a:rPr lang="en-US" dirty="0"/>
            </a:br>
            <a:r>
              <a:rPr lang="en-US" dirty="0"/>
              <a:t>&lt;TD&gt;Third Column&lt;/TD&gt; &lt;/TR&gt;</a:t>
            </a:r>
            <a:br>
              <a:rPr lang="en-US" dirty="0"/>
            </a:br>
            <a:r>
              <a:rPr lang="en-US" dirty="0"/>
              <a:t>&lt;/TABLE&gt;</a:t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1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85A0-E1BC-4B9F-B31E-22F1B4E5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E5F3-2DDD-44FD-B895-F401BC353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&lt;HTML&gt; &lt;HEAD&gt;&lt;TITLE&gt;Spanning Text&lt;/TITLE&gt; &lt;/HEAD&gt; &lt;BODY&gt; &lt;TABLE</a:t>
            </a:r>
            <a:br>
              <a:rPr lang="en-US" dirty="0"/>
            </a:br>
            <a:r>
              <a:rPr lang="en-US" dirty="0"/>
              <a:t>BORDER="1"&gt; &lt;CAPTION&gt;Example - ROWSPAN&lt;/CAPTION&gt; &lt;TR&gt; &lt;TD</a:t>
            </a:r>
            <a:br>
              <a:rPr lang="en-US" dirty="0"/>
            </a:br>
            <a:r>
              <a:rPr lang="en-US" dirty="0"/>
              <a:t>ROWSPAN="2"&gt;This line is stretched to two rows&lt;/TD&gt; &lt;TD&gt;First Row&lt;/TD&gt; &lt;/TR&gt; &lt;TR&gt;</a:t>
            </a:r>
            <a:br>
              <a:rPr lang="en-US" dirty="0"/>
            </a:br>
            <a:r>
              <a:rPr lang="en-US" dirty="0"/>
              <a:t>&lt;TD&gt;Second Row&lt;/TD&gt; &lt;/TR&gt; &lt;TR&gt; &lt;TD&gt;This does not&lt;/TD&gt; &lt;TD&gt;Third Row&lt;/TD&gt;</a:t>
            </a:r>
            <a:br>
              <a:rPr lang="en-US" dirty="0"/>
            </a:br>
            <a:r>
              <a:rPr lang="en-US" dirty="0"/>
              <a:t>&lt;/TR&gt; &lt;/TABLE&gt; &lt;/BODY&gt;&lt;/HTML&gt;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5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475</Words>
  <Application>Microsoft Office PowerPoint</Application>
  <PresentationFormat>Widescreen</PresentationFormat>
  <Paragraphs>67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E-Business Management </vt:lpstr>
      <vt:lpstr>HTML</vt:lpstr>
      <vt:lpstr>HTML</vt:lpstr>
      <vt:lpstr>PowerPoint Presentation</vt:lpstr>
      <vt:lpstr>PowerPoint Presentation</vt:lpstr>
      <vt:lpstr>Tables  </vt:lpstr>
      <vt:lpstr>PowerPoint Presentation</vt:lpstr>
      <vt:lpstr>Spanning text across multiple rows or columns</vt:lpstr>
      <vt:lpstr>PowerPoint Presentation</vt:lpstr>
      <vt:lpstr>Table tag attributes</vt:lpstr>
      <vt:lpstr>PowerPoint Presentation</vt:lpstr>
      <vt:lpstr>Attributes for &lt;TD&gt; tag</vt:lpstr>
      <vt:lpstr>Using a table to set up a page with a margin</vt:lpstr>
      <vt:lpstr>PowerPoint Presentation</vt:lpstr>
      <vt:lpstr>Forms</vt:lpstr>
      <vt:lpstr>PowerPoint Presentation</vt:lpstr>
      <vt:lpstr>TextArea</vt:lpstr>
      <vt:lpstr>Radio buttons</vt:lpstr>
      <vt:lpstr>PowerPoint Presentation</vt:lpstr>
      <vt:lpstr>Selection Lists</vt:lpstr>
      <vt:lpstr>FRAMES AND IMAGES IN HTML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Style Sheets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 Management </dc:title>
  <dc:creator>Sumaiya Fazal Dad</dc:creator>
  <cp:lastModifiedBy>Sumaiya Fazal Dad</cp:lastModifiedBy>
  <cp:revision>12</cp:revision>
  <dcterms:created xsi:type="dcterms:W3CDTF">2019-03-18T10:12:29Z</dcterms:created>
  <dcterms:modified xsi:type="dcterms:W3CDTF">2019-03-29T06:50:21Z</dcterms:modified>
</cp:coreProperties>
</file>