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3E124-4573-445A-B929-CC598696C9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2DF1E8-8179-4DDC-9609-FB91AAFDF3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4B8C95-B96B-4D49-9C29-28564C03BBC9}"/>
              </a:ext>
            </a:extLst>
          </p:cNvPr>
          <p:cNvSpPr>
            <a:spLocks noGrp="1"/>
          </p:cNvSpPr>
          <p:nvPr>
            <p:ph type="dt" sz="half" idx="10"/>
          </p:nvPr>
        </p:nvSpPr>
        <p:spPr/>
        <p:txBody>
          <a:bodyPr/>
          <a:lstStyle/>
          <a:p>
            <a:fld id="{0BA95344-1956-4E68-B492-8534273DAE0F}" type="datetimeFigureOut">
              <a:rPr lang="en-US" smtClean="0"/>
              <a:t>11/5/2018</a:t>
            </a:fld>
            <a:endParaRPr lang="en-US"/>
          </a:p>
        </p:txBody>
      </p:sp>
      <p:sp>
        <p:nvSpPr>
          <p:cNvPr id="5" name="Footer Placeholder 4">
            <a:extLst>
              <a:ext uri="{FF2B5EF4-FFF2-40B4-BE49-F238E27FC236}">
                <a16:creationId xmlns:a16="http://schemas.microsoft.com/office/drawing/2014/main" id="{83148687-847A-4672-962B-BD19750098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C67E2B-C8E9-4604-BFCC-5F6E49D35B57}"/>
              </a:ext>
            </a:extLst>
          </p:cNvPr>
          <p:cNvSpPr>
            <a:spLocks noGrp="1"/>
          </p:cNvSpPr>
          <p:nvPr>
            <p:ph type="sldNum" sz="quarter" idx="12"/>
          </p:nvPr>
        </p:nvSpPr>
        <p:spPr/>
        <p:txBody>
          <a:bodyPr/>
          <a:lstStyle/>
          <a:p>
            <a:fld id="{4733664B-4220-4891-BD26-81C9A116039E}" type="slidenum">
              <a:rPr lang="en-US" smtClean="0"/>
              <a:t>‹#›</a:t>
            </a:fld>
            <a:endParaRPr lang="en-US"/>
          </a:p>
        </p:txBody>
      </p:sp>
    </p:spTree>
    <p:extLst>
      <p:ext uri="{BB962C8B-B14F-4D97-AF65-F5344CB8AC3E}">
        <p14:creationId xmlns:p14="http://schemas.microsoft.com/office/powerpoint/2010/main" val="3908047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81A94-0D7E-42D9-AE1A-C98900FEAA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98851C-FCBF-4A9A-8488-48E4AC1A2D5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4F7DC1-DE30-4F93-84E3-75C49037BFC6}"/>
              </a:ext>
            </a:extLst>
          </p:cNvPr>
          <p:cNvSpPr>
            <a:spLocks noGrp="1"/>
          </p:cNvSpPr>
          <p:nvPr>
            <p:ph type="dt" sz="half" idx="10"/>
          </p:nvPr>
        </p:nvSpPr>
        <p:spPr/>
        <p:txBody>
          <a:bodyPr/>
          <a:lstStyle/>
          <a:p>
            <a:fld id="{0BA95344-1956-4E68-B492-8534273DAE0F}" type="datetimeFigureOut">
              <a:rPr lang="en-US" smtClean="0"/>
              <a:t>11/5/2018</a:t>
            </a:fld>
            <a:endParaRPr lang="en-US"/>
          </a:p>
        </p:txBody>
      </p:sp>
      <p:sp>
        <p:nvSpPr>
          <p:cNvPr id="5" name="Footer Placeholder 4">
            <a:extLst>
              <a:ext uri="{FF2B5EF4-FFF2-40B4-BE49-F238E27FC236}">
                <a16:creationId xmlns:a16="http://schemas.microsoft.com/office/drawing/2014/main" id="{5344555E-F5CE-4AB1-9EA8-6E882CF14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BAAB75-7644-4EB5-A932-E972E997B5C7}"/>
              </a:ext>
            </a:extLst>
          </p:cNvPr>
          <p:cNvSpPr>
            <a:spLocks noGrp="1"/>
          </p:cNvSpPr>
          <p:nvPr>
            <p:ph type="sldNum" sz="quarter" idx="12"/>
          </p:nvPr>
        </p:nvSpPr>
        <p:spPr/>
        <p:txBody>
          <a:bodyPr/>
          <a:lstStyle/>
          <a:p>
            <a:fld id="{4733664B-4220-4891-BD26-81C9A116039E}" type="slidenum">
              <a:rPr lang="en-US" smtClean="0"/>
              <a:t>‹#›</a:t>
            </a:fld>
            <a:endParaRPr lang="en-US"/>
          </a:p>
        </p:txBody>
      </p:sp>
    </p:spTree>
    <p:extLst>
      <p:ext uri="{BB962C8B-B14F-4D97-AF65-F5344CB8AC3E}">
        <p14:creationId xmlns:p14="http://schemas.microsoft.com/office/powerpoint/2010/main" val="2902602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F1CA56-1318-4653-A78F-40240BAC21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958092-1A30-4444-9B15-4608EF8DB92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999DA9-7897-4B2C-9AFD-CC8D13C65CD3}"/>
              </a:ext>
            </a:extLst>
          </p:cNvPr>
          <p:cNvSpPr>
            <a:spLocks noGrp="1"/>
          </p:cNvSpPr>
          <p:nvPr>
            <p:ph type="dt" sz="half" idx="10"/>
          </p:nvPr>
        </p:nvSpPr>
        <p:spPr/>
        <p:txBody>
          <a:bodyPr/>
          <a:lstStyle/>
          <a:p>
            <a:fld id="{0BA95344-1956-4E68-B492-8534273DAE0F}" type="datetimeFigureOut">
              <a:rPr lang="en-US" smtClean="0"/>
              <a:t>11/5/2018</a:t>
            </a:fld>
            <a:endParaRPr lang="en-US"/>
          </a:p>
        </p:txBody>
      </p:sp>
      <p:sp>
        <p:nvSpPr>
          <p:cNvPr id="5" name="Footer Placeholder 4">
            <a:extLst>
              <a:ext uri="{FF2B5EF4-FFF2-40B4-BE49-F238E27FC236}">
                <a16:creationId xmlns:a16="http://schemas.microsoft.com/office/drawing/2014/main" id="{CC532397-6EAF-4DC7-A70E-852BD37253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E45D81-A1E1-4DEC-AAF8-48DAFC63671B}"/>
              </a:ext>
            </a:extLst>
          </p:cNvPr>
          <p:cNvSpPr>
            <a:spLocks noGrp="1"/>
          </p:cNvSpPr>
          <p:nvPr>
            <p:ph type="sldNum" sz="quarter" idx="12"/>
          </p:nvPr>
        </p:nvSpPr>
        <p:spPr/>
        <p:txBody>
          <a:bodyPr/>
          <a:lstStyle/>
          <a:p>
            <a:fld id="{4733664B-4220-4891-BD26-81C9A116039E}" type="slidenum">
              <a:rPr lang="en-US" smtClean="0"/>
              <a:t>‹#›</a:t>
            </a:fld>
            <a:endParaRPr lang="en-US"/>
          </a:p>
        </p:txBody>
      </p:sp>
    </p:spTree>
    <p:extLst>
      <p:ext uri="{BB962C8B-B14F-4D97-AF65-F5344CB8AC3E}">
        <p14:creationId xmlns:p14="http://schemas.microsoft.com/office/powerpoint/2010/main" val="4222787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6F0A8-55DF-4F7F-8ABE-12D159874F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7B192D-A9CC-4FAD-9117-CD0BD99BEBD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5A9187-5EC8-4D94-A641-E9ACF5A2BA48}"/>
              </a:ext>
            </a:extLst>
          </p:cNvPr>
          <p:cNvSpPr>
            <a:spLocks noGrp="1"/>
          </p:cNvSpPr>
          <p:nvPr>
            <p:ph type="dt" sz="half" idx="10"/>
          </p:nvPr>
        </p:nvSpPr>
        <p:spPr/>
        <p:txBody>
          <a:bodyPr/>
          <a:lstStyle/>
          <a:p>
            <a:fld id="{0BA95344-1956-4E68-B492-8534273DAE0F}" type="datetimeFigureOut">
              <a:rPr lang="en-US" smtClean="0"/>
              <a:t>11/5/2018</a:t>
            </a:fld>
            <a:endParaRPr lang="en-US"/>
          </a:p>
        </p:txBody>
      </p:sp>
      <p:sp>
        <p:nvSpPr>
          <p:cNvPr id="5" name="Footer Placeholder 4">
            <a:extLst>
              <a:ext uri="{FF2B5EF4-FFF2-40B4-BE49-F238E27FC236}">
                <a16:creationId xmlns:a16="http://schemas.microsoft.com/office/drawing/2014/main" id="{74A99F36-6537-4BB7-942F-5ECFB9948B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6915B5-3D33-4730-A4D5-52A7A0C2C7C8}"/>
              </a:ext>
            </a:extLst>
          </p:cNvPr>
          <p:cNvSpPr>
            <a:spLocks noGrp="1"/>
          </p:cNvSpPr>
          <p:nvPr>
            <p:ph type="sldNum" sz="quarter" idx="12"/>
          </p:nvPr>
        </p:nvSpPr>
        <p:spPr/>
        <p:txBody>
          <a:bodyPr/>
          <a:lstStyle/>
          <a:p>
            <a:fld id="{4733664B-4220-4891-BD26-81C9A116039E}" type="slidenum">
              <a:rPr lang="en-US" smtClean="0"/>
              <a:t>‹#›</a:t>
            </a:fld>
            <a:endParaRPr lang="en-US"/>
          </a:p>
        </p:txBody>
      </p:sp>
    </p:spTree>
    <p:extLst>
      <p:ext uri="{BB962C8B-B14F-4D97-AF65-F5344CB8AC3E}">
        <p14:creationId xmlns:p14="http://schemas.microsoft.com/office/powerpoint/2010/main" val="331741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A5A1B-2E9C-4A5B-9110-A1F4DE6C8C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C92A48-2A83-4225-9732-502E4F6E6D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D12BB78-4792-44C8-AB60-B10E8E6D848F}"/>
              </a:ext>
            </a:extLst>
          </p:cNvPr>
          <p:cNvSpPr>
            <a:spLocks noGrp="1"/>
          </p:cNvSpPr>
          <p:nvPr>
            <p:ph type="dt" sz="half" idx="10"/>
          </p:nvPr>
        </p:nvSpPr>
        <p:spPr/>
        <p:txBody>
          <a:bodyPr/>
          <a:lstStyle/>
          <a:p>
            <a:fld id="{0BA95344-1956-4E68-B492-8534273DAE0F}" type="datetimeFigureOut">
              <a:rPr lang="en-US" smtClean="0"/>
              <a:t>11/5/2018</a:t>
            </a:fld>
            <a:endParaRPr lang="en-US"/>
          </a:p>
        </p:txBody>
      </p:sp>
      <p:sp>
        <p:nvSpPr>
          <p:cNvPr id="5" name="Footer Placeholder 4">
            <a:extLst>
              <a:ext uri="{FF2B5EF4-FFF2-40B4-BE49-F238E27FC236}">
                <a16:creationId xmlns:a16="http://schemas.microsoft.com/office/drawing/2014/main" id="{E84CCF26-C5FF-443E-A023-4780DCE139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FFC96A-7B3E-4ADB-AE74-0870169BB754}"/>
              </a:ext>
            </a:extLst>
          </p:cNvPr>
          <p:cNvSpPr>
            <a:spLocks noGrp="1"/>
          </p:cNvSpPr>
          <p:nvPr>
            <p:ph type="sldNum" sz="quarter" idx="12"/>
          </p:nvPr>
        </p:nvSpPr>
        <p:spPr/>
        <p:txBody>
          <a:bodyPr/>
          <a:lstStyle/>
          <a:p>
            <a:fld id="{4733664B-4220-4891-BD26-81C9A116039E}" type="slidenum">
              <a:rPr lang="en-US" smtClean="0"/>
              <a:t>‹#›</a:t>
            </a:fld>
            <a:endParaRPr lang="en-US"/>
          </a:p>
        </p:txBody>
      </p:sp>
    </p:spTree>
    <p:extLst>
      <p:ext uri="{BB962C8B-B14F-4D97-AF65-F5344CB8AC3E}">
        <p14:creationId xmlns:p14="http://schemas.microsoft.com/office/powerpoint/2010/main" val="3456938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BF4AB-6DE8-4ABC-A7B4-C1206D552C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92F1AC-9ECF-4BDF-8A3C-0572595D64E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8D3DAE-D4A0-461A-8E59-E8F5B0D8A1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FA9BE5-DD41-4EF1-9C12-5118241827D6}"/>
              </a:ext>
            </a:extLst>
          </p:cNvPr>
          <p:cNvSpPr>
            <a:spLocks noGrp="1"/>
          </p:cNvSpPr>
          <p:nvPr>
            <p:ph type="dt" sz="half" idx="10"/>
          </p:nvPr>
        </p:nvSpPr>
        <p:spPr/>
        <p:txBody>
          <a:bodyPr/>
          <a:lstStyle/>
          <a:p>
            <a:fld id="{0BA95344-1956-4E68-B492-8534273DAE0F}" type="datetimeFigureOut">
              <a:rPr lang="en-US" smtClean="0"/>
              <a:t>11/5/2018</a:t>
            </a:fld>
            <a:endParaRPr lang="en-US"/>
          </a:p>
        </p:txBody>
      </p:sp>
      <p:sp>
        <p:nvSpPr>
          <p:cNvPr id="6" name="Footer Placeholder 5">
            <a:extLst>
              <a:ext uri="{FF2B5EF4-FFF2-40B4-BE49-F238E27FC236}">
                <a16:creationId xmlns:a16="http://schemas.microsoft.com/office/drawing/2014/main" id="{951BC99E-4BBA-4C51-8530-5E0FAFCDDD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1053B1-5DFC-40D0-8643-3D3AD045A39F}"/>
              </a:ext>
            </a:extLst>
          </p:cNvPr>
          <p:cNvSpPr>
            <a:spLocks noGrp="1"/>
          </p:cNvSpPr>
          <p:nvPr>
            <p:ph type="sldNum" sz="quarter" idx="12"/>
          </p:nvPr>
        </p:nvSpPr>
        <p:spPr/>
        <p:txBody>
          <a:bodyPr/>
          <a:lstStyle/>
          <a:p>
            <a:fld id="{4733664B-4220-4891-BD26-81C9A116039E}" type="slidenum">
              <a:rPr lang="en-US" smtClean="0"/>
              <a:t>‹#›</a:t>
            </a:fld>
            <a:endParaRPr lang="en-US"/>
          </a:p>
        </p:txBody>
      </p:sp>
    </p:spTree>
    <p:extLst>
      <p:ext uri="{BB962C8B-B14F-4D97-AF65-F5344CB8AC3E}">
        <p14:creationId xmlns:p14="http://schemas.microsoft.com/office/powerpoint/2010/main" val="617860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EB4E8-32EB-4821-AE4B-7FC861ED9A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81B228-3C8C-4724-8B37-E8F27F1291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E514CEB-7F85-49B9-B01C-A047956387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DA7220-311E-4E19-A27A-BB65BDFE5C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29B844-C9B7-4505-BCAE-74CD4F9CC43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492EBD-9B22-464C-9AA1-DF16208DE353}"/>
              </a:ext>
            </a:extLst>
          </p:cNvPr>
          <p:cNvSpPr>
            <a:spLocks noGrp="1"/>
          </p:cNvSpPr>
          <p:nvPr>
            <p:ph type="dt" sz="half" idx="10"/>
          </p:nvPr>
        </p:nvSpPr>
        <p:spPr/>
        <p:txBody>
          <a:bodyPr/>
          <a:lstStyle/>
          <a:p>
            <a:fld id="{0BA95344-1956-4E68-B492-8534273DAE0F}" type="datetimeFigureOut">
              <a:rPr lang="en-US" smtClean="0"/>
              <a:t>11/5/2018</a:t>
            </a:fld>
            <a:endParaRPr lang="en-US"/>
          </a:p>
        </p:txBody>
      </p:sp>
      <p:sp>
        <p:nvSpPr>
          <p:cNvPr id="8" name="Footer Placeholder 7">
            <a:extLst>
              <a:ext uri="{FF2B5EF4-FFF2-40B4-BE49-F238E27FC236}">
                <a16:creationId xmlns:a16="http://schemas.microsoft.com/office/drawing/2014/main" id="{4696A4E8-35AD-4447-9767-32F9783F6D0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669FCB-2BED-4430-90FB-87C6B3638C1B}"/>
              </a:ext>
            </a:extLst>
          </p:cNvPr>
          <p:cNvSpPr>
            <a:spLocks noGrp="1"/>
          </p:cNvSpPr>
          <p:nvPr>
            <p:ph type="sldNum" sz="quarter" idx="12"/>
          </p:nvPr>
        </p:nvSpPr>
        <p:spPr/>
        <p:txBody>
          <a:bodyPr/>
          <a:lstStyle/>
          <a:p>
            <a:fld id="{4733664B-4220-4891-BD26-81C9A116039E}" type="slidenum">
              <a:rPr lang="en-US" smtClean="0"/>
              <a:t>‹#›</a:t>
            </a:fld>
            <a:endParaRPr lang="en-US"/>
          </a:p>
        </p:txBody>
      </p:sp>
    </p:spTree>
    <p:extLst>
      <p:ext uri="{BB962C8B-B14F-4D97-AF65-F5344CB8AC3E}">
        <p14:creationId xmlns:p14="http://schemas.microsoft.com/office/powerpoint/2010/main" val="4064345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264D2-E92F-45F9-B8B8-48611CB865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D7342F-032F-4B87-BC94-278BD79F7E99}"/>
              </a:ext>
            </a:extLst>
          </p:cNvPr>
          <p:cNvSpPr>
            <a:spLocks noGrp="1"/>
          </p:cNvSpPr>
          <p:nvPr>
            <p:ph type="dt" sz="half" idx="10"/>
          </p:nvPr>
        </p:nvSpPr>
        <p:spPr/>
        <p:txBody>
          <a:bodyPr/>
          <a:lstStyle/>
          <a:p>
            <a:fld id="{0BA95344-1956-4E68-B492-8534273DAE0F}" type="datetimeFigureOut">
              <a:rPr lang="en-US" smtClean="0"/>
              <a:t>11/5/2018</a:t>
            </a:fld>
            <a:endParaRPr lang="en-US"/>
          </a:p>
        </p:txBody>
      </p:sp>
      <p:sp>
        <p:nvSpPr>
          <p:cNvPr id="4" name="Footer Placeholder 3">
            <a:extLst>
              <a:ext uri="{FF2B5EF4-FFF2-40B4-BE49-F238E27FC236}">
                <a16:creationId xmlns:a16="http://schemas.microsoft.com/office/drawing/2014/main" id="{9BA847A2-BC31-4E69-B811-488A4B0659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2D3E7D-5346-4C42-9907-7314ED0E0E04}"/>
              </a:ext>
            </a:extLst>
          </p:cNvPr>
          <p:cNvSpPr>
            <a:spLocks noGrp="1"/>
          </p:cNvSpPr>
          <p:nvPr>
            <p:ph type="sldNum" sz="quarter" idx="12"/>
          </p:nvPr>
        </p:nvSpPr>
        <p:spPr/>
        <p:txBody>
          <a:bodyPr/>
          <a:lstStyle/>
          <a:p>
            <a:fld id="{4733664B-4220-4891-BD26-81C9A116039E}" type="slidenum">
              <a:rPr lang="en-US" smtClean="0"/>
              <a:t>‹#›</a:t>
            </a:fld>
            <a:endParaRPr lang="en-US"/>
          </a:p>
        </p:txBody>
      </p:sp>
    </p:spTree>
    <p:extLst>
      <p:ext uri="{BB962C8B-B14F-4D97-AF65-F5344CB8AC3E}">
        <p14:creationId xmlns:p14="http://schemas.microsoft.com/office/powerpoint/2010/main" val="238019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EDBDAC-F086-4DFE-82F3-2AD493EA7CFB}"/>
              </a:ext>
            </a:extLst>
          </p:cNvPr>
          <p:cNvSpPr>
            <a:spLocks noGrp="1"/>
          </p:cNvSpPr>
          <p:nvPr>
            <p:ph type="dt" sz="half" idx="10"/>
          </p:nvPr>
        </p:nvSpPr>
        <p:spPr/>
        <p:txBody>
          <a:bodyPr/>
          <a:lstStyle/>
          <a:p>
            <a:fld id="{0BA95344-1956-4E68-B492-8534273DAE0F}" type="datetimeFigureOut">
              <a:rPr lang="en-US" smtClean="0"/>
              <a:t>11/5/2018</a:t>
            </a:fld>
            <a:endParaRPr lang="en-US"/>
          </a:p>
        </p:txBody>
      </p:sp>
      <p:sp>
        <p:nvSpPr>
          <p:cNvPr id="3" name="Footer Placeholder 2">
            <a:extLst>
              <a:ext uri="{FF2B5EF4-FFF2-40B4-BE49-F238E27FC236}">
                <a16:creationId xmlns:a16="http://schemas.microsoft.com/office/drawing/2014/main" id="{5AF04590-3446-45CB-9CBF-855CA0306F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8109D4-B925-4B93-BCB7-A485FCB9B061}"/>
              </a:ext>
            </a:extLst>
          </p:cNvPr>
          <p:cNvSpPr>
            <a:spLocks noGrp="1"/>
          </p:cNvSpPr>
          <p:nvPr>
            <p:ph type="sldNum" sz="quarter" idx="12"/>
          </p:nvPr>
        </p:nvSpPr>
        <p:spPr/>
        <p:txBody>
          <a:bodyPr/>
          <a:lstStyle/>
          <a:p>
            <a:fld id="{4733664B-4220-4891-BD26-81C9A116039E}" type="slidenum">
              <a:rPr lang="en-US" smtClean="0"/>
              <a:t>‹#›</a:t>
            </a:fld>
            <a:endParaRPr lang="en-US"/>
          </a:p>
        </p:txBody>
      </p:sp>
    </p:spTree>
    <p:extLst>
      <p:ext uri="{BB962C8B-B14F-4D97-AF65-F5344CB8AC3E}">
        <p14:creationId xmlns:p14="http://schemas.microsoft.com/office/powerpoint/2010/main" val="2728977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97F1C-5384-45F9-8FEE-C90229DD7F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FF9684-4CF4-41A1-A1A2-A2CB6C7F53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A883BB-A880-4BCA-B1CE-D2335D54A2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64BA34-9702-495A-9F21-B94DF1620711}"/>
              </a:ext>
            </a:extLst>
          </p:cNvPr>
          <p:cNvSpPr>
            <a:spLocks noGrp="1"/>
          </p:cNvSpPr>
          <p:nvPr>
            <p:ph type="dt" sz="half" idx="10"/>
          </p:nvPr>
        </p:nvSpPr>
        <p:spPr/>
        <p:txBody>
          <a:bodyPr/>
          <a:lstStyle/>
          <a:p>
            <a:fld id="{0BA95344-1956-4E68-B492-8534273DAE0F}" type="datetimeFigureOut">
              <a:rPr lang="en-US" smtClean="0"/>
              <a:t>11/5/2018</a:t>
            </a:fld>
            <a:endParaRPr lang="en-US"/>
          </a:p>
        </p:txBody>
      </p:sp>
      <p:sp>
        <p:nvSpPr>
          <p:cNvPr id="6" name="Footer Placeholder 5">
            <a:extLst>
              <a:ext uri="{FF2B5EF4-FFF2-40B4-BE49-F238E27FC236}">
                <a16:creationId xmlns:a16="http://schemas.microsoft.com/office/drawing/2014/main" id="{02E0F768-0ADF-4C7A-8419-BF7F5C2EC0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9DA127-D6F3-4DEB-A618-91BD3513DFE3}"/>
              </a:ext>
            </a:extLst>
          </p:cNvPr>
          <p:cNvSpPr>
            <a:spLocks noGrp="1"/>
          </p:cNvSpPr>
          <p:nvPr>
            <p:ph type="sldNum" sz="quarter" idx="12"/>
          </p:nvPr>
        </p:nvSpPr>
        <p:spPr/>
        <p:txBody>
          <a:bodyPr/>
          <a:lstStyle/>
          <a:p>
            <a:fld id="{4733664B-4220-4891-BD26-81C9A116039E}" type="slidenum">
              <a:rPr lang="en-US" smtClean="0"/>
              <a:t>‹#›</a:t>
            </a:fld>
            <a:endParaRPr lang="en-US"/>
          </a:p>
        </p:txBody>
      </p:sp>
    </p:spTree>
    <p:extLst>
      <p:ext uri="{BB962C8B-B14F-4D97-AF65-F5344CB8AC3E}">
        <p14:creationId xmlns:p14="http://schemas.microsoft.com/office/powerpoint/2010/main" val="1859920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CB73D-46D1-4924-9333-CA101606F5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8034AF-C6D9-46AC-8109-7DF0F9309B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516D1F-E4CD-4A03-8AB9-EB2DBF7CBE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02FF2E-C9DE-44BF-9143-BF44CC79821B}"/>
              </a:ext>
            </a:extLst>
          </p:cNvPr>
          <p:cNvSpPr>
            <a:spLocks noGrp="1"/>
          </p:cNvSpPr>
          <p:nvPr>
            <p:ph type="dt" sz="half" idx="10"/>
          </p:nvPr>
        </p:nvSpPr>
        <p:spPr/>
        <p:txBody>
          <a:bodyPr/>
          <a:lstStyle/>
          <a:p>
            <a:fld id="{0BA95344-1956-4E68-B492-8534273DAE0F}" type="datetimeFigureOut">
              <a:rPr lang="en-US" smtClean="0"/>
              <a:t>11/5/2018</a:t>
            </a:fld>
            <a:endParaRPr lang="en-US"/>
          </a:p>
        </p:txBody>
      </p:sp>
      <p:sp>
        <p:nvSpPr>
          <p:cNvPr id="6" name="Footer Placeholder 5">
            <a:extLst>
              <a:ext uri="{FF2B5EF4-FFF2-40B4-BE49-F238E27FC236}">
                <a16:creationId xmlns:a16="http://schemas.microsoft.com/office/drawing/2014/main" id="{70199C8A-5A40-463F-B3A2-3DD762D093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E3D1AC-EBF7-4773-B247-CE36C1B2C976}"/>
              </a:ext>
            </a:extLst>
          </p:cNvPr>
          <p:cNvSpPr>
            <a:spLocks noGrp="1"/>
          </p:cNvSpPr>
          <p:nvPr>
            <p:ph type="sldNum" sz="quarter" idx="12"/>
          </p:nvPr>
        </p:nvSpPr>
        <p:spPr/>
        <p:txBody>
          <a:bodyPr/>
          <a:lstStyle/>
          <a:p>
            <a:fld id="{4733664B-4220-4891-BD26-81C9A116039E}" type="slidenum">
              <a:rPr lang="en-US" smtClean="0"/>
              <a:t>‹#›</a:t>
            </a:fld>
            <a:endParaRPr lang="en-US"/>
          </a:p>
        </p:txBody>
      </p:sp>
    </p:spTree>
    <p:extLst>
      <p:ext uri="{BB962C8B-B14F-4D97-AF65-F5344CB8AC3E}">
        <p14:creationId xmlns:p14="http://schemas.microsoft.com/office/powerpoint/2010/main" val="3954944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1DB65C-D2D9-423D-BAB5-C481EBA043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663319-B810-417E-880B-F10872BB9E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278308-6351-4480-97DC-EEFEEB7277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A95344-1956-4E68-B492-8534273DAE0F}" type="datetimeFigureOut">
              <a:rPr lang="en-US" smtClean="0"/>
              <a:t>11/5/2018</a:t>
            </a:fld>
            <a:endParaRPr lang="en-US"/>
          </a:p>
        </p:txBody>
      </p:sp>
      <p:sp>
        <p:nvSpPr>
          <p:cNvPr id="5" name="Footer Placeholder 4">
            <a:extLst>
              <a:ext uri="{FF2B5EF4-FFF2-40B4-BE49-F238E27FC236}">
                <a16:creationId xmlns:a16="http://schemas.microsoft.com/office/drawing/2014/main" id="{6358A4B1-3259-482D-9643-BA63887250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37387F-6A61-4F90-9B38-99185D6937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3664B-4220-4891-BD26-81C9A116039E}" type="slidenum">
              <a:rPr lang="en-US" smtClean="0"/>
              <a:t>‹#›</a:t>
            </a:fld>
            <a:endParaRPr lang="en-US"/>
          </a:p>
        </p:txBody>
      </p:sp>
    </p:spTree>
    <p:extLst>
      <p:ext uri="{BB962C8B-B14F-4D97-AF65-F5344CB8AC3E}">
        <p14:creationId xmlns:p14="http://schemas.microsoft.com/office/powerpoint/2010/main" val="2746973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F7ACA-44A9-4414-A56A-022ED3B896F7}"/>
              </a:ext>
            </a:extLst>
          </p:cNvPr>
          <p:cNvSpPr>
            <a:spLocks noGrp="1"/>
          </p:cNvSpPr>
          <p:nvPr>
            <p:ph type="ctrTitle"/>
          </p:nvPr>
        </p:nvSpPr>
        <p:spPr/>
        <p:txBody>
          <a:bodyPr>
            <a:normAutofit fontScale="90000"/>
          </a:bodyPr>
          <a:lstStyle/>
          <a:p>
            <a:r>
              <a:rPr lang="en-US" dirty="0"/>
              <a:t>Performance management in Network management system</a:t>
            </a:r>
          </a:p>
        </p:txBody>
      </p:sp>
      <p:sp>
        <p:nvSpPr>
          <p:cNvPr id="3" name="Subtitle 2">
            <a:extLst>
              <a:ext uri="{FF2B5EF4-FFF2-40B4-BE49-F238E27FC236}">
                <a16:creationId xmlns:a16="http://schemas.microsoft.com/office/drawing/2014/main" id="{04FFF3D1-D0FE-438D-8DC5-46B55B926EBC}"/>
              </a:ext>
            </a:extLst>
          </p:cNvPr>
          <p:cNvSpPr>
            <a:spLocks noGrp="1"/>
          </p:cNvSpPr>
          <p:nvPr>
            <p:ph type="subTitle" idx="1"/>
          </p:nvPr>
        </p:nvSpPr>
        <p:spPr/>
        <p:txBody>
          <a:bodyPr/>
          <a:lstStyle/>
          <a:p>
            <a:r>
              <a:rPr lang="en-US" dirty="0"/>
              <a:t>Lecture-2</a:t>
            </a:r>
          </a:p>
        </p:txBody>
      </p:sp>
    </p:spTree>
    <p:extLst>
      <p:ext uri="{BB962C8B-B14F-4D97-AF65-F5344CB8AC3E}">
        <p14:creationId xmlns:p14="http://schemas.microsoft.com/office/powerpoint/2010/main" val="790625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B202A-8229-4FDB-B72C-C35B670AE72B}"/>
              </a:ext>
            </a:extLst>
          </p:cNvPr>
          <p:cNvSpPr>
            <a:spLocks noGrp="1"/>
          </p:cNvSpPr>
          <p:nvPr>
            <p:ph type="title"/>
          </p:nvPr>
        </p:nvSpPr>
        <p:spPr/>
        <p:txBody>
          <a:bodyPr/>
          <a:lstStyle/>
          <a:p>
            <a:r>
              <a:rPr lang="en-US" dirty="0"/>
              <a:t>RMON</a:t>
            </a:r>
          </a:p>
        </p:txBody>
      </p:sp>
      <p:sp>
        <p:nvSpPr>
          <p:cNvPr id="3" name="Content Placeholder 2">
            <a:extLst>
              <a:ext uri="{FF2B5EF4-FFF2-40B4-BE49-F238E27FC236}">
                <a16:creationId xmlns:a16="http://schemas.microsoft.com/office/drawing/2014/main" id="{67855FD7-EE1D-4D87-90FB-E4352C53B164}"/>
              </a:ext>
            </a:extLst>
          </p:cNvPr>
          <p:cNvSpPr>
            <a:spLocks noGrp="1"/>
          </p:cNvSpPr>
          <p:nvPr>
            <p:ph idx="1"/>
          </p:nvPr>
        </p:nvSpPr>
        <p:spPr/>
        <p:txBody>
          <a:bodyPr/>
          <a:lstStyle/>
          <a:p>
            <a:r>
              <a:rPr lang="en-US" dirty="0"/>
              <a:t>RMON provides general network utilization details, such as traffic patterns, top talkers, and applications in the network. RMON information can be collected both at the core and at the edge </a:t>
            </a:r>
          </a:p>
        </p:txBody>
      </p:sp>
    </p:spTree>
    <p:extLst>
      <p:ext uri="{BB962C8B-B14F-4D97-AF65-F5344CB8AC3E}">
        <p14:creationId xmlns:p14="http://schemas.microsoft.com/office/powerpoint/2010/main" val="348588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AAB95-0D5B-4A22-A7DD-E866FD31F261}"/>
              </a:ext>
            </a:extLst>
          </p:cNvPr>
          <p:cNvSpPr>
            <a:spLocks noGrp="1"/>
          </p:cNvSpPr>
          <p:nvPr>
            <p:ph type="title"/>
          </p:nvPr>
        </p:nvSpPr>
        <p:spPr/>
        <p:txBody>
          <a:bodyPr/>
          <a:lstStyle/>
          <a:p>
            <a:r>
              <a:rPr lang="en-US" dirty="0"/>
              <a:t>ART</a:t>
            </a:r>
          </a:p>
        </p:txBody>
      </p:sp>
      <p:sp>
        <p:nvSpPr>
          <p:cNvPr id="3" name="Content Placeholder 2">
            <a:extLst>
              <a:ext uri="{FF2B5EF4-FFF2-40B4-BE49-F238E27FC236}">
                <a16:creationId xmlns:a16="http://schemas.microsoft.com/office/drawing/2014/main" id="{2A23B3DF-200A-4A5A-9A32-7453EECFEA08}"/>
              </a:ext>
            </a:extLst>
          </p:cNvPr>
          <p:cNvSpPr>
            <a:spLocks noGrp="1"/>
          </p:cNvSpPr>
          <p:nvPr>
            <p:ph idx="1"/>
          </p:nvPr>
        </p:nvSpPr>
        <p:spPr/>
        <p:txBody>
          <a:bodyPr/>
          <a:lstStyle/>
          <a:p>
            <a:r>
              <a:rPr lang="en-US" dirty="0"/>
              <a:t>ART measures delays between request/response sequences in application flows, such as HTTP and FTP, but it can monitor only applications that use well-known TCP ports. To provide end-to-end measurement, an ART probe is needed at both the client and the server end </a:t>
            </a:r>
          </a:p>
        </p:txBody>
      </p:sp>
    </p:spTree>
    <p:extLst>
      <p:ext uri="{BB962C8B-B14F-4D97-AF65-F5344CB8AC3E}">
        <p14:creationId xmlns:p14="http://schemas.microsoft.com/office/powerpoint/2010/main" val="2539766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641A3-15F9-4E0F-A3FD-6D2D2F4488E1}"/>
              </a:ext>
            </a:extLst>
          </p:cNvPr>
          <p:cNvSpPr>
            <a:spLocks noGrp="1"/>
          </p:cNvSpPr>
          <p:nvPr>
            <p:ph type="title"/>
          </p:nvPr>
        </p:nvSpPr>
        <p:spPr/>
        <p:txBody>
          <a:bodyPr/>
          <a:lstStyle/>
          <a:p>
            <a:r>
              <a:rPr lang="en-US" dirty="0"/>
              <a:t>Counters</a:t>
            </a:r>
          </a:p>
        </p:txBody>
      </p:sp>
      <p:sp>
        <p:nvSpPr>
          <p:cNvPr id="3" name="Content Placeholder 2">
            <a:extLst>
              <a:ext uri="{FF2B5EF4-FFF2-40B4-BE49-F238E27FC236}">
                <a16:creationId xmlns:a16="http://schemas.microsoft.com/office/drawing/2014/main" id="{0CF69F57-BCD8-4597-A132-C6B067887ABD}"/>
              </a:ext>
            </a:extLst>
          </p:cNvPr>
          <p:cNvSpPr>
            <a:spLocks noGrp="1"/>
          </p:cNvSpPr>
          <p:nvPr>
            <p:ph idx="1"/>
          </p:nvPr>
        </p:nvSpPr>
        <p:spPr/>
        <p:txBody>
          <a:bodyPr/>
          <a:lstStyle/>
          <a:p>
            <a:r>
              <a:rPr lang="en-US" dirty="0"/>
              <a:t>Counters provide information about data that an application sends and receives over the network </a:t>
            </a:r>
          </a:p>
        </p:txBody>
      </p:sp>
    </p:spTree>
    <p:extLst>
      <p:ext uri="{BB962C8B-B14F-4D97-AF65-F5344CB8AC3E}">
        <p14:creationId xmlns:p14="http://schemas.microsoft.com/office/powerpoint/2010/main" val="4265091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2CCA-1E78-47E7-B260-9651D4773B96}"/>
              </a:ext>
            </a:extLst>
          </p:cNvPr>
          <p:cNvSpPr>
            <a:spLocks noGrp="1"/>
          </p:cNvSpPr>
          <p:nvPr>
            <p:ph type="title"/>
          </p:nvPr>
        </p:nvSpPr>
        <p:spPr/>
        <p:txBody>
          <a:bodyPr/>
          <a:lstStyle/>
          <a:p>
            <a:r>
              <a:rPr lang="en-US" dirty="0"/>
              <a:t>VoIP</a:t>
            </a:r>
          </a:p>
        </p:txBody>
      </p:sp>
      <p:sp>
        <p:nvSpPr>
          <p:cNvPr id="3" name="Content Placeholder 2">
            <a:extLst>
              <a:ext uri="{FF2B5EF4-FFF2-40B4-BE49-F238E27FC236}">
                <a16:creationId xmlns:a16="http://schemas.microsoft.com/office/drawing/2014/main" id="{D89723A4-D0FA-4391-AFD2-DDD898C2B508}"/>
              </a:ext>
            </a:extLst>
          </p:cNvPr>
          <p:cNvSpPr>
            <a:spLocks noGrp="1"/>
          </p:cNvSpPr>
          <p:nvPr>
            <p:ph idx="1"/>
          </p:nvPr>
        </p:nvSpPr>
        <p:spPr/>
        <p:txBody>
          <a:bodyPr/>
          <a:lstStyle/>
          <a:p>
            <a:r>
              <a:rPr lang="en-US" dirty="0"/>
              <a:t>Troubleshooting Cisco VoIP call quality is relatively straight forward with the right monitoring and diagnostic tools to help you identify the cause. The most likely causes include: Jitter resulting from congestion in the LAN or the access link, load sharing, routing table updates, and route flapping Latency as a result of propagation delay, handling delay, queuing delay, router outages or link congestion Packet loss occurring from link failures, traffic congestion leading to buffer overflow in routers, faulty networking hardware and occasionally a misrouted packet. </a:t>
            </a:r>
          </a:p>
        </p:txBody>
      </p:sp>
    </p:spTree>
    <p:extLst>
      <p:ext uri="{BB962C8B-B14F-4D97-AF65-F5344CB8AC3E}">
        <p14:creationId xmlns:p14="http://schemas.microsoft.com/office/powerpoint/2010/main" val="3163193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71EB2-5B84-46E2-8869-04BFC69CE081}"/>
              </a:ext>
            </a:extLst>
          </p:cNvPr>
          <p:cNvSpPr>
            <a:spLocks noGrp="1"/>
          </p:cNvSpPr>
          <p:nvPr>
            <p:ph type="title"/>
          </p:nvPr>
        </p:nvSpPr>
        <p:spPr/>
        <p:txBody>
          <a:bodyPr/>
          <a:lstStyle/>
          <a:p>
            <a:r>
              <a:rPr lang="en-US" dirty="0"/>
              <a:t>SAA</a:t>
            </a:r>
          </a:p>
        </p:txBody>
      </p:sp>
      <p:sp>
        <p:nvSpPr>
          <p:cNvPr id="3" name="Content Placeholder 2">
            <a:extLst>
              <a:ext uri="{FF2B5EF4-FFF2-40B4-BE49-F238E27FC236}">
                <a16:creationId xmlns:a16="http://schemas.microsoft.com/office/drawing/2014/main" id="{7DD679EF-6E87-4D4C-A066-0389EDC0E758}"/>
              </a:ext>
            </a:extLst>
          </p:cNvPr>
          <p:cNvSpPr>
            <a:spLocks noGrp="1"/>
          </p:cNvSpPr>
          <p:nvPr>
            <p:ph idx="1"/>
          </p:nvPr>
        </p:nvSpPr>
        <p:spPr/>
        <p:txBody>
          <a:bodyPr/>
          <a:lstStyle/>
          <a:p>
            <a:r>
              <a:rPr lang="en-US" dirty="0"/>
              <a:t>Systems Application Architecture (SAA) was IBM's strategy for enterprise computing in the late 1980s and early 1990s.enterprise SAA defined three layers of service: </a:t>
            </a:r>
          </a:p>
          <a:p>
            <a:r>
              <a:rPr lang="en-US" dirty="0"/>
              <a:t>Common User Access </a:t>
            </a:r>
          </a:p>
          <a:p>
            <a:r>
              <a:rPr lang="en-US" dirty="0"/>
              <a:t>Common Programming Interface </a:t>
            </a:r>
          </a:p>
          <a:p>
            <a:r>
              <a:rPr lang="en-US" dirty="0"/>
              <a:t>Common Communications Support </a:t>
            </a:r>
          </a:p>
        </p:txBody>
      </p:sp>
    </p:spTree>
    <p:extLst>
      <p:ext uri="{BB962C8B-B14F-4D97-AF65-F5344CB8AC3E}">
        <p14:creationId xmlns:p14="http://schemas.microsoft.com/office/powerpoint/2010/main" val="3898798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E6EC4-2710-454C-883A-08A1750287C0}"/>
              </a:ext>
            </a:extLst>
          </p:cNvPr>
          <p:cNvSpPr>
            <a:spLocks noGrp="1"/>
          </p:cNvSpPr>
          <p:nvPr>
            <p:ph type="title"/>
          </p:nvPr>
        </p:nvSpPr>
        <p:spPr/>
        <p:txBody>
          <a:bodyPr/>
          <a:lstStyle/>
          <a:p>
            <a:r>
              <a:rPr lang="en-US" dirty="0"/>
              <a:t>Purposes</a:t>
            </a:r>
          </a:p>
        </p:txBody>
      </p:sp>
      <p:sp>
        <p:nvSpPr>
          <p:cNvPr id="3" name="Content Placeholder 2">
            <a:extLst>
              <a:ext uri="{FF2B5EF4-FFF2-40B4-BE49-F238E27FC236}">
                <a16:creationId xmlns:a16="http://schemas.microsoft.com/office/drawing/2014/main" id="{F40C1AEB-88FC-43E1-9954-E6ADE2BC6E95}"/>
              </a:ext>
            </a:extLst>
          </p:cNvPr>
          <p:cNvSpPr>
            <a:spLocks noGrp="1"/>
          </p:cNvSpPr>
          <p:nvPr>
            <p:ph idx="1"/>
          </p:nvPr>
        </p:nvSpPr>
        <p:spPr/>
        <p:txBody>
          <a:bodyPr/>
          <a:lstStyle/>
          <a:p>
            <a:pPr marL="0" indent="0">
              <a:buNone/>
            </a:pPr>
            <a:r>
              <a:rPr lang="en-US" dirty="0"/>
              <a:t>Purposes of Performance Various performance scenarios:</a:t>
            </a:r>
          </a:p>
          <a:p>
            <a:r>
              <a:rPr lang="en-US" dirty="0"/>
              <a:t> Baselining </a:t>
            </a:r>
          </a:p>
          <a:p>
            <a:r>
              <a:rPr lang="en-US" dirty="0"/>
              <a:t>Service Monitoring </a:t>
            </a:r>
          </a:p>
          <a:p>
            <a:r>
              <a:rPr lang="en-US" dirty="0"/>
              <a:t>Network Performance Monitoring </a:t>
            </a:r>
          </a:p>
          <a:p>
            <a:r>
              <a:rPr lang="en-US" dirty="0"/>
              <a:t>Device Performance Monitoring </a:t>
            </a:r>
          </a:p>
        </p:txBody>
      </p:sp>
    </p:spTree>
    <p:extLst>
      <p:ext uri="{BB962C8B-B14F-4D97-AF65-F5344CB8AC3E}">
        <p14:creationId xmlns:p14="http://schemas.microsoft.com/office/powerpoint/2010/main" val="2434424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CA7ED-DED1-485D-A369-0E6FFFC40AB3}"/>
              </a:ext>
            </a:extLst>
          </p:cNvPr>
          <p:cNvSpPr>
            <a:spLocks noGrp="1"/>
          </p:cNvSpPr>
          <p:nvPr>
            <p:ph type="title"/>
          </p:nvPr>
        </p:nvSpPr>
        <p:spPr/>
        <p:txBody>
          <a:bodyPr/>
          <a:lstStyle/>
          <a:p>
            <a:r>
              <a:rPr lang="en-US" dirty="0"/>
              <a:t>Baselining</a:t>
            </a:r>
          </a:p>
        </p:txBody>
      </p:sp>
      <p:sp>
        <p:nvSpPr>
          <p:cNvPr id="3" name="Content Placeholder 2">
            <a:extLst>
              <a:ext uri="{FF2B5EF4-FFF2-40B4-BE49-F238E27FC236}">
                <a16:creationId xmlns:a16="http://schemas.microsoft.com/office/drawing/2014/main" id="{9BCDFE24-411D-464F-BC41-C95D99A22A23}"/>
              </a:ext>
            </a:extLst>
          </p:cNvPr>
          <p:cNvSpPr>
            <a:spLocks noGrp="1"/>
          </p:cNvSpPr>
          <p:nvPr>
            <p:ph idx="1"/>
          </p:nvPr>
        </p:nvSpPr>
        <p:spPr/>
        <p:txBody>
          <a:bodyPr>
            <a:normAutofit fontScale="92500"/>
          </a:bodyPr>
          <a:lstStyle/>
          <a:p>
            <a:r>
              <a:rPr lang="en-US" dirty="0"/>
              <a:t>Baselining is the process of studying the network, collecting relevant information, storing it, and making the results available for later analysis</a:t>
            </a:r>
          </a:p>
          <a:p>
            <a:r>
              <a:rPr lang="en-US" dirty="0"/>
              <a:t> A general baseline includes all areas of the network, such as a connectivity diagram, inventory details, device configurations, software versions, device utilization, link bandwidth, and so on </a:t>
            </a:r>
          </a:p>
          <a:p>
            <a:r>
              <a:rPr lang="en-US" dirty="0"/>
              <a:t>The baselining task should be done on a regular basis, because it can be of great assistance in troubleshooting situations as well as providing supporting analysis for network planning and enhancements</a:t>
            </a:r>
          </a:p>
          <a:p>
            <a:r>
              <a:rPr lang="en-US" dirty="0"/>
              <a:t> It is also used as the starting point for threshold definitions, which can help identify current network problems and predict future bottlenecks </a:t>
            </a:r>
          </a:p>
        </p:txBody>
      </p:sp>
    </p:spTree>
    <p:extLst>
      <p:ext uri="{BB962C8B-B14F-4D97-AF65-F5344CB8AC3E}">
        <p14:creationId xmlns:p14="http://schemas.microsoft.com/office/powerpoint/2010/main" val="1739929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504DD-EB98-4213-80F2-371790E63DE5}"/>
              </a:ext>
            </a:extLst>
          </p:cNvPr>
          <p:cNvSpPr>
            <a:spLocks noGrp="1"/>
          </p:cNvSpPr>
          <p:nvPr>
            <p:ph type="title"/>
          </p:nvPr>
        </p:nvSpPr>
        <p:spPr/>
        <p:txBody>
          <a:bodyPr/>
          <a:lstStyle/>
          <a:p>
            <a:r>
              <a:rPr lang="en-US" dirty="0"/>
              <a:t>Baselining tasks</a:t>
            </a:r>
          </a:p>
        </p:txBody>
      </p:sp>
      <p:sp>
        <p:nvSpPr>
          <p:cNvPr id="3" name="Content Placeholder 2">
            <a:extLst>
              <a:ext uri="{FF2B5EF4-FFF2-40B4-BE49-F238E27FC236}">
                <a16:creationId xmlns:a16="http://schemas.microsoft.com/office/drawing/2014/main" id="{59431EA6-21DE-416D-992D-7097AD612870}"/>
              </a:ext>
            </a:extLst>
          </p:cNvPr>
          <p:cNvSpPr>
            <a:spLocks noGrp="1"/>
          </p:cNvSpPr>
          <p:nvPr>
            <p:ph idx="1"/>
          </p:nvPr>
        </p:nvSpPr>
        <p:spPr/>
        <p:txBody>
          <a:bodyPr>
            <a:normAutofit fontScale="92500" lnSpcReduction="10000"/>
          </a:bodyPr>
          <a:lstStyle/>
          <a:p>
            <a:r>
              <a:rPr lang="en-US" dirty="0"/>
              <a:t>Gather device inventory information</a:t>
            </a:r>
          </a:p>
          <a:p>
            <a:r>
              <a:rPr lang="en-US" dirty="0"/>
              <a:t> Gather statistics (device-, network-, and service-related) at regular intervals </a:t>
            </a:r>
          </a:p>
          <a:p>
            <a:r>
              <a:rPr lang="en-US" dirty="0"/>
              <a:t>Document the physical and logical network, and create network maps</a:t>
            </a:r>
          </a:p>
          <a:p>
            <a:r>
              <a:rPr lang="en-US" dirty="0"/>
              <a:t>Identify the protocols on your network </a:t>
            </a:r>
          </a:p>
          <a:p>
            <a:r>
              <a:rPr lang="en-US" dirty="0"/>
              <a:t>Identify the applications on your network </a:t>
            </a:r>
          </a:p>
          <a:p>
            <a:r>
              <a:rPr lang="en-US" dirty="0"/>
              <a:t>Monitor statistics over time, and study traffic flows</a:t>
            </a:r>
          </a:p>
          <a:p>
            <a:r>
              <a:rPr lang="en-US" dirty="0"/>
              <a:t> Collect network device-specific details</a:t>
            </a:r>
          </a:p>
          <a:p>
            <a:r>
              <a:rPr lang="en-US" dirty="0"/>
              <a:t> Gather server- and (optionally) client-related details</a:t>
            </a:r>
          </a:p>
          <a:p>
            <a:r>
              <a:rPr lang="en-US" dirty="0"/>
              <a:t> Gather service-related information </a:t>
            </a:r>
          </a:p>
        </p:txBody>
      </p:sp>
    </p:spTree>
    <p:extLst>
      <p:ext uri="{BB962C8B-B14F-4D97-AF65-F5344CB8AC3E}">
        <p14:creationId xmlns:p14="http://schemas.microsoft.com/office/powerpoint/2010/main" val="243108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0BD18-2CA4-487F-979E-719C68F0E8B7}"/>
              </a:ext>
            </a:extLst>
          </p:cNvPr>
          <p:cNvSpPr>
            <a:spLocks noGrp="1"/>
          </p:cNvSpPr>
          <p:nvPr>
            <p:ph type="title"/>
          </p:nvPr>
        </p:nvSpPr>
        <p:spPr/>
        <p:txBody>
          <a:bodyPr/>
          <a:lstStyle/>
          <a:p>
            <a:r>
              <a:rPr lang="en-US" dirty="0"/>
              <a:t>Monitoring concepts </a:t>
            </a:r>
          </a:p>
        </p:txBody>
      </p:sp>
      <p:sp>
        <p:nvSpPr>
          <p:cNvPr id="3" name="Content Placeholder 2">
            <a:extLst>
              <a:ext uri="{FF2B5EF4-FFF2-40B4-BE49-F238E27FC236}">
                <a16:creationId xmlns:a16="http://schemas.microsoft.com/office/drawing/2014/main" id="{0B5D366F-95B8-415F-ADDB-D81A123835F7}"/>
              </a:ext>
            </a:extLst>
          </p:cNvPr>
          <p:cNvSpPr>
            <a:spLocks noGrp="1"/>
          </p:cNvSpPr>
          <p:nvPr>
            <p:ph idx="1"/>
          </p:nvPr>
        </p:nvSpPr>
        <p:spPr/>
        <p:txBody>
          <a:bodyPr>
            <a:normAutofit lnSpcReduction="10000"/>
          </a:bodyPr>
          <a:lstStyle/>
          <a:p>
            <a:r>
              <a:rPr lang="en-US" dirty="0"/>
              <a:t>You can distinguish between two major monitoring concepts:</a:t>
            </a:r>
          </a:p>
          <a:p>
            <a:r>
              <a:rPr lang="en-US" dirty="0"/>
              <a:t> Passive monitoring— Also referred to as "collecting observed traffic," this form of monitoring does not affect the user traffic, because it listens to only the packets that pass the meter. Examples of passive monitoring functions are SNMP, RMON, Application Response Time (ART) MIB, packet-capturing devices (sniffer), and Cisco NetFlow Services. </a:t>
            </a:r>
          </a:p>
          <a:p>
            <a:r>
              <a:rPr lang="en-US" dirty="0"/>
              <a:t>Active monitoring— Introduces the concept of generating synthetic traffic, which is performed by a meter that consists of two instances. The first part creates monitoring traffic, and the second part collects these packets on arrival and measures them. </a:t>
            </a:r>
          </a:p>
        </p:txBody>
      </p:sp>
    </p:spTree>
    <p:extLst>
      <p:ext uri="{BB962C8B-B14F-4D97-AF65-F5344CB8AC3E}">
        <p14:creationId xmlns:p14="http://schemas.microsoft.com/office/powerpoint/2010/main" val="3224883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3E183-2508-40BB-9BEE-FD3AFAE9BE79}"/>
              </a:ext>
            </a:extLst>
          </p:cNvPr>
          <p:cNvSpPr>
            <a:spLocks noGrp="1"/>
          </p:cNvSpPr>
          <p:nvPr>
            <p:ph type="title"/>
          </p:nvPr>
        </p:nvSpPr>
        <p:spPr/>
        <p:txBody>
          <a:bodyPr/>
          <a:lstStyle/>
          <a:p>
            <a:r>
              <a:rPr lang="en-US" dirty="0"/>
              <a:t>Device Performance</a:t>
            </a:r>
          </a:p>
        </p:txBody>
      </p:sp>
      <p:sp>
        <p:nvSpPr>
          <p:cNvPr id="3" name="Content Placeholder 2">
            <a:extLst>
              <a:ext uri="{FF2B5EF4-FFF2-40B4-BE49-F238E27FC236}">
                <a16:creationId xmlns:a16="http://schemas.microsoft.com/office/drawing/2014/main" id="{152B2132-00B3-40FE-A629-A1D6D58276AE}"/>
              </a:ext>
            </a:extLst>
          </p:cNvPr>
          <p:cNvSpPr>
            <a:spLocks noGrp="1"/>
          </p:cNvSpPr>
          <p:nvPr>
            <p:ph idx="1"/>
          </p:nvPr>
        </p:nvSpPr>
        <p:spPr/>
        <p:txBody>
          <a:bodyPr>
            <a:normAutofit fontScale="92500" lnSpcReduction="10000"/>
          </a:bodyPr>
          <a:lstStyle/>
          <a:p>
            <a:r>
              <a:rPr lang="en-US" dirty="0"/>
              <a:t>Monitoring Network Element Performance Monitoring From a device perspective, we are mainly interested in device "health" data, such as overall throughput, per-(sub)interface utilization, response time, CPU load, memory consumption, errors, and so forth System and Server Performance Monitoring Low-level service monitoring components: </a:t>
            </a:r>
          </a:p>
          <a:p>
            <a:r>
              <a:rPr lang="en-US" dirty="0"/>
              <a:t> System: hardware and operating system (OS)</a:t>
            </a:r>
          </a:p>
          <a:p>
            <a:r>
              <a:rPr lang="en-US" dirty="0"/>
              <a:t> - Network card(s) </a:t>
            </a:r>
          </a:p>
          <a:p>
            <a:r>
              <a:rPr lang="en-US" dirty="0"/>
              <a:t>- CPU: overall and per system process </a:t>
            </a:r>
          </a:p>
          <a:p>
            <a:r>
              <a:rPr lang="en-US" dirty="0"/>
              <a:t>- Hard drive disks, disk clusters </a:t>
            </a:r>
          </a:p>
          <a:p>
            <a:r>
              <a:rPr lang="en-US" dirty="0"/>
              <a:t>- Fan(s) </a:t>
            </a:r>
          </a:p>
          <a:p>
            <a:r>
              <a:rPr lang="en-US" dirty="0"/>
              <a:t>- Power supply </a:t>
            </a:r>
          </a:p>
          <a:p>
            <a:endParaRPr lang="en-US" dirty="0"/>
          </a:p>
        </p:txBody>
      </p:sp>
    </p:spTree>
    <p:extLst>
      <p:ext uri="{BB962C8B-B14F-4D97-AF65-F5344CB8AC3E}">
        <p14:creationId xmlns:p14="http://schemas.microsoft.com/office/powerpoint/2010/main" val="1561870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B87A7-1903-413C-8E66-F2990E6EC8DD}"/>
              </a:ext>
            </a:extLst>
          </p:cNvPr>
          <p:cNvSpPr>
            <a:spLocks noGrp="1"/>
          </p:cNvSpPr>
          <p:nvPr>
            <p:ph type="title"/>
          </p:nvPr>
        </p:nvSpPr>
        <p:spPr/>
        <p:txBody>
          <a:bodyPr/>
          <a:lstStyle/>
          <a:p>
            <a:r>
              <a:rPr lang="en-US" dirty="0"/>
              <a:t>Performance Management system</a:t>
            </a:r>
          </a:p>
        </p:txBody>
      </p:sp>
      <p:sp>
        <p:nvSpPr>
          <p:cNvPr id="3" name="Content Placeholder 2">
            <a:extLst>
              <a:ext uri="{FF2B5EF4-FFF2-40B4-BE49-F238E27FC236}">
                <a16:creationId xmlns:a16="http://schemas.microsoft.com/office/drawing/2014/main" id="{1188B086-EFFF-46B0-B528-D6640D52CF15}"/>
              </a:ext>
            </a:extLst>
          </p:cNvPr>
          <p:cNvSpPr>
            <a:spLocks noGrp="1"/>
          </p:cNvSpPr>
          <p:nvPr>
            <p:ph idx="1"/>
          </p:nvPr>
        </p:nvSpPr>
        <p:spPr/>
        <p:txBody>
          <a:bodyPr/>
          <a:lstStyle/>
          <a:p>
            <a:r>
              <a:rPr lang="en-US" dirty="0"/>
              <a:t>Performance Management provides functions to </a:t>
            </a:r>
            <a:r>
              <a:rPr lang="en-US" dirty="0">
                <a:solidFill>
                  <a:srgbClr val="FF0000"/>
                </a:solidFill>
              </a:rPr>
              <a:t>evaluate and report </a:t>
            </a:r>
            <a:r>
              <a:rPr lang="en-US" dirty="0"/>
              <a:t>upon the </a:t>
            </a:r>
            <a:r>
              <a:rPr lang="en-US" dirty="0">
                <a:solidFill>
                  <a:srgbClr val="FF0000"/>
                </a:solidFill>
              </a:rPr>
              <a:t>behavior</a:t>
            </a:r>
            <a:r>
              <a:rPr lang="en-US" dirty="0"/>
              <a:t> of telecommunication equipment and the </a:t>
            </a:r>
            <a:r>
              <a:rPr lang="en-US" dirty="0">
                <a:solidFill>
                  <a:srgbClr val="FF0000"/>
                </a:solidFill>
              </a:rPr>
              <a:t>effectiveness</a:t>
            </a:r>
            <a:r>
              <a:rPr lang="en-US" dirty="0"/>
              <a:t> of the network or network element. Its role is to gather and </a:t>
            </a:r>
            <a:r>
              <a:rPr lang="en-US" dirty="0">
                <a:solidFill>
                  <a:srgbClr val="FF0000"/>
                </a:solidFill>
              </a:rPr>
              <a:t>analyze </a:t>
            </a:r>
            <a:r>
              <a:rPr lang="en-US" dirty="0"/>
              <a:t>statistical data for the purpose of </a:t>
            </a:r>
            <a:r>
              <a:rPr lang="en-US" dirty="0">
                <a:solidFill>
                  <a:srgbClr val="FF0000"/>
                </a:solidFill>
              </a:rPr>
              <a:t>monitoring</a:t>
            </a:r>
            <a:r>
              <a:rPr lang="en-US" dirty="0"/>
              <a:t> and correcting the behavior and effectiveness of the network, network elements, or other equipment and to aid in </a:t>
            </a:r>
            <a:r>
              <a:rPr lang="en-US" dirty="0">
                <a:solidFill>
                  <a:srgbClr val="FF0000"/>
                </a:solidFill>
              </a:rPr>
              <a:t>planning, provisioning, maintenance and the measurement</a:t>
            </a:r>
            <a:r>
              <a:rPr lang="en-US" dirty="0"/>
              <a:t> of quality. </a:t>
            </a:r>
          </a:p>
        </p:txBody>
      </p:sp>
    </p:spTree>
    <p:extLst>
      <p:ext uri="{BB962C8B-B14F-4D97-AF65-F5344CB8AC3E}">
        <p14:creationId xmlns:p14="http://schemas.microsoft.com/office/powerpoint/2010/main" val="1991900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ECE5D-1A1B-46B7-894F-D960EF033A9B}"/>
              </a:ext>
            </a:extLst>
          </p:cNvPr>
          <p:cNvSpPr>
            <a:spLocks noGrp="1"/>
          </p:cNvSpPr>
          <p:nvPr>
            <p:ph type="title"/>
          </p:nvPr>
        </p:nvSpPr>
        <p:spPr/>
        <p:txBody>
          <a:bodyPr/>
          <a:lstStyle/>
          <a:p>
            <a:r>
              <a:rPr lang="en-US" dirty="0"/>
              <a:t>Device Performance</a:t>
            </a:r>
          </a:p>
        </p:txBody>
      </p:sp>
      <p:sp>
        <p:nvSpPr>
          <p:cNvPr id="3" name="Content Placeholder 2">
            <a:extLst>
              <a:ext uri="{FF2B5EF4-FFF2-40B4-BE49-F238E27FC236}">
                <a16:creationId xmlns:a16="http://schemas.microsoft.com/office/drawing/2014/main" id="{A31F8522-095B-4A2B-930F-450CA481B21D}"/>
              </a:ext>
            </a:extLst>
          </p:cNvPr>
          <p:cNvSpPr>
            <a:spLocks noGrp="1"/>
          </p:cNvSpPr>
          <p:nvPr>
            <p:ph idx="1"/>
          </p:nvPr>
        </p:nvSpPr>
        <p:spPr/>
        <p:txBody>
          <a:bodyPr/>
          <a:lstStyle/>
          <a:p>
            <a:r>
              <a:rPr lang="en-US" dirty="0"/>
              <a:t>- Temperature </a:t>
            </a:r>
          </a:p>
          <a:p>
            <a:r>
              <a:rPr lang="en-US" dirty="0"/>
              <a:t> - OS processes: check if running; restart if necessary </a:t>
            </a:r>
          </a:p>
          <a:p>
            <a:r>
              <a:rPr lang="en-US" dirty="0"/>
              <a:t>- System uptime High-level service monitoring components: </a:t>
            </a:r>
          </a:p>
          <a:p>
            <a:r>
              <a:rPr lang="en-US" dirty="0"/>
              <a:t>- Application processes: check if running; restart if necessary </a:t>
            </a:r>
          </a:p>
          <a:p>
            <a:r>
              <a:rPr lang="en-US" dirty="0"/>
              <a:t> - Server response time per application </a:t>
            </a:r>
          </a:p>
          <a:p>
            <a:r>
              <a:rPr lang="en-US" dirty="0"/>
              <a:t> - Optional: Quality of service per application: monitor resources (memory, CPU, network bandwidth) per </a:t>
            </a:r>
            <a:r>
              <a:rPr lang="en-US" dirty="0" err="1"/>
              <a:t>CoS</a:t>
            </a:r>
            <a:r>
              <a:rPr lang="en-US" dirty="0"/>
              <a:t> (class of service) definition </a:t>
            </a:r>
          </a:p>
          <a:p>
            <a:r>
              <a:rPr lang="en-US" dirty="0"/>
              <a:t> - Uptime per application </a:t>
            </a:r>
          </a:p>
          <a:p>
            <a:endParaRPr lang="en-US" dirty="0"/>
          </a:p>
        </p:txBody>
      </p:sp>
    </p:spTree>
    <p:extLst>
      <p:ext uri="{BB962C8B-B14F-4D97-AF65-F5344CB8AC3E}">
        <p14:creationId xmlns:p14="http://schemas.microsoft.com/office/powerpoint/2010/main" val="2479210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213AB-EEF4-4D38-A2CD-FABC03CFF217}"/>
              </a:ext>
            </a:extLst>
          </p:cNvPr>
          <p:cNvSpPr>
            <a:spLocks noGrp="1"/>
          </p:cNvSpPr>
          <p:nvPr>
            <p:ph type="title"/>
          </p:nvPr>
        </p:nvSpPr>
        <p:spPr/>
        <p:txBody>
          <a:bodyPr/>
          <a:lstStyle/>
          <a:p>
            <a:r>
              <a:rPr lang="en-US" dirty="0"/>
              <a:t>Network Performance Monitoring</a:t>
            </a:r>
          </a:p>
        </p:txBody>
      </p:sp>
      <p:sp>
        <p:nvSpPr>
          <p:cNvPr id="3" name="Content Placeholder 2">
            <a:extLst>
              <a:ext uri="{FF2B5EF4-FFF2-40B4-BE49-F238E27FC236}">
                <a16:creationId xmlns:a16="http://schemas.microsoft.com/office/drawing/2014/main" id="{2D23171F-FEBD-42F1-AE1C-677F1DE2C661}"/>
              </a:ext>
            </a:extLst>
          </p:cNvPr>
          <p:cNvSpPr>
            <a:spLocks noGrp="1"/>
          </p:cNvSpPr>
          <p:nvPr>
            <p:ph idx="1"/>
          </p:nvPr>
        </p:nvSpPr>
        <p:spPr/>
        <p:txBody>
          <a:bodyPr/>
          <a:lstStyle/>
          <a:p>
            <a:r>
              <a:rPr lang="en-US" dirty="0"/>
              <a:t>Network connectivity and response time can be monitored with basic tools such as </a:t>
            </a:r>
            <a:r>
              <a:rPr lang="en-US" dirty="0">
                <a:solidFill>
                  <a:srgbClr val="FF0000"/>
                </a:solidFill>
              </a:rPr>
              <a:t>ping</a:t>
            </a:r>
            <a:r>
              <a:rPr lang="en-US" dirty="0"/>
              <a:t> and traceroute or with more advanced tools such as </a:t>
            </a:r>
            <a:r>
              <a:rPr lang="en-US" dirty="0">
                <a:solidFill>
                  <a:srgbClr val="FF0000"/>
                </a:solidFill>
              </a:rPr>
              <a:t>Ping-MIB, Cisco IP SLA</a:t>
            </a:r>
            <a:r>
              <a:rPr lang="en-US" dirty="0"/>
              <a:t>, </a:t>
            </a:r>
            <a:r>
              <a:rPr lang="en-US" dirty="0">
                <a:solidFill>
                  <a:srgbClr val="FF0000"/>
                </a:solidFill>
              </a:rPr>
              <a:t>external probes</a:t>
            </a:r>
            <a:r>
              <a:rPr lang="en-US" dirty="0"/>
              <a:t>, or a monitoring application running at the PC or serve </a:t>
            </a:r>
          </a:p>
        </p:txBody>
      </p:sp>
    </p:spTree>
    <p:extLst>
      <p:ext uri="{BB962C8B-B14F-4D97-AF65-F5344CB8AC3E}">
        <p14:creationId xmlns:p14="http://schemas.microsoft.com/office/powerpoint/2010/main" val="516658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439E3-49D9-4A84-AB16-966EDB05CB53}"/>
              </a:ext>
            </a:extLst>
          </p:cNvPr>
          <p:cNvSpPr>
            <a:spLocks noGrp="1"/>
          </p:cNvSpPr>
          <p:nvPr>
            <p:ph type="title"/>
          </p:nvPr>
        </p:nvSpPr>
        <p:spPr/>
        <p:txBody>
          <a:bodyPr/>
          <a:lstStyle/>
          <a:p>
            <a:r>
              <a:rPr lang="en-US" dirty="0"/>
              <a:t>Network Performance Monitoring</a:t>
            </a:r>
          </a:p>
        </p:txBody>
      </p:sp>
      <p:sp>
        <p:nvSpPr>
          <p:cNvPr id="3" name="Content Placeholder 2">
            <a:extLst>
              <a:ext uri="{FF2B5EF4-FFF2-40B4-BE49-F238E27FC236}">
                <a16:creationId xmlns:a16="http://schemas.microsoft.com/office/drawing/2014/main" id="{F0BDBBB1-EC7D-430A-9AF9-1E2F8F3772E9}"/>
              </a:ext>
            </a:extLst>
          </p:cNvPr>
          <p:cNvSpPr>
            <a:spLocks noGrp="1"/>
          </p:cNvSpPr>
          <p:nvPr>
            <p:ph idx="1"/>
          </p:nvPr>
        </p:nvSpPr>
        <p:spPr/>
        <p:txBody>
          <a:bodyPr/>
          <a:lstStyle/>
          <a:p>
            <a:pPr marL="0" indent="0">
              <a:buNone/>
            </a:pPr>
            <a:r>
              <a:rPr lang="en-US" dirty="0">
                <a:solidFill>
                  <a:srgbClr val="FF0000"/>
                </a:solidFill>
              </a:rPr>
              <a:t>Transmission efficiency </a:t>
            </a:r>
          </a:p>
          <a:p>
            <a:endParaRPr lang="en-US" dirty="0"/>
          </a:p>
          <a:p>
            <a:r>
              <a:rPr lang="en-US" dirty="0"/>
              <a:t>Jitter (delay variation) Network delay Network throughput/capacity Packet loss Utilization (device, network) Network response time </a:t>
            </a:r>
          </a:p>
        </p:txBody>
      </p:sp>
    </p:spTree>
    <p:extLst>
      <p:ext uri="{BB962C8B-B14F-4D97-AF65-F5344CB8AC3E}">
        <p14:creationId xmlns:p14="http://schemas.microsoft.com/office/powerpoint/2010/main" val="1293586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E00AC-087A-4E8D-B7CD-D9BA3E85EA9F}"/>
              </a:ext>
            </a:extLst>
          </p:cNvPr>
          <p:cNvSpPr>
            <a:spLocks noGrp="1"/>
          </p:cNvSpPr>
          <p:nvPr>
            <p:ph type="title"/>
          </p:nvPr>
        </p:nvSpPr>
        <p:spPr/>
        <p:txBody>
          <a:bodyPr/>
          <a:lstStyle/>
          <a:p>
            <a:r>
              <a:rPr lang="en-US" dirty="0"/>
              <a:t>Network Performance Monitoring</a:t>
            </a:r>
          </a:p>
        </p:txBody>
      </p:sp>
      <p:sp>
        <p:nvSpPr>
          <p:cNvPr id="3" name="Content Placeholder 2">
            <a:extLst>
              <a:ext uri="{FF2B5EF4-FFF2-40B4-BE49-F238E27FC236}">
                <a16:creationId xmlns:a16="http://schemas.microsoft.com/office/drawing/2014/main" id="{3C31DB82-3B21-4D0C-98BB-D3BA0F4CDD9E}"/>
              </a:ext>
            </a:extLst>
          </p:cNvPr>
          <p:cNvSpPr>
            <a:spLocks noGrp="1"/>
          </p:cNvSpPr>
          <p:nvPr>
            <p:ph idx="1"/>
          </p:nvPr>
        </p:nvSpPr>
        <p:spPr/>
        <p:txBody>
          <a:bodyPr/>
          <a:lstStyle/>
          <a:p>
            <a:pPr marL="0" indent="0">
              <a:buNone/>
            </a:pPr>
            <a:r>
              <a:rPr lang="en-US" dirty="0">
                <a:solidFill>
                  <a:srgbClr val="FF0000"/>
                </a:solidFill>
              </a:rPr>
              <a:t>Transmission efficiency</a:t>
            </a:r>
          </a:p>
          <a:p>
            <a:r>
              <a:rPr lang="en-US" dirty="0"/>
              <a:t> Calculation of transmission efficiency is related to the number of invalid packets; it measures the error-free traffic on the network and compares the rate of erroneous packets to accurate packets </a:t>
            </a:r>
          </a:p>
        </p:txBody>
      </p:sp>
    </p:spTree>
    <p:extLst>
      <p:ext uri="{BB962C8B-B14F-4D97-AF65-F5344CB8AC3E}">
        <p14:creationId xmlns:p14="http://schemas.microsoft.com/office/powerpoint/2010/main" val="3774570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93715-D909-4481-9DBA-29B491A8FF53}"/>
              </a:ext>
            </a:extLst>
          </p:cNvPr>
          <p:cNvSpPr>
            <a:spLocks noGrp="1"/>
          </p:cNvSpPr>
          <p:nvPr>
            <p:ph type="title"/>
          </p:nvPr>
        </p:nvSpPr>
        <p:spPr/>
        <p:txBody>
          <a:bodyPr/>
          <a:lstStyle/>
          <a:p>
            <a:r>
              <a:rPr lang="en-US" dirty="0"/>
              <a:t>Network Performance Monitoring</a:t>
            </a:r>
          </a:p>
        </p:txBody>
      </p:sp>
      <p:sp>
        <p:nvSpPr>
          <p:cNvPr id="3" name="Content Placeholder 2">
            <a:extLst>
              <a:ext uri="{FF2B5EF4-FFF2-40B4-BE49-F238E27FC236}">
                <a16:creationId xmlns:a16="http://schemas.microsoft.com/office/drawing/2014/main" id="{81C62F71-CE46-47EE-B444-F3FF5729169F}"/>
              </a:ext>
            </a:extLst>
          </p:cNvPr>
          <p:cNvSpPr>
            <a:spLocks noGrp="1"/>
          </p:cNvSpPr>
          <p:nvPr>
            <p:ph idx="1"/>
          </p:nvPr>
        </p:nvSpPr>
        <p:spPr/>
        <p:txBody>
          <a:bodyPr/>
          <a:lstStyle/>
          <a:p>
            <a:pPr marL="0" indent="0">
              <a:buNone/>
            </a:pPr>
            <a:r>
              <a:rPr lang="en-US" dirty="0"/>
              <a:t> Jitter </a:t>
            </a:r>
          </a:p>
          <a:p>
            <a:r>
              <a:rPr lang="en-US" dirty="0"/>
              <a:t>jitter is the variation in latency as measured in the variability over time of the packet latency across a network. A network with constant latency has no variation (or jitter). </a:t>
            </a:r>
          </a:p>
          <a:p>
            <a:r>
              <a:rPr lang="en-US" dirty="0"/>
              <a:t>The standards-based term is "packet delay variation" (PDV). PDV is an important quality of service factor in assessment of network performance.</a:t>
            </a:r>
          </a:p>
          <a:p>
            <a:r>
              <a:rPr lang="en-US" dirty="0"/>
              <a:t>packet delay variation quality of service  </a:t>
            </a:r>
          </a:p>
        </p:txBody>
      </p:sp>
    </p:spTree>
    <p:extLst>
      <p:ext uri="{BB962C8B-B14F-4D97-AF65-F5344CB8AC3E}">
        <p14:creationId xmlns:p14="http://schemas.microsoft.com/office/powerpoint/2010/main" val="1441027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5BFA-1DAE-4FD3-A55D-8601B57C09A2}"/>
              </a:ext>
            </a:extLst>
          </p:cNvPr>
          <p:cNvSpPr>
            <a:spLocks noGrp="1"/>
          </p:cNvSpPr>
          <p:nvPr>
            <p:ph type="title"/>
          </p:nvPr>
        </p:nvSpPr>
        <p:spPr/>
        <p:txBody>
          <a:bodyPr/>
          <a:lstStyle/>
          <a:p>
            <a:r>
              <a:rPr lang="en-US" dirty="0"/>
              <a:t>Network Performance Monitoring</a:t>
            </a:r>
          </a:p>
        </p:txBody>
      </p:sp>
      <p:sp>
        <p:nvSpPr>
          <p:cNvPr id="3" name="Content Placeholder 2">
            <a:extLst>
              <a:ext uri="{FF2B5EF4-FFF2-40B4-BE49-F238E27FC236}">
                <a16:creationId xmlns:a16="http://schemas.microsoft.com/office/drawing/2014/main" id="{9BD38D71-5044-4415-A46A-2B1A3F231820}"/>
              </a:ext>
            </a:extLst>
          </p:cNvPr>
          <p:cNvSpPr>
            <a:spLocks noGrp="1"/>
          </p:cNvSpPr>
          <p:nvPr>
            <p:ph idx="1"/>
          </p:nvPr>
        </p:nvSpPr>
        <p:spPr/>
        <p:txBody>
          <a:bodyPr/>
          <a:lstStyle/>
          <a:p>
            <a:pPr marL="0" indent="0">
              <a:buNone/>
            </a:pPr>
            <a:r>
              <a:rPr lang="en-US" dirty="0">
                <a:solidFill>
                  <a:srgbClr val="FF0000"/>
                </a:solidFill>
              </a:rPr>
              <a:t>Network delay </a:t>
            </a:r>
          </a:p>
          <a:p>
            <a:r>
              <a:rPr lang="en-US" dirty="0"/>
              <a:t>Latency = propagation time + transmission time+ queuing time + processing time </a:t>
            </a:r>
          </a:p>
          <a:p>
            <a:pPr marL="0" indent="0">
              <a:buNone/>
            </a:pPr>
            <a:r>
              <a:rPr lang="en-US" dirty="0"/>
              <a:t>Where is </a:t>
            </a:r>
          </a:p>
          <a:p>
            <a:r>
              <a:rPr lang="en-US" dirty="0"/>
              <a:t>Propagation time = distance/propagation speed and </a:t>
            </a:r>
          </a:p>
          <a:p>
            <a:r>
              <a:rPr lang="en-US" dirty="0"/>
              <a:t>Transmission time=packet size/ BW </a:t>
            </a:r>
          </a:p>
        </p:txBody>
      </p:sp>
    </p:spTree>
    <p:extLst>
      <p:ext uri="{BB962C8B-B14F-4D97-AF65-F5344CB8AC3E}">
        <p14:creationId xmlns:p14="http://schemas.microsoft.com/office/powerpoint/2010/main" val="3936606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7DC45-63CC-4836-8FBA-5DCD408C4849}"/>
              </a:ext>
            </a:extLst>
          </p:cNvPr>
          <p:cNvSpPr>
            <a:spLocks noGrp="1"/>
          </p:cNvSpPr>
          <p:nvPr>
            <p:ph type="title"/>
          </p:nvPr>
        </p:nvSpPr>
        <p:spPr/>
        <p:txBody>
          <a:bodyPr/>
          <a:lstStyle/>
          <a:p>
            <a:r>
              <a:rPr lang="en-US" dirty="0"/>
              <a:t>Network Performance Monitoring</a:t>
            </a:r>
          </a:p>
        </p:txBody>
      </p:sp>
      <p:sp>
        <p:nvSpPr>
          <p:cNvPr id="3" name="Content Placeholder 2">
            <a:extLst>
              <a:ext uri="{FF2B5EF4-FFF2-40B4-BE49-F238E27FC236}">
                <a16:creationId xmlns:a16="http://schemas.microsoft.com/office/drawing/2014/main" id="{F2B7C901-DB19-49BD-85B7-0F845FCC83E2}"/>
              </a:ext>
            </a:extLst>
          </p:cNvPr>
          <p:cNvSpPr>
            <a:spLocks noGrp="1"/>
          </p:cNvSpPr>
          <p:nvPr>
            <p:ph idx="1"/>
          </p:nvPr>
        </p:nvSpPr>
        <p:spPr/>
        <p:txBody>
          <a:bodyPr/>
          <a:lstStyle/>
          <a:p>
            <a:pPr marL="0" indent="0">
              <a:buNone/>
            </a:pPr>
            <a:r>
              <a:rPr lang="en-US" dirty="0">
                <a:solidFill>
                  <a:srgbClr val="FF0000"/>
                </a:solidFill>
              </a:rPr>
              <a:t>Packet loss</a:t>
            </a:r>
          </a:p>
          <a:p>
            <a:r>
              <a:rPr lang="en-US" dirty="0"/>
              <a:t> it occurs when one or more packets of data travelling across a computer network fail to reach their destination packets computer network </a:t>
            </a:r>
          </a:p>
        </p:txBody>
      </p:sp>
    </p:spTree>
    <p:extLst>
      <p:ext uri="{BB962C8B-B14F-4D97-AF65-F5344CB8AC3E}">
        <p14:creationId xmlns:p14="http://schemas.microsoft.com/office/powerpoint/2010/main" val="9354779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B48E-AA24-450A-8716-83C88C7F63C0}"/>
              </a:ext>
            </a:extLst>
          </p:cNvPr>
          <p:cNvSpPr>
            <a:spLocks noGrp="1"/>
          </p:cNvSpPr>
          <p:nvPr>
            <p:ph type="title"/>
          </p:nvPr>
        </p:nvSpPr>
        <p:spPr/>
        <p:txBody>
          <a:bodyPr/>
          <a:lstStyle/>
          <a:p>
            <a:r>
              <a:rPr lang="en-US" dirty="0"/>
              <a:t>Network Performance Monitoring</a:t>
            </a:r>
          </a:p>
        </p:txBody>
      </p:sp>
      <p:sp>
        <p:nvSpPr>
          <p:cNvPr id="3" name="Content Placeholder 2">
            <a:extLst>
              <a:ext uri="{FF2B5EF4-FFF2-40B4-BE49-F238E27FC236}">
                <a16:creationId xmlns:a16="http://schemas.microsoft.com/office/drawing/2014/main" id="{FF9900BB-8306-43BC-BD8D-CBB9C15A6449}"/>
              </a:ext>
            </a:extLst>
          </p:cNvPr>
          <p:cNvSpPr>
            <a:spLocks noGrp="1"/>
          </p:cNvSpPr>
          <p:nvPr>
            <p:ph idx="1"/>
          </p:nvPr>
        </p:nvSpPr>
        <p:spPr/>
        <p:txBody>
          <a:bodyPr/>
          <a:lstStyle/>
          <a:p>
            <a:pPr marL="0" indent="0">
              <a:buNone/>
            </a:pPr>
            <a:r>
              <a:rPr lang="en-US" dirty="0">
                <a:solidFill>
                  <a:srgbClr val="FF0000"/>
                </a:solidFill>
              </a:rPr>
              <a:t>Utilization (device, network) </a:t>
            </a:r>
          </a:p>
          <a:p>
            <a:r>
              <a:rPr lang="en-US" dirty="0"/>
              <a:t>Utilization=(total data in bits/bandwidth) *100</a:t>
            </a:r>
          </a:p>
          <a:p>
            <a:pPr marL="0" indent="0">
              <a:buNone/>
            </a:pPr>
            <a:r>
              <a:rPr lang="en-US" dirty="0"/>
              <a:t> </a:t>
            </a:r>
            <a:r>
              <a:rPr lang="en-US" dirty="0">
                <a:solidFill>
                  <a:srgbClr val="FF0000"/>
                </a:solidFill>
              </a:rPr>
              <a:t>Example: </a:t>
            </a:r>
          </a:p>
          <a:p>
            <a:r>
              <a:rPr lang="en-US" dirty="0"/>
              <a:t>In a channel with BW = 1 Gbps Compare the utilization between a stop-and-wait protocol and go-back-in protocol(with window size =7 ) with a 3KByte packet. </a:t>
            </a:r>
          </a:p>
        </p:txBody>
      </p:sp>
    </p:spTree>
    <p:extLst>
      <p:ext uri="{BB962C8B-B14F-4D97-AF65-F5344CB8AC3E}">
        <p14:creationId xmlns:p14="http://schemas.microsoft.com/office/powerpoint/2010/main" val="305360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63EFD-FEC8-414A-83C0-E49D578A4122}"/>
              </a:ext>
            </a:extLst>
          </p:cNvPr>
          <p:cNvSpPr>
            <a:spLocks noGrp="1"/>
          </p:cNvSpPr>
          <p:nvPr>
            <p:ph type="title"/>
          </p:nvPr>
        </p:nvSpPr>
        <p:spPr/>
        <p:txBody>
          <a:bodyPr/>
          <a:lstStyle/>
          <a:p>
            <a:r>
              <a:rPr lang="en-US" dirty="0"/>
              <a:t>Service monitoring </a:t>
            </a:r>
          </a:p>
        </p:txBody>
      </p:sp>
      <p:sp>
        <p:nvSpPr>
          <p:cNvPr id="3" name="Content Placeholder 2">
            <a:extLst>
              <a:ext uri="{FF2B5EF4-FFF2-40B4-BE49-F238E27FC236}">
                <a16:creationId xmlns:a16="http://schemas.microsoft.com/office/drawing/2014/main" id="{07378D71-5D90-4D1E-B308-397107834411}"/>
              </a:ext>
            </a:extLst>
          </p:cNvPr>
          <p:cNvSpPr>
            <a:spLocks noGrp="1"/>
          </p:cNvSpPr>
          <p:nvPr>
            <p:ph idx="1"/>
          </p:nvPr>
        </p:nvSpPr>
        <p:spPr/>
        <p:txBody>
          <a:bodyPr/>
          <a:lstStyle/>
          <a:p>
            <a:r>
              <a:rPr lang="en-US" dirty="0"/>
              <a:t>Service availability measurements require explicit measurement devices or applications, because a clear distinction between server and service is necessary Service Monitoring </a:t>
            </a:r>
          </a:p>
        </p:txBody>
      </p:sp>
    </p:spTree>
    <p:extLst>
      <p:ext uri="{BB962C8B-B14F-4D97-AF65-F5344CB8AC3E}">
        <p14:creationId xmlns:p14="http://schemas.microsoft.com/office/powerpoint/2010/main" val="494891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281F-2EF2-4321-96D6-CB6E86D5870A}"/>
              </a:ext>
            </a:extLst>
          </p:cNvPr>
          <p:cNvSpPr>
            <a:spLocks noGrp="1"/>
          </p:cNvSpPr>
          <p:nvPr>
            <p:ph type="title"/>
          </p:nvPr>
        </p:nvSpPr>
        <p:spPr/>
        <p:txBody>
          <a:bodyPr/>
          <a:lstStyle/>
          <a:p>
            <a:r>
              <a:rPr lang="en-US" dirty="0"/>
              <a:t>Service monitoring </a:t>
            </a:r>
          </a:p>
        </p:txBody>
      </p:sp>
      <p:sp>
        <p:nvSpPr>
          <p:cNvPr id="3" name="Content Placeholder 2">
            <a:extLst>
              <a:ext uri="{FF2B5EF4-FFF2-40B4-BE49-F238E27FC236}">
                <a16:creationId xmlns:a16="http://schemas.microsoft.com/office/drawing/2014/main" id="{2B2D2784-87F3-4B1A-B6AA-350ADF965A35}"/>
              </a:ext>
            </a:extLst>
          </p:cNvPr>
          <p:cNvSpPr>
            <a:spLocks noGrp="1"/>
          </p:cNvSpPr>
          <p:nvPr>
            <p:ph idx="1"/>
          </p:nvPr>
        </p:nvSpPr>
        <p:spPr/>
        <p:txBody>
          <a:bodyPr>
            <a:normAutofit lnSpcReduction="10000"/>
          </a:bodyPr>
          <a:lstStyle/>
          <a:p>
            <a:r>
              <a:rPr lang="en-US" dirty="0"/>
              <a:t>From a service perspective, here are significant parameters to monitor: </a:t>
            </a:r>
          </a:p>
          <a:p>
            <a:r>
              <a:rPr lang="en-US" dirty="0"/>
              <a:t>Key Quality Indicators (KQI) </a:t>
            </a:r>
          </a:p>
          <a:p>
            <a:r>
              <a:rPr lang="en-US" dirty="0"/>
              <a:t>Jitter (delay variation) </a:t>
            </a:r>
          </a:p>
          <a:p>
            <a:r>
              <a:rPr lang="en-US" dirty="0"/>
              <a:t>Mean Opinion Score (MOS) </a:t>
            </a:r>
          </a:p>
          <a:p>
            <a:r>
              <a:rPr lang="en-US" dirty="0"/>
              <a:t>in the case of voice Key Performance Indicators (KPI) </a:t>
            </a:r>
          </a:p>
          <a:p>
            <a:r>
              <a:rPr lang="en-US" dirty="0"/>
              <a:t>Packet loss </a:t>
            </a:r>
          </a:p>
          <a:p>
            <a:r>
              <a:rPr lang="en-US" dirty="0"/>
              <a:t>Service delay </a:t>
            </a:r>
          </a:p>
          <a:p>
            <a:r>
              <a:rPr lang="en-US" dirty="0"/>
              <a:t>Service availability </a:t>
            </a:r>
          </a:p>
        </p:txBody>
      </p:sp>
    </p:spTree>
    <p:extLst>
      <p:ext uri="{BB962C8B-B14F-4D97-AF65-F5344CB8AC3E}">
        <p14:creationId xmlns:p14="http://schemas.microsoft.com/office/powerpoint/2010/main" val="2352899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3535E-D4E4-4795-8B00-668FA9000417}"/>
              </a:ext>
            </a:extLst>
          </p:cNvPr>
          <p:cNvSpPr>
            <a:spLocks noGrp="1"/>
          </p:cNvSpPr>
          <p:nvPr>
            <p:ph type="title"/>
          </p:nvPr>
        </p:nvSpPr>
        <p:spPr/>
        <p:txBody>
          <a:bodyPr/>
          <a:lstStyle/>
          <a:p>
            <a:r>
              <a:rPr lang="en-US" dirty="0"/>
              <a:t>Performance Management</a:t>
            </a:r>
          </a:p>
        </p:txBody>
      </p:sp>
      <p:sp>
        <p:nvSpPr>
          <p:cNvPr id="3" name="Content Placeholder 2">
            <a:extLst>
              <a:ext uri="{FF2B5EF4-FFF2-40B4-BE49-F238E27FC236}">
                <a16:creationId xmlns:a16="http://schemas.microsoft.com/office/drawing/2014/main" id="{91108998-D192-42BB-87A1-8A8EC816EDA2}"/>
              </a:ext>
            </a:extLst>
          </p:cNvPr>
          <p:cNvSpPr>
            <a:spLocks noGrp="1"/>
          </p:cNvSpPr>
          <p:nvPr>
            <p:ph idx="1"/>
          </p:nvPr>
        </p:nvSpPr>
        <p:spPr/>
        <p:txBody>
          <a:bodyPr/>
          <a:lstStyle/>
          <a:p>
            <a:r>
              <a:rPr lang="en-US" dirty="0"/>
              <a:t>Performance management tries to quantify performance by using some measurable quantity such as : </a:t>
            </a:r>
          </a:p>
          <a:p>
            <a:r>
              <a:rPr lang="en-US" dirty="0"/>
              <a:t>Capacity</a:t>
            </a:r>
          </a:p>
          <a:p>
            <a:r>
              <a:rPr lang="en-US" dirty="0"/>
              <a:t> Traffic</a:t>
            </a:r>
          </a:p>
          <a:p>
            <a:r>
              <a:rPr lang="en-US" dirty="0"/>
              <a:t> Throughput </a:t>
            </a:r>
          </a:p>
          <a:p>
            <a:r>
              <a:rPr lang="en-US" dirty="0"/>
              <a:t>Response time </a:t>
            </a:r>
          </a:p>
        </p:txBody>
      </p:sp>
    </p:spTree>
    <p:extLst>
      <p:ext uri="{BB962C8B-B14F-4D97-AF65-F5344CB8AC3E}">
        <p14:creationId xmlns:p14="http://schemas.microsoft.com/office/powerpoint/2010/main" val="25547411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5B294-7090-4246-9D9C-C98ED6AF67D7}"/>
              </a:ext>
            </a:extLst>
          </p:cNvPr>
          <p:cNvSpPr>
            <a:spLocks noGrp="1"/>
          </p:cNvSpPr>
          <p:nvPr>
            <p:ph type="title"/>
          </p:nvPr>
        </p:nvSpPr>
        <p:spPr/>
        <p:txBody>
          <a:bodyPr/>
          <a:lstStyle/>
          <a:p>
            <a:r>
              <a:rPr lang="en-US" dirty="0"/>
              <a:t>Service Monitoring Key Quality Indicators (KQI)</a:t>
            </a:r>
          </a:p>
        </p:txBody>
      </p:sp>
      <p:sp>
        <p:nvSpPr>
          <p:cNvPr id="3" name="Content Placeholder 2">
            <a:extLst>
              <a:ext uri="{FF2B5EF4-FFF2-40B4-BE49-F238E27FC236}">
                <a16:creationId xmlns:a16="http://schemas.microsoft.com/office/drawing/2014/main" id="{E956C4B5-9AF1-4FEB-999A-D787DA29E054}"/>
              </a:ext>
            </a:extLst>
          </p:cNvPr>
          <p:cNvSpPr>
            <a:spLocks noGrp="1"/>
          </p:cNvSpPr>
          <p:nvPr>
            <p:ph idx="1"/>
          </p:nvPr>
        </p:nvSpPr>
        <p:spPr/>
        <p:txBody>
          <a:bodyPr/>
          <a:lstStyle/>
          <a:p>
            <a:r>
              <a:rPr lang="en-US" dirty="0"/>
              <a:t>Maintaining a dynamic Data Quality environment involves creating a monitoring and feedback mechanism for quality analysts, data stewards and corporate compliance officers. </a:t>
            </a:r>
          </a:p>
          <a:p>
            <a:r>
              <a:rPr lang="en-US" dirty="0"/>
              <a:t>Logan Britton provides actionable Data Quality metrics known as Key Quality Indicators or (KQI’s). These are high level indicators in the form of reports and dashboards used to monitor your critical data enabling the implementation of preventative measures</a:t>
            </a:r>
          </a:p>
        </p:txBody>
      </p:sp>
    </p:spTree>
    <p:extLst>
      <p:ext uri="{BB962C8B-B14F-4D97-AF65-F5344CB8AC3E}">
        <p14:creationId xmlns:p14="http://schemas.microsoft.com/office/powerpoint/2010/main" val="7709875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DF240-A569-4F43-8FBE-B50CF0D5A249}"/>
              </a:ext>
            </a:extLst>
          </p:cNvPr>
          <p:cNvSpPr>
            <a:spLocks noGrp="1"/>
          </p:cNvSpPr>
          <p:nvPr>
            <p:ph type="title"/>
          </p:nvPr>
        </p:nvSpPr>
        <p:spPr/>
        <p:txBody>
          <a:bodyPr/>
          <a:lstStyle/>
          <a:p>
            <a:r>
              <a:rPr lang="en-US" dirty="0"/>
              <a:t>Service Monitoring</a:t>
            </a:r>
          </a:p>
        </p:txBody>
      </p:sp>
      <p:sp>
        <p:nvSpPr>
          <p:cNvPr id="3" name="Content Placeholder 2">
            <a:extLst>
              <a:ext uri="{FF2B5EF4-FFF2-40B4-BE49-F238E27FC236}">
                <a16:creationId xmlns:a16="http://schemas.microsoft.com/office/drawing/2014/main" id="{CA3D984A-883B-4F7F-9235-BBBAC2F70377}"/>
              </a:ext>
            </a:extLst>
          </p:cNvPr>
          <p:cNvSpPr>
            <a:spLocks noGrp="1"/>
          </p:cNvSpPr>
          <p:nvPr>
            <p:ph idx="1"/>
          </p:nvPr>
        </p:nvSpPr>
        <p:spPr/>
        <p:txBody>
          <a:bodyPr/>
          <a:lstStyle/>
          <a:p>
            <a:pPr marL="0" indent="0">
              <a:buNone/>
            </a:pPr>
            <a:r>
              <a:rPr lang="en-US" dirty="0">
                <a:solidFill>
                  <a:srgbClr val="FF0000"/>
                </a:solidFill>
              </a:rPr>
              <a:t>Mean Opinion Score (MOS) in the case of voice </a:t>
            </a:r>
          </a:p>
          <a:p>
            <a:r>
              <a:rPr lang="en-US" dirty="0"/>
              <a:t>A mean opinion scale (MOS) has been the recommended measure of synthesized speech quality /</a:t>
            </a:r>
          </a:p>
        </p:txBody>
      </p:sp>
    </p:spTree>
    <p:extLst>
      <p:ext uri="{BB962C8B-B14F-4D97-AF65-F5344CB8AC3E}">
        <p14:creationId xmlns:p14="http://schemas.microsoft.com/office/powerpoint/2010/main" val="949157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AD036-0BD8-4939-A5FC-3A289044BFA8}"/>
              </a:ext>
            </a:extLst>
          </p:cNvPr>
          <p:cNvSpPr>
            <a:spLocks noGrp="1"/>
          </p:cNvSpPr>
          <p:nvPr>
            <p:ph type="title"/>
          </p:nvPr>
        </p:nvSpPr>
        <p:spPr/>
        <p:txBody>
          <a:bodyPr/>
          <a:lstStyle/>
          <a:p>
            <a:r>
              <a:rPr lang="en-US" dirty="0"/>
              <a:t>Service Monitoring</a:t>
            </a:r>
          </a:p>
        </p:txBody>
      </p:sp>
      <p:sp>
        <p:nvSpPr>
          <p:cNvPr id="3" name="Content Placeholder 2">
            <a:extLst>
              <a:ext uri="{FF2B5EF4-FFF2-40B4-BE49-F238E27FC236}">
                <a16:creationId xmlns:a16="http://schemas.microsoft.com/office/drawing/2014/main" id="{08EF99E1-3B82-4D46-B339-54C41CE605A3}"/>
              </a:ext>
            </a:extLst>
          </p:cNvPr>
          <p:cNvSpPr>
            <a:spLocks noGrp="1"/>
          </p:cNvSpPr>
          <p:nvPr>
            <p:ph idx="1"/>
          </p:nvPr>
        </p:nvSpPr>
        <p:spPr/>
        <p:txBody>
          <a:bodyPr/>
          <a:lstStyle/>
          <a:p>
            <a:pPr marL="0" indent="0">
              <a:buNone/>
            </a:pPr>
            <a:r>
              <a:rPr lang="en-US" dirty="0">
                <a:solidFill>
                  <a:srgbClr val="FF0000"/>
                </a:solidFill>
              </a:rPr>
              <a:t>Key Performance Indicators (KPI)</a:t>
            </a:r>
          </a:p>
          <a:p>
            <a:r>
              <a:rPr lang="en-US" dirty="0"/>
              <a:t> is a measurable value that demonstrates how effectively a company is achieving key business objectives Organizations use KPIs to evaluate their success at reaching targets.  </a:t>
            </a:r>
          </a:p>
        </p:txBody>
      </p:sp>
    </p:spTree>
    <p:extLst>
      <p:ext uri="{BB962C8B-B14F-4D97-AF65-F5344CB8AC3E}">
        <p14:creationId xmlns:p14="http://schemas.microsoft.com/office/powerpoint/2010/main" val="11718691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6D1D1-E52E-4000-997C-3949FDE239CA}"/>
              </a:ext>
            </a:extLst>
          </p:cNvPr>
          <p:cNvSpPr>
            <a:spLocks noGrp="1"/>
          </p:cNvSpPr>
          <p:nvPr>
            <p:ph type="title"/>
          </p:nvPr>
        </p:nvSpPr>
        <p:spPr/>
        <p:txBody>
          <a:bodyPr/>
          <a:lstStyle/>
          <a:p>
            <a:r>
              <a:rPr lang="en-US" dirty="0"/>
              <a:t>Service Monitoring</a:t>
            </a:r>
          </a:p>
        </p:txBody>
      </p:sp>
      <p:sp>
        <p:nvSpPr>
          <p:cNvPr id="3" name="Content Placeholder 2">
            <a:extLst>
              <a:ext uri="{FF2B5EF4-FFF2-40B4-BE49-F238E27FC236}">
                <a16:creationId xmlns:a16="http://schemas.microsoft.com/office/drawing/2014/main" id="{7BB00C87-5C2D-4A6E-ACA2-85482EE2F3FA}"/>
              </a:ext>
            </a:extLst>
          </p:cNvPr>
          <p:cNvSpPr>
            <a:spLocks noGrp="1"/>
          </p:cNvSpPr>
          <p:nvPr>
            <p:ph idx="1"/>
          </p:nvPr>
        </p:nvSpPr>
        <p:spPr/>
        <p:txBody>
          <a:bodyPr>
            <a:normAutofit fontScale="92500" lnSpcReduction="20000"/>
          </a:bodyPr>
          <a:lstStyle/>
          <a:p>
            <a:pPr marL="0" indent="0">
              <a:buNone/>
            </a:pPr>
            <a:r>
              <a:rPr lang="en-US" dirty="0">
                <a:solidFill>
                  <a:srgbClr val="FF0000"/>
                </a:solidFill>
              </a:rPr>
              <a:t>Service availability </a:t>
            </a:r>
          </a:p>
          <a:p>
            <a:r>
              <a:rPr lang="en-US" dirty="0"/>
              <a:t>MTBF, MTTD, MTTR and MTTF are the four parameters required to calculate the availability of a service or an individual component in a specific architecture. </a:t>
            </a:r>
          </a:p>
          <a:p>
            <a:r>
              <a:rPr lang="en-US" dirty="0"/>
              <a:t>MTBF is the Mean Time Between Faults </a:t>
            </a:r>
          </a:p>
          <a:p>
            <a:r>
              <a:rPr lang="en-US" dirty="0"/>
              <a:t> MTTD is the Mean Time To Detection </a:t>
            </a:r>
          </a:p>
          <a:p>
            <a:r>
              <a:rPr lang="en-US" dirty="0"/>
              <a:t> MTTR is the Mean Time To Repair </a:t>
            </a:r>
          </a:p>
          <a:p>
            <a:r>
              <a:rPr lang="en-US" dirty="0"/>
              <a:t> MTTF is the Mean Time To Failure </a:t>
            </a:r>
          </a:p>
          <a:p>
            <a:pPr marL="0" indent="0">
              <a:buNone/>
            </a:pPr>
            <a:r>
              <a:rPr lang="en-US" dirty="0"/>
              <a:t>Well, once we got this, there are just a few little formula to know :</a:t>
            </a:r>
          </a:p>
          <a:p>
            <a:r>
              <a:rPr lang="en-US" dirty="0"/>
              <a:t> MTBF = MTTD + MTTR + MTTF</a:t>
            </a:r>
          </a:p>
          <a:p>
            <a:r>
              <a:rPr lang="en-US" dirty="0"/>
              <a:t> Availability = MTBF / (MTBF + MTTR) </a:t>
            </a:r>
          </a:p>
        </p:txBody>
      </p:sp>
    </p:spTree>
    <p:extLst>
      <p:ext uri="{BB962C8B-B14F-4D97-AF65-F5344CB8AC3E}">
        <p14:creationId xmlns:p14="http://schemas.microsoft.com/office/powerpoint/2010/main" val="2751967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2623C-6EE0-4B88-BEF1-B3D8A16C8291}"/>
              </a:ext>
            </a:extLst>
          </p:cNvPr>
          <p:cNvSpPr>
            <a:spLocks noGrp="1"/>
          </p:cNvSpPr>
          <p:nvPr>
            <p:ph type="title"/>
          </p:nvPr>
        </p:nvSpPr>
        <p:spPr/>
        <p:txBody>
          <a:bodyPr/>
          <a:lstStyle/>
          <a:p>
            <a:r>
              <a:rPr lang="en-US" dirty="0"/>
              <a:t>SLA</a:t>
            </a:r>
          </a:p>
        </p:txBody>
      </p:sp>
      <p:sp>
        <p:nvSpPr>
          <p:cNvPr id="3" name="Content Placeholder 2">
            <a:extLst>
              <a:ext uri="{FF2B5EF4-FFF2-40B4-BE49-F238E27FC236}">
                <a16:creationId xmlns:a16="http://schemas.microsoft.com/office/drawing/2014/main" id="{69E6377B-E2CF-4774-9338-7E4C26CFB29C}"/>
              </a:ext>
            </a:extLst>
          </p:cNvPr>
          <p:cNvSpPr>
            <a:spLocks noGrp="1"/>
          </p:cNvSpPr>
          <p:nvPr>
            <p:ph idx="1"/>
          </p:nvPr>
        </p:nvSpPr>
        <p:spPr/>
        <p:txBody>
          <a:bodyPr/>
          <a:lstStyle/>
          <a:p>
            <a:r>
              <a:rPr lang="en-US" dirty="0"/>
              <a:t>A service-level agreement (SLA) is a part of a service contract where a service is formally defined. Particular aspects of the service - scope, quality, responsibilities - are agreed between the service provider and the service user service contract </a:t>
            </a:r>
          </a:p>
        </p:txBody>
      </p:sp>
    </p:spTree>
    <p:extLst>
      <p:ext uri="{BB962C8B-B14F-4D97-AF65-F5344CB8AC3E}">
        <p14:creationId xmlns:p14="http://schemas.microsoft.com/office/powerpoint/2010/main" val="1030577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985D-8E7E-409F-A4D1-9F54BACA6748}"/>
              </a:ext>
            </a:extLst>
          </p:cNvPr>
          <p:cNvSpPr>
            <a:spLocks noGrp="1"/>
          </p:cNvSpPr>
          <p:nvPr>
            <p:ph type="title"/>
          </p:nvPr>
        </p:nvSpPr>
        <p:spPr/>
        <p:txBody>
          <a:bodyPr/>
          <a:lstStyle/>
          <a:p>
            <a:r>
              <a:rPr lang="en-US" dirty="0"/>
              <a:t>Capacity</a:t>
            </a:r>
          </a:p>
        </p:txBody>
      </p:sp>
      <p:sp>
        <p:nvSpPr>
          <p:cNvPr id="3" name="Content Placeholder 2">
            <a:extLst>
              <a:ext uri="{FF2B5EF4-FFF2-40B4-BE49-F238E27FC236}">
                <a16:creationId xmlns:a16="http://schemas.microsoft.com/office/drawing/2014/main" id="{6DA243C3-9593-45D0-BB34-CD2D911ABB5F}"/>
              </a:ext>
            </a:extLst>
          </p:cNvPr>
          <p:cNvSpPr>
            <a:spLocks noGrp="1"/>
          </p:cNvSpPr>
          <p:nvPr>
            <p:ph idx="1"/>
          </p:nvPr>
        </p:nvSpPr>
        <p:spPr/>
        <p:txBody>
          <a:bodyPr/>
          <a:lstStyle/>
          <a:p>
            <a:r>
              <a:rPr lang="en-US" dirty="0"/>
              <a:t>Every network has limited capacity The performance management system ensure that the network is not used above its capacity If the network is used above its capacity, the data rate will decrease and blocking may occur.</a:t>
            </a:r>
          </a:p>
        </p:txBody>
      </p:sp>
    </p:spTree>
    <p:extLst>
      <p:ext uri="{BB962C8B-B14F-4D97-AF65-F5344CB8AC3E}">
        <p14:creationId xmlns:p14="http://schemas.microsoft.com/office/powerpoint/2010/main" val="4165463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46DD1-3E14-4620-BC0B-6CE449456B80}"/>
              </a:ext>
            </a:extLst>
          </p:cNvPr>
          <p:cNvSpPr>
            <a:spLocks noGrp="1"/>
          </p:cNvSpPr>
          <p:nvPr>
            <p:ph type="title"/>
          </p:nvPr>
        </p:nvSpPr>
        <p:spPr/>
        <p:txBody>
          <a:bodyPr/>
          <a:lstStyle/>
          <a:p>
            <a:r>
              <a:rPr lang="en-US" dirty="0"/>
              <a:t>Traffic</a:t>
            </a:r>
          </a:p>
        </p:txBody>
      </p:sp>
      <p:sp>
        <p:nvSpPr>
          <p:cNvPr id="3" name="Content Placeholder 2">
            <a:extLst>
              <a:ext uri="{FF2B5EF4-FFF2-40B4-BE49-F238E27FC236}">
                <a16:creationId xmlns:a16="http://schemas.microsoft.com/office/drawing/2014/main" id="{3F019369-0141-48CD-BD96-AD93619FE6EB}"/>
              </a:ext>
            </a:extLst>
          </p:cNvPr>
          <p:cNvSpPr>
            <a:spLocks noGrp="1"/>
          </p:cNvSpPr>
          <p:nvPr>
            <p:ph idx="1"/>
          </p:nvPr>
        </p:nvSpPr>
        <p:spPr/>
        <p:txBody>
          <a:bodyPr/>
          <a:lstStyle/>
          <a:p>
            <a:r>
              <a:rPr lang="en-US" dirty="0"/>
              <a:t>Traffic ca be measured in two ways: </a:t>
            </a:r>
          </a:p>
          <a:p>
            <a:r>
              <a:rPr lang="en-US" dirty="0"/>
              <a:t>Internally : measured by the number of packets travelling inside the </a:t>
            </a:r>
          </a:p>
          <a:p>
            <a:r>
              <a:rPr lang="en-US" dirty="0"/>
              <a:t>network Externally : measured by exchange of packets outside the network </a:t>
            </a:r>
          </a:p>
        </p:txBody>
      </p:sp>
    </p:spTree>
    <p:extLst>
      <p:ext uri="{BB962C8B-B14F-4D97-AF65-F5344CB8AC3E}">
        <p14:creationId xmlns:p14="http://schemas.microsoft.com/office/powerpoint/2010/main" val="852011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1C63-8E60-4C06-962E-728CB4B11DB4}"/>
              </a:ext>
            </a:extLst>
          </p:cNvPr>
          <p:cNvSpPr>
            <a:spLocks noGrp="1"/>
          </p:cNvSpPr>
          <p:nvPr>
            <p:ph type="title"/>
          </p:nvPr>
        </p:nvSpPr>
        <p:spPr/>
        <p:txBody>
          <a:bodyPr/>
          <a:lstStyle/>
          <a:p>
            <a:r>
              <a:rPr lang="en-US" dirty="0"/>
              <a:t>Throughput </a:t>
            </a:r>
          </a:p>
        </p:txBody>
      </p:sp>
      <p:sp>
        <p:nvSpPr>
          <p:cNvPr id="3" name="Content Placeholder 2">
            <a:extLst>
              <a:ext uri="{FF2B5EF4-FFF2-40B4-BE49-F238E27FC236}">
                <a16:creationId xmlns:a16="http://schemas.microsoft.com/office/drawing/2014/main" id="{AEA9E212-F151-49CF-BB5F-BBF006AE81EB}"/>
              </a:ext>
            </a:extLst>
          </p:cNvPr>
          <p:cNvSpPr>
            <a:spLocks noGrp="1"/>
          </p:cNvSpPr>
          <p:nvPr>
            <p:ph idx="1"/>
          </p:nvPr>
        </p:nvSpPr>
        <p:spPr/>
        <p:txBody>
          <a:bodyPr/>
          <a:lstStyle/>
          <a:p>
            <a:r>
              <a:rPr lang="en-US" dirty="0"/>
              <a:t>Performance management monitors the throughput to make sure that it is not reduced to unacceptable levels. </a:t>
            </a:r>
          </a:p>
        </p:txBody>
      </p:sp>
    </p:spTree>
    <p:extLst>
      <p:ext uri="{BB962C8B-B14F-4D97-AF65-F5344CB8AC3E}">
        <p14:creationId xmlns:p14="http://schemas.microsoft.com/office/powerpoint/2010/main" val="3731579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7DA9C-DE3A-41EA-88A5-516F4F0F016B}"/>
              </a:ext>
            </a:extLst>
          </p:cNvPr>
          <p:cNvSpPr>
            <a:spLocks noGrp="1"/>
          </p:cNvSpPr>
          <p:nvPr>
            <p:ph type="title"/>
          </p:nvPr>
        </p:nvSpPr>
        <p:spPr/>
        <p:txBody>
          <a:bodyPr/>
          <a:lstStyle/>
          <a:p>
            <a:r>
              <a:rPr lang="en-US" dirty="0"/>
              <a:t>Response time</a:t>
            </a:r>
          </a:p>
        </p:txBody>
      </p:sp>
      <p:sp>
        <p:nvSpPr>
          <p:cNvPr id="3" name="Content Placeholder 2">
            <a:extLst>
              <a:ext uri="{FF2B5EF4-FFF2-40B4-BE49-F238E27FC236}">
                <a16:creationId xmlns:a16="http://schemas.microsoft.com/office/drawing/2014/main" id="{392E227B-1C66-4E52-A7A2-EE5C5DA87BCF}"/>
              </a:ext>
            </a:extLst>
          </p:cNvPr>
          <p:cNvSpPr>
            <a:spLocks noGrp="1"/>
          </p:cNvSpPr>
          <p:nvPr>
            <p:ph idx="1"/>
          </p:nvPr>
        </p:nvSpPr>
        <p:spPr/>
        <p:txBody>
          <a:bodyPr/>
          <a:lstStyle/>
          <a:p>
            <a:r>
              <a:rPr lang="en-US" dirty="0"/>
              <a:t>Response time is normally measured from the time a user requests a service to the time the service is granted It can be affected by capacity and traffic </a:t>
            </a:r>
          </a:p>
        </p:txBody>
      </p:sp>
    </p:spTree>
    <p:extLst>
      <p:ext uri="{BB962C8B-B14F-4D97-AF65-F5344CB8AC3E}">
        <p14:creationId xmlns:p14="http://schemas.microsoft.com/office/powerpoint/2010/main" val="197736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27B1-9901-49E6-9009-F468E2034F1B}"/>
              </a:ext>
            </a:extLst>
          </p:cNvPr>
          <p:cNvSpPr>
            <a:spLocks noGrp="1"/>
          </p:cNvSpPr>
          <p:nvPr>
            <p:ph type="title"/>
          </p:nvPr>
        </p:nvSpPr>
        <p:spPr/>
        <p:txBody>
          <a:bodyPr/>
          <a:lstStyle/>
          <a:p>
            <a:r>
              <a:rPr lang="en-US" dirty="0"/>
              <a:t>Performance management functions tasks</a:t>
            </a:r>
          </a:p>
        </p:txBody>
      </p:sp>
      <p:sp>
        <p:nvSpPr>
          <p:cNvPr id="3" name="Content Placeholder 2">
            <a:extLst>
              <a:ext uri="{FF2B5EF4-FFF2-40B4-BE49-F238E27FC236}">
                <a16:creationId xmlns:a16="http://schemas.microsoft.com/office/drawing/2014/main" id="{9E2F5893-40D2-402D-B1AC-10F631E5771B}"/>
              </a:ext>
            </a:extLst>
          </p:cNvPr>
          <p:cNvSpPr>
            <a:spLocks noGrp="1"/>
          </p:cNvSpPr>
          <p:nvPr>
            <p:ph idx="1"/>
          </p:nvPr>
        </p:nvSpPr>
        <p:spPr/>
        <p:txBody>
          <a:bodyPr/>
          <a:lstStyle/>
          <a:p>
            <a:pPr marL="0" indent="0">
              <a:buNone/>
            </a:pPr>
            <a:r>
              <a:rPr lang="en-US" dirty="0"/>
              <a:t>Performance management includes functions to:</a:t>
            </a:r>
          </a:p>
          <a:p>
            <a:pPr marL="0" indent="0">
              <a:buNone/>
            </a:pPr>
            <a:endParaRPr lang="en-US" dirty="0"/>
          </a:p>
          <a:p>
            <a:r>
              <a:rPr lang="en-US" dirty="0"/>
              <a:t>logs of system state histories=&gt; maintain and examine </a:t>
            </a:r>
          </a:p>
          <a:p>
            <a:r>
              <a:rPr lang="en-US" dirty="0"/>
              <a:t>system performance under natural and artificial conditions=&gt; determine </a:t>
            </a:r>
          </a:p>
          <a:p>
            <a:r>
              <a:rPr lang="en-US" dirty="0"/>
              <a:t>system modes of operation for conducting performance management activities =&gt;alter</a:t>
            </a:r>
          </a:p>
          <a:p>
            <a:r>
              <a:rPr lang="en-US" dirty="0"/>
              <a:t>statistical information =&gt; gather</a:t>
            </a:r>
          </a:p>
        </p:txBody>
      </p:sp>
    </p:spTree>
    <p:extLst>
      <p:ext uri="{BB962C8B-B14F-4D97-AF65-F5344CB8AC3E}">
        <p14:creationId xmlns:p14="http://schemas.microsoft.com/office/powerpoint/2010/main" val="2305115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EE013-8ACC-480F-AC45-3202418E6754}"/>
              </a:ext>
            </a:extLst>
          </p:cNvPr>
          <p:cNvSpPr>
            <a:spLocks noGrp="1"/>
          </p:cNvSpPr>
          <p:nvPr>
            <p:ph type="title"/>
          </p:nvPr>
        </p:nvSpPr>
        <p:spPr/>
        <p:txBody>
          <a:bodyPr/>
          <a:lstStyle/>
          <a:p>
            <a:r>
              <a:rPr lang="en-US" dirty="0"/>
              <a:t>SNMP</a:t>
            </a:r>
          </a:p>
        </p:txBody>
      </p:sp>
      <p:sp>
        <p:nvSpPr>
          <p:cNvPr id="3" name="Content Placeholder 2">
            <a:extLst>
              <a:ext uri="{FF2B5EF4-FFF2-40B4-BE49-F238E27FC236}">
                <a16:creationId xmlns:a16="http://schemas.microsoft.com/office/drawing/2014/main" id="{223808A3-61A5-4789-819D-2150480DB69E}"/>
              </a:ext>
            </a:extLst>
          </p:cNvPr>
          <p:cNvSpPr>
            <a:spLocks noGrp="1"/>
          </p:cNvSpPr>
          <p:nvPr>
            <p:ph idx="1"/>
          </p:nvPr>
        </p:nvSpPr>
        <p:spPr/>
        <p:txBody>
          <a:bodyPr/>
          <a:lstStyle/>
          <a:p>
            <a:r>
              <a:rPr lang="en-US" dirty="0"/>
              <a:t>SNMP can be assigned to both performance and accounting and could lead to long theoretical discussions concerning which area they belong to. </a:t>
            </a:r>
          </a:p>
        </p:txBody>
      </p:sp>
    </p:spTree>
    <p:extLst>
      <p:ext uri="{BB962C8B-B14F-4D97-AF65-F5344CB8AC3E}">
        <p14:creationId xmlns:p14="http://schemas.microsoft.com/office/powerpoint/2010/main" val="2310947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1663</Words>
  <Application>Microsoft Office PowerPoint</Application>
  <PresentationFormat>Widescreen</PresentationFormat>
  <Paragraphs>143</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Performance management in Network management system</vt:lpstr>
      <vt:lpstr>Performance Management system</vt:lpstr>
      <vt:lpstr>Performance Management</vt:lpstr>
      <vt:lpstr>Capacity</vt:lpstr>
      <vt:lpstr>Traffic</vt:lpstr>
      <vt:lpstr>Throughput </vt:lpstr>
      <vt:lpstr>Response time</vt:lpstr>
      <vt:lpstr>Performance management functions tasks</vt:lpstr>
      <vt:lpstr>SNMP</vt:lpstr>
      <vt:lpstr>RMON</vt:lpstr>
      <vt:lpstr>ART</vt:lpstr>
      <vt:lpstr>Counters</vt:lpstr>
      <vt:lpstr>VoIP</vt:lpstr>
      <vt:lpstr>SAA</vt:lpstr>
      <vt:lpstr>Purposes</vt:lpstr>
      <vt:lpstr>Baselining</vt:lpstr>
      <vt:lpstr>Baselining tasks</vt:lpstr>
      <vt:lpstr>Monitoring concepts </vt:lpstr>
      <vt:lpstr>Device Performance</vt:lpstr>
      <vt:lpstr>Device Performance</vt:lpstr>
      <vt:lpstr>Network Performance Monitoring</vt:lpstr>
      <vt:lpstr>Network Performance Monitoring</vt:lpstr>
      <vt:lpstr>Network Performance Monitoring</vt:lpstr>
      <vt:lpstr>Network Performance Monitoring</vt:lpstr>
      <vt:lpstr>Network Performance Monitoring</vt:lpstr>
      <vt:lpstr>Network Performance Monitoring</vt:lpstr>
      <vt:lpstr>Network Performance Monitoring</vt:lpstr>
      <vt:lpstr>Service monitoring </vt:lpstr>
      <vt:lpstr>Service monitoring </vt:lpstr>
      <vt:lpstr>Service Monitoring Key Quality Indicators (KQI)</vt:lpstr>
      <vt:lpstr>Service Monitoring</vt:lpstr>
      <vt:lpstr>Service Monitoring</vt:lpstr>
      <vt:lpstr>Service Monitoring</vt:lpstr>
      <vt:lpstr>SLA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management in Network management system</dc:title>
  <dc:creator>Sumaiya Fazal Dad</dc:creator>
  <cp:lastModifiedBy>Sumaiya Fazal Dad</cp:lastModifiedBy>
  <cp:revision>9</cp:revision>
  <dcterms:created xsi:type="dcterms:W3CDTF">2018-11-06T04:05:09Z</dcterms:created>
  <dcterms:modified xsi:type="dcterms:W3CDTF">2018-11-06T04:56:22Z</dcterms:modified>
</cp:coreProperties>
</file>