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12DD80-E8FB-400D-ACD0-740298C2498B}"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A8203-308E-417A-BFB0-FA955C551B0E}" type="slidenum">
              <a:rPr lang="en-US" smtClean="0"/>
              <a:t>‹#›</a:t>
            </a:fld>
            <a:endParaRPr lang="en-US"/>
          </a:p>
        </p:txBody>
      </p:sp>
    </p:spTree>
    <p:extLst>
      <p:ext uri="{BB962C8B-B14F-4D97-AF65-F5344CB8AC3E}">
        <p14:creationId xmlns:p14="http://schemas.microsoft.com/office/powerpoint/2010/main" val="152947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12DD80-E8FB-400D-ACD0-740298C2498B}"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A8203-308E-417A-BFB0-FA955C551B0E}" type="slidenum">
              <a:rPr lang="en-US" smtClean="0"/>
              <a:t>‹#›</a:t>
            </a:fld>
            <a:endParaRPr lang="en-US"/>
          </a:p>
        </p:txBody>
      </p:sp>
    </p:spTree>
    <p:extLst>
      <p:ext uri="{BB962C8B-B14F-4D97-AF65-F5344CB8AC3E}">
        <p14:creationId xmlns:p14="http://schemas.microsoft.com/office/powerpoint/2010/main" val="3826726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12DD80-E8FB-400D-ACD0-740298C2498B}"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A8203-308E-417A-BFB0-FA955C551B0E}" type="slidenum">
              <a:rPr lang="en-US" smtClean="0"/>
              <a:t>‹#›</a:t>
            </a:fld>
            <a:endParaRPr lang="en-US"/>
          </a:p>
        </p:txBody>
      </p:sp>
    </p:spTree>
    <p:extLst>
      <p:ext uri="{BB962C8B-B14F-4D97-AF65-F5344CB8AC3E}">
        <p14:creationId xmlns:p14="http://schemas.microsoft.com/office/powerpoint/2010/main" val="1597453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12DD80-E8FB-400D-ACD0-740298C2498B}"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A8203-308E-417A-BFB0-FA955C551B0E}" type="slidenum">
              <a:rPr lang="en-US" smtClean="0"/>
              <a:t>‹#›</a:t>
            </a:fld>
            <a:endParaRPr lang="en-US"/>
          </a:p>
        </p:txBody>
      </p:sp>
    </p:spTree>
    <p:extLst>
      <p:ext uri="{BB962C8B-B14F-4D97-AF65-F5344CB8AC3E}">
        <p14:creationId xmlns:p14="http://schemas.microsoft.com/office/powerpoint/2010/main" val="3290015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12DD80-E8FB-400D-ACD0-740298C2498B}"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A8203-308E-417A-BFB0-FA955C551B0E}" type="slidenum">
              <a:rPr lang="en-US" smtClean="0"/>
              <a:t>‹#›</a:t>
            </a:fld>
            <a:endParaRPr lang="en-US"/>
          </a:p>
        </p:txBody>
      </p:sp>
    </p:spTree>
    <p:extLst>
      <p:ext uri="{BB962C8B-B14F-4D97-AF65-F5344CB8AC3E}">
        <p14:creationId xmlns:p14="http://schemas.microsoft.com/office/powerpoint/2010/main" val="1655205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12DD80-E8FB-400D-ACD0-740298C2498B}"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A8203-308E-417A-BFB0-FA955C551B0E}" type="slidenum">
              <a:rPr lang="en-US" smtClean="0"/>
              <a:t>‹#›</a:t>
            </a:fld>
            <a:endParaRPr lang="en-US"/>
          </a:p>
        </p:txBody>
      </p:sp>
    </p:spTree>
    <p:extLst>
      <p:ext uri="{BB962C8B-B14F-4D97-AF65-F5344CB8AC3E}">
        <p14:creationId xmlns:p14="http://schemas.microsoft.com/office/powerpoint/2010/main" val="128753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12DD80-E8FB-400D-ACD0-740298C2498B}" type="datetimeFigureOut">
              <a:rPr lang="en-US" smtClean="0"/>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CA8203-308E-417A-BFB0-FA955C551B0E}" type="slidenum">
              <a:rPr lang="en-US" smtClean="0"/>
              <a:t>‹#›</a:t>
            </a:fld>
            <a:endParaRPr lang="en-US"/>
          </a:p>
        </p:txBody>
      </p:sp>
    </p:spTree>
    <p:extLst>
      <p:ext uri="{BB962C8B-B14F-4D97-AF65-F5344CB8AC3E}">
        <p14:creationId xmlns:p14="http://schemas.microsoft.com/office/powerpoint/2010/main" val="3628620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12DD80-E8FB-400D-ACD0-740298C2498B}" type="datetimeFigureOut">
              <a:rPr lang="en-US" smtClean="0"/>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CA8203-308E-417A-BFB0-FA955C551B0E}" type="slidenum">
              <a:rPr lang="en-US" smtClean="0"/>
              <a:t>‹#›</a:t>
            </a:fld>
            <a:endParaRPr lang="en-US"/>
          </a:p>
        </p:txBody>
      </p:sp>
    </p:spTree>
    <p:extLst>
      <p:ext uri="{BB962C8B-B14F-4D97-AF65-F5344CB8AC3E}">
        <p14:creationId xmlns:p14="http://schemas.microsoft.com/office/powerpoint/2010/main" val="944683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12DD80-E8FB-400D-ACD0-740298C2498B}" type="datetimeFigureOut">
              <a:rPr lang="en-US" smtClean="0"/>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CA8203-308E-417A-BFB0-FA955C551B0E}" type="slidenum">
              <a:rPr lang="en-US" smtClean="0"/>
              <a:t>‹#›</a:t>
            </a:fld>
            <a:endParaRPr lang="en-US"/>
          </a:p>
        </p:txBody>
      </p:sp>
    </p:spTree>
    <p:extLst>
      <p:ext uri="{BB962C8B-B14F-4D97-AF65-F5344CB8AC3E}">
        <p14:creationId xmlns:p14="http://schemas.microsoft.com/office/powerpoint/2010/main" val="418383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12DD80-E8FB-400D-ACD0-740298C2498B}"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A8203-308E-417A-BFB0-FA955C551B0E}" type="slidenum">
              <a:rPr lang="en-US" smtClean="0"/>
              <a:t>‹#›</a:t>
            </a:fld>
            <a:endParaRPr lang="en-US"/>
          </a:p>
        </p:txBody>
      </p:sp>
    </p:spTree>
    <p:extLst>
      <p:ext uri="{BB962C8B-B14F-4D97-AF65-F5344CB8AC3E}">
        <p14:creationId xmlns:p14="http://schemas.microsoft.com/office/powerpoint/2010/main" val="4276259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12DD80-E8FB-400D-ACD0-740298C2498B}"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A8203-308E-417A-BFB0-FA955C551B0E}" type="slidenum">
              <a:rPr lang="en-US" smtClean="0"/>
              <a:t>‹#›</a:t>
            </a:fld>
            <a:endParaRPr lang="en-US"/>
          </a:p>
        </p:txBody>
      </p:sp>
    </p:spTree>
    <p:extLst>
      <p:ext uri="{BB962C8B-B14F-4D97-AF65-F5344CB8AC3E}">
        <p14:creationId xmlns:p14="http://schemas.microsoft.com/office/powerpoint/2010/main" val="2369508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12DD80-E8FB-400D-ACD0-740298C2498B}" type="datetimeFigureOut">
              <a:rPr lang="en-US" smtClean="0"/>
              <a:t>10/20/2020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CA8203-308E-417A-BFB0-FA955C551B0E}" type="slidenum">
              <a:rPr lang="en-US" smtClean="0"/>
              <a:t>‹#›</a:t>
            </a:fld>
            <a:endParaRPr lang="en-US"/>
          </a:p>
        </p:txBody>
      </p:sp>
    </p:spTree>
    <p:extLst>
      <p:ext uri="{BB962C8B-B14F-4D97-AF65-F5344CB8AC3E}">
        <p14:creationId xmlns:p14="http://schemas.microsoft.com/office/powerpoint/2010/main" val="3400095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Programming Fundamentals</a:t>
            </a:r>
            <a:endParaRPr lang="en-US" dirty="0"/>
          </a:p>
        </p:txBody>
      </p:sp>
      <p:sp>
        <p:nvSpPr>
          <p:cNvPr id="3" name="Subtitle 2"/>
          <p:cNvSpPr>
            <a:spLocks noGrp="1"/>
          </p:cNvSpPr>
          <p:nvPr>
            <p:ph type="subTitle" idx="1"/>
          </p:nvPr>
        </p:nvSpPr>
        <p:spPr/>
        <p:txBody>
          <a:bodyPr/>
          <a:lstStyle/>
          <a:p>
            <a:r>
              <a:rPr lang="en-IN" dirty="0" smtClean="0"/>
              <a:t>Lecture – 1</a:t>
            </a:r>
          </a:p>
          <a:p>
            <a:r>
              <a:rPr lang="en-IN" dirty="0" err="1" smtClean="0"/>
              <a:t>Sumaiya</a:t>
            </a:r>
            <a:r>
              <a:rPr lang="en-IN" dirty="0" smtClean="0"/>
              <a:t> </a:t>
            </a:r>
            <a:r>
              <a:rPr lang="en-IN" dirty="0" err="1" smtClean="0"/>
              <a:t>Fazal</a:t>
            </a:r>
            <a:r>
              <a:rPr lang="en-IN" dirty="0" smtClean="0"/>
              <a:t> Dad</a:t>
            </a:r>
            <a:endParaRPr lang="en-US" dirty="0"/>
          </a:p>
        </p:txBody>
      </p:sp>
    </p:spTree>
    <p:extLst>
      <p:ext uri="{BB962C8B-B14F-4D97-AF65-F5344CB8AC3E}">
        <p14:creationId xmlns:p14="http://schemas.microsoft.com/office/powerpoint/2010/main" val="4060062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Tools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Debuggers</a:t>
            </a:r>
          </a:p>
          <a:p>
            <a:r>
              <a:rPr lang="en-US" dirty="0" smtClean="0"/>
              <a:t> A debugger allows a programmer to more easily trace a program’s execution in order to locate and correct errors in the program’s implementation. </a:t>
            </a:r>
          </a:p>
          <a:p>
            <a:r>
              <a:rPr lang="en-US" dirty="0" smtClean="0"/>
              <a:t>With a debugger, a developer can simultaneously run a program and see which line in the source code is responsible for the program’s current actions. </a:t>
            </a:r>
          </a:p>
          <a:p>
            <a:r>
              <a:rPr lang="en-US" dirty="0" smtClean="0"/>
              <a:t>The programmer can watch the values of variables and other program elements to see if their values change as expected. Debuggers are valuable for locating errors (also called bugs) and repairing programs that contain errors. </a:t>
            </a:r>
            <a:endParaRPr lang="en-US" dirty="0"/>
          </a:p>
        </p:txBody>
      </p:sp>
    </p:spTree>
    <p:extLst>
      <p:ext uri="{BB962C8B-B14F-4D97-AF65-F5344CB8AC3E}">
        <p14:creationId xmlns:p14="http://schemas.microsoft.com/office/powerpoint/2010/main" val="2731267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Tools 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Profilers. </a:t>
            </a:r>
          </a:p>
          <a:p>
            <a:r>
              <a:rPr lang="en-US" dirty="0" smtClean="0"/>
              <a:t>A profiler collects statistics about a program’s execution allowing developers to tune appropriate parts of the program to improve its overall performance. </a:t>
            </a:r>
          </a:p>
          <a:p>
            <a:r>
              <a:rPr lang="en-US" dirty="0" smtClean="0"/>
              <a:t>A profiler indicates how many times a portion of a program is executed during a particular run, and how long that portion takes to execute.</a:t>
            </a:r>
          </a:p>
          <a:p>
            <a:r>
              <a:rPr lang="en-US" dirty="0" smtClean="0"/>
              <a:t>Profilers also can be used for testing purposes to ensure all the code in a program is actually being used somewhere during testing. This is known as coverage.</a:t>
            </a:r>
          </a:p>
          <a:p>
            <a:r>
              <a:rPr lang="en-US" dirty="0" smtClean="0"/>
              <a:t> It is common for software to fail after its release because users exercise some part of the program that was not executed anytime during testing. The main purpose of profiling is to find the parts of a program that can be improved to make the program run faster.</a:t>
            </a:r>
            <a:endParaRPr lang="en-US" dirty="0"/>
          </a:p>
        </p:txBody>
      </p:sp>
    </p:spTree>
    <p:extLst>
      <p:ext uri="{BB962C8B-B14F-4D97-AF65-F5344CB8AC3E}">
        <p14:creationId xmlns:p14="http://schemas.microsoft.com/office/powerpoint/2010/main" val="1410014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Building Blocks of C++ Program</a:t>
            </a:r>
            <a:endParaRPr lang="en-US" dirty="0"/>
          </a:p>
        </p:txBody>
      </p:sp>
      <p:sp>
        <p:nvSpPr>
          <p:cNvPr id="3" name="Content Placeholder 2"/>
          <p:cNvSpPr>
            <a:spLocks noGrp="1"/>
          </p:cNvSpPr>
          <p:nvPr>
            <p:ph idx="1"/>
          </p:nvPr>
        </p:nvSpPr>
        <p:spPr/>
        <p:txBody>
          <a:bodyPr/>
          <a:lstStyle/>
          <a:p>
            <a:r>
              <a:rPr lang="en-US" dirty="0" smtClean="0"/>
              <a:t>Numeric values </a:t>
            </a:r>
          </a:p>
          <a:p>
            <a:r>
              <a:rPr lang="en-US" dirty="0" smtClean="0"/>
              <a:t>Variables </a:t>
            </a:r>
          </a:p>
          <a:p>
            <a:r>
              <a:rPr lang="en-US" dirty="0" smtClean="0"/>
              <a:t>Declarations</a:t>
            </a:r>
          </a:p>
          <a:p>
            <a:r>
              <a:rPr lang="en-US" dirty="0" smtClean="0"/>
              <a:t>Assignment </a:t>
            </a:r>
          </a:p>
          <a:p>
            <a:r>
              <a:rPr lang="en-US" dirty="0"/>
              <a:t>I</a:t>
            </a:r>
            <a:r>
              <a:rPr lang="en-US" dirty="0" smtClean="0"/>
              <a:t>dentifiers </a:t>
            </a:r>
          </a:p>
          <a:p>
            <a:r>
              <a:rPr lang="en-US" dirty="0" smtClean="0"/>
              <a:t>Reserved words</a:t>
            </a:r>
            <a:endParaRPr lang="en-US" dirty="0"/>
          </a:p>
        </p:txBody>
      </p:sp>
    </p:spTree>
    <p:extLst>
      <p:ext uri="{BB962C8B-B14F-4D97-AF65-F5344CB8AC3E}">
        <p14:creationId xmlns:p14="http://schemas.microsoft.com/office/powerpoint/2010/main" val="1383772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Integer Values</a:t>
            </a:r>
            <a:endParaRPr lang="en-US" dirty="0"/>
          </a:p>
        </p:txBody>
      </p:sp>
      <p:sp>
        <p:nvSpPr>
          <p:cNvPr id="7" name="Content Placeholder 6"/>
          <p:cNvSpPr>
            <a:spLocks noGrp="1"/>
          </p:cNvSpPr>
          <p:nvPr>
            <p:ph idx="1"/>
          </p:nvPr>
        </p:nvSpPr>
        <p:spPr/>
        <p:txBody>
          <a:bodyPr>
            <a:normAutofit lnSpcReduction="10000"/>
          </a:bodyPr>
          <a:lstStyle/>
          <a:p>
            <a:pPr marL="0" indent="0">
              <a:buNone/>
            </a:pPr>
            <a:r>
              <a:rPr lang="en-US" dirty="0" smtClean="0"/>
              <a:t>#include &lt;</a:t>
            </a:r>
            <a:r>
              <a:rPr lang="en-US" dirty="0" err="1" smtClean="0"/>
              <a:t>iostream</a:t>
            </a:r>
            <a:r>
              <a:rPr lang="en-US" dirty="0" smtClean="0"/>
              <a:t>&gt;</a:t>
            </a:r>
          </a:p>
          <a:p>
            <a:pPr marL="0" indent="0">
              <a:buNone/>
            </a:pPr>
            <a:r>
              <a:rPr lang="en-IN" dirty="0">
                <a:solidFill>
                  <a:srgbClr val="FF0000"/>
                </a:solidFill>
              </a:rPr>
              <a:t>u</a:t>
            </a:r>
            <a:r>
              <a:rPr lang="en-IN" dirty="0" smtClean="0">
                <a:solidFill>
                  <a:srgbClr val="FF0000"/>
                </a:solidFill>
              </a:rPr>
              <a:t>sing namespace </a:t>
            </a:r>
            <a:r>
              <a:rPr lang="en-IN" dirty="0" err="1" smtClean="0">
                <a:solidFill>
                  <a:srgbClr val="FF0000"/>
                </a:solidFill>
              </a:rPr>
              <a:t>std</a:t>
            </a:r>
            <a:r>
              <a:rPr lang="en-IN" dirty="0" smtClean="0">
                <a:solidFill>
                  <a:srgbClr val="FF0000"/>
                </a:solidFill>
              </a:rPr>
              <a:t>;</a:t>
            </a:r>
            <a:endParaRPr lang="en-US" dirty="0" smtClean="0">
              <a:solidFill>
                <a:srgbClr val="FF0000"/>
              </a:solidFill>
            </a:endParaRPr>
          </a:p>
          <a:p>
            <a:pPr marL="0" indent="0">
              <a:buNone/>
            </a:pPr>
            <a:r>
              <a:rPr lang="en-US" dirty="0" err="1" smtClean="0"/>
              <a:t>int</a:t>
            </a:r>
            <a:r>
              <a:rPr lang="en-US" dirty="0" smtClean="0"/>
              <a:t> main()</a:t>
            </a:r>
          </a:p>
          <a:p>
            <a:pPr marL="0" indent="0">
              <a:buNone/>
            </a:pPr>
            <a:r>
              <a:rPr lang="en-US" dirty="0" smtClean="0"/>
              <a:t> { </a:t>
            </a:r>
          </a:p>
          <a:p>
            <a:pPr marL="0" indent="0">
              <a:buNone/>
            </a:pPr>
            <a:r>
              <a:rPr lang="en-US" dirty="0" err="1" smtClean="0">
                <a:solidFill>
                  <a:schemeClr val="accent5">
                    <a:lumMod val="50000"/>
                  </a:schemeClr>
                </a:solidFill>
              </a:rPr>
              <a:t>std</a:t>
            </a:r>
            <a:r>
              <a:rPr lang="en-US" dirty="0" smtClean="0">
                <a:solidFill>
                  <a:schemeClr val="accent5">
                    <a:lumMod val="50000"/>
                  </a:schemeClr>
                </a:solidFill>
              </a:rPr>
              <a:t>::</a:t>
            </a:r>
            <a:r>
              <a:rPr lang="en-US" dirty="0" err="1" smtClean="0">
                <a:solidFill>
                  <a:schemeClr val="accent5">
                    <a:lumMod val="50000"/>
                  </a:schemeClr>
                </a:solidFill>
              </a:rPr>
              <a:t>cout</a:t>
            </a:r>
            <a:r>
              <a:rPr lang="en-US" dirty="0" smtClean="0">
                <a:solidFill>
                  <a:schemeClr val="accent5">
                    <a:lumMod val="50000"/>
                  </a:schemeClr>
                </a:solidFill>
              </a:rPr>
              <a:t> &lt;&lt; 4 &lt;&lt; '\n'; </a:t>
            </a:r>
          </a:p>
          <a:p>
            <a:pPr marL="0" indent="0">
              <a:buNone/>
            </a:pPr>
            <a:r>
              <a:rPr lang="en-US" dirty="0" smtClean="0"/>
              <a:t>}</a:t>
            </a:r>
          </a:p>
          <a:p>
            <a:pPr marL="0" indent="0">
              <a:buNone/>
            </a:pPr>
            <a:endParaRPr lang="en-IN" dirty="0"/>
          </a:p>
          <a:p>
            <a:pPr marL="0" indent="0">
              <a:buNone/>
            </a:pPr>
            <a:r>
              <a:rPr lang="en-IN" dirty="0" smtClean="0"/>
              <a:t>Output:</a:t>
            </a:r>
          </a:p>
          <a:p>
            <a:pPr marL="0" indent="0">
              <a:buNone/>
            </a:pPr>
            <a:r>
              <a:rPr lang="en-IN" dirty="0">
                <a:solidFill>
                  <a:schemeClr val="accent5">
                    <a:lumMod val="50000"/>
                  </a:schemeClr>
                </a:solidFill>
              </a:rPr>
              <a:t>4</a:t>
            </a:r>
            <a:endParaRPr lang="en-US" dirty="0">
              <a:solidFill>
                <a:schemeClr val="accent5">
                  <a:lumMod val="50000"/>
                </a:schemeClr>
              </a:solidFill>
            </a:endParaRPr>
          </a:p>
        </p:txBody>
      </p:sp>
    </p:spTree>
    <p:extLst>
      <p:ext uri="{BB962C8B-B14F-4D97-AF65-F5344CB8AC3E}">
        <p14:creationId xmlns:p14="http://schemas.microsoft.com/office/powerpoint/2010/main" val="1171122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US" dirty="0"/>
          </a:p>
        </p:txBody>
      </p:sp>
      <p:sp>
        <p:nvSpPr>
          <p:cNvPr id="3" name="Content Placeholder 2"/>
          <p:cNvSpPr>
            <a:spLocks noGrp="1"/>
          </p:cNvSpPr>
          <p:nvPr>
            <p:ph idx="1"/>
          </p:nvPr>
        </p:nvSpPr>
        <p:spPr/>
        <p:txBody>
          <a:bodyPr/>
          <a:lstStyle/>
          <a:p>
            <a:r>
              <a:rPr lang="en-US" dirty="0" smtClean="0"/>
              <a:t>In published C++ code you sometimes will see a statement such as the following: </a:t>
            </a:r>
          </a:p>
          <a:p>
            <a:pPr marL="0" indent="0" algn="ctr">
              <a:buNone/>
            </a:pPr>
            <a:r>
              <a:rPr lang="en-US" dirty="0" err="1" smtClean="0">
                <a:solidFill>
                  <a:schemeClr val="accent5">
                    <a:lumMod val="50000"/>
                  </a:schemeClr>
                </a:solidFill>
              </a:rPr>
              <a:t>std</a:t>
            </a:r>
            <a:r>
              <a:rPr lang="en-US" dirty="0" smtClean="0">
                <a:solidFill>
                  <a:schemeClr val="accent5">
                    <a:lumMod val="50000"/>
                  </a:schemeClr>
                </a:solidFill>
              </a:rPr>
              <a:t>::</a:t>
            </a:r>
            <a:r>
              <a:rPr lang="en-US" dirty="0" err="1" smtClean="0">
                <a:solidFill>
                  <a:schemeClr val="accent5">
                    <a:lumMod val="50000"/>
                  </a:schemeClr>
                </a:solidFill>
              </a:rPr>
              <a:t>cout</a:t>
            </a:r>
            <a:r>
              <a:rPr lang="en-US" dirty="0" smtClean="0">
                <a:solidFill>
                  <a:schemeClr val="accent5">
                    <a:lumMod val="50000"/>
                  </a:schemeClr>
                </a:solidFill>
              </a:rPr>
              <a:t> &lt;&lt; 4 &lt;&lt; </a:t>
            </a:r>
            <a:r>
              <a:rPr lang="en-US" dirty="0" err="1" smtClean="0">
                <a:solidFill>
                  <a:schemeClr val="accent5">
                    <a:lumMod val="50000"/>
                  </a:schemeClr>
                </a:solidFill>
              </a:rPr>
              <a:t>std</a:t>
            </a:r>
            <a:r>
              <a:rPr lang="en-US" dirty="0" smtClean="0">
                <a:solidFill>
                  <a:schemeClr val="accent5">
                    <a:lumMod val="50000"/>
                  </a:schemeClr>
                </a:solidFill>
              </a:rPr>
              <a:t>::</a:t>
            </a:r>
            <a:r>
              <a:rPr lang="en-US" dirty="0" err="1" smtClean="0">
                <a:solidFill>
                  <a:schemeClr val="accent5">
                    <a:lumMod val="50000"/>
                  </a:schemeClr>
                </a:solidFill>
              </a:rPr>
              <a:t>endl</a:t>
            </a:r>
            <a:r>
              <a:rPr lang="en-US" dirty="0" smtClean="0">
                <a:solidFill>
                  <a:schemeClr val="accent5">
                    <a:lumMod val="50000"/>
                  </a:schemeClr>
                </a:solidFill>
              </a:rPr>
              <a:t>; </a:t>
            </a:r>
          </a:p>
          <a:p>
            <a:r>
              <a:rPr lang="en-US" dirty="0" smtClean="0"/>
              <a:t>This statement on the surface behaves exactly like the following statement: </a:t>
            </a:r>
          </a:p>
          <a:p>
            <a:pPr marL="0" indent="0" algn="ctr">
              <a:buNone/>
            </a:pPr>
            <a:r>
              <a:rPr lang="en-US" dirty="0" err="1" smtClean="0">
                <a:solidFill>
                  <a:schemeClr val="accent5">
                    <a:lumMod val="50000"/>
                  </a:schemeClr>
                </a:solidFill>
              </a:rPr>
              <a:t>std</a:t>
            </a:r>
            <a:r>
              <a:rPr lang="en-US" dirty="0" smtClean="0">
                <a:solidFill>
                  <a:schemeClr val="accent5">
                    <a:lumMod val="50000"/>
                  </a:schemeClr>
                </a:solidFill>
              </a:rPr>
              <a:t>::</a:t>
            </a:r>
            <a:r>
              <a:rPr lang="en-US" dirty="0" err="1" smtClean="0">
                <a:solidFill>
                  <a:schemeClr val="accent5">
                    <a:lumMod val="50000"/>
                  </a:schemeClr>
                </a:solidFill>
              </a:rPr>
              <a:t>cout</a:t>
            </a:r>
            <a:r>
              <a:rPr lang="en-US" dirty="0" smtClean="0">
                <a:solidFill>
                  <a:schemeClr val="accent5">
                    <a:lumMod val="50000"/>
                  </a:schemeClr>
                </a:solidFill>
              </a:rPr>
              <a:t> &lt;&lt; 4 &lt;&lt; '\n'; </a:t>
            </a:r>
            <a:endParaRPr lang="en-US" dirty="0">
              <a:solidFill>
                <a:schemeClr val="accent5">
                  <a:lumMod val="50000"/>
                </a:schemeClr>
              </a:solidFill>
            </a:endParaRPr>
          </a:p>
          <a:p>
            <a:r>
              <a:rPr lang="en-US" dirty="0" smtClean="0">
                <a:solidFill>
                  <a:srgbClr val="FF0000"/>
                </a:solidFill>
              </a:rPr>
              <a:t>Programs that do significant printing may execute faster if they terminate their output lines with '\n' instead of </a:t>
            </a:r>
            <a:r>
              <a:rPr lang="en-US" dirty="0" err="1" smtClean="0">
                <a:solidFill>
                  <a:srgbClr val="FF0000"/>
                </a:solidFill>
              </a:rPr>
              <a:t>std</a:t>
            </a:r>
            <a:r>
              <a:rPr lang="en-US" dirty="0" smtClean="0">
                <a:solidFill>
                  <a:srgbClr val="FF0000"/>
                </a:solidFill>
              </a:rPr>
              <a:t>::</a:t>
            </a:r>
            <a:r>
              <a:rPr lang="en-US" dirty="0" err="1" smtClean="0">
                <a:solidFill>
                  <a:srgbClr val="FF0000"/>
                </a:solidFill>
              </a:rPr>
              <a:t>endl</a:t>
            </a:r>
            <a:r>
              <a:rPr lang="en-US" dirty="0" smtClean="0">
                <a:solidFill>
                  <a:srgbClr val="FF0000"/>
                </a:solidFill>
              </a:rPr>
              <a:t>. </a:t>
            </a:r>
          </a:p>
        </p:txBody>
      </p:sp>
    </p:spTree>
    <p:extLst>
      <p:ext uri="{BB962C8B-B14F-4D97-AF65-F5344CB8AC3E}">
        <p14:creationId xmlns:p14="http://schemas.microsoft.com/office/powerpoint/2010/main" val="2763248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Variables and Assignments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#include&lt;</a:t>
            </a:r>
            <a:r>
              <a:rPr lang="en-US" dirty="0" err="1" smtClean="0"/>
              <a:t>iostream</a:t>
            </a:r>
            <a:r>
              <a:rPr lang="en-US" dirty="0" smtClean="0"/>
              <a:t>&gt;</a:t>
            </a:r>
          </a:p>
          <a:p>
            <a:pPr marL="0" indent="0">
              <a:buNone/>
            </a:pPr>
            <a:r>
              <a:rPr lang="en-US" dirty="0" smtClean="0"/>
              <a:t> </a:t>
            </a:r>
            <a:r>
              <a:rPr lang="en-US" dirty="0" err="1" smtClean="0"/>
              <a:t>int</a:t>
            </a:r>
            <a:r>
              <a:rPr lang="en-US" dirty="0" smtClean="0"/>
              <a:t> main() </a:t>
            </a:r>
          </a:p>
          <a:p>
            <a:pPr marL="0" indent="0">
              <a:buNone/>
            </a:pPr>
            <a:r>
              <a:rPr lang="en-US" dirty="0" smtClean="0"/>
              <a:t>{ </a:t>
            </a:r>
          </a:p>
          <a:p>
            <a:pPr marL="0" indent="0">
              <a:buNone/>
            </a:pPr>
            <a:r>
              <a:rPr lang="en-US" dirty="0" err="1" smtClean="0">
                <a:solidFill>
                  <a:schemeClr val="accent5">
                    <a:lumMod val="50000"/>
                  </a:schemeClr>
                </a:solidFill>
              </a:rPr>
              <a:t>int</a:t>
            </a:r>
            <a:r>
              <a:rPr lang="en-US" dirty="0" smtClean="0">
                <a:solidFill>
                  <a:schemeClr val="accent5">
                    <a:lumMod val="50000"/>
                  </a:schemeClr>
                </a:solidFill>
              </a:rPr>
              <a:t> x;</a:t>
            </a:r>
          </a:p>
          <a:p>
            <a:pPr marL="0" indent="0">
              <a:buNone/>
            </a:pPr>
            <a:r>
              <a:rPr lang="en-US" dirty="0" smtClean="0">
                <a:solidFill>
                  <a:schemeClr val="accent5">
                    <a:lumMod val="50000"/>
                  </a:schemeClr>
                </a:solidFill>
              </a:rPr>
              <a:t>x = 10; </a:t>
            </a:r>
          </a:p>
          <a:p>
            <a:pPr marL="0" indent="0">
              <a:buNone/>
            </a:pPr>
            <a:r>
              <a:rPr lang="en-US" dirty="0" err="1" smtClean="0">
                <a:solidFill>
                  <a:schemeClr val="accent5">
                    <a:lumMod val="50000"/>
                  </a:schemeClr>
                </a:solidFill>
              </a:rPr>
              <a:t>std</a:t>
            </a:r>
            <a:r>
              <a:rPr lang="en-US" dirty="0" smtClean="0">
                <a:solidFill>
                  <a:schemeClr val="accent5">
                    <a:lumMod val="50000"/>
                  </a:schemeClr>
                </a:solidFill>
              </a:rPr>
              <a:t>::</a:t>
            </a:r>
            <a:r>
              <a:rPr lang="en-US" dirty="0" err="1" smtClean="0">
                <a:solidFill>
                  <a:schemeClr val="accent5">
                    <a:lumMod val="50000"/>
                  </a:schemeClr>
                </a:solidFill>
              </a:rPr>
              <a:t>cout</a:t>
            </a:r>
            <a:r>
              <a:rPr lang="en-US" dirty="0" smtClean="0">
                <a:solidFill>
                  <a:schemeClr val="accent5">
                    <a:lumMod val="50000"/>
                  </a:schemeClr>
                </a:solidFill>
              </a:rPr>
              <a:t> &lt;&lt; x &lt;&lt; '\n'; </a:t>
            </a:r>
          </a:p>
          <a:p>
            <a:pPr marL="0" indent="0">
              <a:buNone/>
            </a:pPr>
            <a:r>
              <a:rPr lang="en-US" dirty="0" smtClean="0"/>
              <a:t>}</a:t>
            </a:r>
          </a:p>
          <a:p>
            <a:pPr marL="0" indent="0">
              <a:buNone/>
            </a:pPr>
            <a:r>
              <a:rPr lang="en-IN" dirty="0" smtClean="0"/>
              <a:t>Output:</a:t>
            </a:r>
          </a:p>
          <a:p>
            <a:pPr marL="0" indent="0">
              <a:buNone/>
            </a:pPr>
            <a:r>
              <a:rPr lang="en-IN" dirty="0"/>
              <a:t>?</a:t>
            </a:r>
            <a:endParaRPr lang="en-US" dirty="0"/>
          </a:p>
        </p:txBody>
      </p:sp>
    </p:spTree>
    <p:extLst>
      <p:ext uri="{BB962C8B-B14F-4D97-AF65-F5344CB8AC3E}">
        <p14:creationId xmlns:p14="http://schemas.microsoft.com/office/powerpoint/2010/main" val="4073948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a:t>i</a:t>
            </a:r>
            <a:r>
              <a:rPr lang="en-IN" dirty="0" err="1" smtClean="0"/>
              <a:t>nt</a:t>
            </a:r>
            <a:r>
              <a:rPr lang="en-IN" dirty="0" smtClean="0"/>
              <a:t> x;</a:t>
            </a: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accent5">
                    <a:lumMod val="50000"/>
                  </a:schemeClr>
                </a:solidFill>
              </a:rPr>
              <a:t>• </a:t>
            </a:r>
            <a:r>
              <a:rPr lang="en-US" dirty="0" err="1" smtClean="0">
                <a:solidFill>
                  <a:schemeClr val="accent5">
                    <a:lumMod val="50000"/>
                  </a:schemeClr>
                </a:solidFill>
              </a:rPr>
              <a:t>int</a:t>
            </a:r>
            <a:r>
              <a:rPr lang="en-US" dirty="0" smtClean="0">
                <a:solidFill>
                  <a:schemeClr val="accent5">
                    <a:lumMod val="50000"/>
                  </a:schemeClr>
                </a:solidFill>
              </a:rPr>
              <a:t> x;</a:t>
            </a:r>
          </a:p>
          <a:p>
            <a:r>
              <a:rPr lang="en-US" dirty="0" smtClean="0"/>
              <a:t> This is a declaration statement. </a:t>
            </a:r>
          </a:p>
          <a:p>
            <a:r>
              <a:rPr lang="en-US" dirty="0" smtClean="0"/>
              <a:t>All variables in a C++ program must be declared. </a:t>
            </a:r>
          </a:p>
          <a:p>
            <a:r>
              <a:rPr lang="en-US" dirty="0" smtClean="0"/>
              <a:t>A declaration specifies the type of a variable.</a:t>
            </a:r>
          </a:p>
          <a:p>
            <a:r>
              <a:rPr lang="en-US" dirty="0" smtClean="0"/>
              <a:t>The word </a:t>
            </a:r>
            <a:r>
              <a:rPr lang="en-US" dirty="0" err="1" smtClean="0"/>
              <a:t>int</a:t>
            </a:r>
            <a:r>
              <a:rPr lang="en-US" dirty="0" smtClean="0"/>
              <a:t> indicates that the variable is an integer.</a:t>
            </a:r>
          </a:p>
          <a:p>
            <a:r>
              <a:rPr lang="en-US" dirty="0" smtClean="0"/>
              <a:t>The name of the integer variable is x.</a:t>
            </a:r>
            <a:endParaRPr lang="en-US" dirty="0"/>
          </a:p>
        </p:txBody>
      </p:sp>
    </p:spTree>
    <p:extLst>
      <p:ext uri="{BB962C8B-B14F-4D97-AF65-F5344CB8AC3E}">
        <p14:creationId xmlns:p14="http://schemas.microsoft.com/office/powerpoint/2010/main" val="4175568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X=10;</a:t>
            </a: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accent5">
                    <a:lumMod val="50000"/>
                  </a:schemeClr>
                </a:solidFill>
              </a:rPr>
              <a:t>x = 10; </a:t>
            </a:r>
          </a:p>
          <a:p>
            <a:r>
              <a:rPr lang="en-US" dirty="0" smtClean="0"/>
              <a:t>This is an assignment statement. </a:t>
            </a:r>
          </a:p>
          <a:p>
            <a:r>
              <a:rPr lang="en-US" dirty="0" smtClean="0"/>
              <a:t>An assignment statement associates a value with a variable.</a:t>
            </a:r>
          </a:p>
          <a:p>
            <a:r>
              <a:rPr lang="en-US" dirty="0" smtClean="0"/>
              <a:t>The key to an assignment statement is the symbol = which is known as the assignment operator. </a:t>
            </a:r>
          </a:p>
          <a:p>
            <a:r>
              <a:rPr lang="en-US" dirty="0" smtClean="0"/>
              <a:t>Here the value 10 is being assigned to the variable x. </a:t>
            </a:r>
            <a:endParaRPr lang="en-US" dirty="0"/>
          </a:p>
        </p:txBody>
      </p:sp>
    </p:spTree>
    <p:extLst>
      <p:ext uri="{BB962C8B-B14F-4D97-AF65-F5344CB8AC3E}">
        <p14:creationId xmlns:p14="http://schemas.microsoft.com/office/powerpoint/2010/main" val="2501681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US" dirty="0"/>
          </a:p>
        </p:txBody>
      </p:sp>
      <p:sp>
        <p:nvSpPr>
          <p:cNvPr id="3" name="Content Placeholder 2"/>
          <p:cNvSpPr>
            <a:spLocks noGrp="1"/>
          </p:cNvSpPr>
          <p:nvPr>
            <p:ph idx="1"/>
          </p:nvPr>
        </p:nvSpPr>
        <p:spPr/>
        <p:txBody>
          <a:bodyPr/>
          <a:lstStyle/>
          <a:p>
            <a:r>
              <a:rPr lang="en-US" dirty="0" smtClean="0">
                <a:solidFill>
                  <a:srgbClr val="FF0000"/>
                </a:solidFill>
              </a:rPr>
              <a:t>Note that the lack of quotation marks here is very important.</a:t>
            </a:r>
          </a:p>
          <a:p>
            <a:r>
              <a:rPr lang="en-US" dirty="0" smtClean="0"/>
              <a:t> If x has the value 10, the statement </a:t>
            </a:r>
          </a:p>
          <a:p>
            <a:pPr marL="0" indent="0" algn="ctr">
              <a:buNone/>
            </a:pPr>
            <a:r>
              <a:rPr lang="en-US" dirty="0" err="1" smtClean="0">
                <a:solidFill>
                  <a:schemeClr val="accent5">
                    <a:lumMod val="50000"/>
                  </a:schemeClr>
                </a:solidFill>
              </a:rPr>
              <a:t>std</a:t>
            </a:r>
            <a:r>
              <a:rPr lang="en-US" dirty="0" smtClean="0">
                <a:solidFill>
                  <a:schemeClr val="accent5">
                    <a:lumMod val="50000"/>
                  </a:schemeClr>
                </a:solidFill>
              </a:rPr>
              <a:t>::</a:t>
            </a:r>
            <a:r>
              <a:rPr lang="en-US" dirty="0" err="1" smtClean="0">
                <a:solidFill>
                  <a:schemeClr val="accent5">
                    <a:lumMod val="50000"/>
                  </a:schemeClr>
                </a:solidFill>
              </a:rPr>
              <a:t>cout</a:t>
            </a:r>
            <a:r>
              <a:rPr lang="en-US" dirty="0" smtClean="0">
                <a:solidFill>
                  <a:schemeClr val="accent5">
                    <a:lumMod val="50000"/>
                  </a:schemeClr>
                </a:solidFill>
              </a:rPr>
              <a:t> &lt;&lt; x &lt;&lt; '\n'; </a:t>
            </a:r>
          </a:p>
          <a:p>
            <a:r>
              <a:rPr lang="en-US" dirty="0" smtClean="0"/>
              <a:t>prints 10, the value of the variable x, but the statement </a:t>
            </a:r>
          </a:p>
          <a:p>
            <a:pPr marL="0" indent="0" algn="ctr">
              <a:buNone/>
            </a:pPr>
            <a:r>
              <a:rPr lang="en-US" dirty="0" err="1" smtClean="0">
                <a:solidFill>
                  <a:schemeClr val="accent5">
                    <a:lumMod val="50000"/>
                  </a:schemeClr>
                </a:solidFill>
              </a:rPr>
              <a:t>std</a:t>
            </a:r>
            <a:r>
              <a:rPr lang="en-US" dirty="0" smtClean="0">
                <a:solidFill>
                  <a:schemeClr val="accent5">
                    <a:lumMod val="50000"/>
                  </a:schemeClr>
                </a:solidFill>
              </a:rPr>
              <a:t>::</a:t>
            </a:r>
            <a:r>
              <a:rPr lang="en-US" dirty="0" err="1" smtClean="0">
                <a:solidFill>
                  <a:schemeClr val="accent5">
                    <a:lumMod val="50000"/>
                  </a:schemeClr>
                </a:solidFill>
              </a:rPr>
              <a:t>cout</a:t>
            </a:r>
            <a:r>
              <a:rPr lang="en-US" dirty="0" smtClean="0">
                <a:solidFill>
                  <a:schemeClr val="accent5">
                    <a:lumMod val="50000"/>
                  </a:schemeClr>
                </a:solidFill>
              </a:rPr>
              <a:t> &lt;&lt; "x" &lt;&lt; '\n'; </a:t>
            </a:r>
          </a:p>
          <a:p>
            <a:r>
              <a:rPr lang="en-US" dirty="0" smtClean="0"/>
              <a:t>prints x, the message containing the single letter x</a:t>
            </a:r>
            <a:endParaRPr lang="en-US" dirty="0"/>
          </a:p>
        </p:txBody>
      </p:sp>
    </p:spTree>
    <p:extLst>
      <p:ext uri="{BB962C8B-B14F-4D97-AF65-F5344CB8AC3E}">
        <p14:creationId xmlns:p14="http://schemas.microsoft.com/office/powerpoint/2010/main" val="2801950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Multiple Assignment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#include &lt;</a:t>
            </a:r>
            <a:r>
              <a:rPr lang="en-US" dirty="0" err="1" smtClean="0"/>
              <a:t>iostream</a:t>
            </a:r>
            <a:r>
              <a:rPr lang="en-US" dirty="0" smtClean="0"/>
              <a:t>&gt;</a:t>
            </a:r>
          </a:p>
          <a:p>
            <a:pPr marL="0" indent="0">
              <a:buNone/>
            </a:pPr>
            <a:r>
              <a:rPr lang="en-US" dirty="0" err="1" smtClean="0">
                <a:solidFill>
                  <a:schemeClr val="accent5"/>
                </a:solidFill>
              </a:rPr>
              <a:t>int</a:t>
            </a:r>
            <a:r>
              <a:rPr lang="en-US" dirty="0" smtClean="0"/>
              <a:t> main()</a:t>
            </a:r>
          </a:p>
          <a:p>
            <a:pPr marL="0" indent="0">
              <a:buNone/>
            </a:pPr>
            <a:r>
              <a:rPr lang="en-US" dirty="0" smtClean="0"/>
              <a:t> { </a:t>
            </a:r>
          </a:p>
          <a:p>
            <a:pPr marL="0" indent="0">
              <a:buNone/>
            </a:pPr>
            <a:r>
              <a:rPr lang="en-US" dirty="0" err="1" smtClean="0">
                <a:solidFill>
                  <a:schemeClr val="accent5"/>
                </a:solidFill>
              </a:rPr>
              <a:t>int</a:t>
            </a:r>
            <a:r>
              <a:rPr lang="en-US" dirty="0" smtClean="0"/>
              <a:t> x;</a:t>
            </a:r>
          </a:p>
          <a:p>
            <a:pPr marL="0" indent="0">
              <a:buNone/>
            </a:pPr>
            <a:r>
              <a:rPr lang="en-US" dirty="0" smtClean="0"/>
              <a:t> x = 10; </a:t>
            </a:r>
          </a:p>
          <a:p>
            <a:pPr marL="0" indent="0">
              <a:buNone/>
            </a:pPr>
            <a:r>
              <a:rPr lang="en-US" dirty="0" err="1" smtClean="0"/>
              <a:t>std</a:t>
            </a:r>
            <a:r>
              <a:rPr lang="en-US" dirty="0" smtClean="0"/>
              <a:t>::</a:t>
            </a:r>
            <a:r>
              <a:rPr lang="en-US" dirty="0" err="1" smtClean="0"/>
              <a:t>cout</a:t>
            </a:r>
            <a:r>
              <a:rPr lang="en-US" dirty="0" smtClean="0"/>
              <a:t> &lt;&lt; x &lt;&lt; '\n'; </a:t>
            </a:r>
          </a:p>
          <a:p>
            <a:pPr marL="0" indent="0">
              <a:buNone/>
            </a:pPr>
            <a:r>
              <a:rPr lang="en-US" dirty="0" smtClean="0"/>
              <a:t>x = 20; </a:t>
            </a:r>
          </a:p>
          <a:p>
            <a:pPr marL="0" indent="0">
              <a:buNone/>
            </a:pPr>
            <a:r>
              <a:rPr lang="en-US" dirty="0" err="1" smtClean="0"/>
              <a:t>std</a:t>
            </a:r>
            <a:r>
              <a:rPr lang="en-US" dirty="0" smtClean="0"/>
              <a:t>::</a:t>
            </a:r>
            <a:r>
              <a:rPr lang="en-US" dirty="0" err="1" smtClean="0"/>
              <a:t>cout</a:t>
            </a:r>
            <a:r>
              <a:rPr lang="en-US" dirty="0" smtClean="0"/>
              <a:t> &lt;&lt; x &lt;&lt; '\n';</a:t>
            </a:r>
          </a:p>
          <a:p>
            <a:pPr marL="0" indent="0">
              <a:buNone/>
            </a:pPr>
            <a:r>
              <a:rPr lang="en-US" dirty="0" smtClean="0"/>
              <a:t> x = 30; </a:t>
            </a:r>
          </a:p>
          <a:p>
            <a:pPr marL="0" indent="0">
              <a:buNone/>
            </a:pPr>
            <a:r>
              <a:rPr lang="en-US" dirty="0" err="1" smtClean="0"/>
              <a:t>std</a:t>
            </a:r>
            <a:r>
              <a:rPr lang="en-US" dirty="0" smtClean="0"/>
              <a:t>::</a:t>
            </a:r>
            <a:r>
              <a:rPr lang="en-US" dirty="0" err="1" smtClean="0"/>
              <a:t>cout</a:t>
            </a:r>
            <a:r>
              <a:rPr lang="en-US" dirty="0" smtClean="0"/>
              <a:t> &lt;&lt; x &lt;&lt; '\n'; </a:t>
            </a:r>
          </a:p>
          <a:p>
            <a:pPr marL="0" indent="0">
              <a:buNone/>
            </a:pPr>
            <a:r>
              <a:rPr lang="en-US" dirty="0" smtClean="0"/>
              <a:t>} </a:t>
            </a:r>
            <a:endParaRPr lang="en-US" dirty="0"/>
          </a:p>
        </p:txBody>
      </p:sp>
    </p:spTree>
    <p:extLst>
      <p:ext uri="{BB962C8B-B14F-4D97-AF65-F5344CB8AC3E}">
        <p14:creationId xmlns:p14="http://schemas.microsoft.com/office/powerpoint/2010/main" val="2205390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a:t>
            </a:r>
            <a:endParaRPr lang="en-US" dirty="0"/>
          </a:p>
        </p:txBody>
      </p:sp>
      <p:sp>
        <p:nvSpPr>
          <p:cNvPr id="3" name="Content Placeholder 2"/>
          <p:cNvSpPr>
            <a:spLocks noGrp="1"/>
          </p:cNvSpPr>
          <p:nvPr>
            <p:ph idx="1"/>
          </p:nvPr>
        </p:nvSpPr>
        <p:spPr/>
        <p:txBody>
          <a:bodyPr/>
          <a:lstStyle/>
          <a:p>
            <a:r>
              <a:rPr lang="en-US" dirty="0" smtClean="0"/>
              <a:t>A computer program, from one perspective, is a sequence of instructions that dictate the flow of electrical impulses within a computer system.</a:t>
            </a:r>
          </a:p>
          <a:p>
            <a:endParaRPr lang="en-IN" dirty="0"/>
          </a:p>
          <a:p>
            <a:r>
              <a:rPr lang="en-US" dirty="0" smtClean="0"/>
              <a:t>These impulses affect the computer’s memory and interact with the display screen, keyboard, mouse, and perhaps even other computers across a network</a:t>
            </a:r>
            <a:endParaRPr lang="en-US" dirty="0"/>
          </a:p>
        </p:txBody>
      </p:sp>
    </p:spTree>
    <p:extLst>
      <p:ext uri="{BB962C8B-B14F-4D97-AF65-F5344CB8AC3E}">
        <p14:creationId xmlns:p14="http://schemas.microsoft.com/office/powerpoint/2010/main" val="858617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smtClean="0"/>
              <a:t>Multiple variables of the same type can be declared and, if desired, initialized in a single statement. </a:t>
            </a:r>
          </a:p>
          <a:p>
            <a:r>
              <a:rPr lang="en-US" dirty="0" smtClean="0"/>
              <a:t>The following statements declare three variables in one declaration statement: </a:t>
            </a:r>
          </a:p>
          <a:p>
            <a:pPr marL="0" indent="0" algn="ctr">
              <a:buNone/>
            </a:pPr>
            <a:r>
              <a:rPr lang="en-US" dirty="0" err="1" smtClean="0">
                <a:solidFill>
                  <a:schemeClr val="accent5"/>
                </a:solidFill>
              </a:rPr>
              <a:t>int</a:t>
            </a:r>
            <a:r>
              <a:rPr lang="en-US" dirty="0" smtClean="0"/>
              <a:t> x, y, z; </a:t>
            </a:r>
          </a:p>
          <a:p>
            <a:r>
              <a:rPr lang="en-US" dirty="0" smtClean="0"/>
              <a:t>The following statement declares three integer variables and initializes two of them:</a:t>
            </a:r>
          </a:p>
          <a:p>
            <a:pPr marL="0" indent="0" algn="ctr">
              <a:buNone/>
            </a:pPr>
            <a:r>
              <a:rPr lang="en-US" dirty="0" smtClean="0"/>
              <a:t> </a:t>
            </a:r>
            <a:r>
              <a:rPr lang="en-US" dirty="0" err="1" smtClean="0">
                <a:solidFill>
                  <a:schemeClr val="accent5"/>
                </a:solidFill>
              </a:rPr>
              <a:t>int</a:t>
            </a:r>
            <a:r>
              <a:rPr lang="en-US" dirty="0" smtClean="0"/>
              <a:t> x = 0, y, z = 5; </a:t>
            </a:r>
          </a:p>
          <a:p>
            <a:r>
              <a:rPr lang="en-US" dirty="0" smtClean="0"/>
              <a:t>Here y’s value is undefined. The declarations may be split up into multiple declaration statements:</a:t>
            </a:r>
          </a:p>
        </p:txBody>
      </p:sp>
    </p:spTree>
    <p:extLst>
      <p:ext uri="{BB962C8B-B14F-4D97-AF65-F5344CB8AC3E}">
        <p14:creationId xmlns:p14="http://schemas.microsoft.com/office/powerpoint/2010/main" val="2858842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chemeClr val="accent5"/>
                </a:solidFill>
              </a:rPr>
              <a:t> </a:t>
            </a:r>
            <a:r>
              <a:rPr lang="en-US" dirty="0" err="1" smtClean="0">
                <a:solidFill>
                  <a:schemeClr val="accent5"/>
                </a:solidFill>
              </a:rPr>
              <a:t>int</a:t>
            </a:r>
            <a:r>
              <a:rPr lang="en-US" dirty="0" smtClean="0">
                <a:solidFill>
                  <a:schemeClr val="accent5"/>
                </a:solidFill>
              </a:rPr>
              <a:t> </a:t>
            </a:r>
            <a:r>
              <a:rPr lang="en-US" dirty="0" smtClean="0"/>
              <a:t>x = 0;</a:t>
            </a:r>
          </a:p>
          <a:p>
            <a:pPr marL="0" indent="0" algn="ctr">
              <a:buNone/>
            </a:pPr>
            <a:r>
              <a:rPr lang="en-US" dirty="0" smtClean="0"/>
              <a:t> </a:t>
            </a:r>
            <a:r>
              <a:rPr lang="en-US" dirty="0" err="1" smtClean="0"/>
              <a:t>int</a:t>
            </a:r>
            <a:r>
              <a:rPr lang="en-US" dirty="0" smtClean="0"/>
              <a:t> y; </a:t>
            </a:r>
          </a:p>
          <a:p>
            <a:pPr marL="0" indent="0" algn="ctr">
              <a:buNone/>
            </a:pPr>
            <a:r>
              <a:rPr lang="en-US" dirty="0" err="1" smtClean="0"/>
              <a:t>int</a:t>
            </a:r>
            <a:r>
              <a:rPr lang="en-US" dirty="0" smtClean="0"/>
              <a:t> z = 5; </a:t>
            </a:r>
          </a:p>
          <a:p>
            <a:r>
              <a:rPr lang="en-US" dirty="0" smtClean="0"/>
              <a:t>In the case of multiple declaration statements the type name (here </a:t>
            </a:r>
            <a:r>
              <a:rPr lang="en-US" dirty="0" err="1" smtClean="0"/>
              <a:t>int</a:t>
            </a:r>
            <a:r>
              <a:rPr lang="en-US" dirty="0" smtClean="0"/>
              <a:t>) must appear in each statement.</a:t>
            </a:r>
          </a:p>
          <a:p>
            <a:r>
              <a:rPr lang="en-US" dirty="0" smtClean="0"/>
              <a:t>The compiler maps a variable to a location in the computer’s memory. </a:t>
            </a:r>
            <a:endParaRPr lang="en-US" dirty="0"/>
          </a:p>
        </p:txBody>
      </p:sp>
    </p:spTree>
    <p:extLst>
      <p:ext uri="{BB962C8B-B14F-4D97-AF65-F5344CB8AC3E}">
        <p14:creationId xmlns:p14="http://schemas.microsoft.com/office/powerpoint/2010/main" val="32035928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Identifiers </a:t>
            </a:r>
            <a:endParaRPr lang="en-US" dirty="0"/>
          </a:p>
        </p:txBody>
      </p:sp>
      <p:sp>
        <p:nvSpPr>
          <p:cNvPr id="3" name="Content Placeholder 2"/>
          <p:cNvSpPr>
            <a:spLocks noGrp="1"/>
          </p:cNvSpPr>
          <p:nvPr>
            <p:ph idx="1"/>
          </p:nvPr>
        </p:nvSpPr>
        <p:spPr/>
        <p:txBody>
          <a:bodyPr>
            <a:normAutofit/>
          </a:bodyPr>
          <a:lstStyle/>
          <a:p>
            <a:r>
              <a:rPr lang="en-US" dirty="0" smtClean="0"/>
              <a:t>A variable name is one example of an identifier.</a:t>
            </a:r>
          </a:p>
          <a:p>
            <a:r>
              <a:rPr lang="en-US" dirty="0" smtClean="0"/>
              <a:t>Identifiers have the following form: </a:t>
            </a:r>
          </a:p>
          <a:p>
            <a:r>
              <a:rPr lang="en-US" dirty="0" smtClean="0"/>
              <a:t>Identifiers must contain at least one character. </a:t>
            </a:r>
          </a:p>
          <a:p>
            <a:endParaRPr lang="en-US" dirty="0"/>
          </a:p>
          <a:p>
            <a:r>
              <a:rPr lang="en-US" dirty="0" smtClean="0"/>
              <a:t>The first character must be an alphabetic letter (upper or lower case) or the underscore </a:t>
            </a:r>
            <a:r>
              <a:rPr lang="en-US" dirty="0" err="1" smtClean="0">
                <a:solidFill>
                  <a:schemeClr val="accent5"/>
                </a:solidFill>
              </a:rPr>
              <a:t>ABCDEFGHIJKLMNOPQRSTUVWXYZabcdefghijklmnopqrstuvwxyz</a:t>
            </a:r>
            <a:r>
              <a:rPr lang="en-US" dirty="0" smtClean="0">
                <a:solidFill>
                  <a:schemeClr val="accent5"/>
                </a:solidFill>
              </a:rPr>
              <a:t>_ </a:t>
            </a:r>
          </a:p>
        </p:txBody>
      </p:sp>
    </p:spTree>
    <p:extLst>
      <p:ext uri="{BB962C8B-B14F-4D97-AF65-F5344CB8AC3E}">
        <p14:creationId xmlns:p14="http://schemas.microsoft.com/office/powerpoint/2010/main" val="8037253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US" dirty="0"/>
          </a:p>
        </p:txBody>
      </p:sp>
      <p:sp>
        <p:nvSpPr>
          <p:cNvPr id="3" name="Content Placeholder 2"/>
          <p:cNvSpPr>
            <a:spLocks noGrp="1"/>
          </p:cNvSpPr>
          <p:nvPr>
            <p:ph idx="1"/>
          </p:nvPr>
        </p:nvSpPr>
        <p:spPr/>
        <p:txBody>
          <a:bodyPr/>
          <a:lstStyle/>
          <a:p>
            <a:r>
              <a:rPr lang="en-US" dirty="0" smtClean="0"/>
              <a:t>The remaining characters (if any) may be alphabetic characters (upper or lower case), the underscore or a digit.</a:t>
            </a:r>
          </a:p>
          <a:p>
            <a:pPr marL="0" indent="0">
              <a:buNone/>
            </a:pPr>
            <a:r>
              <a:rPr lang="en-US" dirty="0" smtClean="0">
                <a:solidFill>
                  <a:schemeClr val="accent5"/>
                </a:solidFill>
              </a:rPr>
              <a:t>ABCDEFGHIJKLMNOPQRSTUVWXYZabcdefghijklmnopqrstuvwxyz_0123456789 </a:t>
            </a:r>
          </a:p>
          <a:p>
            <a:r>
              <a:rPr lang="en-US" dirty="0" smtClean="0"/>
              <a:t>No other characters (including spaces) are permitted in identifiers. </a:t>
            </a:r>
            <a:endParaRPr lang="en-US" dirty="0"/>
          </a:p>
        </p:txBody>
      </p:sp>
    </p:spTree>
    <p:extLst>
      <p:ext uri="{BB962C8B-B14F-4D97-AF65-F5344CB8AC3E}">
        <p14:creationId xmlns:p14="http://schemas.microsoft.com/office/powerpoint/2010/main" val="3851572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How memory changes during variable?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38339" y="2100791"/>
            <a:ext cx="3915321" cy="3801005"/>
          </a:xfrm>
        </p:spPr>
      </p:pic>
    </p:spTree>
    <p:extLst>
      <p:ext uri="{BB962C8B-B14F-4D97-AF65-F5344CB8AC3E}">
        <p14:creationId xmlns:p14="http://schemas.microsoft.com/office/powerpoint/2010/main" val="37256935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Additional Integer Types</a:t>
            </a:r>
            <a:endParaRPr lang="en-US" dirty="0"/>
          </a:p>
        </p:txBody>
      </p:sp>
      <p:sp>
        <p:nvSpPr>
          <p:cNvPr id="3" name="Content Placeholder 2"/>
          <p:cNvSpPr>
            <a:spLocks noGrp="1"/>
          </p:cNvSpPr>
          <p:nvPr>
            <p:ph idx="1"/>
          </p:nvPr>
        </p:nvSpPr>
        <p:spPr/>
        <p:txBody>
          <a:bodyPr>
            <a:normAutofit/>
          </a:bodyPr>
          <a:lstStyle/>
          <a:p>
            <a:r>
              <a:rPr lang="en-US" dirty="0" smtClean="0"/>
              <a:t>The type </a:t>
            </a:r>
            <a:r>
              <a:rPr lang="en-US" dirty="0" smtClean="0">
                <a:solidFill>
                  <a:schemeClr val="accent1"/>
                </a:solidFill>
              </a:rPr>
              <a:t>short </a:t>
            </a:r>
            <a:r>
              <a:rPr lang="en-US" dirty="0" err="1" smtClean="0">
                <a:solidFill>
                  <a:schemeClr val="accent1"/>
                </a:solidFill>
              </a:rPr>
              <a:t>int</a:t>
            </a:r>
            <a:r>
              <a:rPr lang="en-US" dirty="0" smtClean="0"/>
              <a:t>, which may be written as just </a:t>
            </a:r>
            <a:r>
              <a:rPr lang="en-US" dirty="0" smtClean="0">
                <a:solidFill>
                  <a:schemeClr val="accent5"/>
                </a:solidFill>
              </a:rPr>
              <a:t>short</a:t>
            </a:r>
            <a:r>
              <a:rPr lang="en-US" dirty="0" smtClean="0"/>
              <a:t>, represents integers that may occupy fewer bytes of memory than the</a:t>
            </a:r>
            <a:r>
              <a:rPr lang="en-US" dirty="0" smtClean="0">
                <a:solidFill>
                  <a:schemeClr val="accent5"/>
                </a:solidFill>
              </a:rPr>
              <a:t> </a:t>
            </a:r>
            <a:r>
              <a:rPr lang="en-US" dirty="0" err="1" smtClean="0">
                <a:solidFill>
                  <a:schemeClr val="accent5"/>
                </a:solidFill>
              </a:rPr>
              <a:t>int</a:t>
            </a:r>
            <a:r>
              <a:rPr lang="en-US" dirty="0" smtClean="0">
                <a:solidFill>
                  <a:schemeClr val="accent5"/>
                </a:solidFill>
              </a:rPr>
              <a:t> </a:t>
            </a:r>
            <a:r>
              <a:rPr lang="en-US" dirty="0" smtClean="0"/>
              <a:t>type. </a:t>
            </a:r>
          </a:p>
          <a:p>
            <a:endParaRPr lang="en-US" dirty="0" smtClean="0"/>
          </a:p>
          <a:p>
            <a:r>
              <a:rPr lang="en-US" dirty="0" smtClean="0"/>
              <a:t>If the </a:t>
            </a:r>
            <a:r>
              <a:rPr lang="en-US" dirty="0" smtClean="0">
                <a:solidFill>
                  <a:schemeClr val="accent5"/>
                </a:solidFill>
              </a:rPr>
              <a:t>short</a:t>
            </a:r>
            <a:r>
              <a:rPr lang="en-US" dirty="0" smtClean="0"/>
              <a:t> type occupies less memory, it necessarily must represent a smaller range of integer values than the </a:t>
            </a:r>
            <a:r>
              <a:rPr lang="en-US" dirty="0" err="1" smtClean="0">
                <a:solidFill>
                  <a:schemeClr val="accent5"/>
                </a:solidFill>
              </a:rPr>
              <a:t>int</a:t>
            </a:r>
            <a:r>
              <a:rPr lang="en-US" dirty="0" smtClean="0"/>
              <a:t> type. </a:t>
            </a:r>
          </a:p>
          <a:p>
            <a:endParaRPr lang="en-US" dirty="0" smtClean="0"/>
          </a:p>
          <a:p>
            <a:r>
              <a:rPr lang="en-US" dirty="0" smtClean="0"/>
              <a:t>The C++ standard does not require the </a:t>
            </a:r>
            <a:r>
              <a:rPr lang="en-US" dirty="0" smtClean="0">
                <a:solidFill>
                  <a:schemeClr val="accent5"/>
                </a:solidFill>
              </a:rPr>
              <a:t>short</a:t>
            </a:r>
            <a:r>
              <a:rPr lang="en-US" dirty="0" smtClean="0"/>
              <a:t> type to be smaller than the </a:t>
            </a:r>
            <a:r>
              <a:rPr lang="en-US" dirty="0" err="1" smtClean="0">
                <a:solidFill>
                  <a:schemeClr val="accent5"/>
                </a:solidFill>
              </a:rPr>
              <a:t>int</a:t>
            </a:r>
            <a:r>
              <a:rPr lang="en-US" dirty="0" smtClean="0"/>
              <a:t> type; in fact, they may represent the same set of integer values. </a:t>
            </a:r>
          </a:p>
        </p:txBody>
      </p:sp>
    </p:spTree>
    <p:extLst>
      <p:ext uri="{BB962C8B-B14F-4D97-AF65-F5344CB8AC3E}">
        <p14:creationId xmlns:p14="http://schemas.microsoft.com/office/powerpoint/2010/main" val="2337964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US" dirty="0"/>
          </a:p>
        </p:txBody>
      </p:sp>
      <p:sp>
        <p:nvSpPr>
          <p:cNvPr id="3" name="Content Placeholder 2"/>
          <p:cNvSpPr>
            <a:spLocks noGrp="1"/>
          </p:cNvSpPr>
          <p:nvPr>
            <p:ph idx="1"/>
          </p:nvPr>
        </p:nvSpPr>
        <p:spPr/>
        <p:txBody>
          <a:bodyPr/>
          <a:lstStyle/>
          <a:p>
            <a:r>
              <a:rPr lang="en-US" smtClean="0"/>
              <a:t>The </a:t>
            </a:r>
            <a:r>
              <a:rPr lang="en-US" smtClean="0">
                <a:solidFill>
                  <a:schemeClr val="accent5"/>
                </a:solidFill>
              </a:rPr>
              <a:t>long int </a:t>
            </a:r>
            <a:r>
              <a:rPr lang="en-US" smtClean="0"/>
              <a:t>type, which may be written as just </a:t>
            </a:r>
            <a:r>
              <a:rPr lang="en-US" smtClean="0">
                <a:solidFill>
                  <a:schemeClr val="accent5"/>
                </a:solidFill>
              </a:rPr>
              <a:t>long</a:t>
            </a:r>
            <a:r>
              <a:rPr lang="en-US" smtClean="0"/>
              <a:t>, may occupy more storage than the</a:t>
            </a:r>
            <a:r>
              <a:rPr lang="en-US" smtClean="0">
                <a:solidFill>
                  <a:schemeClr val="accent5"/>
                </a:solidFill>
              </a:rPr>
              <a:t> int </a:t>
            </a:r>
            <a:r>
              <a:rPr lang="en-US" smtClean="0"/>
              <a:t>type and thus be able to represent a larger range of values</a:t>
            </a:r>
          </a:p>
          <a:p>
            <a:pPr marL="0" indent="0" algn="ctr">
              <a:buNone/>
            </a:pPr>
            <a:r>
              <a:rPr lang="en-US" smtClean="0">
                <a:solidFill>
                  <a:schemeClr val="accent5"/>
                </a:solidFill>
              </a:rPr>
              <a:t>short int ≤ int ≤ long int ≤ long long int</a:t>
            </a:r>
            <a:endParaRPr lang="en-US" dirty="0">
              <a:solidFill>
                <a:schemeClr val="accent5"/>
              </a:solidFill>
            </a:endParaRPr>
          </a:p>
        </p:txBody>
      </p:sp>
    </p:spTree>
    <p:extLst>
      <p:ext uri="{BB962C8B-B14F-4D97-AF65-F5344CB8AC3E}">
        <p14:creationId xmlns:p14="http://schemas.microsoft.com/office/powerpoint/2010/main" val="21505767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smtClean="0"/>
              <a:t>Within the source code, any unadorned numerical literal without a decimal point is interpreted as an </a:t>
            </a:r>
            <a:r>
              <a:rPr lang="en-US" dirty="0" err="1" smtClean="0">
                <a:solidFill>
                  <a:schemeClr val="accent5"/>
                </a:solidFill>
              </a:rPr>
              <a:t>int</a:t>
            </a:r>
            <a:r>
              <a:rPr lang="en-US" dirty="0" smtClean="0">
                <a:solidFill>
                  <a:schemeClr val="accent5"/>
                </a:solidFill>
              </a:rPr>
              <a:t> </a:t>
            </a:r>
            <a:r>
              <a:rPr lang="en-US" dirty="0" smtClean="0"/>
              <a:t>literal; </a:t>
            </a:r>
          </a:p>
          <a:p>
            <a:r>
              <a:rPr lang="en-US" dirty="0" smtClean="0"/>
              <a:t>for example, in the statement </a:t>
            </a:r>
          </a:p>
          <a:p>
            <a:pPr marL="0" indent="0" algn="ctr">
              <a:buNone/>
            </a:pPr>
            <a:r>
              <a:rPr lang="en-US" dirty="0" err="1" smtClean="0">
                <a:solidFill>
                  <a:schemeClr val="accent5"/>
                </a:solidFill>
              </a:rPr>
              <a:t>int</a:t>
            </a:r>
            <a:r>
              <a:rPr lang="en-US" dirty="0" smtClean="0">
                <a:solidFill>
                  <a:schemeClr val="accent5"/>
                </a:solidFill>
              </a:rPr>
              <a:t> x = 4456; </a:t>
            </a:r>
          </a:p>
          <a:p>
            <a:r>
              <a:rPr lang="en-US" dirty="0" smtClean="0"/>
              <a:t>the literal value 4456 is an int. </a:t>
            </a:r>
          </a:p>
          <a:p>
            <a:r>
              <a:rPr lang="en-US" dirty="0" smtClean="0"/>
              <a:t>In order to represent 4456 as an long, append an L, as in </a:t>
            </a:r>
          </a:p>
          <a:p>
            <a:pPr marL="0" indent="0" algn="ctr">
              <a:buNone/>
            </a:pPr>
            <a:r>
              <a:rPr lang="en-US" dirty="0" smtClean="0">
                <a:solidFill>
                  <a:schemeClr val="accent5"/>
                </a:solidFill>
              </a:rPr>
              <a:t>long x = 4456L; </a:t>
            </a:r>
          </a:p>
          <a:p>
            <a:r>
              <a:rPr lang="en-US" dirty="0" smtClean="0"/>
              <a:t>C++ also permits the lower-case l (</a:t>
            </a:r>
            <a:r>
              <a:rPr lang="en-US" dirty="0" err="1" smtClean="0"/>
              <a:t>elle</a:t>
            </a:r>
            <a:r>
              <a:rPr lang="en-US" dirty="0" smtClean="0"/>
              <a:t>), as in </a:t>
            </a:r>
          </a:p>
          <a:p>
            <a:pPr marL="0" indent="0" algn="ctr">
              <a:buNone/>
            </a:pPr>
            <a:r>
              <a:rPr lang="en-US" dirty="0" smtClean="0">
                <a:solidFill>
                  <a:schemeClr val="accent5"/>
                </a:solidFill>
              </a:rPr>
              <a:t>long x = 4456l; </a:t>
            </a:r>
            <a:endParaRPr lang="en-US" dirty="0">
              <a:solidFill>
                <a:schemeClr val="accent5"/>
              </a:solidFill>
            </a:endParaRPr>
          </a:p>
        </p:txBody>
      </p:sp>
    </p:spTree>
    <p:extLst>
      <p:ext uri="{BB962C8B-B14F-4D97-AF65-F5344CB8AC3E}">
        <p14:creationId xmlns:p14="http://schemas.microsoft.com/office/powerpoint/2010/main" val="39608302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Floating-point Types </a:t>
            </a:r>
            <a:endParaRPr lang="en-US" dirty="0"/>
          </a:p>
        </p:txBody>
      </p:sp>
      <p:sp>
        <p:nvSpPr>
          <p:cNvPr id="3" name="Content Placeholder 2"/>
          <p:cNvSpPr>
            <a:spLocks noGrp="1"/>
          </p:cNvSpPr>
          <p:nvPr>
            <p:ph idx="1"/>
          </p:nvPr>
        </p:nvSpPr>
        <p:spPr/>
        <p:txBody>
          <a:bodyPr/>
          <a:lstStyle/>
          <a:p>
            <a:r>
              <a:rPr lang="en-US" dirty="0" smtClean="0"/>
              <a:t>The types float and double represent different types of floating-point numbers. </a:t>
            </a:r>
          </a:p>
          <a:p>
            <a:r>
              <a:rPr lang="en-US" dirty="0" smtClean="0"/>
              <a:t>The type double is used more often, since it stands for “double-precision floating-point,” and it can represent a wider range of values with more digits of precision. </a:t>
            </a:r>
          </a:p>
          <a:p>
            <a:r>
              <a:rPr lang="en-US" dirty="0" smtClean="0"/>
              <a:t>The float type represents single-precision floating-point values that are less precise.</a:t>
            </a:r>
            <a:endParaRPr lang="en-US" dirty="0"/>
          </a:p>
        </p:txBody>
      </p:sp>
    </p:spTree>
    <p:extLst>
      <p:ext uri="{BB962C8B-B14F-4D97-AF65-F5344CB8AC3E}">
        <p14:creationId xmlns:p14="http://schemas.microsoft.com/office/powerpoint/2010/main" val="4564286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Code</a:t>
            </a:r>
            <a:endParaRPr lang="en-US" dirty="0"/>
          </a:p>
        </p:txBody>
      </p:sp>
      <p:sp>
        <p:nvSpPr>
          <p:cNvPr id="3" name="Content Placeholder 2"/>
          <p:cNvSpPr>
            <a:spLocks noGrp="1"/>
          </p:cNvSpPr>
          <p:nvPr>
            <p:ph idx="1"/>
          </p:nvPr>
        </p:nvSpPr>
        <p:spPr/>
        <p:txBody>
          <a:bodyPr/>
          <a:lstStyle/>
          <a:p>
            <a:pPr marL="0" indent="0">
              <a:buNone/>
            </a:pPr>
            <a:r>
              <a:rPr lang="en-US" dirty="0" smtClean="0"/>
              <a:t>#include</a:t>
            </a:r>
          </a:p>
          <a:p>
            <a:pPr marL="0" indent="0">
              <a:buNone/>
            </a:pPr>
            <a:r>
              <a:rPr lang="en-US" dirty="0" smtClean="0">
                <a:solidFill>
                  <a:schemeClr val="accent5"/>
                </a:solidFill>
              </a:rPr>
              <a:t> </a:t>
            </a:r>
            <a:r>
              <a:rPr lang="en-US" dirty="0" err="1" smtClean="0">
                <a:solidFill>
                  <a:schemeClr val="accent5"/>
                </a:solidFill>
              </a:rPr>
              <a:t>int</a:t>
            </a:r>
            <a:r>
              <a:rPr lang="en-US" dirty="0" smtClean="0">
                <a:solidFill>
                  <a:schemeClr val="accent5"/>
                </a:solidFill>
              </a:rPr>
              <a:t> </a:t>
            </a:r>
            <a:r>
              <a:rPr lang="en-US" dirty="0" smtClean="0"/>
              <a:t>main() </a:t>
            </a:r>
          </a:p>
          <a:p>
            <a:pPr marL="0" indent="0">
              <a:buNone/>
            </a:pPr>
            <a:r>
              <a:rPr lang="en-US" dirty="0" smtClean="0"/>
              <a:t>{</a:t>
            </a:r>
          </a:p>
          <a:p>
            <a:pPr marL="0" indent="0">
              <a:buNone/>
            </a:pPr>
            <a:r>
              <a:rPr lang="en-US" dirty="0" smtClean="0"/>
              <a:t> </a:t>
            </a:r>
            <a:r>
              <a:rPr lang="en-US" dirty="0" smtClean="0">
                <a:solidFill>
                  <a:schemeClr val="accent5"/>
                </a:solidFill>
              </a:rPr>
              <a:t>double</a:t>
            </a:r>
            <a:r>
              <a:rPr lang="en-US" dirty="0" smtClean="0"/>
              <a:t> pi = 3.14159; </a:t>
            </a:r>
          </a:p>
          <a:p>
            <a:pPr marL="0" indent="0">
              <a:buNone/>
            </a:pPr>
            <a:r>
              <a:rPr lang="en-US" dirty="0" err="1" smtClean="0"/>
              <a:t>std</a:t>
            </a:r>
            <a:r>
              <a:rPr lang="en-US" dirty="0" smtClean="0"/>
              <a:t>::</a:t>
            </a:r>
            <a:r>
              <a:rPr lang="en-US" dirty="0" err="1" smtClean="0"/>
              <a:t>cout</a:t>
            </a:r>
            <a:r>
              <a:rPr lang="en-US" dirty="0" smtClean="0"/>
              <a:t> &lt;&lt; "Pi = " &lt;&lt; pi &lt;&lt; '\n'; </a:t>
            </a:r>
          </a:p>
          <a:p>
            <a:pPr marL="0" indent="0">
              <a:buNone/>
            </a:pPr>
            <a:r>
              <a:rPr lang="en-US" dirty="0" err="1" smtClean="0"/>
              <a:t>std</a:t>
            </a:r>
            <a:r>
              <a:rPr lang="en-US" dirty="0" smtClean="0"/>
              <a:t>::</a:t>
            </a:r>
            <a:r>
              <a:rPr lang="en-US" dirty="0" err="1" smtClean="0"/>
              <a:t>cout</a:t>
            </a:r>
            <a:r>
              <a:rPr lang="en-US" dirty="0" smtClean="0"/>
              <a:t> &lt;&lt; "or " &lt;&lt; 3.14 &lt;&lt; </a:t>
            </a:r>
            <a:r>
              <a:rPr lang="en-US" dirty="0" smtClean="0">
                <a:solidFill>
                  <a:srgbClr val="FF0000"/>
                </a:solidFill>
              </a:rPr>
              <a:t>" for short" </a:t>
            </a:r>
            <a:r>
              <a:rPr lang="en-US" dirty="0" smtClean="0"/>
              <a:t>&lt;&lt; '\n'; </a:t>
            </a:r>
          </a:p>
          <a:p>
            <a:pPr marL="0" indent="0">
              <a:buNone/>
            </a:pPr>
            <a:r>
              <a:rPr lang="en-US" dirty="0" smtClean="0"/>
              <a:t>}</a:t>
            </a:r>
            <a:endParaRPr lang="en-US" dirty="0"/>
          </a:p>
        </p:txBody>
      </p:sp>
    </p:spTree>
    <p:extLst>
      <p:ext uri="{BB962C8B-B14F-4D97-AF65-F5344CB8AC3E}">
        <p14:creationId xmlns:p14="http://schemas.microsoft.com/office/powerpoint/2010/main" val="1585343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US" dirty="0"/>
          </a:p>
        </p:txBody>
      </p:sp>
      <p:sp>
        <p:nvSpPr>
          <p:cNvPr id="3" name="Content Placeholder 2"/>
          <p:cNvSpPr>
            <a:spLocks noGrp="1"/>
          </p:cNvSpPr>
          <p:nvPr>
            <p:ph idx="1"/>
          </p:nvPr>
        </p:nvSpPr>
        <p:spPr/>
        <p:txBody>
          <a:bodyPr/>
          <a:lstStyle/>
          <a:p>
            <a:r>
              <a:rPr lang="en-US" dirty="0" smtClean="0"/>
              <a:t>at the lower, more concrete level electrical impulses alter the internal state of the computer, while </a:t>
            </a:r>
          </a:p>
          <a:p>
            <a:endParaRPr lang="en-IN" dirty="0"/>
          </a:p>
          <a:p>
            <a:r>
              <a:rPr lang="en-US" dirty="0" smtClean="0"/>
              <a:t>at the higher, more abstract level computer users accomplish real-world work or derive actual pleasure</a:t>
            </a:r>
            <a:endParaRPr lang="en-US" dirty="0"/>
          </a:p>
        </p:txBody>
      </p:sp>
    </p:spTree>
    <p:extLst>
      <p:ext uri="{BB962C8B-B14F-4D97-AF65-F5344CB8AC3E}">
        <p14:creationId xmlns:p14="http://schemas.microsoft.com/office/powerpoint/2010/main" val="39366978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US" dirty="0"/>
          </a:p>
        </p:txBody>
      </p:sp>
      <p:sp>
        <p:nvSpPr>
          <p:cNvPr id="3" name="Content Placeholder 2"/>
          <p:cNvSpPr>
            <a:spLocks noGrp="1"/>
          </p:cNvSpPr>
          <p:nvPr>
            <p:ph idx="1"/>
          </p:nvPr>
        </p:nvSpPr>
        <p:spPr/>
        <p:txBody>
          <a:bodyPr>
            <a:normAutofit/>
          </a:bodyPr>
          <a:lstStyle/>
          <a:p>
            <a:r>
              <a:rPr lang="en-US" dirty="0" smtClean="0"/>
              <a:t>The first line declares a variable named pi and assigns it a value. </a:t>
            </a:r>
          </a:p>
          <a:p>
            <a:r>
              <a:rPr lang="en-US" dirty="0" smtClean="0"/>
              <a:t>The second line prints the value of the variable pi, and the third line prints a literal value. </a:t>
            </a:r>
          </a:p>
          <a:p>
            <a:r>
              <a:rPr lang="en-US" dirty="0" smtClean="0"/>
              <a:t>Any literal numeric value with a decimal point in a C++ program automatically has the type double, so </a:t>
            </a:r>
          </a:p>
          <a:p>
            <a:pPr marL="0" indent="0" algn="ctr">
              <a:buNone/>
            </a:pPr>
            <a:r>
              <a:rPr lang="en-US" dirty="0" smtClean="0">
                <a:solidFill>
                  <a:srgbClr val="FF0000"/>
                </a:solidFill>
              </a:rPr>
              <a:t>3.14 </a:t>
            </a:r>
          </a:p>
          <a:p>
            <a:r>
              <a:rPr lang="en-US" dirty="0" smtClean="0"/>
              <a:t>has type double. To make a literal floating-point value a float, you must append an f or F to the number, as in </a:t>
            </a:r>
          </a:p>
          <a:p>
            <a:pPr marL="0" indent="0" algn="ctr">
              <a:buNone/>
            </a:pPr>
            <a:r>
              <a:rPr lang="en-US" dirty="0" smtClean="0">
                <a:solidFill>
                  <a:srgbClr val="FF0000"/>
                </a:solidFill>
              </a:rPr>
              <a:t>3.14f</a:t>
            </a:r>
            <a:endParaRPr lang="en-US" dirty="0">
              <a:solidFill>
                <a:srgbClr val="FF0000"/>
              </a:solidFill>
            </a:endParaRPr>
          </a:p>
        </p:txBody>
      </p:sp>
    </p:spTree>
    <p:extLst>
      <p:ext uri="{BB962C8B-B14F-4D97-AF65-F5344CB8AC3E}">
        <p14:creationId xmlns:p14="http://schemas.microsoft.com/office/powerpoint/2010/main" val="6830894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Constants</a:t>
            </a:r>
            <a:endParaRPr lang="en-US" dirty="0"/>
          </a:p>
        </p:txBody>
      </p:sp>
      <p:sp>
        <p:nvSpPr>
          <p:cNvPr id="3" name="Content Placeholder 2"/>
          <p:cNvSpPr>
            <a:spLocks noGrp="1"/>
          </p:cNvSpPr>
          <p:nvPr>
            <p:ph idx="1"/>
          </p:nvPr>
        </p:nvSpPr>
        <p:spPr/>
        <p:txBody>
          <a:bodyPr>
            <a:normAutofit/>
          </a:bodyPr>
          <a:lstStyle/>
          <a:p>
            <a:r>
              <a:rPr lang="en-US" dirty="0"/>
              <a:t>Constants are declared like variables with the addition of the </a:t>
            </a:r>
            <a:r>
              <a:rPr lang="en-US" dirty="0" err="1"/>
              <a:t>const</a:t>
            </a:r>
            <a:r>
              <a:rPr lang="en-US" dirty="0"/>
              <a:t> keyword: </a:t>
            </a:r>
            <a:endParaRPr lang="en-US" dirty="0" smtClean="0"/>
          </a:p>
          <a:p>
            <a:pPr marL="0" indent="0" algn="ctr">
              <a:buNone/>
            </a:pPr>
            <a:r>
              <a:rPr lang="en-US" dirty="0" err="1" smtClean="0">
                <a:solidFill>
                  <a:schemeClr val="accent1"/>
                </a:solidFill>
              </a:rPr>
              <a:t>const</a:t>
            </a:r>
            <a:r>
              <a:rPr lang="en-US" dirty="0" smtClean="0">
                <a:solidFill>
                  <a:schemeClr val="accent1"/>
                </a:solidFill>
              </a:rPr>
              <a:t> </a:t>
            </a:r>
            <a:r>
              <a:rPr lang="en-US" dirty="0" smtClean="0"/>
              <a:t>double </a:t>
            </a:r>
            <a:r>
              <a:rPr lang="en-US" dirty="0"/>
              <a:t>PI = 3.14159</a:t>
            </a:r>
            <a:r>
              <a:rPr lang="en-US" dirty="0" smtClean="0"/>
              <a:t>;</a:t>
            </a:r>
          </a:p>
          <a:p>
            <a:r>
              <a:rPr lang="en-US" dirty="0"/>
              <a:t>Once declared and initialized, a constant can be used like a variable in all but one way—a constant may not be reassigned</a:t>
            </a:r>
            <a:r>
              <a:rPr lang="en-US" dirty="0" smtClean="0"/>
              <a:t>.</a:t>
            </a:r>
          </a:p>
          <a:p>
            <a:r>
              <a:rPr lang="en-US" dirty="0" smtClean="0"/>
              <a:t> </a:t>
            </a:r>
            <a:r>
              <a:rPr lang="en-US" dirty="0"/>
              <a:t>It is illegal for a constant to appear on the left side of the assignment operator (=) outside its declaration statement. A subsequent statement like </a:t>
            </a:r>
            <a:endParaRPr lang="en-US" dirty="0" smtClean="0"/>
          </a:p>
        </p:txBody>
      </p:sp>
    </p:spTree>
    <p:extLst>
      <p:ext uri="{BB962C8B-B14F-4D97-AF65-F5344CB8AC3E}">
        <p14:creationId xmlns:p14="http://schemas.microsoft.com/office/powerpoint/2010/main" val="38651418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US" dirty="0"/>
          </a:p>
        </p:txBody>
      </p:sp>
      <p:sp>
        <p:nvSpPr>
          <p:cNvPr id="3" name="Content Placeholder 2"/>
          <p:cNvSpPr>
            <a:spLocks noGrp="1"/>
          </p:cNvSpPr>
          <p:nvPr>
            <p:ph idx="1"/>
          </p:nvPr>
        </p:nvSpPr>
        <p:spPr/>
        <p:txBody>
          <a:bodyPr/>
          <a:lstStyle/>
          <a:p>
            <a:pPr marL="0" indent="0" algn="ctr">
              <a:buNone/>
            </a:pPr>
            <a:r>
              <a:rPr lang="en-US" dirty="0">
                <a:solidFill>
                  <a:schemeClr val="accent1"/>
                </a:solidFill>
              </a:rPr>
              <a:t>PI</a:t>
            </a:r>
            <a:r>
              <a:rPr lang="en-US" dirty="0"/>
              <a:t> = 2.5; </a:t>
            </a:r>
            <a:endParaRPr lang="en-US" dirty="0" smtClean="0"/>
          </a:p>
          <a:p>
            <a:r>
              <a:rPr lang="en-US" dirty="0" smtClean="0"/>
              <a:t>would </a:t>
            </a:r>
            <a:r>
              <a:rPr lang="en-US" dirty="0"/>
              <a:t>cause the compiler to issue an error message: </a:t>
            </a:r>
            <a:endParaRPr lang="en-US" dirty="0" smtClean="0"/>
          </a:p>
          <a:p>
            <a:endParaRPr lang="en-US" dirty="0" smtClean="0"/>
          </a:p>
          <a:p>
            <a:pPr marL="0" indent="0">
              <a:buNone/>
            </a:pPr>
            <a:r>
              <a:rPr lang="en-US" dirty="0" smtClean="0">
                <a:solidFill>
                  <a:srgbClr val="FF0000"/>
                </a:solidFill>
              </a:rPr>
              <a:t>error </a:t>
            </a:r>
            <a:r>
              <a:rPr lang="en-US" dirty="0">
                <a:solidFill>
                  <a:srgbClr val="FF0000"/>
                </a:solidFill>
              </a:rPr>
              <a:t>C3892: ’PI’ : you cannot assign to a variable that is </a:t>
            </a:r>
            <a:r>
              <a:rPr lang="en-US" dirty="0" err="1">
                <a:solidFill>
                  <a:srgbClr val="FF0000"/>
                </a:solidFill>
              </a:rPr>
              <a:t>const</a:t>
            </a:r>
            <a:endParaRPr lang="en-US" dirty="0">
              <a:solidFill>
                <a:srgbClr val="FF0000"/>
              </a:solidFill>
            </a:endParaRPr>
          </a:p>
          <a:p>
            <a:endParaRPr lang="en-US" dirty="0"/>
          </a:p>
        </p:txBody>
      </p:sp>
    </p:spTree>
    <p:extLst>
      <p:ext uri="{BB962C8B-B14F-4D97-AF65-F5344CB8AC3E}">
        <p14:creationId xmlns:p14="http://schemas.microsoft.com/office/powerpoint/2010/main" val="36138601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Characters</a:t>
            </a:r>
            <a:endParaRPr lang="en-US" dirty="0"/>
          </a:p>
        </p:txBody>
      </p:sp>
      <p:sp>
        <p:nvSpPr>
          <p:cNvPr id="3" name="Content Placeholder 2"/>
          <p:cNvSpPr>
            <a:spLocks noGrp="1"/>
          </p:cNvSpPr>
          <p:nvPr>
            <p:ph idx="1"/>
          </p:nvPr>
        </p:nvSpPr>
        <p:spPr/>
        <p:txBody>
          <a:bodyPr/>
          <a:lstStyle/>
          <a:p>
            <a:r>
              <a:rPr lang="en-US" dirty="0"/>
              <a:t>The char data type is used to represent single characters</a:t>
            </a:r>
            <a:r>
              <a:rPr lang="en-US" dirty="0" smtClean="0"/>
              <a:t>:</a:t>
            </a:r>
          </a:p>
          <a:p>
            <a:r>
              <a:rPr lang="en-US" dirty="0" smtClean="0"/>
              <a:t> </a:t>
            </a:r>
            <a:r>
              <a:rPr lang="en-US" dirty="0"/>
              <a:t>letters of the alphabet (both upper and lower case), digits, punctuation, and control characters (like newline and tab characters</a:t>
            </a:r>
            <a:r>
              <a:rPr lang="en-US" dirty="0" smtClean="0"/>
              <a:t>).</a:t>
            </a:r>
          </a:p>
          <a:p>
            <a:r>
              <a:rPr lang="en-US" dirty="0" smtClean="0"/>
              <a:t>Most </a:t>
            </a:r>
            <a:r>
              <a:rPr lang="en-US" dirty="0"/>
              <a:t>systems support the American Standard Code for Information Interchange (ASCII) character set. </a:t>
            </a:r>
            <a:endParaRPr lang="en-US" dirty="0" smtClean="0"/>
          </a:p>
          <a:p>
            <a:r>
              <a:rPr lang="en-US" dirty="0" smtClean="0"/>
              <a:t>Standard </a:t>
            </a:r>
            <a:r>
              <a:rPr lang="en-US" dirty="0"/>
              <a:t>ASCII can represent 128 different characters</a:t>
            </a:r>
            <a:r>
              <a:rPr lang="en-US" dirty="0" smtClean="0"/>
              <a:t>.</a:t>
            </a:r>
          </a:p>
          <a:p>
            <a:r>
              <a:rPr lang="en-US" dirty="0"/>
              <a:t>In C++ source code, characters are enclosed by single quotes ('), as in char </a:t>
            </a:r>
            <a:endParaRPr lang="en-US" dirty="0" smtClean="0"/>
          </a:p>
          <a:p>
            <a:pPr marL="0" indent="0" algn="ctr">
              <a:buNone/>
            </a:pPr>
            <a:r>
              <a:rPr lang="en-US" dirty="0" err="1" smtClean="0">
                <a:solidFill>
                  <a:schemeClr val="accent1"/>
                </a:solidFill>
              </a:rPr>
              <a:t>ch</a:t>
            </a:r>
            <a:r>
              <a:rPr lang="en-US" dirty="0" smtClean="0"/>
              <a:t> </a:t>
            </a:r>
            <a:r>
              <a:rPr lang="en-US" dirty="0"/>
              <a:t>= 'A';</a:t>
            </a:r>
          </a:p>
        </p:txBody>
      </p:sp>
    </p:spTree>
    <p:extLst>
      <p:ext uri="{BB962C8B-B14F-4D97-AF65-F5344CB8AC3E}">
        <p14:creationId xmlns:p14="http://schemas.microsoft.com/office/powerpoint/2010/main" val="27668395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ASCII Code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0900" y="2364896"/>
            <a:ext cx="7650562" cy="4035321"/>
          </a:xfrm>
        </p:spPr>
      </p:pic>
    </p:spTree>
    <p:extLst>
      <p:ext uri="{BB962C8B-B14F-4D97-AF65-F5344CB8AC3E}">
        <p14:creationId xmlns:p14="http://schemas.microsoft.com/office/powerpoint/2010/main" val="15240628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Code</a:t>
            </a:r>
            <a:endParaRPr lang="en-US" dirty="0"/>
          </a:p>
        </p:txBody>
      </p:sp>
      <p:sp>
        <p:nvSpPr>
          <p:cNvPr id="3" name="Content Placeholder 2"/>
          <p:cNvSpPr>
            <a:spLocks noGrp="1"/>
          </p:cNvSpPr>
          <p:nvPr>
            <p:ph idx="1"/>
          </p:nvPr>
        </p:nvSpPr>
        <p:spPr/>
        <p:txBody>
          <a:bodyPr/>
          <a:lstStyle/>
          <a:p>
            <a:pPr marL="0" indent="0">
              <a:buNone/>
            </a:pPr>
            <a:r>
              <a:rPr lang="en-US" dirty="0"/>
              <a:t>#include </a:t>
            </a:r>
            <a:r>
              <a:rPr lang="en-US" dirty="0" smtClean="0"/>
              <a:t>&lt;</a:t>
            </a:r>
            <a:r>
              <a:rPr lang="en-US" dirty="0" err="1" smtClean="0"/>
              <a:t>iostream</a:t>
            </a:r>
            <a:r>
              <a:rPr lang="en-US" dirty="0" smtClean="0"/>
              <a:t>&gt;</a:t>
            </a:r>
          </a:p>
          <a:p>
            <a:pPr marL="0" indent="0">
              <a:buNone/>
            </a:pPr>
            <a:r>
              <a:rPr lang="en-US" dirty="0" err="1" smtClean="0">
                <a:solidFill>
                  <a:schemeClr val="accent1">
                    <a:lumMod val="75000"/>
                  </a:schemeClr>
                </a:solidFill>
              </a:rPr>
              <a:t>int</a:t>
            </a:r>
            <a:r>
              <a:rPr lang="en-US" dirty="0" smtClean="0"/>
              <a:t> </a:t>
            </a:r>
            <a:r>
              <a:rPr lang="en-US" dirty="0"/>
              <a:t>main() </a:t>
            </a:r>
            <a:endParaRPr lang="en-US" dirty="0" smtClean="0"/>
          </a:p>
          <a:p>
            <a:pPr marL="0" indent="0">
              <a:buNone/>
            </a:pPr>
            <a:r>
              <a:rPr lang="en-US" dirty="0" smtClean="0"/>
              <a:t>{ </a:t>
            </a:r>
          </a:p>
          <a:p>
            <a:pPr marL="0" indent="0">
              <a:buNone/>
            </a:pPr>
            <a:r>
              <a:rPr lang="en-US" dirty="0" smtClean="0">
                <a:solidFill>
                  <a:schemeClr val="accent1">
                    <a:lumMod val="75000"/>
                  </a:schemeClr>
                </a:solidFill>
              </a:rPr>
              <a:t>char</a:t>
            </a:r>
            <a:r>
              <a:rPr lang="en-US" dirty="0" smtClean="0"/>
              <a:t> </a:t>
            </a:r>
            <a:r>
              <a:rPr lang="en-US" dirty="0"/>
              <a:t>ch1, ch2; </a:t>
            </a:r>
            <a:endParaRPr lang="en-US" dirty="0" smtClean="0"/>
          </a:p>
          <a:p>
            <a:pPr marL="0" indent="0">
              <a:buNone/>
            </a:pPr>
            <a:r>
              <a:rPr lang="en-US" dirty="0" smtClean="0"/>
              <a:t>ch1 </a:t>
            </a:r>
            <a:r>
              <a:rPr lang="en-US" dirty="0"/>
              <a:t>= 65; </a:t>
            </a:r>
            <a:endParaRPr lang="en-US" dirty="0" smtClean="0"/>
          </a:p>
          <a:p>
            <a:pPr marL="0" indent="0">
              <a:buNone/>
            </a:pPr>
            <a:r>
              <a:rPr lang="en-US" dirty="0" smtClean="0"/>
              <a:t>ch2 </a:t>
            </a:r>
            <a:r>
              <a:rPr lang="en-US" dirty="0"/>
              <a:t>= 'A'; </a:t>
            </a:r>
            <a:endParaRPr lang="en-US" dirty="0" smtClean="0"/>
          </a:p>
          <a:p>
            <a:pPr marL="0" indent="0">
              <a:buNone/>
            </a:pPr>
            <a:r>
              <a:rPr lang="en-US" dirty="0" err="1" smtClean="0"/>
              <a:t>std</a:t>
            </a:r>
            <a:r>
              <a:rPr lang="en-US" dirty="0"/>
              <a:t>::</a:t>
            </a:r>
            <a:r>
              <a:rPr lang="en-US" dirty="0" err="1"/>
              <a:t>cout</a:t>
            </a:r>
            <a:r>
              <a:rPr lang="en-US" dirty="0"/>
              <a:t> &lt;&lt; ch1 &lt;&lt; ", " &lt;&lt; ch2 &lt;&lt; ", " &lt;&lt; 'A' &lt;&lt; '\n'; </a:t>
            </a:r>
            <a:endParaRPr lang="en-US" dirty="0" smtClean="0"/>
          </a:p>
          <a:p>
            <a:pPr marL="0" indent="0">
              <a:buNone/>
            </a:pPr>
            <a:r>
              <a:rPr lang="en-US" dirty="0" smtClean="0"/>
              <a:t>}</a:t>
            </a:r>
            <a:endParaRPr lang="en-US" dirty="0"/>
          </a:p>
        </p:txBody>
      </p:sp>
    </p:spTree>
    <p:extLst>
      <p:ext uri="{BB962C8B-B14F-4D97-AF65-F5344CB8AC3E}">
        <p14:creationId xmlns:p14="http://schemas.microsoft.com/office/powerpoint/2010/main" val="30042990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US" dirty="0"/>
          </a:p>
        </p:txBody>
      </p:sp>
      <p:sp>
        <p:nvSpPr>
          <p:cNvPr id="3" name="Content Placeholder 2"/>
          <p:cNvSpPr>
            <a:spLocks noGrp="1"/>
          </p:cNvSpPr>
          <p:nvPr>
            <p:ph idx="1"/>
          </p:nvPr>
        </p:nvSpPr>
        <p:spPr/>
        <p:txBody>
          <a:bodyPr>
            <a:normAutofit/>
          </a:bodyPr>
          <a:lstStyle/>
          <a:p>
            <a:r>
              <a:rPr lang="en-US" dirty="0"/>
              <a:t>Some characters are non-printable characters. </a:t>
            </a:r>
            <a:endParaRPr lang="en-US" dirty="0" smtClean="0"/>
          </a:p>
          <a:p>
            <a:r>
              <a:rPr lang="en-US" dirty="0" smtClean="0"/>
              <a:t>The </a:t>
            </a:r>
            <a:r>
              <a:rPr lang="en-US" dirty="0"/>
              <a:t>ASCII chart lists several common non-printable characters: </a:t>
            </a:r>
            <a:endParaRPr lang="en-US" dirty="0" smtClean="0"/>
          </a:p>
          <a:p>
            <a:r>
              <a:rPr lang="en-US" dirty="0" smtClean="0"/>
              <a:t>• </a:t>
            </a:r>
            <a:r>
              <a:rPr lang="en-US" dirty="0">
                <a:solidFill>
                  <a:srgbClr val="FF0000"/>
                </a:solidFill>
              </a:rPr>
              <a:t>'\n'—</a:t>
            </a:r>
            <a:r>
              <a:rPr lang="en-US" dirty="0"/>
              <a:t>the newline character </a:t>
            </a:r>
            <a:endParaRPr lang="en-US" dirty="0" smtClean="0"/>
          </a:p>
          <a:p>
            <a:r>
              <a:rPr lang="en-US" smtClean="0"/>
              <a:t>• </a:t>
            </a:r>
            <a:r>
              <a:rPr lang="en-US" dirty="0">
                <a:solidFill>
                  <a:srgbClr val="FF0000"/>
                </a:solidFill>
              </a:rPr>
              <a:t>'\b'—</a:t>
            </a:r>
            <a:r>
              <a:rPr lang="en-US" dirty="0"/>
              <a:t>the backspace character </a:t>
            </a:r>
            <a:endParaRPr lang="en-US" dirty="0" smtClean="0"/>
          </a:p>
          <a:p>
            <a:r>
              <a:rPr lang="en-US" dirty="0" smtClean="0"/>
              <a:t>• </a:t>
            </a:r>
            <a:r>
              <a:rPr lang="en-US" dirty="0">
                <a:solidFill>
                  <a:srgbClr val="FF0000"/>
                </a:solidFill>
              </a:rPr>
              <a:t>'\a'—</a:t>
            </a:r>
            <a:r>
              <a:rPr lang="en-US" dirty="0"/>
              <a:t>the “alert” character (causes a “beep” sound or other tone on some systems) </a:t>
            </a:r>
            <a:endParaRPr lang="en-US" dirty="0" smtClean="0"/>
          </a:p>
          <a:p>
            <a:r>
              <a:rPr lang="en-US" dirty="0" smtClean="0"/>
              <a:t>• </a:t>
            </a:r>
            <a:r>
              <a:rPr lang="en-US" dirty="0">
                <a:solidFill>
                  <a:srgbClr val="FF0000"/>
                </a:solidFill>
              </a:rPr>
              <a:t>'\t'—</a:t>
            </a:r>
            <a:r>
              <a:rPr lang="en-US" dirty="0"/>
              <a:t>the tab character </a:t>
            </a:r>
            <a:endParaRPr lang="en-US" dirty="0" smtClean="0"/>
          </a:p>
        </p:txBody>
      </p:sp>
    </p:spTree>
    <p:extLst>
      <p:ext uri="{BB962C8B-B14F-4D97-AF65-F5344CB8AC3E}">
        <p14:creationId xmlns:p14="http://schemas.microsoft.com/office/powerpoint/2010/main" val="3213220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Enumerated Types</a:t>
            </a:r>
            <a:endParaRPr lang="en-US" dirty="0"/>
          </a:p>
        </p:txBody>
      </p:sp>
      <p:sp>
        <p:nvSpPr>
          <p:cNvPr id="3" name="Content Placeholder 2"/>
          <p:cNvSpPr>
            <a:spLocks noGrp="1"/>
          </p:cNvSpPr>
          <p:nvPr>
            <p:ph idx="1"/>
          </p:nvPr>
        </p:nvSpPr>
        <p:spPr/>
        <p:txBody>
          <a:bodyPr/>
          <a:lstStyle/>
          <a:p>
            <a:pPr marL="0" indent="0">
              <a:buNone/>
            </a:pPr>
            <a:r>
              <a:rPr lang="en-US" dirty="0" err="1">
                <a:solidFill>
                  <a:schemeClr val="accent1">
                    <a:lumMod val="75000"/>
                  </a:schemeClr>
                </a:solidFill>
              </a:rPr>
              <a:t>enum</a:t>
            </a:r>
            <a:r>
              <a:rPr lang="en-US" dirty="0"/>
              <a:t> Color </a:t>
            </a:r>
            <a:endParaRPr lang="en-US" dirty="0" smtClean="0"/>
          </a:p>
          <a:p>
            <a:pPr marL="0" indent="0">
              <a:buNone/>
            </a:pPr>
            <a:r>
              <a:rPr lang="en-US" dirty="0" smtClean="0"/>
              <a:t>{</a:t>
            </a:r>
          </a:p>
          <a:p>
            <a:pPr marL="0" indent="0">
              <a:buNone/>
            </a:pPr>
            <a:r>
              <a:rPr lang="en-US" dirty="0" smtClean="0"/>
              <a:t> </a:t>
            </a:r>
            <a:r>
              <a:rPr lang="en-US" dirty="0"/>
              <a:t>Red, Orange, Yellow, Green, Blue, Violet </a:t>
            </a: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37316110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Quiz:</a:t>
            </a:r>
            <a:endParaRPr lang="en-US" dirty="0"/>
          </a:p>
        </p:txBody>
      </p:sp>
      <p:sp>
        <p:nvSpPr>
          <p:cNvPr id="3" name="Content Placeholder 2"/>
          <p:cNvSpPr>
            <a:spLocks noGrp="1"/>
          </p:cNvSpPr>
          <p:nvPr>
            <p:ph idx="1"/>
          </p:nvPr>
        </p:nvSpPr>
        <p:spPr/>
        <p:txBody>
          <a:bodyPr/>
          <a:lstStyle/>
          <a:p>
            <a:pPr marL="0" indent="0">
              <a:buNone/>
            </a:pPr>
            <a:r>
              <a:rPr lang="en-US" dirty="0"/>
              <a:t>1. Will the following lines of code print the same thing? </a:t>
            </a:r>
            <a:endParaRPr lang="en-US" dirty="0" smtClean="0"/>
          </a:p>
          <a:p>
            <a:pPr marL="0" indent="0">
              <a:buNone/>
            </a:pPr>
            <a:r>
              <a:rPr lang="en-US" dirty="0" smtClean="0"/>
              <a:t>Explain </a:t>
            </a:r>
            <a:r>
              <a:rPr lang="en-US" dirty="0"/>
              <a:t>why or why not. </a:t>
            </a:r>
            <a:endParaRPr lang="en-US" dirty="0" smtClean="0"/>
          </a:p>
          <a:p>
            <a:pPr marL="0" indent="0" algn="ctr">
              <a:buNone/>
            </a:pPr>
            <a:r>
              <a:rPr lang="en-US" dirty="0" err="1" smtClean="0"/>
              <a:t>std</a:t>
            </a:r>
            <a:r>
              <a:rPr lang="en-US" dirty="0"/>
              <a:t>::</a:t>
            </a:r>
            <a:r>
              <a:rPr lang="en-US" dirty="0" err="1"/>
              <a:t>cout</a:t>
            </a:r>
            <a:r>
              <a:rPr lang="en-US" dirty="0"/>
              <a:t> &lt;&lt; 6 &lt;&lt; '\n'; </a:t>
            </a:r>
            <a:endParaRPr lang="en-US" dirty="0" smtClean="0"/>
          </a:p>
          <a:p>
            <a:pPr marL="0" indent="0" algn="ctr">
              <a:buNone/>
            </a:pPr>
            <a:r>
              <a:rPr lang="en-US" dirty="0" err="1" smtClean="0"/>
              <a:t>std</a:t>
            </a:r>
            <a:r>
              <a:rPr lang="en-US" dirty="0"/>
              <a:t>::</a:t>
            </a:r>
            <a:r>
              <a:rPr lang="en-US" dirty="0" err="1"/>
              <a:t>cout</a:t>
            </a:r>
            <a:r>
              <a:rPr lang="en-US" dirty="0"/>
              <a:t> &lt;&lt; "6" &lt;&lt; '\n'; </a:t>
            </a:r>
            <a:endParaRPr lang="en-US" dirty="0" smtClean="0"/>
          </a:p>
          <a:p>
            <a:pPr marL="0" indent="0">
              <a:buNone/>
            </a:pPr>
            <a:r>
              <a:rPr lang="en-US" dirty="0" smtClean="0"/>
              <a:t>2</a:t>
            </a:r>
            <a:r>
              <a:rPr lang="en-US" dirty="0"/>
              <a:t>. Will the following lines of code print the same thing? Explain why or why not. </a:t>
            </a:r>
            <a:endParaRPr lang="en-US" dirty="0" smtClean="0"/>
          </a:p>
          <a:p>
            <a:pPr marL="0" indent="0" algn="ctr">
              <a:buNone/>
            </a:pPr>
            <a:r>
              <a:rPr lang="en-US" dirty="0" err="1" smtClean="0"/>
              <a:t>std</a:t>
            </a:r>
            <a:r>
              <a:rPr lang="en-US" dirty="0"/>
              <a:t>::</a:t>
            </a:r>
            <a:r>
              <a:rPr lang="en-US" dirty="0" err="1"/>
              <a:t>cout</a:t>
            </a:r>
            <a:r>
              <a:rPr lang="en-US" dirty="0"/>
              <a:t> &lt;&lt; x &lt;&lt; '\n</a:t>
            </a:r>
            <a:r>
              <a:rPr lang="en-US" dirty="0" smtClean="0"/>
              <a:t>';</a:t>
            </a:r>
          </a:p>
          <a:p>
            <a:pPr marL="0" indent="0" algn="ctr">
              <a:buNone/>
            </a:pPr>
            <a:r>
              <a:rPr lang="en-US" dirty="0" err="1" smtClean="0"/>
              <a:t>std</a:t>
            </a:r>
            <a:r>
              <a:rPr lang="en-US" dirty="0"/>
              <a:t>::</a:t>
            </a:r>
            <a:r>
              <a:rPr lang="en-US" dirty="0" err="1"/>
              <a:t>cout</a:t>
            </a:r>
            <a:r>
              <a:rPr lang="en-US" dirty="0"/>
              <a:t> &lt;&lt; "x" &lt;&lt; '\n'; </a:t>
            </a:r>
          </a:p>
        </p:txBody>
      </p:sp>
    </p:spTree>
    <p:extLst>
      <p:ext uri="{BB962C8B-B14F-4D97-AF65-F5344CB8AC3E}">
        <p14:creationId xmlns:p14="http://schemas.microsoft.com/office/powerpoint/2010/main" val="39082485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3.  What </a:t>
            </a:r>
            <a:r>
              <a:rPr lang="en-US" dirty="0"/>
              <a:t>is wrong with the following statement that attempts to assign the value ten to variable x? </a:t>
            </a:r>
            <a:endParaRPr lang="en-US" dirty="0" smtClean="0"/>
          </a:p>
          <a:p>
            <a:pPr algn="ctr"/>
            <a:r>
              <a:rPr lang="en-US" dirty="0" smtClean="0"/>
              <a:t>10 </a:t>
            </a:r>
            <a:r>
              <a:rPr lang="en-US" dirty="0"/>
              <a:t>= x</a:t>
            </a:r>
            <a:r>
              <a:rPr lang="en-US" dirty="0" smtClean="0"/>
              <a:t>;</a:t>
            </a:r>
          </a:p>
          <a:p>
            <a:pPr marL="0" indent="0">
              <a:buNone/>
            </a:pPr>
            <a:r>
              <a:rPr lang="en-IN" dirty="0" smtClean="0"/>
              <a:t>4. </a:t>
            </a:r>
            <a:r>
              <a:rPr lang="en-US" dirty="0"/>
              <a:t>In the declaration do a and b represent the same memory location?</a:t>
            </a:r>
            <a:endParaRPr lang="en-US" dirty="0" smtClean="0"/>
          </a:p>
          <a:p>
            <a:pPr marL="0" indent="0" algn="ctr">
              <a:buNone/>
            </a:pPr>
            <a:r>
              <a:rPr lang="en-US" dirty="0" err="1" smtClean="0"/>
              <a:t>int</a:t>
            </a:r>
            <a:r>
              <a:rPr lang="en-US" dirty="0" smtClean="0"/>
              <a:t> </a:t>
            </a:r>
            <a:r>
              <a:rPr lang="en-US" dirty="0"/>
              <a:t>a; </a:t>
            </a:r>
            <a:endParaRPr lang="en-US" dirty="0" smtClean="0"/>
          </a:p>
          <a:p>
            <a:pPr marL="0" indent="0" algn="ctr">
              <a:buNone/>
            </a:pPr>
            <a:r>
              <a:rPr lang="en-US" dirty="0" err="1" smtClean="0"/>
              <a:t>int</a:t>
            </a:r>
            <a:r>
              <a:rPr lang="en-US" dirty="0" smtClean="0"/>
              <a:t> </a:t>
            </a:r>
            <a:r>
              <a:rPr lang="en-US" dirty="0"/>
              <a:t>b; </a:t>
            </a:r>
            <a:endParaRPr lang="en-US" dirty="0" smtClean="0"/>
          </a:p>
          <a:p>
            <a:pPr marL="0" indent="0">
              <a:buNone/>
            </a:pPr>
            <a:r>
              <a:rPr lang="en-IN" dirty="0" smtClean="0"/>
              <a:t>5. </a:t>
            </a:r>
            <a:r>
              <a:rPr lang="en-US" dirty="0"/>
              <a:t>What is printed by the following code fragment? </a:t>
            </a:r>
            <a:endParaRPr lang="en-US" dirty="0" smtClean="0"/>
          </a:p>
          <a:p>
            <a:pPr marL="0" indent="0" algn="ctr">
              <a:buNone/>
            </a:pPr>
            <a:r>
              <a:rPr lang="en-US" dirty="0" err="1" smtClean="0"/>
              <a:t>int</a:t>
            </a:r>
            <a:r>
              <a:rPr lang="en-US" dirty="0" smtClean="0"/>
              <a:t> </a:t>
            </a:r>
            <a:r>
              <a:rPr lang="en-US" dirty="0"/>
              <a:t>x; </a:t>
            </a:r>
            <a:endParaRPr lang="en-US" dirty="0" smtClean="0"/>
          </a:p>
          <a:p>
            <a:pPr marL="0" indent="0" algn="ctr">
              <a:buNone/>
            </a:pPr>
            <a:r>
              <a:rPr lang="en-US" dirty="0" smtClean="0"/>
              <a:t>x </a:t>
            </a:r>
            <a:r>
              <a:rPr lang="en-US" dirty="0"/>
              <a:t>= 'A'; </a:t>
            </a:r>
            <a:endParaRPr lang="en-US" dirty="0" smtClean="0"/>
          </a:p>
          <a:p>
            <a:pPr marL="0" indent="0" algn="ctr">
              <a:buNone/>
            </a:pPr>
            <a:r>
              <a:rPr lang="en-US" dirty="0" err="1" smtClean="0"/>
              <a:t>std</a:t>
            </a:r>
            <a:r>
              <a:rPr lang="en-US" dirty="0"/>
              <a:t>::</a:t>
            </a:r>
            <a:r>
              <a:rPr lang="en-US" dirty="0" err="1"/>
              <a:t>cout</a:t>
            </a:r>
            <a:r>
              <a:rPr lang="en-US" dirty="0"/>
              <a:t> &lt;&lt; x &lt;&lt; '\n'; </a:t>
            </a:r>
          </a:p>
        </p:txBody>
      </p:sp>
    </p:spTree>
    <p:extLst>
      <p:ext uri="{BB962C8B-B14F-4D97-AF65-F5344CB8AC3E}">
        <p14:creationId xmlns:p14="http://schemas.microsoft.com/office/powerpoint/2010/main" val="337316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US" dirty="0"/>
          </a:p>
        </p:txBody>
      </p:sp>
      <p:sp>
        <p:nvSpPr>
          <p:cNvPr id="3" name="Content Placeholder 2"/>
          <p:cNvSpPr>
            <a:spLocks noGrp="1"/>
          </p:cNvSpPr>
          <p:nvPr>
            <p:ph idx="1"/>
          </p:nvPr>
        </p:nvSpPr>
        <p:spPr/>
        <p:txBody>
          <a:bodyPr/>
          <a:lstStyle/>
          <a:p>
            <a:r>
              <a:rPr lang="en-US" dirty="0" smtClean="0"/>
              <a:t>The higher-level language code is called source code. The compiled machine language code is called the target code. The compiler translates the source code into the target machine language.</a:t>
            </a:r>
          </a:p>
          <a:p>
            <a:endParaRPr lang="en-IN" dirty="0"/>
          </a:p>
          <a:p>
            <a:r>
              <a:rPr lang="en-US" dirty="0" smtClean="0"/>
              <a:t>same C++ source code can be compiled to different target platforms</a:t>
            </a:r>
            <a:endParaRPr lang="en-US" dirty="0"/>
          </a:p>
        </p:txBody>
      </p:sp>
    </p:spTree>
    <p:extLst>
      <p:ext uri="{BB962C8B-B14F-4D97-AF65-F5344CB8AC3E}">
        <p14:creationId xmlns:p14="http://schemas.microsoft.com/office/powerpoint/2010/main" val="35080855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US" dirty="0"/>
          </a:p>
        </p:txBody>
      </p:sp>
      <p:sp>
        <p:nvSpPr>
          <p:cNvPr id="3" name="Content Placeholder 2"/>
          <p:cNvSpPr>
            <a:spLocks noGrp="1"/>
          </p:cNvSpPr>
          <p:nvPr>
            <p:ph idx="1"/>
          </p:nvPr>
        </p:nvSpPr>
        <p:spPr/>
        <p:txBody>
          <a:bodyPr/>
          <a:lstStyle/>
          <a:p>
            <a:r>
              <a:rPr lang="en-IN" dirty="0" smtClean="0"/>
              <a:t>6. Difference between debugger and profiler?</a:t>
            </a:r>
          </a:p>
          <a:p>
            <a:r>
              <a:rPr lang="en-IN" dirty="0" smtClean="0"/>
              <a:t>7. Difference between compiler and interpreter?</a:t>
            </a:r>
          </a:p>
          <a:p>
            <a:r>
              <a:rPr lang="en-IN" dirty="0" smtClean="0"/>
              <a:t>8. Difference between declaration and identifier?</a:t>
            </a:r>
          </a:p>
          <a:p>
            <a:endParaRPr lang="en-US" dirty="0"/>
          </a:p>
        </p:txBody>
      </p:sp>
    </p:spTree>
    <p:extLst>
      <p:ext uri="{BB962C8B-B14F-4D97-AF65-F5344CB8AC3E}">
        <p14:creationId xmlns:p14="http://schemas.microsoft.com/office/powerpoint/2010/main" val="3364455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Tools</a:t>
            </a:r>
            <a:endParaRPr lang="en-US" dirty="0"/>
          </a:p>
        </p:txBody>
      </p:sp>
      <p:sp>
        <p:nvSpPr>
          <p:cNvPr id="3" name="Content Placeholder 2"/>
          <p:cNvSpPr>
            <a:spLocks noGrp="1"/>
          </p:cNvSpPr>
          <p:nvPr>
            <p:ph idx="1"/>
          </p:nvPr>
        </p:nvSpPr>
        <p:spPr/>
        <p:txBody>
          <a:bodyPr/>
          <a:lstStyle/>
          <a:p>
            <a:r>
              <a:rPr lang="en-US" dirty="0" smtClean="0"/>
              <a:t>Editors. An editor allows the user to enter the program source code and save it to files. </a:t>
            </a:r>
          </a:p>
          <a:p>
            <a:r>
              <a:rPr lang="en-US" dirty="0" smtClean="0"/>
              <a:t>Most programming editors increase programmer productivity by using colors to highlight language features. </a:t>
            </a:r>
          </a:p>
          <a:p>
            <a:r>
              <a:rPr lang="en-US" dirty="0" smtClean="0"/>
              <a:t>The syntax of a language refers to the way pieces of the language are arranged to make well-formed sentences.</a:t>
            </a:r>
            <a:endParaRPr lang="en-US" dirty="0"/>
          </a:p>
        </p:txBody>
      </p:sp>
    </p:spTree>
    <p:extLst>
      <p:ext uri="{BB962C8B-B14F-4D97-AF65-F5344CB8AC3E}">
        <p14:creationId xmlns:p14="http://schemas.microsoft.com/office/powerpoint/2010/main" val="1729976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Source Code to Target Code Sequence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60403" y="1431924"/>
            <a:ext cx="4290550" cy="5032375"/>
          </a:xfrm>
        </p:spPr>
      </p:pic>
    </p:spTree>
    <p:extLst>
      <p:ext uri="{BB962C8B-B14F-4D97-AF65-F5344CB8AC3E}">
        <p14:creationId xmlns:p14="http://schemas.microsoft.com/office/powerpoint/2010/main" val="536461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Tools Cont..</a:t>
            </a:r>
            <a:endParaRPr lang="en-US" dirty="0"/>
          </a:p>
        </p:txBody>
      </p:sp>
      <p:sp>
        <p:nvSpPr>
          <p:cNvPr id="3" name="Content Placeholder 2"/>
          <p:cNvSpPr>
            <a:spLocks noGrp="1"/>
          </p:cNvSpPr>
          <p:nvPr>
            <p:ph idx="1"/>
          </p:nvPr>
        </p:nvSpPr>
        <p:spPr/>
        <p:txBody>
          <a:bodyPr/>
          <a:lstStyle/>
          <a:p>
            <a:r>
              <a:rPr lang="en-US" dirty="0" smtClean="0"/>
              <a:t>Compilers. A compiler translates the source code to target code.</a:t>
            </a:r>
          </a:p>
          <a:p>
            <a:r>
              <a:rPr lang="en-US" dirty="0" smtClean="0"/>
              <a:t> The target code may be the machine language for a particular platform or embedded device. </a:t>
            </a:r>
          </a:p>
          <a:p>
            <a:r>
              <a:rPr lang="en-US" dirty="0" smtClean="0"/>
              <a:t>The target code could be another source language; for example, the earliest C++ compiler translated C++ into C, another higher-level language. </a:t>
            </a:r>
          </a:p>
        </p:txBody>
      </p:sp>
    </p:spTree>
    <p:extLst>
      <p:ext uri="{BB962C8B-B14F-4D97-AF65-F5344CB8AC3E}">
        <p14:creationId xmlns:p14="http://schemas.microsoft.com/office/powerpoint/2010/main" val="116201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Tools Cont..</a:t>
            </a:r>
            <a:endParaRPr lang="en-US" dirty="0"/>
          </a:p>
        </p:txBody>
      </p:sp>
      <p:sp>
        <p:nvSpPr>
          <p:cNvPr id="3" name="Content Placeholder 2"/>
          <p:cNvSpPr>
            <a:spLocks noGrp="1"/>
          </p:cNvSpPr>
          <p:nvPr>
            <p:ph idx="1"/>
          </p:nvPr>
        </p:nvSpPr>
        <p:spPr/>
        <p:txBody>
          <a:bodyPr/>
          <a:lstStyle/>
          <a:p>
            <a:r>
              <a:rPr lang="en-US" dirty="0" smtClean="0"/>
              <a:t>The complete set of build tools for C++ includes a preprocessor, compiler, and linker:</a:t>
            </a:r>
          </a:p>
          <a:p>
            <a:endParaRPr lang="en-US" dirty="0" smtClean="0"/>
          </a:p>
          <a:p>
            <a:r>
              <a:rPr lang="en-US" dirty="0" smtClean="0"/>
              <a:t>Preprocessor—adds to or modifies the contents of the source file before the compiler begins processing the code. We use the services of the preprocessor mainly to </a:t>
            </a:r>
            <a:r>
              <a:rPr lang="en-US" dirty="0" smtClean="0">
                <a:solidFill>
                  <a:srgbClr val="FF0000"/>
                </a:solidFill>
              </a:rPr>
              <a:t>#include </a:t>
            </a:r>
            <a:r>
              <a:rPr lang="en-US" dirty="0" smtClean="0"/>
              <a:t>information about library routines our programs use.</a:t>
            </a:r>
            <a:endParaRPr lang="en-US" dirty="0"/>
          </a:p>
        </p:txBody>
      </p:sp>
    </p:spTree>
    <p:extLst>
      <p:ext uri="{BB962C8B-B14F-4D97-AF65-F5344CB8AC3E}">
        <p14:creationId xmlns:p14="http://schemas.microsoft.com/office/powerpoint/2010/main" val="3947536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Tools Cont..</a:t>
            </a:r>
            <a:endParaRPr lang="en-US" dirty="0"/>
          </a:p>
        </p:txBody>
      </p:sp>
      <p:sp>
        <p:nvSpPr>
          <p:cNvPr id="3" name="Content Placeholder 2"/>
          <p:cNvSpPr>
            <a:spLocks noGrp="1"/>
          </p:cNvSpPr>
          <p:nvPr>
            <p:ph idx="1"/>
          </p:nvPr>
        </p:nvSpPr>
        <p:spPr/>
        <p:txBody>
          <a:bodyPr>
            <a:normAutofit lnSpcReduction="10000"/>
          </a:bodyPr>
          <a:lstStyle/>
          <a:p>
            <a:r>
              <a:rPr lang="en-US" dirty="0" smtClean="0"/>
              <a:t>Compiler—translates C++ source code to machine code</a:t>
            </a:r>
            <a:endParaRPr lang="en-IN" dirty="0"/>
          </a:p>
          <a:p>
            <a:r>
              <a:rPr lang="en-US" dirty="0" smtClean="0"/>
              <a:t>Linker—combines the compiler-generated machine code with precompiled library code or compiled code from other sources to make a complete executable program.</a:t>
            </a:r>
          </a:p>
          <a:p>
            <a:r>
              <a:rPr lang="en-US" dirty="0" smtClean="0"/>
              <a:t> Most compiled C++ code is incapable of running by itself and needs some additional machine code to make a complete executable program. </a:t>
            </a:r>
          </a:p>
          <a:p>
            <a:r>
              <a:rPr lang="en-US" dirty="0" smtClean="0"/>
              <a:t>The missing machine code has been precompiled and stored in a repository of code called a library. A program called a linker combines the programmer’s compiled code and the library code to make a complete program. </a:t>
            </a:r>
            <a:endParaRPr lang="en-US" dirty="0"/>
          </a:p>
        </p:txBody>
      </p:sp>
    </p:spTree>
    <p:extLst>
      <p:ext uri="{BB962C8B-B14F-4D97-AF65-F5344CB8AC3E}">
        <p14:creationId xmlns:p14="http://schemas.microsoft.com/office/powerpoint/2010/main" val="4041304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2126</Words>
  <Application>Microsoft Office PowerPoint</Application>
  <PresentationFormat>Widescreen</PresentationFormat>
  <Paragraphs>231</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Calibri Light</vt:lpstr>
      <vt:lpstr>Office Theme</vt:lpstr>
      <vt:lpstr>Programming Fundamentals</vt:lpstr>
      <vt:lpstr>Introduction</vt:lpstr>
      <vt:lpstr>Cont..</vt:lpstr>
      <vt:lpstr>Cont..</vt:lpstr>
      <vt:lpstr>Tools</vt:lpstr>
      <vt:lpstr>Source Code to Target Code Sequence </vt:lpstr>
      <vt:lpstr>Tools Cont..</vt:lpstr>
      <vt:lpstr>Tools Cont..</vt:lpstr>
      <vt:lpstr>Tools Cont..</vt:lpstr>
      <vt:lpstr>Tools Cont..</vt:lpstr>
      <vt:lpstr>Tools Cont..</vt:lpstr>
      <vt:lpstr>Building Blocks of C++ Program</vt:lpstr>
      <vt:lpstr>Integer Values</vt:lpstr>
      <vt:lpstr>Cont..</vt:lpstr>
      <vt:lpstr>Variables and Assignments</vt:lpstr>
      <vt:lpstr>int x;</vt:lpstr>
      <vt:lpstr>X=10;</vt:lpstr>
      <vt:lpstr>Cont..</vt:lpstr>
      <vt:lpstr>Multiple Assignment</vt:lpstr>
      <vt:lpstr>Cont..</vt:lpstr>
      <vt:lpstr>Cont..</vt:lpstr>
      <vt:lpstr>Identifiers </vt:lpstr>
      <vt:lpstr>Cont..</vt:lpstr>
      <vt:lpstr>How memory changes during variable?</vt:lpstr>
      <vt:lpstr>Additional Integer Types</vt:lpstr>
      <vt:lpstr>Cont..</vt:lpstr>
      <vt:lpstr>Cont..</vt:lpstr>
      <vt:lpstr>Floating-point Types </vt:lpstr>
      <vt:lpstr>Code</vt:lpstr>
      <vt:lpstr>Cont..</vt:lpstr>
      <vt:lpstr>Constants</vt:lpstr>
      <vt:lpstr>Cont..</vt:lpstr>
      <vt:lpstr>Characters</vt:lpstr>
      <vt:lpstr>ASCII Code</vt:lpstr>
      <vt:lpstr>Code</vt:lpstr>
      <vt:lpstr>Cont..</vt:lpstr>
      <vt:lpstr>Enumerated Types</vt:lpstr>
      <vt:lpstr>Quiz:</vt:lpstr>
      <vt:lpstr>Cont..</vt:lpstr>
      <vt:lpstr>Cont..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Fundamentals</dc:title>
  <dc:creator>Microsoft account</dc:creator>
  <cp:lastModifiedBy>Microsoft account</cp:lastModifiedBy>
  <cp:revision>43</cp:revision>
  <dcterms:created xsi:type="dcterms:W3CDTF">2020-10-19T04:57:19Z</dcterms:created>
  <dcterms:modified xsi:type="dcterms:W3CDTF">2020-10-20T12:45:31Z</dcterms:modified>
</cp:coreProperties>
</file>