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644A8D-159E-4E7A-AC13-C0BA2162EF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4C04041-AD6B-483C-9E39-B1D7BB548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C60ECD6-8D5F-4CFC-812A-D2C311218EEF}"/>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5" name="Footer Placeholder 4">
            <a:extLst>
              <a:ext uri="{FF2B5EF4-FFF2-40B4-BE49-F238E27FC236}">
                <a16:creationId xmlns:a16="http://schemas.microsoft.com/office/drawing/2014/main" xmlns="" id="{38679655-0BBB-4B58-8317-E4D4E2857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CB5FCAC-D8EB-44DF-8740-CCE8B3BA8404}"/>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3945859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6866E0-A50A-4595-9C37-D7453CBB77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C3C8FAC-64B0-4EB2-84C4-F52AD6FC5A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F5B1B9A-2BF8-4A0D-95BC-8B49339E6736}"/>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5" name="Footer Placeholder 4">
            <a:extLst>
              <a:ext uri="{FF2B5EF4-FFF2-40B4-BE49-F238E27FC236}">
                <a16:creationId xmlns:a16="http://schemas.microsoft.com/office/drawing/2014/main" xmlns="" id="{08D9440A-5207-4296-8B31-1DFB48F11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06F6EFB-8359-4CBD-ABAA-E75860C554EA}"/>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78967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751E837-000A-42FA-9686-F346668BA5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DB883B9-838E-4B7F-9A61-728B350244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DF031EE-87BC-4621-94C6-E761E3F75C60}"/>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5" name="Footer Placeholder 4">
            <a:extLst>
              <a:ext uri="{FF2B5EF4-FFF2-40B4-BE49-F238E27FC236}">
                <a16:creationId xmlns:a16="http://schemas.microsoft.com/office/drawing/2014/main" xmlns="" id="{3FA64BC1-8ED4-40FE-B00B-FB3F5E28D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D0225CB-E3E2-4DC5-8F29-56FF09A0541F}"/>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3697551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8E95E-A30C-4062-BE4B-1FC1F1FAEC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3E746BE-7636-42DF-A991-25B9DE7A9A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0D86D29-B419-435C-BBB7-8CB74F4BBCD7}"/>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5" name="Footer Placeholder 4">
            <a:extLst>
              <a:ext uri="{FF2B5EF4-FFF2-40B4-BE49-F238E27FC236}">
                <a16:creationId xmlns:a16="http://schemas.microsoft.com/office/drawing/2014/main" xmlns="" id="{07670A90-AE84-4318-B2F9-9E03B9A9C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0B431D-04AC-4605-BD41-0140EE7BB9BC}"/>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35981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8875C-FFC2-487B-82B4-EC132A8382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21A1891-9D16-40D6-A0AC-49ECA67B24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A1396D2-5E21-4049-AC34-BC1634524C43}"/>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5" name="Footer Placeholder 4">
            <a:extLst>
              <a:ext uri="{FF2B5EF4-FFF2-40B4-BE49-F238E27FC236}">
                <a16:creationId xmlns:a16="http://schemas.microsoft.com/office/drawing/2014/main" xmlns="" id="{DE6DE0A5-0C4D-411C-823E-6F673596F3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F32E8C-7A2F-40E6-A5B3-107867DA2B70}"/>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251027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8C4A59-3188-4D3D-90DC-B11E216C44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55178D9-DE14-43A7-9C7E-D3C275B18C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B049015-954C-4F3B-99C7-B4DD9260047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51DDE09-4381-40D8-AAD3-CF488833B10C}"/>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6" name="Footer Placeholder 5">
            <a:extLst>
              <a:ext uri="{FF2B5EF4-FFF2-40B4-BE49-F238E27FC236}">
                <a16:creationId xmlns:a16="http://schemas.microsoft.com/office/drawing/2014/main" xmlns="" id="{2CAFA262-5503-4505-A5E4-A8E54F53A4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0066846-89AF-4C8B-90C2-E3063B3BD16A}"/>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387583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FC3D5-3C98-4584-874C-D18E26D9CA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BF21D5E-168A-4BCC-B29D-1D82D02B82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0B81D66-51DD-4413-9EC3-258BA2C9FF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1DB160D-2628-4D50-B87D-B9F305A22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DABA677-310C-4DAD-A6A1-9A84F3D6EF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84470B0-3EA9-44F4-9242-4484C2CD1098}"/>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8" name="Footer Placeholder 7">
            <a:extLst>
              <a:ext uri="{FF2B5EF4-FFF2-40B4-BE49-F238E27FC236}">
                <a16:creationId xmlns:a16="http://schemas.microsoft.com/office/drawing/2014/main" xmlns="" id="{432EA557-E606-4343-9E9F-E6227FEF31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18156EF-62D9-441D-8B73-95BCE964E23B}"/>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305227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ED7AB7-A4D4-4A8F-A413-CEF2D1DC49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9D3C4E3-A8CF-4A20-8298-1FCB1C016282}"/>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4" name="Footer Placeholder 3">
            <a:extLst>
              <a:ext uri="{FF2B5EF4-FFF2-40B4-BE49-F238E27FC236}">
                <a16:creationId xmlns:a16="http://schemas.microsoft.com/office/drawing/2014/main" xmlns="" id="{04ECFB6C-A32B-4B69-98F4-C73E1571C2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80440AC-74BD-4F9D-AFA4-6A338D9A2067}"/>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3926252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E608F96-A01F-4DF3-97BE-BDBEF65E8B4D}"/>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3" name="Footer Placeholder 2">
            <a:extLst>
              <a:ext uri="{FF2B5EF4-FFF2-40B4-BE49-F238E27FC236}">
                <a16:creationId xmlns:a16="http://schemas.microsoft.com/office/drawing/2014/main" xmlns="" id="{A3AE0268-0272-40CD-B11B-BCF33AAEF8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B3EDF65-3252-404A-AD09-03866F0E4B44}"/>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164999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C2A492-BE71-4EB6-BAED-456A6594F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C184B1F-CF53-4415-8393-5CBC0DE08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E38C5D8-0C6D-4964-8E67-8B3FC29D1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64C8232-9264-438D-8991-5BE3A5AA7470}"/>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6" name="Footer Placeholder 5">
            <a:extLst>
              <a:ext uri="{FF2B5EF4-FFF2-40B4-BE49-F238E27FC236}">
                <a16:creationId xmlns:a16="http://schemas.microsoft.com/office/drawing/2014/main" xmlns="" id="{743FB334-2B6C-4573-A714-97C25D7DCD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4E7E03C-7E3A-4C10-83D0-4E16F1E97586}"/>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428969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D6CB9-5257-4FF6-B3EE-20CA75643D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7D427C4-9819-4751-B56C-D2457C70B9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3B66E3F-E9AA-4E64-9311-193C2A487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8B83ACD-83F5-43F8-A33A-645409C3F815}"/>
              </a:ext>
            </a:extLst>
          </p:cNvPr>
          <p:cNvSpPr>
            <a:spLocks noGrp="1"/>
          </p:cNvSpPr>
          <p:nvPr>
            <p:ph type="dt" sz="half" idx="10"/>
          </p:nvPr>
        </p:nvSpPr>
        <p:spPr/>
        <p:txBody>
          <a:bodyPr/>
          <a:lstStyle/>
          <a:p>
            <a:fld id="{9A358A1E-0583-4F64-A539-32A1F239B94C}" type="datetimeFigureOut">
              <a:rPr lang="en-US" smtClean="0"/>
              <a:t>21-Oct-20</a:t>
            </a:fld>
            <a:endParaRPr lang="en-US"/>
          </a:p>
        </p:txBody>
      </p:sp>
      <p:sp>
        <p:nvSpPr>
          <p:cNvPr id="6" name="Footer Placeholder 5">
            <a:extLst>
              <a:ext uri="{FF2B5EF4-FFF2-40B4-BE49-F238E27FC236}">
                <a16:creationId xmlns:a16="http://schemas.microsoft.com/office/drawing/2014/main" xmlns="" id="{8CACC47B-D8B0-42F8-BBA9-A48106ADF7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5F68C1B-20CF-4C3A-A86D-7B3F7B3D214F}"/>
              </a:ext>
            </a:extLst>
          </p:cNvPr>
          <p:cNvSpPr>
            <a:spLocks noGrp="1"/>
          </p:cNvSpPr>
          <p:nvPr>
            <p:ph type="sldNum" sz="quarter" idx="12"/>
          </p:nvPr>
        </p:nvSpPr>
        <p:spPr/>
        <p:txBody>
          <a:bodyPr/>
          <a:lstStyle/>
          <a:p>
            <a:fld id="{3F49D9FC-D358-424E-B237-05A39703DCF8}" type="slidenum">
              <a:rPr lang="en-US" smtClean="0"/>
              <a:t>‹#›</a:t>
            </a:fld>
            <a:endParaRPr lang="en-US"/>
          </a:p>
        </p:txBody>
      </p:sp>
    </p:spTree>
    <p:extLst>
      <p:ext uri="{BB962C8B-B14F-4D97-AF65-F5344CB8AC3E}">
        <p14:creationId xmlns:p14="http://schemas.microsoft.com/office/powerpoint/2010/main" val="154723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A1188F7-6B97-48E0-B5EE-80B7AA0CE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915EC3A-B3BD-47C0-9069-3D2186CA74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05E9197-ACBF-48E6-95B7-C1C74E1205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58A1E-0583-4F64-A539-32A1F239B94C}" type="datetimeFigureOut">
              <a:rPr lang="en-US" smtClean="0"/>
              <a:t>21-Oct-20</a:t>
            </a:fld>
            <a:endParaRPr lang="en-US"/>
          </a:p>
        </p:txBody>
      </p:sp>
      <p:sp>
        <p:nvSpPr>
          <p:cNvPr id="5" name="Footer Placeholder 4">
            <a:extLst>
              <a:ext uri="{FF2B5EF4-FFF2-40B4-BE49-F238E27FC236}">
                <a16:creationId xmlns:a16="http://schemas.microsoft.com/office/drawing/2014/main" xmlns="" id="{15337D9D-C03A-4A01-B0AA-29C06CB1FF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B372CA3-8E6A-40BD-B9C0-BCDC61EC64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9D9FC-D358-424E-B237-05A39703DCF8}" type="slidenum">
              <a:rPr lang="en-US" smtClean="0"/>
              <a:t>‹#›</a:t>
            </a:fld>
            <a:endParaRPr lang="en-US"/>
          </a:p>
        </p:txBody>
      </p:sp>
    </p:spTree>
    <p:extLst>
      <p:ext uri="{BB962C8B-B14F-4D97-AF65-F5344CB8AC3E}">
        <p14:creationId xmlns:p14="http://schemas.microsoft.com/office/powerpoint/2010/main" val="396458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B98189-884C-474D-A75E-8D6E587EDFCD}"/>
              </a:ext>
            </a:extLst>
          </p:cNvPr>
          <p:cNvSpPr>
            <a:spLocks noGrp="1"/>
          </p:cNvSpPr>
          <p:nvPr>
            <p:ph type="ctrTitle"/>
          </p:nvPr>
        </p:nvSpPr>
        <p:spPr/>
        <p:txBody>
          <a:bodyPr/>
          <a:lstStyle/>
          <a:p>
            <a:r>
              <a:rPr lang="en-US" dirty="0"/>
              <a:t>E- Commerce and Management </a:t>
            </a:r>
          </a:p>
        </p:txBody>
      </p:sp>
      <p:sp>
        <p:nvSpPr>
          <p:cNvPr id="3" name="Subtitle 2">
            <a:extLst>
              <a:ext uri="{FF2B5EF4-FFF2-40B4-BE49-F238E27FC236}">
                <a16:creationId xmlns:a16="http://schemas.microsoft.com/office/drawing/2014/main" xmlns="" id="{A1607159-2725-4898-A14E-AFBBF8C69DD8}"/>
              </a:ext>
            </a:extLst>
          </p:cNvPr>
          <p:cNvSpPr>
            <a:spLocks noGrp="1"/>
          </p:cNvSpPr>
          <p:nvPr>
            <p:ph type="subTitle" idx="1"/>
          </p:nvPr>
        </p:nvSpPr>
        <p:spPr/>
        <p:txBody>
          <a:bodyPr/>
          <a:lstStyle/>
          <a:p>
            <a:r>
              <a:rPr lang="en-US" dirty="0" smtClean="0"/>
              <a:t>Lecture-1</a:t>
            </a:r>
            <a:endParaRPr lang="en-US" dirty="0"/>
          </a:p>
        </p:txBody>
      </p:sp>
    </p:spTree>
    <p:extLst>
      <p:ext uri="{BB962C8B-B14F-4D97-AF65-F5344CB8AC3E}">
        <p14:creationId xmlns:p14="http://schemas.microsoft.com/office/powerpoint/2010/main" val="863641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BDDC8-3D40-4AA3-9554-1E6CCAA23783}"/>
              </a:ext>
            </a:extLst>
          </p:cNvPr>
          <p:cNvSpPr>
            <a:spLocks noGrp="1"/>
          </p:cNvSpPr>
          <p:nvPr>
            <p:ph type="title"/>
          </p:nvPr>
        </p:nvSpPr>
        <p:spPr/>
        <p:txBody>
          <a:bodyPr/>
          <a:lstStyle/>
          <a:p>
            <a:r>
              <a:rPr lang="en-US" dirty="0"/>
              <a:t>What can you do with this data?</a:t>
            </a:r>
          </a:p>
        </p:txBody>
      </p:sp>
      <p:sp>
        <p:nvSpPr>
          <p:cNvPr id="3" name="Content Placeholder 2">
            <a:extLst>
              <a:ext uri="{FF2B5EF4-FFF2-40B4-BE49-F238E27FC236}">
                <a16:creationId xmlns:a16="http://schemas.microsoft.com/office/drawing/2014/main" xmlns="" id="{6306630C-6F2C-4465-A6AB-5A21331BD1B6}"/>
              </a:ext>
            </a:extLst>
          </p:cNvPr>
          <p:cNvSpPr>
            <a:spLocks noGrp="1"/>
          </p:cNvSpPr>
          <p:nvPr>
            <p:ph idx="1"/>
          </p:nvPr>
        </p:nvSpPr>
        <p:spPr/>
        <p:txBody>
          <a:bodyPr/>
          <a:lstStyle/>
          <a:p>
            <a:r>
              <a:rPr lang="en-US" dirty="0"/>
              <a:t>Rearrange your site by knowing which portions of your web site are popularly accessed and which are ignored by the users </a:t>
            </a:r>
          </a:p>
          <a:p>
            <a:r>
              <a:rPr lang="en-US" dirty="0"/>
              <a:t>Change your marketing strategy – e.g., you can introduce some promotional scheme for boosting the sale of ignored items</a:t>
            </a:r>
          </a:p>
          <a:p>
            <a:r>
              <a:rPr lang="en-US" dirty="0"/>
              <a:t> Make a mailing list – you can trace the location from where customers are visiting and prepare a mailing list for marketing purposes</a:t>
            </a:r>
          </a:p>
        </p:txBody>
      </p:sp>
    </p:spTree>
    <p:extLst>
      <p:ext uri="{BB962C8B-B14F-4D97-AF65-F5344CB8AC3E}">
        <p14:creationId xmlns:p14="http://schemas.microsoft.com/office/powerpoint/2010/main" val="122159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53F788-32CA-47C5-9A90-1233D2BD5238}"/>
              </a:ext>
            </a:extLst>
          </p:cNvPr>
          <p:cNvSpPr>
            <a:spLocks noGrp="1"/>
          </p:cNvSpPr>
          <p:nvPr>
            <p:ph type="title"/>
          </p:nvPr>
        </p:nvSpPr>
        <p:spPr/>
        <p:txBody>
          <a:bodyPr/>
          <a:lstStyle/>
          <a:p>
            <a:r>
              <a:rPr lang="en-US" dirty="0"/>
              <a:t>WHAT IS A NETWORK</a:t>
            </a:r>
          </a:p>
        </p:txBody>
      </p:sp>
      <p:sp>
        <p:nvSpPr>
          <p:cNvPr id="3" name="Content Placeholder 2">
            <a:extLst>
              <a:ext uri="{FF2B5EF4-FFF2-40B4-BE49-F238E27FC236}">
                <a16:creationId xmlns:a16="http://schemas.microsoft.com/office/drawing/2014/main" xmlns="" id="{74503DBF-1CA0-4DCD-B685-F97E04045139}"/>
              </a:ext>
            </a:extLst>
          </p:cNvPr>
          <p:cNvSpPr>
            <a:spLocks noGrp="1"/>
          </p:cNvSpPr>
          <p:nvPr>
            <p:ph idx="1"/>
          </p:nvPr>
        </p:nvSpPr>
        <p:spPr/>
        <p:txBody>
          <a:bodyPr/>
          <a:lstStyle/>
          <a:p>
            <a:r>
              <a:rPr lang="en-US" dirty="0"/>
              <a:t>A network can be anything from a simple collection of computers at one location connected through a connectivity media to the internet (a global network of networks). Local Area Network (LAN) is a </a:t>
            </a:r>
            <a:r>
              <a:rPr lang="en-US" dirty="0" err="1"/>
              <a:t>serverbased</a:t>
            </a:r>
            <a:r>
              <a:rPr lang="en-US" dirty="0"/>
              <a:t> network confined to a particular area/place. Most LANs consist of many clients and a few servers. Fig. 1 below shows a simple LAN setup:</a:t>
            </a:r>
          </a:p>
        </p:txBody>
      </p:sp>
    </p:spTree>
    <p:extLst>
      <p:ext uri="{BB962C8B-B14F-4D97-AF65-F5344CB8AC3E}">
        <p14:creationId xmlns:p14="http://schemas.microsoft.com/office/powerpoint/2010/main" val="3727702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C51E5D-B84A-4A50-94FC-FBBEF1551E47}"/>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xmlns="" id="{96BAB911-A262-4803-9BE5-486928E52693}"/>
              </a:ext>
            </a:extLst>
          </p:cNvPr>
          <p:cNvPicPr>
            <a:picLocks noGrp="1" noChangeAspect="1"/>
          </p:cNvPicPr>
          <p:nvPr>
            <p:ph idx="1"/>
          </p:nvPr>
        </p:nvPicPr>
        <p:blipFill>
          <a:blip r:embed="rId2"/>
          <a:stretch>
            <a:fillRect/>
          </a:stretch>
        </p:blipFill>
        <p:spPr>
          <a:xfrm>
            <a:off x="3738562" y="2220119"/>
            <a:ext cx="4714875" cy="3562350"/>
          </a:xfrm>
          <a:prstGeom prst="rect">
            <a:avLst/>
          </a:prstGeom>
        </p:spPr>
      </p:pic>
    </p:spTree>
    <p:extLst>
      <p:ext uri="{BB962C8B-B14F-4D97-AF65-F5344CB8AC3E}">
        <p14:creationId xmlns:p14="http://schemas.microsoft.com/office/powerpoint/2010/main" val="2694594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1F7CE0-77A5-4861-92FA-60D65560A7EE}"/>
              </a:ext>
            </a:extLst>
          </p:cNvPr>
          <p:cNvSpPr>
            <a:spLocks noGrp="1"/>
          </p:cNvSpPr>
          <p:nvPr>
            <p:ph type="title"/>
          </p:nvPr>
        </p:nvSpPr>
        <p:spPr/>
        <p:txBody>
          <a:bodyPr/>
          <a:lstStyle/>
          <a:p>
            <a:r>
              <a:rPr lang="en-US" dirty="0"/>
              <a:t>Why networking your computer</a:t>
            </a:r>
          </a:p>
        </p:txBody>
      </p:sp>
      <p:sp>
        <p:nvSpPr>
          <p:cNvPr id="3" name="Content Placeholder 2">
            <a:extLst>
              <a:ext uri="{FF2B5EF4-FFF2-40B4-BE49-F238E27FC236}">
                <a16:creationId xmlns:a16="http://schemas.microsoft.com/office/drawing/2014/main" xmlns="" id="{C1004F8C-1C96-46D2-B479-30F7C1FF25E0}"/>
              </a:ext>
            </a:extLst>
          </p:cNvPr>
          <p:cNvSpPr>
            <a:spLocks noGrp="1"/>
          </p:cNvSpPr>
          <p:nvPr>
            <p:ph idx="1"/>
          </p:nvPr>
        </p:nvSpPr>
        <p:spPr/>
        <p:txBody>
          <a:bodyPr/>
          <a:lstStyle/>
          <a:p>
            <a:r>
              <a:rPr lang="en-US" dirty="0"/>
              <a:t>We network our computers to share resources and communicate. We can do networking for: </a:t>
            </a:r>
          </a:p>
          <a:p>
            <a:r>
              <a:rPr lang="en-US" dirty="0"/>
              <a:t>File sharing</a:t>
            </a:r>
          </a:p>
          <a:p>
            <a:r>
              <a:rPr lang="en-US" dirty="0"/>
              <a:t>Hardware sharing – printer sharing, for example </a:t>
            </a:r>
          </a:p>
          <a:p>
            <a:r>
              <a:rPr lang="en-US" dirty="0"/>
              <a:t>Program sharing</a:t>
            </a:r>
          </a:p>
          <a:p>
            <a:r>
              <a:rPr lang="en-US" dirty="0"/>
              <a:t>User communication through a machine called e-mail server</a:t>
            </a:r>
          </a:p>
        </p:txBody>
      </p:sp>
    </p:spTree>
    <p:extLst>
      <p:ext uri="{BB962C8B-B14F-4D97-AF65-F5344CB8AC3E}">
        <p14:creationId xmlns:p14="http://schemas.microsoft.com/office/powerpoint/2010/main" val="331390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17B54-ED76-4B6E-8713-3A558C07399C}"/>
              </a:ext>
            </a:extLst>
          </p:cNvPr>
          <p:cNvSpPr>
            <a:spLocks noGrp="1"/>
          </p:cNvSpPr>
          <p:nvPr>
            <p:ph type="title"/>
          </p:nvPr>
        </p:nvSpPr>
        <p:spPr/>
        <p:txBody>
          <a:bodyPr/>
          <a:lstStyle/>
          <a:p>
            <a:r>
              <a:rPr lang="en-US" dirty="0"/>
              <a:t>Network protocol</a:t>
            </a:r>
          </a:p>
        </p:txBody>
      </p:sp>
      <p:sp>
        <p:nvSpPr>
          <p:cNvPr id="3" name="Content Placeholder 2">
            <a:extLst>
              <a:ext uri="{FF2B5EF4-FFF2-40B4-BE49-F238E27FC236}">
                <a16:creationId xmlns:a16="http://schemas.microsoft.com/office/drawing/2014/main" xmlns="" id="{1DA48C59-A988-4107-8A5D-2F0BE3940238}"/>
              </a:ext>
            </a:extLst>
          </p:cNvPr>
          <p:cNvSpPr>
            <a:spLocks noGrp="1"/>
          </p:cNvSpPr>
          <p:nvPr>
            <p:ph idx="1"/>
          </p:nvPr>
        </p:nvSpPr>
        <p:spPr/>
        <p:txBody>
          <a:bodyPr/>
          <a:lstStyle/>
          <a:p>
            <a:r>
              <a:rPr lang="en-US" dirty="0"/>
              <a:t>Network protocols are those standard rules using which computers on a network communicate and exchange data with each other. A group of protocols that prepare the data for communication on the network is called the Protocol stack.</a:t>
            </a:r>
          </a:p>
        </p:txBody>
      </p:sp>
    </p:spTree>
    <p:extLst>
      <p:ext uri="{BB962C8B-B14F-4D97-AF65-F5344CB8AC3E}">
        <p14:creationId xmlns:p14="http://schemas.microsoft.com/office/powerpoint/2010/main" val="3889332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C7432C-102D-4138-ABB5-E95840FF73F4}"/>
              </a:ext>
            </a:extLst>
          </p:cNvPr>
          <p:cNvSpPr>
            <a:spLocks noGrp="1"/>
          </p:cNvSpPr>
          <p:nvPr>
            <p:ph type="title"/>
          </p:nvPr>
        </p:nvSpPr>
        <p:spPr/>
        <p:txBody>
          <a:bodyPr/>
          <a:lstStyle/>
          <a:p>
            <a:r>
              <a:rPr lang="en-US" dirty="0"/>
              <a:t>International organization for standard’s (ISO) model</a:t>
            </a:r>
          </a:p>
        </p:txBody>
      </p:sp>
      <p:sp>
        <p:nvSpPr>
          <p:cNvPr id="3" name="Content Placeholder 2">
            <a:extLst>
              <a:ext uri="{FF2B5EF4-FFF2-40B4-BE49-F238E27FC236}">
                <a16:creationId xmlns:a16="http://schemas.microsoft.com/office/drawing/2014/main" xmlns="" id="{694AE0E0-BB78-470A-960E-2613CF6195E2}"/>
              </a:ext>
            </a:extLst>
          </p:cNvPr>
          <p:cNvSpPr>
            <a:spLocks noGrp="1"/>
          </p:cNvSpPr>
          <p:nvPr>
            <p:ph idx="1"/>
          </p:nvPr>
        </p:nvSpPr>
        <p:spPr/>
        <p:txBody>
          <a:bodyPr>
            <a:normAutofit fontScale="92500" lnSpcReduction="10000"/>
          </a:bodyPr>
          <a:lstStyle/>
          <a:p>
            <a:r>
              <a:rPr lang="en-US" dirty="0"/>
              <a:t>In 1970’s came ISO’s OSI model – a conceptual model for network communications. OSI stands for Open System Interconnection Reference Model and it proposes a 7 layer architecture. Each layer (except physical layer) at the sending machine sends instructions through its header to the receiving machine as to how the accompanying data be interpreted or treated by the receiving machine. Header is a piece of which is attached to the data at its beginning by each layer except the physical layer. The process of moving the data down the OSI Protocol stack at the sending machine is called Encapsulation, and the process of moving the data up the OSI stack at the receiving side is called De-encapsulation. Fig. 2 below shows names of the 7 layers of the OSI model which are numbered from bottom up.</a:t>
            </a:r>
          </a:p>
        </p:txBody>
      </p:sp>
    </p:spTree>
    <p:extLst>
      <p:ext uri="{BB962C8B-B14F-4D97-AF65-F5344CB8AC3E}">
        <p14:creationId xmlns:p14="http://schemas.microsoft.com/office/powerpoint/2010/main" val="2144873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62CBAF-768E-442D-8ABA-A0CDFCF7E12B}"/>
              </a:ext>
            </a:extLst>
          </p:cNvPr>
          <p:cNvSpPr>
            <a:spLocks noGrp="1"/>
          </p:cNvSpPr>
          <p:nvPr>
            <p:ph type="title"/>
          </p:nvPr>
        </p:nvSpPr>
        <p:spPr/>
        <p:txBody>
          <a:bodyPr/>
          <a:lstStyle/>
          <a:p>
            <a:r>
              <a:rPr lang="en-US" dirty="0"/>
              <a:t>ISO OSI Model</a:t>
            </a:r>
          </a:p>
        </p:txBody>
      </p:sp>
      <p:pic>
        <p:nvPicPr>
          <p:cNvPr id="4" name="Content Placeholder 3">
            <a:extLst>
              <a:ext uri="{FF2B5EF4-FFF2-40B4-BE49-F238E27FC236}">
                <a16:creationId xmlns:a16="http://schemas.microsoft.com/office/drawing/2014/main" xmlns="" id="{7E7C975E-0089-45F1-B79B-739573B0792D}"/>
              </a:ext>
            </a:extLst>
          </p:cNvPr>
          <p:cNvPicPr>
            <a:picLocks noGrp="1" noChangeAspect="1"/>
          </p:cNvPicPr>
          <p:nvPr>
            <p:ph idx="1"/>
          </p:nvPr>
        </p:nvPicPr>
        <p:blipFill>
          <a:blip r:embed="rId2"/>
          <a:stretch>
            <a:fillRect/>
          </a:stretch>
        </p:blipFill>
        <p:spPr>
          <a:xfrm>
            <a:off x="3709987" y="2210594"/>
            <a:ext cx="4772025" cy="3581400"/>
          </a:xfrm>
          <a:prstGeom prst="rect">
            <a:avLst/>
          </a:prstGeom>
        </p:spPr>
      </p:pic>
    </p:spTree>
    <p:extLst>
      <p:ext uri="{BB962C8B-B14F-4D97-AF65-F5344CB8AC3E}">
        <p14:creationId xmlns:p14="http://schemas.microsoft.com/office/powerpoint/2010/main" val="596783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E0FF78-7131-4A08-8875-B28A6A759FA6}"/>
              </a:ext>
            </a:extLst>
          </p:cNvPr>
          <p:cNvSpPr>
            <a:spLocks noGrp="1"/>
          </p:cNvSpPr>
          <p:nvPr>
            <p:ph type="title"/>
          </p:nvPr>
        </p:nvSpPr>
        <p:spPr/>
        <p:txBody>
          <a:bodyPr/>
          <a:lstStyle/>
          <a:p>
            <a:r>
              <a:rPr lang="en-US" dirty="0"/>
              <a:t>OSI Layers</a:t>
            </a:r>
          </a:p>
        </p:txBody>
      </p:sp>
      <p:sp>
        <p:nvSpPr>
          <p:cNvPr id="3" name="Content Placeholder 2">
            <a:extLst>
              <a:ext uri="{FF2B5EF4-FFF2-40B4-BE49-F238E27FC236}">
                <a16:creationId xmlns:a16="http://schemas.microsoft.com/office/drawing/2014/main" xmlns="" id="{10FD73CD-4CC6-409D-AB3F-54B1A35B5E87}"/>
              </a:ext>
            </a:extLst>
          </p:cNvPr>
          <p:cNvSpPr>
            <a:spLocks noGrp="1"/>
          </p:cNvSpPr>
          <p:nvPr>
            <p:ph idx="1"/>
          </p:nvPr>
        </p:nvSpPr>
        <p:spPr/>
        <p:txBody>
          <a:bodyPr/>
          <a:lstStyle/>
          <a:p>
            <a:r>
              <a:rPr lang="en-US" dirty="0"/>
              <a:t>Application layer</a:t>
            </a:r>
          </a:p>
          <a:p>
            <a:pPr lvl="1"/>
            <a:r>
              <a:rPr lang="en-US" dirty="0"/>
              <a:t> It sits at top of the OSI model. Requests related to file transfer and database queries are handled by this layer. Two very important protocols, namely, HTTP and FTP (file transfer protocol) operate at this layer.</a:t>
            </a:r>
          </a:p>
          <a:p>
            <a:r>
              <a:rPr lang="en-US" dirty="0"/>
              <a:t> Presentation layer</a:t>
            </a:r>
          </a:p>
          <a:p>
            <a:pPr lvl="1"/>
            <a:r>
              <a:rPr lang="en-US" dirty="0"/>
              <a:t> It is the translator of the OSI model. It provides instructions through its header that how the accompanying data should be formatted by the receiving machine. MIME-multipurpose internet mail extensions protocol operates at this layer to define file formats and data types</a:t>
            </a:r>
          </a:p>
        </p:txBody>
      </p:sp>
    </p:spTree>
    <p:extLst>
      <p:ext uri="{BB962C8B-B14F-4D97-AF65-F5344CB8AC3E}">
        <p14:creationId xmlns:p14="http://schemas.microsoft.com/office/powerpoint/2010/main" val="2781015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AB5717-CE83-4711-A7E7-2C0A81EE8DFD}"/>
              </a:ext>
            </a:extLst>
          </p:cNvPr>
          <p:cNvSpPr>
            <a:spLocks noGrp="1"/>
          </p:cNvSpPr>
          <p:nvPr>
            <p:ph type="title"/>
          </p:nvPr>
        </p:nvSpPr>
        <p:spPr/>
        <p:txBody>
          <a:bodyPr/>
          <a:lstStyle/>
          <a:p>
            <a:r>
              <a:rPr lang="en-US" dirty="0"/>
              <a:t>OSI Layers</a:t>
            </a:r>
          </a:p>
        </p:txBody>
      </p:sp>
      <p:sp>
        <p:nvSpPr>
          <p:cNvPr id="3" name="Content Placeholder 2">
            <a:extLst>
              <a:ext uri="{FF2B5EF4-FFF2-40B4-BE49-F238E27FC236}">
                <a16:creationId xmlns:a16="http://schemas.microsoft.com/office/drawing/2014/main" xmlns="" id="{5AC9D746-36E9-41E7-B0B6-7B3EC5C391A8}"/>
              </a:ext>
            </a:extLst>
          </p:cNvPr>
          <p:cNvSpPr>
            <a:spLocks noGrp="1"/>
          </p:cNvSpPr>
          <p:nvPr>
            <p:ph idx="1"/>
          </p:nvPr>
        </p:nvSpPr>
        <p:spPr/>
        <p:txBody>
          <a:bodyPr>
            <a:normAutofit/>
          </a:bodyPr>
          <a:lstStyle/>
          <a:p>
            <a:r>
              <a:rPr lang="en-US" dirty="0"/>
              <a:t>Session layer </a:t>
            </a:r>
          </a:p>
          <a:p>
            <a:pPr lvl="1"/>
            <a:r>
              <a:rPr lang="en-US" dirty="0"/>
              <a:t>It provides instructions about the nature of communication link between the sending and receiving machine during a session. A combination of protocols called Session Protocol Data Units work at this layer. Three modes of communication are simplex, half-duplex and full-duplex. Simplex means communication in one direction only. Half-duplex means communication in two directions but one party can send data at a time. Full-duplex means communication in two directions while both parties are able to send data simultaneously. It also places special checkpoints on data packets to trace any lost packets.</a:t>
            </a:r>
          </a:p>
        </p:txBody>
      </p:sp>
    </p:spTree>
    <p:extLst>
      <p:ext uri="{BB962C8B-B14F-4D97-AF65-F5344CB8AC3E}">
        <p14:creationId xmlns:p14="http://schemas.microsoft.com/office/powerpoint/2010/main" val="1771094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5A172F-6E2F-49B7-B229-2B60B62DA62C}"/>
              </a:ext>
            </a:extLst>
          </p:cNvPr>
          <p:cNvSpPr>
            <a:spLocks noGrp="1"/>
          </p:cNvSpPr>
          <p:nvPr>
            <p:ph type="title"/>
          </p:nvPr>
        </p:nvSpPr>
        <p:spPr/>
        <p:txBody>
          <a:bodyPr/>
          <a:lstStyle/>
          <a:p>
            <a:r>
              <a:rPr lang="en-US" dirty="0"/>
              <a:t>OSI Layers</a:t>
            </a:r>
          </a:p>
        </p:txBody>
      </p:sp>
      <p:sp>
        <p:nvSpPr>
          <p:cNvPr id="3" name="Content Placeholder 2">
            <a:extLst>
              <a:ext uri="{FF2B5EF4-FFF2-40B4-BE49-F238E27FC236}">
                <a16:creationId xmlns:a16="http://schemas.microsoft.com/office/drawing/2014/main" xmlns="" id="{A196B613-32C1-4D09-995F-D93EEFA4C0D7}"/>
              </a:ext>
            </a:extLst>
          </p:cNvPr>
          <p:cNvSpPr>
            <a:spLocks noGrp="1"/>
          </p:cNvSpPr>
          <p:nvPr>
            <p:ph idx="1"/>
          </p:nvPr>
        </p:nvSpPr>
        <p:spPr/>
        <p:txBody>
          <a:bodyPr>
            <a:normAutofit/>
          </a:bodyPr>
          <a:lstStyle/>
          <a:p>
            <a:r>
              <a:rPr lang="en-US" dirty="0"/>
              <a:t>Transport layer</a:t>
            </a:r>
          </a:p>
          <a:p>
            <a:pPr lvl="1"/>
            <a:r>
              <a:rPr lang="en-US" dirty="0"/>
              <a:t> TCP (Transmission Control Protocol) or UDP (User Datagram Protocol) operate at this layer. It has two functions. It converts the data into data packets. Secondly, it is responsible for flow control of data. TCP is more reliable as it is acknowledgment based as opposed to UDP which does not use any system of acknowledgment for the delivery of data packets. </a:t>
            </a:r>
          </a:p>
          <a:p>
            <a:r>
              <a:rPr lang="en-US" dirty="0"/>
              <a:t>Network layer</a:t>
            </a:r>
          </a:p>
          <a:p>
            <a:pPr lvl="1"/>
            <a:r>
              <a:rPr lang="en-US" dirty="0"/>
              <a:t> It is responsible for providing IP addresses on data packets using IP protocol. Routing Information Protocol (RIP) also operates here which enables routers to build their routing table. Another protocol, Address Resolution Protocol (ARP) is also designed to operate at network layer. </a:t>
            </a:r>
          </a:p>
        </p:txBody>
      </p:sp>
    </p:spTree>
    <p:extLst>
      <p:ext uri="{BB962C8B-B14F-4D97-AF65-F5344CB8AC3E}">
        <p14:creationId xmlns:p14="http://schemas.microsoft.com/office/powerpoint/2010/main" val="209415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231D1-2AFE-4439-BF01-FC687F8C10B5}"/>
              </a:ext>
            </a:extLst>
          </p:cNvPr>
          <p:cNvSpPr>
            <a:spLocks noGrp="1"/>
          </p:cNvSpPr>
          <p:nvPr>
            <p:ph type="title"/>
          </p:nvPr>
        </p:nvSpPr>
        <p:spPr/>
        <p:txBody>
          <a:bodyPr/>
          <a:lstStyle/>
          <a:p>
            <a:r>
              <a:rPr lang="en-US" dirty="0"/>
              <a:t>E-Commerce definition</a:t>
            </a:r>
          </a:p>
        </p:txBody>
      </p:sp>
      <p:sp>
        <p:nvSpPr>
          <p:cNvPr id="3" name="Content Placeholder 2">
            <a:extLst>
              <a:ext uri="{FF2B5EF4-FFF2-40B4-BE49-F238E27FC236}">
                <a16:creationId xmlns:a16="http://schemas.microsoft.com/office/drawing/2014/main" xmlns="" id="{6CC76720-E9A8-438C-A68D-F5657413D7D7}"/>
              </a:ext>
            </a:extLst>
          </p:cNvPr>
          <p:cNvSpPr>
            <a:spLocks noGrp="1"/>
          </p:cNvSpPr>
          <p:nvPr>
            <p:ph idx="1"/>
          </p:nvPr>
        </p:nvSpPr>
        <p:spPr/>
        <p:txBody>
          <a:bodyPr/>
          <a:lstStyle/>
          <a:p>
            <a:r>
              <a:rPr lang="en-US" dirty="0"/>
              <a:t>Electronic commerce is an emerging concept that describes the process of buying and selling or exchanging of products, services and information via computer networks including the internet </a:t>
            </a:r>
          </a:p>
        </p:txBody>
      </p:sp>
    </p:spTree>
    <p:extLst>
      <p:ext uri="{BB962C8B-B14F-4D97-AF65-F5344CB8AC3E}">
        <p14:creationId xmlns:p14="http://schemas.microsoft.com/office/powerpoint/2010/main" val="3457945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EFFF3-AC80-4091-BDDC-2D45BB9AF799}"/>
              </a:ext>
            </a:extLst>
          </p:cNvPr>
          <p:cNvSpPr>
            <a:spLocks noGrp="1"/>
          </p:cNvSpPr>
          <p:nvPr>
            <p:ph type="title"/>
          </p:nvPr>
        </p:nvSpPr>
        <p:spPr/>
        <p:txBody>
          <a:bodyPr/>
          <a:lstStyle/>
          <a:p>
            <a:r>
              <a:rPr lang="en-US" dirty="0"/>
              <a:t>OSI Layers</a:t>
            </a:r>
          </a:p>
        </p:txBody>
      </p:sp>
      <p:sp>
        <p:nvSpPr>
          <p:cNvPr id="3" name="Content Placeholder 2">
            <a:extLst>
              <a:ext uri="{FF2B5EF4-FFF2-40B4-BE49-F238E27FC236}">
                <a16:creationId xmlns:a16="http://schemas.microsoft.com/office/drawing/2014/main" xmlns="" id="{548C8B6A-8171-48FE-A352-F7F8E3965186}"/>
              </a:ext>
            </a:extLst>
          </p:cNvPr>
          <p:cNvSpPr>
            <a:spLocks noGrp="1"/>
          </p:cNvSpPr>
          <p:nvPr>
            <p:ph idx="1"/>
          </p:nvPr>
        </p:nvSpPr>
        <p:spPr/>
        <p:txBody>
          <a:bodyPr>
            <a:normAutofit/>
          </a:bodyPr>
          <a:lstStyle/>
          <a:p>
            <a:r>
              <a:rPr lang="en-US" dirty="0"/>
              <a:t>Data link layer</a:t>
            </a:r>
          </a:p>
          <a:p>
            <a:pPr lvl="1"/>
            <a:r>
              <a:rPr lang="en-US" dirty="0"/>
              <a:t> It places data packets into data frames. Network Interface Card Drivers/Protocols operate at this layer. It is used to identify MAC or hardware address of computer machines. A mathematical calculation, Cyclical Redundancy Check (CRC), takes place here to confirm integrity of data frames. 		</a:t>
            </a:r>
          </a:p>
          <a:p>
            <a:r>
              <a:rPr lang="en-US" dirty="0"/>
              <a:t>Physical layer </a:t>
            </a:r>
          </a:p>
          <a:p>
            <a:pPr lvl="1"/>
            <a:r>
              <a:rPr lang="en-US" dirty="0"/>
              <a:t>It has got no header. All information including the header information is converted into binary data at this layer. It results into the generation of electric signals as 1s and 0s are queued up and travel along the connectivity media to the receiving side. </a:t>
            </a:r>
          </a:p>
        </p:txBody>
      </p:sp>
    </p:spTree>
    <p:extLst>
      <p:ext uri="{BB962C8B-B14F-4D97-AF65-F5344CB8AC3E}">
        <p14:creationId xmlns:p14="http://schemas.microsoft.com/office/powerpoint/2010/main" val="2922195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FBCA3C-DC6E-4623-8499-C56FAB94B517}"/>
              </a:ext>
            </a:extLst>
          </p:cNvPr>
          <p:cNvSpPr>
            <a:spLocks noGrp="1"/>
          </p:cNvSpPr>
          <p:nvPr>
            <p:ph type="title"/>
          </p:nvPr>
        </p:nvSpPr>
        <p:spPr/>
        <p:txBody>
          <a:bodyPr/>
          <a:lstStyle/>
          <a:p>
            <a:r>
              <a:rPr lang="en-US" dirty="0"/>
              <a:t>Internet layers- TCP/IP stack</a:t>
            </a:r>
          </a:p>
        </p:txBody>
      </p:sp>
      <p:sp>
        <p:nvSpPr>
          <p:cNvPr id="3" name="Content Placeholder 2">
            <a:extLst>
              <a:ext uri="{FF2B5EF4-FFF2-40B4-BE49-F238E27FC236}">
                <a16:creationId xmlns:a16="http://schemas.microsoft.com/office/drawing/2014/main" xmlns="" id="{7D149670-2EBE-48D3-A7F8-FD36CF3DB512}"/>
              </a:ext>
            </a:extLst>
          </p:cNvPr>
          <p:cNvSpPr>
            <a:spLocks noGrp="1"/>
          </p:cNvSpPr>
          <p:nvPr>
            <p:ph idx="1"/>
          </p:nvPr>
        </p:nvSpPr>
        <p:spPr/>
        <p:txBody>
          <a:bodyPr/>
          <a:lstStyle/>
          <a:p>
            <a:r>
              <a:rPr lang="en-US" dirty="0"/>
              <a:t>Internet communication model (TCP/IP Stack) proposes a 4 layer architecture. Following are the names of internet layers that map with the OSI model’s layers: </a:t>
            </a:r>
          </a:p>
          <a:p>
            <a:r>
              <a:rPr lang="en-US" dirty="0"/>
              <a:t>Application layer is equivalent to OSI model’s Application, Presentation and Session layers </a:t>
            </a:r>
          </a:p>
          <a:p>
            <a:r>
              <a:rPr lang="en-US" dirty="0"/>
              <a:t>Host-to-Host Layer is equivalent to OSI model’s Transport layer</a:t>
            </a:r>
          </a:p>
          <a:p>
            <a:r>
              <a:rPr lang="en-US" dirty="0"/>
              <a:t>Internet layer is equivalent to OSI model’s</a:t>
            </a:r>
          </a:p>
          <a:p>
            <a:r>
              <a:rPr lang="en-US" dirty="0"/>
              <a:t> Network layer Network Access layer is equivalent to OSI model’s data link layer </a:t>
            </a:r>
          </a:p>
        </p:txBody>
      </p:sp>
    </p:spTree>
    <p:extLst>
      <p:ext uri="{BB962C8B-B14F-4D97-AF65-F5344CB8AC3E}">
        <p14:creationId xmlns:p14="http://schemas.microsoft.com/office/powerpoint/2010/main" val="1759004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screenshot of a cell phone&#10;&#10;Description automatically generated">
            <a:extLst>
              <a:ext uri="{FF2B5EF4-FFF2-40B4-BE49-F238E27FC236}">
                <a16:creationId xmlns:a16="http://schemas.microsoft.com/office/drawing/2014/main" xmlns="" id="{679B4B5C-FAA8-4E5A-93E8-5AC96CD112E4}"/>
              </a:ext>
            </a:extLst>
          </p:cNvPr>
          <p:cNvPicPr>
            <a:picLocks noGrp="1" noChangeAspect="1"/>
          </p:cNvPicPr>
          <p:nvPr>
            <p:ph idx="1"/>
          </p:nvPr>
        </p:nvPicPr>
        <p:blipFill>
          <a:blip r:embed="rId2"/>
          <a:stretch>
            <a:fillRect/>
          </a:stretch>
        </p:blipFill>
        <p:spPr>
          <a:xfrm>
            <a:off x="2478424" y="643467"/>
            <a:ext cx="7235152" cy="5571066"/>
          </a:xfrm>
          <a:prstGeom prst="rect">
            <a:avLst/>
          </a:prstGeom>
        </p:spPr>
      </p:pic>
    </p:spTree>
    <p:extLst>
      <p:ext uri="{BB962C8B-B14F-4D97-AF65-F5344CB8AC3E}">
        <p14:creationId xmlns:p14="http://schemas.microsoft.com/office/powerpoint/2010/main" val="2093577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screenshot of text&#10;&#10;Description automatically generated">
            <a:extLst>
              <a:ext uri="{FF2B5EF4-FFF2-40B4-BE49-F238E27FC236}">
                <a16:creationId xmlns:a16="http://schemas.microsoft.com/office/drawing/2014/main" xmlns="" id="{50AB19EF-A9A2-43D0-A788-D9A5CC0F7B0B}"/>
              </a:ext>
            </a:extLst>
          </p:cNvPr>
          <p:cNvPicPr>
            <a:picLocks noGrp="1" noChangeAspect="1"/>
          </p:cNvPicPr>
          <p:nvPr>
            <p:ph idx="1"/>
          </p:nvPr>
        </p:nvPicPr>
        <p:blipFill>
          <a:blip r:embed="rId2"/>
          <a:stretch>
            <a:fillRect/>
          </a:stretch>
        </p:blipFill>
        <p:spPr>
          <a:xfrm>
            <a:off x="2186479" y="643466"/>
            <a:ext cx="7819041" cy="5571067"/>
          </a:xfrm>
          <a:prstGeom prst="rect">
            <a:avLst/>
          </a:prstGeom>
        </p:spPr>
      </p:pic>
    </p:spTree>
    <p:extLst>
      <p:ext uri="{BB962C8B-B14F-4D97-AF65-F5344CB8AC3E}">
        <p14:creationId xmlns:p14="http://schemas.microsoft.com/office/powerpoint/2010/main" val="3118328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3C95B3-33FB-4E58-A883-AE377036BAB7}"/>
              </a:ext>
            </a:extLst>
          </p:cNvPr>
          <p:cNvSpPr>
            <a:spLocks noGrp="1"/>
          </p:cNvSpPr>
          <p:nvPr>
            <p:ph type="title"/>
          </p:nvPr>
        </p:nvSpPr>
        <p:spPr/>
        <p:txBody>
          <a:bodyPr/>
          <a:lstStyle/>
          <a:p>
            <a:r>
              <a:rPr lang="en-US" b="1" dirty="0"/>
              <a:t>IP addressing</a:t>
            </a:r>
            <a:endParaRPr lang="en-US" dirty="0"/>
          </a:p>
        </p:txBody>
      </p:sp>
      <p:sp>
        <p:nvSpPr>
          <p:cNvPr id="3" name="Content Placeholder 2">
            <a:extLst>
              <a:ext uri="{FF2B5EF4-FFF2-40B4-BE49-F238E27FC236}">
                <a16:creationId xmlns:a16="http://schemas.microsoft.com/office/drawing/2014/main" xmlns="" id="{4FA5A720-15F1-43C8-81AA-5EB33B09061E}"/>
              </a:ext>
            </a:extLst>
          </p:cNvPr>
          <p:cNvSpPr>
            <a:spLocks noGrp="1"/>
          </p:cNvSpPr>
          <p:nvPr>
            <p:ph idx="1"/>
          </p:nvPr>
        </p:nvSpPr>
        <p:spPr/>
        <p:txBody>
          <a:bodyPr/>
          <a:lstStyle/>
          <a:p>
            <a:r>
              <a:rPr lang="en-US" dirty="0"/>
              <a:t>It is the logical addressing scheme used to identify computer machines on the internet. Each computer has a</a:t>
            </a:r>
            <a:br>
              <a:rPr lang="en-US" dirty="0"/>
            </a:br>
            <a:r>
              <a:rPr lang="en-US" dirty="0"/>
              <a:t>unique IP address provided by IP protocol for a given session. It is represented by four decimal numbers</a:t>
            </a:r>
            <a:br>
              <a:rPr lang="en-US" dirty="0"/>
            </a:br>
            <a:r>
              <a:rPr lang="en-US" dirty="0"/>
              <a:t>separated by a period </a:t>
            </a:r>
            <a:r>
              <a:rPr lang="en-US" dirty="0" err="1"/>
              <a:t>e.g</a:t>
            </a:r>
            <a:r>
              <a:rPr lang="en-US" dirty="0"/>
              <a:t>, 140.57.220.200 (see Fig. 5 below). Computers see this information as a stream of</a:t>
            </a:r>
            <a:br>
              <a:rPr lang="en-US" dirty="0"/>
            </a:br>
            <a:r>
              <a:rPr lang="en-US" dirty="0"/>
              <a:t>32 bits. </a:t>
            </a:r>
            <a:br>
              <a:rPr lang="en-US" dirty="0"/>
            </a:br>
            <a:endParaRPr lang="en-US" dirty="0"/>
          </a:p>
        </p:txBody>
      </p:sp>
    </p:spTree>
    <p:extLst>
      <p:ext uri="{BB962C8B-B14F-4D97-AF65-F5344CB8AC3E}">
        <p14:creationId xmlns:p14="http://schemas.microsoft.com/office/powerpoint/2010/main" val="2083166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picture containing electronics&#10;&#10;Description automatically generated">
            <a:extLst>
              <a:ext uri="{FF2B5EF4-FFF2-40B4-BE49-F238E27FC236}">
                <a16:creationId xmlns:a16="http://schemas.microsoft.com/office/drawing/2014/main" xmlns="" id="{3E88C45D-465F-42EC-9200-F75AC264DA18}"/>
              </a:ext>
            </a:extLst>
          </p:cNvPr>
          <p:cNvPicPr>
            <a:picLocks noGrp="1" noChangeAspect="1"/>
          </p:cNvPicPr>
          <p:nvPr>
            <p:ph idx="1"/>
          </p:nvPr>
        </p:nvPicPr>
        <p:blipFill>
          <a:blip r:embed="rId2"/>
          <a:stretch>
            <a:fillRect/>
          </a:stretch>
        </p:blipFill>
        <p:spPr>
          <a:xfrm>
            <a:off x="1999628" y="643466"/>
            <a:ext cx="8192744" cy="5571067"/>
          </a:xfrm>
          <a:prstGeom prst="rect">
            <a:avLst/>
          </a:prstGeom>
        </p:spPr>
      </p:pic>
    </p:spTree>
    <p:extLst>
      <p:ext uri="{BB962C8B-B14F-4D97-AF65-F5344CB8AC3E}">
        <p14:creationId xmlns:p14="http://schemas.microsoft.com/office/powerpoint/2010/main" val="1565855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screenshot of a cell phone&#10;&#10;Description automatically generated">
            <a:extLst>
              <a:ext uri="{FF2B5EF4-FFF2-40B4-BE49-F238E27FC236}">
                <a16:creationId xmlns:a16="http://schemas.microsoft.com/office/drawing/2014/main" xmlns="" id="{3D8CBF9A-1B20-4958-9399-6B15B4B0E127}"/>
              </a:ext>
            </a:extLst>
          </p:cNvPr>
          <p:cNvPicPr>
            <a:picLocks noGrp="1" noChangeAspect="1"/>
          </p:cNvPicPr>
          <p:nvPr>
            <p:ph idx="1"/>
          </p:nvPr>
        </p:nvPicPr>
        <p:blipFill>
          <a:blip r:embed="rId2"/>
          <a:stretch>
            <a:fillRect/>
          </a:stretch>
        </p:blipFill>
        <p:spPr>
          <a:xfrm>
            <a:off x="2635710" y="643466"/>
            <a:ext cx="6920580" cy="5571067"/>
          </a:xfrm>
          <a:prstGeom prst="rect">
            <a:avLst/>
          </a:prstGeom>
        </p:spPr>
      </p:pic>
    </p:spTree>
    <p:extLst>
      <p:ext uri="{BB962C8B-B14F-4D97-AF65-F5344CB8AC3E}">
        <p14:creationId xmlns:p14="http://schemas.microsoft.com/office/powerpoint/2010/main" val="3253072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screenshot of a computer&#10;&#10;Description automatically generated">
            <a:extLst>
              <a:ext uri="{FF2B5EF4-FFF2-40B4-BE49-F238E27FC236}">
                <a16:creationId xmlns:a16="http://schemas.microsoft.com/office/drawing/2014/main" xmlns="" id="{235706DF-5124-4995-B11A-062B432F3E17}"/>
              </a:ext>
            </a:extLst>
          </p:cNvPr>
          <p:cNvPicPr>
            <a:picLocks noGrp="1" noChangeAspect="1"/>
          </p:cNvPicPr>
          <p:nvPr>
            <p:ph idx="1"/>
          </p:nvPr>
        </p:nvPicPr>
        <p:blipFill>
          <a:blip r:embed="rId2"/>
          <a:stretch>
            <a:fillRect/>
          </a:stretch>
        </p:blipFill>
        <p:spPr>
          <a:xfrm>
            <a:off x="2536212" y="643466"/>
            <a:ext cx="7119575" cy="5571067"/>
          </a:xfrm>
          <a:prstGeom prst="rect">
            <a:avLst/>
          </a:prstGeom>
        </p:spPr>
      </p:pic>
    </p:spTree>
    <p:extLst>
      <p:ext uri="{BB962C8B-B14F-4D97-AF65-F5344CB8AC3E}">
        <p14:creationId xmlns:p14="http://schemas.microsoft.com/office/powerpoint/2010/main" val="2038574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close up of a logo&#10;&#10;Description automatically generated">
            <a:extLst>
              <a:ext uri="{FF2B5EF4-FFF2-40B4-BE49-F238E27FC236}">
                <a16:creationId xmlns:a16="http://schemas.microsoft.com/office/drawing/2014/main" xmlns="" id="{DA414922-49D9-43DF-BF72-1DACD2F66FC1}"/>
              </a:ext>
            </a:extLst>
          </p:cNvPr>
          <p:cNvPicPr>
            <a:picLocks noGrp="1" noChangeAspect="1"/>
          </p:cNvPicPr>
          <p:nvPr>
            <p:ph idx="1"/>
          </p:nvPr>
        </p:nvPicPr>
        <p:blipFill>
          <a:blip r:embed="rId2"/>
          <a:stretch>
            <a:fillRect/>
          </a:stretch>
        </p:blipFill>
        <p:spPr>
          <a:xfrm>
            <a:off x="1709333" y="643466"/>
            <a:ext cx="8773333" cy="5571067"/>
          </a:xfrm>
          <a:prstGeom prst="rect">
            <a:avLst/>
          </a:prstGeom>
        </p:spPr>
      </p:pic>
    </p:spTree>
    <p:extLst>
      <p:ext uri="{BB962C8B-B14F-4D97-AF65-F5344CB8AC3E}">
        <p14:creationId xmlns:p14="http://schemas.microsoft.com/office/powerpoint/2010/main" val="740351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EC26DB-FE7E-4B93-9E2C-79FF3A7DCA2D}"/>
              </a:ext>
            </a:extLst>
          </p:cNvPr>
          <p:cNvSpPr>
            <a:spLocks noGrp="1"/>
          </p:cNvSpPr>
          <p:nvPr>
            <p:ph type="title"/>
          </p:nvPr>
        </p:nvSpPr>
        <p:spPr/>
        <p:txBody>
          <a:bodyPr/>
          <a:lstStyle/>
          <a:p>
            <a:r>
              <a:rPr lang="en-US" b="1" dirty="0"/>
              <a:t>Classes of IP address</a:t>
            </a:r>
            <a:endParaRPr lang="en-US" dirty="0"/>
          </a:p>
        </p:txBody>
      </p:sp>
      <p:sp>
        <p:nvSpPr>
          <p:cNvPr id="3" name="Content Placeholder 2">
            <a:extLst>
              <a:ext uri="{FF2B5EF4-FFF2-40B4-BE49-F238E27FC236}">
                <a16:creationId xmlns:a16="http://schemas.microsoft.com/office/drawing/2014/main" xmlns="" id="{DEF6D9A9-F26E-4F58-8772-C09977FA825C}"/>
              </a:ext>
            </a:extLst>
          </p:cNvPr>
          <p:cNvSpPr>
            <a:spLocks noGrp="1"/>
          </p:cNvSpPr>
          <p:nvPr>
            <p:ph idx="1"/>
          </p:nvPr>
        </p:nvSpPr>
        <p:spPr/>
        <p:txBody>
          <a:bodyPr/>
          <a:lstStyle/>
          <a:p>
            <a:r>
              <a:rPr lang="en-US" dirty="0"/>
              <a:t>There are five classes of IP addresses, namely, A, B, C, D and E. Classes A, B and C are for general public</a:t>
            </a:r>
            <a:br>
              <a:rPr lang="en-US" dirty="0"/>
            </a:br>
            <a:r>
              <a:rPr lang="en-US" dirty="0"/>
              <a:t>use, whereas Classes D and E are used by people belonging to certain special groups. To find which class a</a:t>
            </a:r>
            <a:br>
              <a:rPr lang="en-US" dirty="0"/>
            </a:br>
            <a:r>
              <a:rPr lang="en-US" dirty="0"/>
              <a:t>particular IP address belongs to, the rule is to look at the number in the first byte. If this number falls</a:t>
            </a:r>
            <a:br>
              <a:rPr lang="en-US" dirty="0"/>
            </a:br>
            <a:r>
              <a:rPr lang="en-US" dirty="0"/>
              <a:t>within the calculated range of a specific class, then we can say that this IP address belongs to such particular</a:t>
            </a:r>
            <a:br>
              <a:rPr lang="en-US" dirty="0"/>
            </a:br>
            <a:r>
              <a:rPr lang="en-US" dirty="0"/>
              <a:t>class. </a:t>
            </a:r>
            <a:br>
              <a:rPr lang="en-US" dirty="0"/>
            </a:br>
            <a:endParaRPr lang="en-US" dirty="0"/>
          </a:p>
        </p:txBody>
      </p:sp>
    </p:spTree>
    <p:extLst>
      <p:ext uri="{BB962C8B-B14F-4D97-AF65-F5344CB8AC3E}">
        <p14:creationId xmlns:p14="http://schemas.microsoft.com/office/powerpoint/2010/main" val="194408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AA97C-C075-4C04-A5AB-85FEA12CAEDE}"/>
              </a:ext>
            </a:extLst>
          </p:cNvPr>
          <p:cNvSpPr>
            <a:spLocks noGrp="1"/>
          </p:cNvSpPr>
          <p:nvPr>
            <p:ph type="title"/>
          </p:nvPr>
        </p:nvSpPr>
        <p:spPr/>
        <p:txBody>
          <a:bodyPr/>
          <a:lstStyle/>
          <a:p>
            <a:r>
              <a:rPr lang="en-US" dirty="0"/>
              <a:t>E-commerce classification</a:t>
            </a:r>
          </a:p>
        </p:txBody>
      </p:sp>
      <p:sp>
        <p:nvSpPr>
          <p:cNvPr id="3" name="Content Placeholder 2">
            <a:extLst>
              <a:ext uri="{FF2B5EF4-FFF2-40B4-BE49-F238E27FC236}">
                <a16:creationId xmlns:a16="http://schemas.microsoft.com/office/drawing/2014/main" xmlns="" id="{6F3EE29F-4519-4968-B434-29E666D8EB04}"/>
              </a:ext>
            </a:extLst>
          </p:cNvPr>
          <p:cNvSpPr>
            <a:spLocks noGrp="1"/>
          </p:cNvSpPr>
          <p:nvPr>
            <p:ph idx="1"/>
          </p:nvPr>
        </p:nvSpPr>
        <p:spPr/>
        <p:txBody>
          <a:bodyPr>
            <a:normAutofit/>
          </a:bodyPr>
          <a:lstStyle/>
          <a:p>
            <a:r>
              <a:rPr lang="en-US" dirty="0"/>
              <a:t>A common classification of EC is by the nature of transaction: Business-to-Business (B2B): electronic market transactions that take place between organizations</a:t>
            </a:r>
          </a:p>
          <a:p>
            <a:r>
              <a:rPr lang="en-US" dirty="0"/>
              <a:t> Business-to-Consumer (B2C): retailing transactions with individual shoppers – typical shopper at Amazon.com is a consumer</a:t>
            </a:r>
          </a:p>
          <a:p>
            <a:r>
              <a:rPr lang="en-US" dirty="0"/>
              <a:t> Consumer-to-Consumer (C2C): consumer sells directly to consumers, examples -individuals selling in classified ads, auction sites allowing individuals to put up items for auction – </a:t>
            </a:r>
            <a:r>
              <a:rPr lang="en-US" dirty="0" err="1"/>
              <a:t>e.g</a:t>
            </a:r>
            <a:r>
              <a:rPr lang="en-US" dirty="0"/>
              <a:t>, e-bay </a:t>
            </a:r>
          </a:p>
        </p:txBody>
      </p:sp>
    </p:spTree>
    <p:extLst>
      <p:ext uri="{BB962C8B-B14F-4D97-AF65-F5344CB8AC3E}">
        <p14:creationId xmlns:p14="http://schemas.microsoft.com/office/powerpoint/2010/main" val="37263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7A722F-89F5-4360-967E-60D00C157EE6}"/>
              </a:ext>
            </a:extLst>
          </p:cNvPr>
          <p:cNvSpPr>
            <a:spLocks noGrp="1"/>
          </p:cNvSpPr>
          <p:nvPr>
            <p:ph type="title"/>
          </p:nvPr>
        </p:nvSpPr>
        <p:spPr/>
        <p:txBody>
          <a:bodyPr/>
          <a:lstStyle/>
          <a:p>
            <a:r>
              <a:rPr lang="en-US"/>
              <a:t>E-commerce classification</a:t>
            </a:r>
          </a:p>
        </p:txBody>
      </p:sp>
      <p:sp>
        <p:nvSpPr>
          <p:cNvPr id="3" name="Content Placeholder 2">
            <a:extLst>
              <a:ext uri="{FF2B5EF4-FFF2-40B4-BE49-F238E27FC236}">
                <a16:creationId xmlns:a16="http://schemas.microsoft.com/office/drawing/2014/main" xmlns="" id="{E558335C-006F-41F3-B76A-756432FB40B5}"/>
              </a:ext>
            </a:extLst>
          </p:cNvPr>
          <p:cNvSpPr>
            <a:spLocks noGrp="1"/>
          </p:cNvSpPr>
          <p:nvPr>
            <p:ph idx="1"/>
          </p:nvPr>
        </p:nvSpPr>
        <p:spPr/>
        <p:txBody>
          <a:bodyPr/>
          <a:lstStyle/>
          <a:p>
            <a:r>
              <a:rPr lang="en-US" dirty="0"/>
              <a:t>Consumer-to-Business (C2B): individuals who sell products or services to organizations and those who seek sellers and conclude a transaction.</a:t>
            </a:r>
          </a:p>
          <a:p>
            <a:r>
              <a:rPr lang="en-US" dirty="0"/>
              <a:t>Intra Business (organizational) EC: all internal organizational activities involving exchange of goods, services or information, selling corporate products to employees, online training and cost reduction activities </a:t>
            </a:r>
          </a:p>
          <a:p>
            <a:r>
              <a:rPr lang="en-US" dirty="0"/>
              <a:t>Non-Business EC: academic institutions, not-for-profit organizations, religious/social organizations and government agencies using EC to improve their operations, customer service and reduce expense </a:t>
            </a:r>
          </a:p>
          <a:p>
            <a:endParaRPr lang="en-US" dirty="0"/>
          </a:p>
        </p:txBody>
      </p:sp>
    </p:spTree>
    <p:extLst>
      <p:ext uri="{BB962C8B-B14F-4D97-AF65-F5344CB8AC3E}">
        <p14:creationId xmlns:p14="http://schemas.microsoft.com/office/powerpoint/2010/main" val="393354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E17301-6C21-4EEF-9D24-8AD89AB5B4E0}"/>
              </a:ext>
            </a:extLst>
          </p:cNvPr>
          <p:cNvSpPr>
            <a:spLocks noGrp="1"/>
          </p:cNvSpPr>
          <p:nvPr>
            <p:ph type="title"/>
          </p:nvPr>
        </p:nvSpPr>
        <p:spPr/>
        <p:txBody>
          <a:bodyPr/>
          <a:lstStyle/>
          <a:p>
            <a:r>
              <a:rPr lang="en-US" dirty="0"/>
              <a:t>Basic Definitions </a:t>
            </a:r>
          </a:p>
        </p:txBody>
      </p:sp>
      <p:sp>
        <p:nvSpPr>
          <p:cNvPr id="3" name="Content Placeholder 2">
            <a:extLst>
              <a:ext uri="{FF2B5EF4-FFF2-40B4-BE49-F238E27FC236}">
                <a16:creationId xmlns:a16="http://schemas.microsoft.com/office/drawing/2014/main" xmlns="" id="{B1F42A10-893F-49A6-9CD3-591C175B3D5F}"/>
              </a:ext>
            </a:extLst>
          </p:cNvPr>
          <p:cNvSpPr>
            <a:spLocks noGrp="1"/>
          </p:cNvSpPr>
          <p:nvPr>
            <p:ph idx="1"/>
          </p:nvPr>
        </p:nvSpPr>
        <p:spPr/>
        <p:txBody>
          <a:bodyPr/>
          <a:lstStyle/>
          <a:p>
            <a:r>
              <a:rPr lang="en-US" dirty="0"/>
              <a:t>Web client- machine that initiates internet request </a:t>
            </a:r>
          </a:p>
          <a:p>
            <a:r>
              <a:rPr lang="en-US" dirty="0"/>
              <a:t>Web server – machine that services internet request</a:t>
            </a:r>
          </a:p>
          <a:p>
            <a:r>
              <a:rPr lang="en-US" dirty="0"/>
              <a:t> Browser - software at the client side to interact with web data</a:t>
            </a:r>
          </a:p>
          <a:p>
            <a:r>
              <a:rPr lang="en-US" dirty="0"/>
              <a:t>Intranet – an internal network of computers confined to a single place</a:t>
            </a:r>
          </a:p>
          <a:p>
            <a:r>
              <a:rPr lang="en-US" dirty="0"/>
              <a:t>Extranet – when two or more intranets are connected with each other, they form an Extranet – </a:t>
            </a:r>
            <a:r>
              <a:rPr lang="en-US" dirty="0" err="1"/>
              <a:t>e.g</a:t>
            </a:r>
            <a:r>
              <a:rPr lang="en-US" dirty="0"/>
              <a:t>, Virtual Private Network </a:t>
            </a:r>
          </a:p>
          <a:p>
            <a:r>
              <a:rPr lang="en-US" dirty="0"/>
              <a:t>Internet – a global network of networks is defined as internet </a:t>
            </a:r>
          </a:p>
        </p:txBody>
      </p:sp>
    </p:spTree>
    <p:extLst>
      <p:ext uri="{BB962C8B-B14F-4D97-AF65-F5344CB8AC3E}">
        <p14:creationId xmlns:p14="http://schemas.microsoft.com/office/powerpoint/2010/main" val="321835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9F78CE-C573-4015-B269-74E19FE9224D}"/>
              </a:ext>
            </a:extLst>
          </p:cNvPr>
          <p:cNvSpPr>
            <a:spLocks noGrp="1"/>
          </p:cNvSpPr>
          <p:nvPr>
            <p:ph type="title"/>
          </p:nvPr>
        </p:nvSpPr>
        <p:spPr/>
        <p:txBody>
          <a:bodyPr/>
          <a:lstStyle/>
          <a:p>
            <a:r>
              <a:rPr lang="en-US" dirty="0"/>
              <a:t>Client –server Model</a:t>
            </a:r>
          </a:p>
        </p:txBody>
      </p:sp>
      <p:pic>
        <p:nvPicPr>
          <p:cNvPr id="4" name="Content Placeholder 3">
            <a:extLst>
              <a:ext uri="{FF2B5EF4-FFF2-40B4-BE49-F238E27FC236}">
                <a16:creationId xmlns:a16="http://schemas.microsoft.com/office/drawing/2014/main" xmlns="" id="{F2DAFFB0-3816-476E-8D18-4FF07AA06125}"/>
              </a:ext>
            </a:extLst>
          </p:cNvPr>
          <p:cNvPicPr>
            <a:picLocks noGrp="1" noChangeAspect="1"/>
          </p:cNvPicPr>
          <p:nvPr>
            <p:ph idx="1"/>
          </p:nvPr>
        </p:nvPicPr>
        <p:blipFill>
          <a:blip r:embed="rId2"/>
          <a:stretch>
            <a:fillRect/>
          </a:stretch>
        </p:blipFill>
        <p:spPr>
          <a:xfrm>
            <a:off x="2914283" y="2172640"/>
            <a:ext cx="5856023" cy="3566978"/>
          </a:xfrm>
          <a:prstGeom prst="rect">
            <a:avLst/>
          </a:prstGeom>
        </p:spPr>
      </p:pic>
    </p:spTree>
    <p:extLst>
      <p:ext uri="{BB962C8B-B14F-4D97-AF65-F5344CB8AC3E}">
        <p14:creationId xmlns:p14="http://schemas.microsoft.com/office/powerpoint/2010/main" val="361958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726029-521E-4414-9425-36D9519079CC}"/>
              </a:ext>
            </a:extLst>
          </p:cNvPr>
          <p:cNvSpPr>
            <a:spLocks noGrp="1"/>
          </p:cNvSpPr>
          <p:nvPr>
            <p:ph type="title"/>
          </p:nvPr>
        </p:nvSpPr>
        <p:spPr/>
        <p:txBody>
          <a:bodyPr/>
          <a:lstStyle/>
          <a:p>
            <a:r>
              <a:rPr lang="en-US" dirty="0"/>
              <a:t>What is the WEB?</a:t>
            </a:r>
          </a:p>
        </p:txBody>
      </p:sp>
      <p:sp>
        <p:nvSpPr>
          <p:cNvPr id="3" name="Content Placeholder 2">
            <a:extLst>
              <a:ext uri="{FF2B5EF4-FFF2-40B4-BE49-F238E27FC236}">
                <a16:creationId xmlns:a16="http://schemas.microsoft.com/office/drawing/2014/main" xmlns="" id="{AAE8826A-D4DD-4F63-8080-91A19090254E}"/>
              </a:ext>
            </a:extLst>
          </p:cNvPr>
          <p:cNvSpPr>
            <a:spLocks noGrp="1"/>
          </p:cNvSpPr>
          <p:nvPr>
            <p:ph idx="1"/>
          </p:nvPr>
        </p:nvSpPr>
        <p:spPr/>
        <p:txBody>
          <a:bodyPr/>
          <a:lstStyle/>
          <a:p>
            <a:r>
              <a:rPr lang="en-US" dirty="0"/>
              <a:t>The Web is a protocol that uses the internet as the communication structure. It links documents stored in computers that communicate on the internet. It is based on Hypertext Transfer Protocol (HTTP) - native protocol of WWW designed for making web page requests. </a:t>
            </a:r>
          </a:p>
        </p:txBody>
      </p:sp>
    </p:spTree>
    <p:extLst>
      <p:ext uri="{BB962C8B-B14F-4D97-AF65-F5344CB8AC3E}">
        <p14:creationId xmlns:p14="http://schemas.microsoft.com/office/powerpoint/2010/main" val="2023511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9DF2F-FF8C-4FC6-9C5C-B1102A884B9E}"/>
              </a:ext>
            </a:extLst>
          </p:cNvPr>
          <p:cNvSpPr>
            <a:spLocks noGrp="1"/>
          </p:cNvSpPr>
          <p:nvPr>
            <p:ph type="title"/>
          </p:nvPr>
        </p:nvSpPr>
        <p:spPr/>
        <p:txBody>
          <a:bodyPr/>
          <a:lstStyle/>
          <a:p>
            <a:r>
              <a:rPr lang="en-US" dirty="0"/>
              <a:t>HTTP is a four step process per transaction</a:t>
            </a:r>
          </a:p>
        </p:txBody>
      </p:sp>
      <p:sp>
        <p:nvSpPr>
          <p:cNvPr id="3" name="Content Placeholder 2">
            <a:extLst>
              <a:ext uri="{FF2B5EF4-FFF2-40B4-BE49-F238E27FC236}">
                <a16:creationId xmlns:a16="http://schemas.microsoft.com/office/drawing/2014/main" xmlns="" id="{1D405D6F-AA73-4BC6-BEBE-FDEAEF14D8F8}"/>
              </a:ext>
            </a:extLst>
          </p:cNvPr>
          <p:cNvSpPr>
            <a:spLocks noGrp="1"/>
          </p:cNvSpPr>
          <p:nvPr>
            <p:ph idx="1"/>
          </p:nvPr>
        </p:nvSpPr>
        <p:spPr/>
        <p:txBody>
          <a:bodyPr>
            <a:normAutofit lnSpcReduction="10000"/>
          </a:bodyPr>
          <a:lstStyle/>
          <a:p>
            <a:pPr marL="514350" indent="-514350">
              <a:buAutoNum type="arabicPeriod"/>
            </a:pPr>
            <a:r>
              <a:rPr lang="en-US" dirty="0"/>
              <a:t>Client </a:t>
            </a:r>
          </a:p>
          <a:p>
            <a:pPr marL="971550" lvl="1" indent="-514350">
              <a:buAutoNum type="arabicPeriod"/>
            </a:pPr>
            <a:r>
              <a:rPr lang="en-US" dirty="0"/>
              <a:t>Makes an HTTP request for a web page</a:t>
            </a:r>
          </a:p>
          <a:p>
            <a:pPr marL="971550" lvl="1" indent="-514350">
              <a:buAutoNum type="arabicPeriod"/>
            </a:pPr>
            <a:r>
              <a:rPr lang="en-US" dirty="0"/>
              <a:t>Makes a TCP/IP connection </a:t>
            </a:r>
          </a:p>
          <a:p>
            <a:pPr marL="0" indent="0">
              <a:buNone/>
            </a:pPr>
            <a:r>
              <a:rPr lang="en-US" dirty="0"/>
              <a:t>2. Sever accepts request Sends page as HTTP</a:t>
            </a:r>
          </a:p>
          <a:p>
            <a:pPr marL="457200" lvl="1" indent="0">
              <a:buNone/>
            </a:pPr>
            <a:r>
              <a:rPr lang="en-US" dirty="0"/>
              <a:t>1. Client downloads the page </a:t>
            </a:r>
          </a:p>
          <a:p>
            <a:pPr marL="457200" lvl="1" indent="0">
              <a:buNone/>
            </a:pPr>
            <a:r>
              <a:rPr lang="en-US" dirty="0"/>
              <a:t>2. Server breaks the connection </a:t>
            </a:r>
          </a:p>
          <a:p>
            <a:pPr marL="0" indent="0">
              <a:buNone/>
            </a:pPr>
            <a:r>
              <a:rPr lang="en-US" dirty="0"/>
              <a:t>3. HTTP is stateless because in the fourth step the server breaks the connection. We can say, therefore:</a:t>
            </a:r>
          </a:p>
          <a:p>
            <a:pPr lvl="1"/>
            <a:r>
              <a:rPr lang="en-US" dirty="0"/>
              <a:t> Each operation or transaction makes a new connection </a:t>
            </a:r>
          </a:p>
          <a:p>
            <a:pPr lvl="1"/>
            <a:r>
              <a:rPr lang="en-US" dirty="0"/>
              <a:t> Each operation is unaware of any other connection</a:t>
            </a:r>
          </a:p>
          <a:p>
            <a:pPr lvl="1"/>
            <a:r>
              <a:rPr lang="en-US" dirty="0"/>
              <a:t>Each click is a new connection</a:t>
            </a:r>
          </a:p>
        </p:txBody>
      </p:sp>
    </p:spTree>
    <p:extLst>
      <p:ext uri="{BB962C8B-B14F-4D97-AF65-F5344CB8AC3E}">
        <p14:creationId xmlns:p14="http://schemas.microsoft.com/office/powerpoint/2010/main" val="2707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7A0F08-D5DA-46A9-B874-9CC2C0F30446}"/>
              </a:ext>
            </a:extLst>
          </p:cNvPr>
          <p:cNvSpPr>
            <a:spLocks noGrp="1"/>
          </p:cNvSpPr>
          <p:nvPr>
            <p:ph type="title"/>
          </p:nvPr>
        </p:nvSpPr>
        <p:spPr/>
        <p:txBody>
          <a:bodyPr/>
          <a:lstStyle/>
          <a:p>
            <a:r>
              <a:rPr lang="en-US" dirty="0"/>
              <a:t>Side Effect of HTTP Transfers</a:t>
            </a:r>
          </a:p>
        </p:txBody>
      </p:sp>
      <p:sp>
        <p:nvSpPr>
          <p:cNvPr id="3" name="Content Placeholder 2">
            <a:extLst>
              <a:ext uri="{FF2B5EF4-FFF2-40B4-BE49-F238E27FC236}">
                <a16:creationId xmlns:a16="http://schemas.microsoft.com/office/drawing/2014/main" xmlns="" id="{7CE7D321-4034-45A0-B90F-47762C7C1386}"/>
              </a:ext>
            </a:extLst>
          </p:cNvPr>
          <p:cNvSpPr>
            <a:spLocks noGrp="1"/>
          </p:cNvSpPr>
          <p:nvPr>
            <p:ph idx="1"/>
          </p:nvPr>
        </p:nvSpPr>
        <p:spPr/>
        <p:txBody>
          <a:bodyPr/>
          <a:lstStyle/>
          <a:p>
            <a:r>
              <a:rPr lang="en-US" dirty="0"/>
              <a:t>A record is left of all web transaction in a file that resides at the server called common log file. Good news is that some user data (record of his visits to the web sites) is recorded in a particular format in the log files. Bad news is that user privacy is not maintained.</a:t>
            </a:r>
          </a:p>
        </p:txBody>
      </p:sp>
    </p:spTree>
    <p:extLst>
      <p:ext uri="{BB962C8B-B14F-4D97-AF65-F5344CB8AC3E}">
        <p14:creationId xmlns:p14="http://schemas.microsoft.com/office/powerpoint/2010/main" val="796889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1372</Words>
  <Application>Microsoft Office PowerPoint</Application>
  <PresentationFormat>Widescreen</PresentationFormat>
  <Paragraphs>80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E- Commerce and Management </vt:lpstr>
      <vt:lpstr>E-Commerce definition</vt:lpstr>
      <vt:lpstr>E-commerce classification</vt:lpstr>
      <vt:lpstr>E-commerce classification</vt:lpstr>
      <vt:lpstr>Basic Definitions </vt:lpstr>
      <vt:lpstr>Client –server Model</vt:lpstr>
      <vt:lpstr>What is the WEB?</vt:lpstr>
      <vt:lpstr>HTTP is a four step process per transaction</vt:lpstr>
      <vt:lpstr>Side Effect of HTTP Transfers</vt:lpstr>
      <vt:lpstr>What can you do with this data?</vt:lpstr>
      <vt:lpstr>WHAT IS A NETWORK</vt:lpstr>
      <vt:lpstr>PowerPoint Presentation</vt:lpstr>
      <vt:lpstr>Why networking your computer</vt:lpstr>
      <vt:lpstr>Network protocol</vt:lpstr>
      <vt:lpstr>International organization for standard’s (ISO) model</vt:lpstr>
      <vt:lpstr>ISO OSI Model</vt:lpstr>
      <vt:lpstr>OSI Layers</vt:lpstr>
      <vt:lpstr>OSI Layers</vt:lpstr>
      <vt:lpstr>OSI Layers</vt:lpstr>
      <vt:lpstr>OSI Layers</vt:lpstr>
      <vt:lpstr>Internet layers- TCP/IP stack</vt:lpstr>
      <vt:lpstr>PowerPoint Presentation</vt:lpstr>
      <vt:lpstr>PowerPoint Presentation</vt:lpstr>
      <vt:lpstr>IP addressing</vt:lpstr>
      <vt:lpstr>PowerPoint Presentation</vt:lpstr>
      <vt:lpstr>PowerPoint Presentation</vt:lpstr>
      <vt:lpstr>PowerPoint Presentation</vt:lpstr>
      <vt:lpstr>PowerPoint Presentation</vt:lpstr>
      <vt:lpstr>Classes of IP address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Commerce and Management </dc:title>
  <dc:creator>Sumaiya Fazal Dad</dc:creator>
  <cp:lastModifiedBy>Microsoft</cp:lastModifiedBy>
  <cp:revision>2</cp:revision>
  <dcterms:created xsi:type="dcterms:W3CDTF">2019-02-26T03:59:10Z</dcterms:created>
  <dcterms:modified xsi:type="dcterms:W3CDTF">2020-10-21T05:46:10Z</dcterms:modified>
</cp:coreProperties>
</file>