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62"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F041C-1969-44D2-BD5B-7095B435AD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64F6BF-8D38-4752-A90D-401977B252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4C9113-EA8A-4416-95DA-896DF0E2118C}"/>
              </a:ext>
            </a:extLst>
          </p:cNvPr>
          <p:cNvSpPr>
            <a:spLocks noGrp="1"/>
          </p:cNvSpPr>
          <p:nvPr>
            <p:ph type="dt" sz="half" idx="10"/>
          </p:nvPr>
        </p:nvSpPr>
        <p:spPr/>
        <p:txBody>
          <a:bodyPr/>
          <a:lstStyle/>
          <a:p>
            <a:fld id="{5CD2031C-22F1-4C5C-8B27-F7D4FB2BEAC0}" type="datetimeFigureOut">
              <a:rPr lang="en-US" smtClean="0"/>
              <a:t>5/16/2019</a:t>
            </a:fld>
            <a:endParaRPr lang="en-US"/>
          </a:p>
        </p:txBody>
      </p:sp>
      <p:sp>
        <p:nvSpPr>
          <p:cNvPr id="5" name="Footer Placeholder 4">
            <a:extLst>
              <a:ext uri="{FF2B5EF4-FFF2-40B4-BE49-F238E27FC236}">
                <a16:creationId xmlns:a16="http://schemas.microsoft.com/office/drawing/2014/main" id="{7A7B8227-2E52-45B5-8CFC-ACB82B8AE6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E5CC9A-7359-4DBE-8118-DAFE493903F9}"/>
              </a:ext>
            </a:extLst>
          </p:cNvPr>
          <p:cNvSpPr>
            <a:spLocks noGrp="1"/>
          </p:cNvSpPr>
          <p:nvPr>
            <p:ph type="sldNum" sz="quarter" idx="12"/>
          </p:nvPr>
        </p:nvSpPr>
        <p:spPr/>
        <p:txBody>
          <a:bodyPr/>
          <a:lstStyle/>
          <a:p>
            <a:fld id="{C318D602-0D9B-4FA6-B8A3-9E91573F24BB}" type="slidenum">
              <a:rPr lang="en-US" smtClean="0"/>
              <a:t>‹#›</a:t>
            </a:fld>
            <a:endParaRPr lang="en-US"/>
          </a:p>
        </p:txBody>
      </p:sp>
    </p:spTree>
    <p:extLst>
      <p:ext uri="{BB962C8B-B14F-4D97-AF65-F5344CB8AC3E}">
        <p14:creationId xmlns:p14="http://schemas.microsoft.com/office/powerpoint/2010/main" val="1997682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E893-B152-4ACD-BEBA-E3B3A125DA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BE4A3C-F0F0-4FC7-A2E9-2EBC9B8FB5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171AE8-79FD-485D-A78C-990430114CD4}"/>
              </a:ext>
            </a:extLst>
          </p:cNvPr>
          <p:cNvSpPr>
            <a:spLocks noGrp="1"/>
          </p:cNvSpPr>
          <p:nvPr>
            <p:ph type="dt" sz="half" idx="10"/>
          </p:nvPr>
        </p:nvSpPr>
        <p:spPr/>
        <p:txBody>
          <a:bodyPr/>
          <a:lstStyle/>
          <a:p>
            <a:fld id="{5CD2031C-22F1-4C5C-8B27-F7D4FB2BEAC0}" type="datetimeFigureOut">
              <a:rPr lang="en-US" smtClean="0"/>
              <a:t>5/16/2019</a:t>
            </a:fld>
            <a:endParaRPr lang="en-US"/>
          </a:p>
        </p:txBody>
      </p:sp>
      <p:sp>
        <p:nvSpPr>
          <p:cNvPr id="5" name="Footer Placeholder 4">
            <a:extLst>
              <a:ext uri="{FF2B5EF4-FFF2-40B4-BE49-F238E27FC236}">
                <a16:creationId xmlns:a16="http://schemas.microsoft.com/office/drawing/2014/main" id="{FE93E715-8AB3-4320-930F-897D08CE55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ECF918-3510-4184-A22E-AAA436FAA273}"/>
              </a:ext>
            </a:extLst>
          </p:cNvPr>
          <p:cNvSpPr>
            <a:spLocks noGrp="1"/>
          </p:cNvSpPr>
          <p:nvPr>
            <p:ph type="sldNum" sz="quarter" idx="12"/>
          </p:nvPr>
        </p:nvSpPr>
        <p:spPr/>
        <p:txBody>
          <a:bodyPr/>
          <a:lstStyle/>
          <a:p>
            <a:fld id="{C318D602-0D9B-4FA6-B8A3-9E91573F24BB}" type="slidenum">
              <a:rPr lang="en-US" smtClean="0"/>
              <a:t>‹#›</a:t>
            </a:fld>
            <a:endParaRPr lang="en-US"/>
          </a:p>
        </p:txBody>
      </p:sp>
    </p:spTree>
    <p:extLst>
      <p:ext uri="{BB962C8B-B14F-4D97-AF65-F5344CB8AC3E}">
        <p14:creationId xmlns:p14="http://schemas.microsoft.com/office/powerpoint/2010/main" val="1742694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82F975-E065-4CDC-BFF7-E0940476562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93CF60-D0CE-4D95-AFA2-77D5B76A5A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EAC426-6237-4DAD-A8A0-C7C97DC1E340}"/>
              </a:ext>
            </a:extLst>
          </p:cNvPr>
          <p:cNvSpPr>
            <a:spLocks noGrp="1"/>
          </p:cNvSpPr>
          <p:nvPr>
            <p:ph type="dt" sz="half" idx="10"/>
          </p:nvPr>
        </p:nvSpPr>
        <p:spPr/>
        <p:txBody>
          <a:bodyPr/>
          <a:lstStyle/>
          <a:p>
            <a:fld id="{5CD2031C-22F1-4C5C-8B27-F7D4FB2BEAC0}" type="datetimeFigureOut">
              <a:rPr lang="en-US" smtClean="0"/>
              <a:t>5/16/2019</a:t>
            </a:fld>
            <a:endParaRPr lang="en-US"/>
          </a:p>
        </p:txBody>
      </p:sp>
      <p:sp>
        <p:nvSpPr>
          <p:cNvPr id="5" name="Footer Placeholder 4">
            <a:extLst>
              <a:ext uri="{FF2B5EF4-FFF2-40B4-BE49-F238E27FC236}">
                <a16:creationId xmlns:a16="http://schemas.microsoft.com/office/drawing/2014/main" id="{6D9D009C-7BFD-4665-95E8-8EFD1597C1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DE86F-A873-4F3B-BA30-998EBC2891BB}"/>
              </a:ext>
            </a:extLst>
          </p:cNvPr>
          <p:cNvSpPr>
            <a:spLocks noGrp="1"/>
          </p:cNvSpPr>
          <p:nvPr>
            <p:ph type="sldNum" sz="quarter" idx="12"/>
          </p:nvPr>
        </p:nvSpPr>
        <p:spPr/>
        <p:txBody>
          <a:bodyPr/>
          <a:lstStyle/>
          <a:p>
            <a:fld id="{C318D602-0D9B-4FA6-B8A3-9E91573F24BB}" type="slidenum">
              <a:rPr lang="en-US" smtClean="0"/>
              <a:t>‹#›</a:t>
            </a:fld>
            <a:endParaRPr lang="en-US"/>
          </a:p>
        </p:txBody>
      </p:sp>
    </p:spTree>
    <p:extLst>
      <p:ext uri="{BB962C8B-B14F-4D97-AF65-F5344CB8AC3E}">
        <p14:creationId xmlns:p14="http://schemas.microsoft.com/office/powerpoint/2010/main" val="4218704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9FC09-E11D-4EA3-9CA0-BA57D4A8C2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5F4B55-7EBA-4EE3-B48F-B9E0257B83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94551A-1CCA-4EF3-82DC-11282D7946B9}"/>
              </a:ext>
            </a:extLst>
          </p:cNvPr>
          <p:cNvSpPr>
            <a:spLocks noGrp="1"/>
          </p:cNvSpPr>
          <p:nvPr>
            <p:ph type="dt" sz="half" idx="10"/>
          </p:nvPr>
        </p:nvSpPr>
        <p:spPr/>
        <p:txBody>
          <a:bodyPr/>
          <a:lstStyle/>
          <a:p>
            <a:fld id="{5CD2031C-22F1-4C5C-8B27-F7D4FB2BEAC0}" type="datetimeFigureOut">
              <a:rPr lang="en-US" smtClean="0"/>
              <a:t>5/16/2019</a:t>
            </a:fld>
            <a:endParaRPr lang="en-US"/>
          </a:p>
        </p:txBody>
      </p:sp>
      <p:sp>
        <p:nvSpPr>
          <p:cNvPr id="5" name="Footer Placeholder 4">
            <a:extLst>
              <a:ext uri="{FF2B5EF4-FFF2-40B4-BE49-F238E27FC236}">
                <a16:creationId xmlns:a16="http://schemas.microsoft.com/office/drawing/2014/main" id="{54BA2004-7A44-47C4-95E7-08676292DB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53B377-D91F-4158-8C37-12610354780C}"/>
              </a:ext>
            </a:extLst>
          </p:cNvPr>
          <p:cNvSpPr>
            <a:spLocks noGrp="1"/>
          </p:cNvSpPr>
          <p:nvPr>
            <p:ph type="sldNum" sz="quarter" idx="12"/>
          </p:nvPr>
        </p:nvSpPr>
        <p:spPr/>
        <p:txBody>
          <a:bodyPr/>
          <a:lstStyle/>
          <a:p>
            <a:fld id="{C318D602-0D9B-4FA6-B8A3-9E91573F24BB}" type="slidenum">
              <a:rPr lang="en-US" smtClean="0"/>
              <a:t>‹#›</a:t>
            </a:fld>
            <a:endParaRPr lang="en-US"/>
          </a:p>
        </p:txBody>
      </p:sp>
    </p:spTree>
    <p:extLst>
      <p:ext uri="{BB962C8B-B14F-4D97-AF65-F5344CB8AC3E}">
        <p14:creationId xmlns:p14="http://schemas.microsoft.com/office/powerpoint/2010/main" val="1555754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A3EC7-1E7B-432C-993E-3BB3D89E08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EFBB0C3-5342-4AF9-A0C1-DFE10928CE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F0B436-A235-44FF-9A5E-1820B6D3C0F6}"/>
              </a:ext>
            </a:extLst>
          </p:cNvPr>
          <p:cNvSpPr>
            <a:spLocks noGrp="1"/>
          </p:cNvSpPr>
          <p:nvPr>
            <p:ph type="dt" sz="half" idx="10"/>
          </p:nvPr>
        </p:nvSpPr>
        <p:spPr/>
        <p:txBody>
          <a:bodyPr/>
          <a:lstStyle/>
          <a:p>
            <a:fld id="{5CD2031C-22F1-4C5C-8B27-F7D4FB2BEAC0}" type="datetimeFigureOut">
              <a:rPr lang="en-US" smtClean="0"/>
              <a:t>5/16/2019</a:t>
            </a:fld>
            <a:endParaRPr lang="en-US"/>
          </a:p>
        </p:txBody>
      </p:sp>
      <p:sp>
        <p:nvSpPr>
          <p:cNvPr id="5" name="Footer Placeholder 4">
            <a:extLst>
              <a:ext uri="{FF2B5EF4-FFF2-40B4-BE49-F238E27FC236}">
                <a16:creationId xmlns:a16="http://schemas.microsoft.com/office/drawing/2014/main" id="{36D82C9F-44DB-4F48-9E93-65555E595B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731673-AEE1-4E38-A43C-F71FEE41F7BD}"/>
              </a:ext>
            </a:extLst>
          </p:cNvPr>
          <p:cNvSpPr>
            <a:spLocks noGrp="1"/>
          </p:cNvSpPr>
          <p:nvPr>
            <p:ph type="sldNum" sz="quarter" idx="12"/>
          </p:nvPr>
        </p:nvSpPr>
        <p:spPr/>
        <p:txBody>
          <a:bodyPr/>
          <a:lstStyle/>
          <a:p>
            <a:fld id="{C318D602-0D9B-4FA6-B8A3-9E91573F24BB}" type="slidenum">
              <a:rPr lang="en-US" smtClean="0"/>
              <a:t>‹#›</a:t>
            </a:fld>
            <a:endParaRPr lang="en-US"/>
          </a:p>
        </p:txBody>
      </p:sp>
    </p:spTree>
    <p:extLst>
      <p:ext uri="{BB962C8B-B14F-4D97-AF65-F5344CB8AC3E}">
        <p14:creationId xmlns:p14="http://schemas.microsoft.com/office/powerpoint/2010/main" val="1300885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0B4CE-CD91-4830-8387-11A297071B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3F5B88-DE01-4B71-944B-AB10BD9C45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7EF7F5-37C6-41D1-8AB6-C412C2241B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384683-0189-49BC-ADD4-E3D7DFE3E6A9}"/>
              </a:ext>
            </a:extLst>
          </p:cNvPr>
          <p:cNvSpPr>
            <a:spLocks noGrp="1"/>
          </p:cNvSpPr>
          <p:nvPr>
            <p:ph type="dt" sz="half" idx="10"/>
          </p:nvPr>
        </p:nvSpPr>
        <p:spPr/>
        <p:txBody>
          <a:bodyPr/>
          <a:lstStyle/>
          <a:p>
            <a:fld id="{5CD2031C-22F1-4C5C-8B27-F7D4FB2BEAC0}" type="datetimeFigureOut">
              <a:rPr lang="en-US" smtClean="0"/>
              <a:t>5/16/2019</a:t>
            </a:fld>
            <a:endParaRPr lang="en-US"/>
          </a:p>
        </p:txBody>
      </p:sp>
      <p:sp>
        <p:nvSpPr>
          <p:cNvPr id="6" name="Footer Placeholder 5">
            <a:extLst>
              <a:ext uri="{FF2B5EF4-FFF2-40B4-BE49-F238E27FC236}">
                <a16:creationId xmlns:a16="http://schemas.microsoft.com/office/drawing/2014/main" id="{A3CBE01B-8CBF-46F1-BB14-8418D2FFC4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209759-94BA-4440-B878-CB6E8E60ADF2}"/>
              </a:ext>
            </a:extLst>
          </p:cNvPr>
          <p:cNvSpPr>
            <a:spLocks noGrp="1"/>
          </p:cNvSpPr>
          <p:nvPr>
            <p:ph type="sldNum" sz="quarter" idx="12"/>
          </p:nvPr>
        </p:nvSpPr>
        <p:spPr/>
        <p:txBody>
          <a:bodyPr/>
          <a:lstStyle/>
          <a:p>
            <a:fld id="{C318D602-0D9B-4FA6-B8A3-9E91573F24BB}" type="slidenum">
              <a:rPr lang="en-US" smtClean="0"/>
              <a:t>‹#›</a:t>
            </a:fld>
            <a:endParaRPr lang="en-US"/>
          </a:p>
        </p:txBody>
      </p:sp>
    </p:spTree>
    <p:extLst>
      <p:ext uri="{BB962C8B-B14F-4D97-AF65-F5344CB8AC3E}">
        <p14:creationId xmlns:p14="http://schemas.microsoft.com/office/powerpoint/2010/main" val="2410155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8CDFD-9B2E-4F0D-A67C-EF2FE9004C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96ADD7-4AE2-4B84-AA79-31F9E9BF12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C62864-0606-4BEF-863B-C1FB3CCEE7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8AD751-89C7-4E2A-B2E5-E050418355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63FC5B-710C-409B-840C-3C4F7F4E7F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F3210F-3C7F-4166-9DDA-ADB775FEE771}"/>
              </a:ext>
            </a:extLst>
          </p:cNvPr>
          <p:cNvSpPr>
            <a:spLocks noGrp="1"/>
          </p:cNvSpPr>
          <p:nvPr>
            <p:ph type="dt" sz="half" idx="10"/>
          </p:nvPr>
        </p:nvSpPr>
        <p:spPr/>
        <p:txBody>
          <a:bodyPr/>
          <a:lstStyle/>
          <a:p>
            <a:fld id="{5CD2031C-22F1-4C5C-8B27-F7D4FB2BEAC0}" type="datetimeFigureOut">
              <a:rPr lang="en-US" smtClean="0"/>
              <a:t>5/16/2019</a:t>
            </a:fld>
            <a:endParaRPr lang="en-US"/>
          </a:p>
        </p:txBody>
      </p:sp>
      <p:sp>
        <p:nvSpPr>
          <p:cNvPr id="8" name="Footer Placeholder 7">
            <a:extLst>
              <a:ext uri="{FF2B5EF4-FFF2-40B4-BE49-F238E27FC236}">
                <a16:creationId xmlns:a16="http://schemas.microsoft.com/office/drawing/2014/main" id="{AAE7BD1C-9ACF-4788-9888-4D26848699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D377E3-35B4-486B-92A4-B4242CCC944D}"/>
              </a:ext>
            </a:extLst>
          </p:cNvPr>
          <p:cNvSpPr>
            <a:spLocks noGrp="1"/>
          </p:cNvSpPr>
          <p:nvPr>
            <p:ph type="sldNum" sz="quarter" idx="12"/>
          </p:nvPr>
        </p:nvSpPr>
        <p:spPr/>
        <p:txBody>
          <a:bodyPr/>
          <a:lstStyle/>
          <a:p>
            <a:fld id="{C318D602-0D9B-4FA6-B8A3-9E91573F24BB}" type="slidenum">
              <a:rPr lang="en-US" smtClean="0"/>
              <a:t>‹#›</a:t>
            </a:fld>
            <a:endParaRPr lang="en-US"/>
          </a:p>
        </p:txBody>
      </p:sp>
    </p:spTree>
    <p:extLst>
      <p:ext uri="{BB962C8B-B14F-4D97-AF65-F5344CB8AC3E}">
        <p14:creationId xmlns:p14="http://schemas.microsoft.com/office/powerpoint/2010/main" val="1819360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86391-7C6C-4D45-966A-BF0D55AC33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16E06F-463C-4672-B5C9-070F27A4565A}"/>
              </a:ext>
            </a:extLst>
          </p:cNvPr>
          <p:cNvSpPr>
            <a:spLocks noGrp="1"/>
          </p:cNvSpPr>
          <p:nvPr>
            <p:ph type="dt" sz="half" idx="10"/>
          </p:nvPr>
        </p:nvSpPr>
        <p:spPr/>
        <p:txBody>
          <a:bodyPr/>
          <a:lstStyle/>
          <a:p>
            <a:fld id="{5CD2031C-22F1-4C5C-8B27-F7D4FB2BEAC0}" type="datetimeFigureOut">
              <a:rPr lang="en-US" smtClean="0"/>
              <a:t>5/16/2019</a:t>
            </a:fld>
            <a:endParaRPr lang="en-US"/>
          </a:p>
        </p:txBody>
      </p:sp>
      <p:sp>
        <p:nvSpPr>
          <p:cNvPr id="4" name="Footer Placeholder 3">
            <a:extLst>
              <a:ext uri="{FF2B5EF4-FFF2-40B4-BE49-F238E27FC236}">
                <a16:creationId xmlns:a16="http://schemas.microsoft.com/office/drawing/2014/main" id="{EA6A15B2-BA88-440C-8DD0-440BF85253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FB802F-7052-4C2F-992F-237A65A8A9DC}"/>
              </a:ext>
            </a:extLst>
          </p:cNvPr>
          <p:cNvSpPr>
            <a:spLocks noGrp="1"/>
          </p:cNvSpPr>
          <p:nvPr>
            <p:ph type="sldNum" sz="quarter" idx="12"/>
          </p:nvPr>
        </p:nvSpPr>
        <p:spPr/>
        <p:txBody>
          <a:bodyPr/>
          <a:lstStyle/>
          <a:p>
            <a:fld id="{C318D602-0D9B-4FA6-B8A3-9E91573F24BB}" type="slidenum">
              <a:rPr lang="en-US" smtClean="0"/>
              <a:t>‹#›</a:t>
            </a:fld>
            <a:endParaRPr lang="en-US"/>
          </a:p>
        </p:txBody>
      </p:sp>
    </p:spTree>
    <p:extLst>
      <p:ext uri="{BB962C8B-B14F-4D97-AF65-F5344CB8AC3E}">
        <p14:creationId xmlns:p14="http://schemas.microsoft.com/office/powerpoint/2010/main" val="1318991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A18264-E20F-4E29-83B9-B51975CEE8D6}"/>
              </a:ext>
            </a:extLst>
          </p:cNvPr>
          <p:cNvSpPr>
            <a:spLocks noGrp="1"/>
          </p:cNvSpPr>
          <p:nvPr>
            <p:ph type="dt" sz="half" idx="10"/>
          </p:nvPr>
        </p:nvSpPr>
        <p:spPr/>
        <p:txBody>
          <a:bodyPr/>
          <a:lstStyle/>
          <a:p>
            <a:fld id="{5CD2031C-22F1-4C5C-8B27-F7D4FB2BEAC0}" type="datetimeFigureOut">
              <a:rPr lang="en-US" smtClean="0"/>
              <a:t>5/16/2019</a:t>
            </a:fld>
            <a:endParaRPr lang="en-US"/>
          </a:p>
        </p:txBody>
      </p:sp>
      <p:sp>
        <p:nvSpPr>
          <p:cNvPr id="3" name="Footer Placeholder 2">
            <a:extLst>
              <a:ext uri="{FF2B5EF4-FFF2-40B4-BE49-F238E27FC236}">
                <a16:creationId xmlns:a16="http://schemas.microsoft.com/office/drawing/2014/main" id="{848E8A5C-3D05-43C5-ABD9-71FF29285C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333E90-2F45-4F59-A2FD-CC1A7971D3E4}"/>
              </a:ext>
            </a:extLst>
          </p:cNvPr>
          <p:cNvSpPr>
            <a:spLocks noGrp="1"/>
          </p:cNvSpPr>
          <p:nvPr>
            <p:ph type="sldNum" sz="quarter" idx="12"/>
          </p:nvPr>
        </p:nvSpPr>
        <p:spPr/>
        <p:txBody>
          <a:bodyPr/>
          <a:lstStyle/>
          <a:p>
            <a:fld id="{C318D602-0D9B-4FA6-B8A3-9E91573F24BB}" type="slidenum">
              <a:rPr lang="en-US" smtClean="0"/>
              <a:t>‹#›</a:t>
            </a:fld>
            <a:endParaRPr lang="en-US"/>
          </a:p>
        </p:txBody>
      </p:sp>
    </p:spTree>
    <p:extLst>
      <p:ext uri="{BB962C8B-B14F-4D97-AF65-F5344CB8AC3E}">
        <p14:creationId xmlns:p14="http://schemas.microsoft.com/office/powerpoint/2010/main" val="1427434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A3157-A225-4A7A-9AE3-4BD243E49E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F13172-EC44-43EE-856E-A8D654D0D5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F93DBD-C138-4B61-B9E8-8A3F62791D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0B8C56-2FB9-4452-AF64-08CBB4EDC4E1}"/>
              </a:ext>
            </a:extLst>
          </p:cNvPr>
          <p:cNvSpPr>
            <a:spLocks noGrp="1"/>
          </p:cNvSpPr>
          <p:nvPr>
            <p:ph type="dt" sz="half" idx="10"/>
          </p:nvPr>
        </p:nvSpPr>
        <p:spPr/>
        <p:txBody>
          <a:bodyPr/>
          <a:lstStyle/>
          <a:p>
            <a:fld id="{5CD2031C-22F1-4C5C-8B27-F7D4FB2BEAC0}" type="datetimeFigureOut">
              <a:rPr lang="en-US" smtClean="0"/>
              <a:t>5/16/2019</a:t>
            </a:fld>
            <a:endParaRPr lang="en-US"/>
          </a:p>
        </p:txBody>
      </p:sp>
      <p:sp>
        <p:nvSpPr>
          <p:cNvPr id="6" name="Footer Placeholder 5">
            <a:extLst>
              <a:ext uri="{FF2B5EF4-FFF2-40B4-BE49-F238E27FC236}">
                <a16:creationId xmlns:a16="http://schemas.microsoft.com/office/drawing/2014/main" id="{9FCBBC13-2396-4B3E-B965-6DA8FDB7B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832A29-4423-4442-AFC4-E632B94926E1}"/>
              </a:ext>
            </a:extLst>
          </p:cNvPr>
          <p:cNvSpPr>
            <a:spLocks noGrp="1"/>
          </p:cNvSpPr>
          <p:nvPr>
            <p:ph type="sldNum" sz="quarter" idx="12"/>
          </p:nvPr>
        </p:nvSpPr>
        <p:spPr/>
        <p:txBody>
          <a:bodyPr/>
          <a:lstStyle/>
          <a:p>
            <a:fld id="{C318D602-0D9B-4FA6-B8A3-9E91573F24BB}" type="slidenum">
              <a:rPr lang="en-US" smtClean="0"/>
              <a:t>‹#›</a:t>
            </a:fld>
            <a:endParaRPr lang="en-US"/>
          </a:p>
        </p:txBody>
      </p:sp>
    </p:spTree>
    <p:extLst>
      <p:ext uri="{BB962C8B-B14F-4D97-AF65-F5344CB8AC3E}">
        <p14:creationId xmlns:p14="http://schemas.microsoft.com/office/powerpoint/2010/main" val="2546121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8CF13-C8E8-491E-A450-D7898A3F2D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E000F1-8E2D-4453-8D7D-AD016820BE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1F1CE6-1F9A-4189-BEDF-94A1AE5EDA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FCCB73-1750-4878-BA37-C6D4F5A6316C}"/>
              </a:ext>
            </a:extLst>
          </p:cNvPr>
          <p:cNvSpPr>
            <a:spLocks noGrp="1"/>
          </p:cNvSpPr>
          <p:nvPr>
            <p:ph type="dt" sz="half" idx="10"/>
          </p:nvPr>
        </p:nvSpPr>
        <p:spPr/>
        <p:txBody>
          <a:bodyPr/>
          <a:lstStyle/>
          <a:p>
            <a:fld id="{5CD2031C-22F1-4C5C-8B27-F7D4FB2BEAC0}" type="datetimeFigureOut">
              <a:rPr lang="en-US" smtClean="0"/>
              <a:t>5/16/2019</a:t>
            </a:fld>
            <a:endParaRPr lang="en-US"/>
          </a:p>
        </p:txBody>
      </p:sp>
      <p:sp>
        <p:nvSpPr>
          <p:cNvPr id="6" name="Footer Placeholder 5">
            <a:extLst>
              <a:ext uri="{FF2B5EF4-FFF2-40B4-BE49-F238E27FC236}">
                <a16:creationId xmlns:a16="http://schemas.microsoft.com/office/drawing/2014/main" id="{1B0FFD22-5589-4774-9688-F50334AC6F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BB95C0-7878-43EC-9AB7-5CEDA9EFF91E}"/>
              </a:ext>
            </a:extLst>
          </p:cNvPr>
          <p:cNvSpPr>
            <a:spLocks noGrp="1"/>
          </p:cNvSpPr>
          <p:nvPr>
            <p:ph type="sldNum" sz="quarter" idx="12"/>
          </p:nvPr>
        </p:nvSpPr>
        <p:spPr/>
        <p:txBody>
          <a:bodyPr/>
          <a:lstStyle/>
          <a:p>
            <a:fld id="{C318D602-0D9B-4FA6-B8A3-9E91573F24BB}" type="slidenum">
              <a:rPr lang="en-US" smtClean="0"/>
              <a:t>‹#›</a:t>
            </a:fld>
            <a:endParaRPr lang="en-US"/>
          </a:p>
        </p:txBody>
      </p:sp>
    </p:spTree>
    <p:extLst>
      <p:ext uri="{BB962C8B-B14F-4D97-AF65-F5344CB8AC3E}">
        <p14:creationId xmlns:p14="http://schemas.microsoft.com/office/powerpoint/2010/main" val="3803517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87C115-8F43-4B3E-A5A3-9ACAD5CE7D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83C926-C5D9-44C1-B92A-669D0C1A17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34CEE9-5E82-4911-BDE7-EAF66FF727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D2031C-22F1-4C5C-8B27-F7D4FB2BEAC0}" type="datetimeFigureOut">
              <a:rPr lang="en-US" smtClean="0"/>
              <a:t>5/16/2019</a:t>
            </a:fld>
            <a:endParaRPr lang="en-US"/>
          </a:p>
        </p:txBody>
      </p:sp>
      <p:sp>
        <p:nvSpPr>
          <p:cNvPr id="5" name="Footer Placeholder 4">
            <a:extLst>
              <a:ext uri="{FF2B5EF4-FFF2-40B4-BE49-F238E27FC236}">
                <a16:creationId xmlns:a16="http://schemas.microsoft.com/office/drawing/2014/main" id="{9EE98C74-C33C-47F8-A0E7-D77D0683C9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98AC5D-744B-4106-BB6B-51B296EA70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18D602-0D9B-4FA6-B8A3-9E91573F24BB}" type="slidenum">
              <a:rPr lang="en-US" smtClean="0"/>
              <a:t>‹#›</a:t>
            </a:fld>
            <a:endParaRPr lang="en-US"/>
          </a:p>
        </p:txBody>
      </p:sp>
    </p:spTree>
    <p:extLst>
      <p:ext uri="{BB962C8B-B14F-4D97-AF65-F5344CB8AC3E}">
        <p14:creationId xmlns:p14="http://schemas.microsoft.com/office/powerpoint/2010/main" val="4221077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7715E-B8C2-4FF8-8C8A-73A5986EB661}"/>
              </a:ext>
            </a:extLst>
          </p:cNvPr>
          <p:cNvSpPr>
            <a:spLocks noGrp="1"/>
          </p:cNvSpPr>
          <p:nvPr>
            <p:ph type="ctrTitle"/>
          </p:nvPr>
        </p:nvSpPr>
        <p:spPr/>
        <p:txBody>
          <a:bodyPr/>
          <a:lstStyle/>
          <a:p>
            <a:r>
              <a:rPr lang="en-US" dirty="0"/>
              <a:t>E-Business Management</a:t>
            </a:r>
          </a:p>
        </p:txBody>
      </p:sp>
      <p:sp>
        <p:nvSpPr>
          <p:cNvPr id="3" name="Subtitle 2">
            <a:extLst>
              <a:ext uri="{FF2B5EF4-FFF2-40B4-BE49-F238E27FC236}">
                <a16:creationId xmlns:a16="http://schemas.microsoft.com/office/drawing/2014/main" id="{B677C4E9-3059-4FF1-BB5E-190305B46B6A}"/>
              </a:ext>
            </a:extLst>
          </p:cNvPr>
          <p:cNvSpPr>
            <a:spLocks noGrp="1"/>
          </p:cNvSpPr>
          <p:nvPr>
            <p:ph type="subTitle" idx="1"/>
          </p:nvPr>
        </p:nvSpPr>
        <p:spPr/>
        <p:txBody>
          <a:bodyPr/>
          <a:lstStyle/>
          <a:p>
            <a:r>
              <a:rPr lang="en-US" dirty="0"/>
              <a:t>Lecture-07</a:t>
            </a:r>
          </a:p>
        </p:txBody>
      </p:sp>
    </p:spTree>
    <p:extLst>
      <p:ext uri="{BB962C8B-B14F-4D97-AF65-F5344CB8AC3E}">
        <p14:creationId xmlns:p14="http://schemas.microsoft.com/office/powerpoint/2010/main" val="435125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A82AB-493F-4642-866B-ED9857A6C2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44F99DB-8B4A-4337-8838-87778F6D3529}"/>
              </a:ext>
            </a:extLst>
          </p:cNvPr>
          <p:cNvSpPr>
            <a:spLocks noGrp="1"/>
          </p:cNvSpPr>
          <p:nvPr>
            <p:ph idx="1"/>
          </p:nvPr>
        </p:nvSpPr>
        <p:spPr/>
        <p:txBody>
          <a:bodyPr>
            <a:normAutofit lnSpcReduction="10000"/>
          </a:bodyPr>
          <a:lstStyle/>
          <a:p>
            <a:r>
              <a:rPr lang="en-US" b="1" dirty="0"/>
              <a:t>Separation</a:t>
            </a:r>
            <a:br>
              <a:rPr lang="en-US" b="1" dirty="0"/>
            </a:br>
            <a:r>
              <a:rPr lang="en-US" dirty="0"/>
              <a:t>After a period of time those conditions over which a valuable customer relationship is established might change. Customers might not be any longer satisfied with the product quality or customer service.</a:t>
            </a:r>
          </a:p>
          <a:p>
            <a:r>
              <a:rPr lang="en-US" dirty="0"/>
              <a:t> On the other hand, a company may also find that a loyal customer is proving to be very expensive to maintain.</a:t>
            </a:r>
            <a:br>
              <a:rPr lang="en-US" dirty="0"/>
            </a:br>
            <a:r>
              <a:rPr lang="en-US" dirty="0"/>
              <a:t>Thus, the parties enter into the separation stage. Note that the objective of any marketing strategy is to bring the customers quickly to the committed stage and try to hold them there as long as possible </a:t>
            </a:r>
            <a:br>
              <a:rPr lang="en-US" dirty="0"/>
            </a:br>
            <a:endParaRPr lang="en-US" dirty="0"/>
          </a:p>
        </p:txBody>
      </p:sp>
    </p:spTree>
    <p:extLst>
      <p:ext uri="{BB962C8B-B14F-4D97-AF65-F5344CB8AC3E}">
        <p14:creationId xmlns:p14="http://schemas.microsoft.com/office/powerpoint/2010/main" val="1411537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5F0DA-0A7F-419E-B197-51528C95416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56C851-2E90-4AD3-B8B5-E65DBE29C5A1}"/>
              </a:ext>
            </a:extLst>
          </p:cNvPr>
          <p:cNvSpPr>
            <a:spLocks noGrp="1"/>
          </p:cNvSpPr>
          <p:nvPr>
            <p:ph idx="1"/>
          </p:nvPr>
        </p:nvSpPr>
        <p:spPr/>
        <p:txBody>
          <a:bodyPr/>
          <a:lstStyle/>
          <a:p>
            <a:r>
              <a:rPr lang="en-US" b="1" dirty="0"/>
              <a:t>Life Cycle Segmentation</a:t>
            </a:r>
            <a:br>
              <a:rPr lang="en-US" b="1" dirty="0"/>
            </a:br>
            <a:r>
              <a:rPr lang="en-US" dirty="0"/>
              <a:t>These five stages are also called customer life cycle. Using them to create groups of customers is called customer life-cycle segmentation.</a:t>
            </a:r>
          </a:p>
          <a:p>
            <a:r>
              <a:rPr lang="en-US" dirty="0"/>
              <a:t>Segment information is useful for companies to develop better</a:t>
            </a:r>
            <a:br>
              <a:rPr lang="en-US" dirty="0"/>
            </a:br>
            <a:r>
              <a:rPr lang="en-US" dirty="0"/>
              <a:t>relationship with the customers. Companies, thus, know about their customers and their level of relationship with the company, and can customize their product/service. </a:t>
            </a:r>
            <a:br>
              <a:rPr lang="en-US" dirty="0"/>
            </a:br>
            <a:endParaRPr lang="en-US" dirty="0"/>
          </a:p>
        </p:txBody>
      </p:sp>
    </p:spTree>
    <p:extLst>
      <p:ext uri="{BB962C8B-B14F-4D97-AF65-F5344CB8AC3E}">
        <p14:creationId xmlns:p14="http://schemas.microsoft.com/office/powerpoint/2010/main" val="3249094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C92D-1E4A-472F-89E3-90F7AE4430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D75B483-172C-4E23-845F-A252B409B200}"/>
              </a:ext>
            </a:extLst>
          </p:cNvPr>
          <p:cNvSpPr>
            <a:spLocks noGrp="1"/>
          </p:cNvSpPr>
          <p:nvPr>
            <p:ph idx="1"/>
          </p:nvPr>
        </p:nvSpPr>
        <p:spPr/>
        <p:txBody>
          <a:bodyPr>
            <a:normAutofit fontScale="77500" lnSpcReduction="20000"/>
          </a:bodyPr>
          <a:lstStyle/>
          <a:p>
            <a:r>
              <a:rPr lang="en-US" b="1" dirty="0"/>
              <a:t>B2B Marketing on the Web</a:t>
            </a:r>
            <a:br>
              <a:rPr lang="en-US" b="1" dirty="0"/>
            </a:br>
            <a:r>
              <a:rPr lang="en-US" dirty="0"/>
              <a:t>For effective CRM, it is necessary that there is complete integration between different steps in a customer transaction. So, the processes of selling, buying, marketing, front-end and back-end operations should be fully linked and integrated with each other. </a:t>
            </a:r>
          </a:p>
          <a:p>
            <a:r>
              <a:rPr lang="en-US" dirty="0"/>
              <a:t>Key difference between B2C and B2B is that in case of B2B there is no direct contact with the end users, whereas this contact exists in B2C. Thus, an e-business can have direct response or feedback from its customers in B2C as compared to B2B. </a:t>
            </a:r>
          </a:p>
          <a:p>
            <a:r>
              <a:rPr lang="en-US" dirty="0"/>
              <a:t>For example, an online business that deals in the supply of raw</a:t>
            </a:r>
            <a:br>
              <a:rPr lang="en-US" dirty="0"/>
            </a:br>
            <a:r>
              <a:rPr lang="en-US" dirty="0"/>
              <a:t>material to an online manufacturing business has a very limited chance of receiving direct feedback from end customers about its product/services due to lack of contact with them. That is one reason why a marketing plan is different in B2B from B2C. </a:t>
            </a:r>
            <a:br>
              <a:rPr lang="en-US" dirty="0"/>
            </a:br>
            <a:br>
              <a:rPr lang="en-US" dirty="0"/>
            </a:br>
            <a:endParaRPr lang="en-US" dirty="0"/>
          </a:p>
        </p:txBody>
      </p:sp>
    </p:spTree>
    <p:extLst>
      <p:ext uri="{BB962C8B-B14F-4D97-AF65-F5344CB8AC3E}">
        <p14:creationId xmlns:p14="http://schemas.microsoft.com/office/powerpoint/2010/main" val="2650264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359EC-D365-4FC5-8BE2-97449CF8E83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089C3A3-4722-4EBF-8D68-70B76304793B}"/>
              </a:ext>
            </a:extLst>
          </p:cNvPr>
          <p:cNvSpPr>
            <a:spLocks noGrp="1"/>
          </p:cNvSpPr>
          <p:nvPr>
            <p:ph idx="1"/>
          </p:nvPr>
        </p:nvSpPr>
        <p:spPr/>
        <p:txBody>
          <a:bodyPr>
            <a:normAutofit fontScale="92500"/>
          </a:bodyPr>
          <a:lstStyle/>
          <a:p>
            <a:r>
              <a:rPr lang="en-US" b="1" dirty="0"/>
              <a:t>Search Engines</a:t>
            </a:r>
            <a:br>
              <a:rPr lang="en-US" b="1" dirty="0"/>
            </a:br>
            <a:r>
              <a:rPr lang="en-US" dirty="0"/>
              <a:t>A search engine is a program that scans web sites and forms a list of relevant sites based on keywords or other search-engines ranking criteria.</a:t>
            </a:r>
          </a:p>
          <a:p>
            <a:r>
              <a:rPr lang="en-US" dirty="0"/>
              <a:t>It allows people to find information about their area of interest out of</a:t>
            </a:r>
            <a:br>
              <a:rPr lang="en-US" dirty="0"/>
            </a:br>
            <a:r>
              <a:rPr lang="en-US" dirty="0"/>
              <a:t>large amount of information available on the internet. </a:t>
            </a:r>
          </a:p>
          <a:p>
            <a:r>
              <a:rPr lang="en-US" dirty="0"/>
              <a:t>Examples of famous e-businesses that provide search engine facilities are google, </a:t>
            </a:r>
            <a:r>
              <a:rPr lang="en-US" dirty="0" err="1"/>
              <a:t>altavista</a:t>
            </a:r>
            <a:r>
              <a:rPr lang="en-US" dirty="0"/>
              <a:t>, yahoo etc. As a marketer, after you have launched your e-commerce web site, you should look for the registration of the same with popular search engines so that your site appears on search engine results. </a:t>
            </a:r>
            <a:br>
              <a:rPr lang="en-US" dirty="0"/>
            </a:br>
            <a:endParaRPr lang="en-US" dirty="0"/>
          </a:p>
        </p:txBody>
      </p:sp>
    </p:spTree>
    <p:extLst>
      <p:ext uri="{BB962C8B-B14F-4D97-AF65-F5344CB8AC3E}">
        <p14:creationId xmlns:p14="http://schemas.microsoft.com/office/powerpoint/2010/main" val="2494276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01D07-3EEA-4230-BF0A-1F12E8A76919}"/>
              </a:ext>
            </a:extLst>
          </p:cNvPr>
          <p:cNvSpPr>
            <a:spLocks noGrp="1"/>
          </p:cNvSpPr>
          <p:nvPr>
            <p:ph type="title"/>
          </p:nvPr>
        </p:nvSpPr>
        <p:spPr/>
        <p:txBody>
          <a:bodyPr/>
          <a:lstStyle/>
          <a:p>
            <a:r>
              <a:rPr lang="en-US" b="1"/>
              <a:t>E-MAIL MARKETING</a:t>
            </a:r>
            <a:r>
              <a:rPr lang="en-US"/>
              <a:t> </a:t>
            </a:r>
            <a:br>
              <a:rPr lang="en-US"/>
            </a:br>
            <a:endParaRPr lang="en-US"/>
          </a:p>
        </p:txBody>
      </p:sp>
      <p:sp>
        <p:nvSpPr>
          <p:cNvPr id="3" name="Content Placeholder 2">
            <a:extLst>
              <a:ext uri="{FF2B5EF4-FFF2-40B4-BE49-F238E27FC236}">
                <a16:creationId xmlns:a16="http://schemas.microsoft.com/office/drawing/2014/main" id="{005F2A19-0830-4037-BF52-F7438DE4E7A1}"/>
              </a:ext>
            </a:extLst>
          </p:cNvPr>
          <p:cNvSpPr>
            <a:spLocks noGrp="1"/>
          </p:cNvSpPr>
          <p:nvPr>
            <p:ph idx="1"/>
          </p:nvPr>
        </p:nvSpPr>
        <p:spPr/>
        <p:txBody>
          <a:bodyPr>
            <a:normAutofit fontScale="92500" lnSpcReduction="20000"/>
          </a:bodyPr>
          <a:lstStyle/>
          <a:p>
            <a:r>
              <a:rPr lang="en-US" dirty="0"/>
              <a:t>E-mail marketing campaigns are cheap and effective way to target potential customers. E-mails can instantaneously convey a marketing message to customers at distant areas. </a:t>
            </a:r>
          </a:p>
          <a:p>
            <a:r>
              <a:rPr lang="en-US" dirty="0"/>
              <a:t>Personalized direct e-mails target customers with specific information – name, right product at the right time, special promotions etc. When your e-business is doing global marketing, e-mails can be first translated into proper languages as a personalization measure using specific translation software. Personalization technology (data mining) can also improve response rate tremendously. Where an e-business lacks resources for doing e-mail marketing on its own, it can outsource such campaign to outside firms. For instance, outsourcing services should be used when direct e-mailing becomes too difficult to manage and there is inadequate staff or technical support at the e-business level itself </a:t>
            </a:r>
            <a:br>
              <a:rPr lang="en-US" dirty="0"/>
            </a:br>
            <a:endParaRPr lang="en-US" dirty="0"/>
          </a:p>
        </p:txBody>
      </p:sp>
    </p:spTree>
    <p:extLst>
      <p:ext uri="{BB962C8B-B14F-4D97-AF65-F5344CB8AC3E}">
        <p14:creationId xmlns:p14="http://schemas.microsoft.com/office/powerpoint/2010/main" val="1403433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9A2F8-7E2C-4290-BE7C-6E8D3970F8C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A3904B9-F690-4CB9-A93B-0CC231DF6C0A}"/>
              </a:ext>
            </a:extLst>
          </p:cNvPr>
          <p:cNvSpPr>
            <a:spLocks noGrp="1"/>
          </p:cNvSpPr>
          <p:nvPr>
            <p:ph idx="1"/>
          </p:nvPr>
        </p:nvSpPr>
        <p:spPr/>
        <p:txBody>
          <a:bodyPr/>
          <a:lstStyle/>
          <a:p>
            <a:r>
              <a:rPr lang="en-US" dirty="0"/>
              <a:t>E-mails can be used to improve customer service by adding an e-mail link to your web site. Thus, you can receive your customers’ complaints through e-mails.</a:t>
            </a:r>
          </a:p>
          <a:p>
            <a:r>
              <a:rPr lang="en-US" dirty="0"/>
              <a:t> It should be ensured that your e-business is capable of handling expected volume of e-mails; otherwise it can bring poor reputation to your business when you receive complaints through emails but are unable to respond. </a:t>
            </a:r>
          </a:p>
          <a:p>
            <a:r>
              <a:rPr lang="en-US" dirty="0"/>
              <a:t>Another advantage with emails is that they can be automatically sorted and sent to the relevant persons. </a:t>
            </a:r>
            <a:br>
              <a:rPr lang="en-US" dirty="0"/>
            </a:br>
            <a:endParaRPr lang="en-US" dirty="0"/>
          </a:p>
        </p:txBody>
      </p:sp>
    </p:spTree>
    <p:extLst>
      <p:ext uri="{BB962C8B-B14F-4D97-AF65-F5344CB8AC3E}">
        <p14:creationId xmlns:p14="http://schemas.microsoft.com/office/powerpoint/2010/main" val="2409921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5A6B2-8564-493C-A07A-F0A511533E5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D862A8-81B0-4D41-8D89-B377144C0DC2}"/>
              </a:ext>
            </a:extLst>
          </p:cNvPr>
          <p:cNvSpPr>
            <a:spLocks noGrp="1"/>
          </p:cNvSpPr>
          <p:nvPr>
            <p:ph idx="1"/>
          </p:nvPr>
        </p:nvSpPr>
        <p:spPr/>
        <p:txBody>
          <a:bodyPr/>
          <a:lstStyle/>
          <a:p>
            <a:r>
              <a:rPr lang="en-US" b="1" dirty="0"/>
              <a:t>Promotions</a:t>
            </a:r>
            <a:br>
              <a:rPr lang="en-US" b="1" dirty="0"/>
            </a:br>
            <a:r>
              <a:rPr lang="en-US" dirty="0"/>
              <a:t>E-business promotions can attract visitors to your site and induce them to purchase. Promotional messages can be sent both online and offline. Some popular promotional methods are as under: </a:t>
            </a:r>
            <a:br>
              <a:rPr lang="en-US" dirty="0"/>
            </a:br>
            <a:endParaRPr lang="en-US" dirty="0"/>
          </a:p>
        </p:txBody>
      </p:sp>
    </p:spTree>
    <p:extLst>
      <p:ext uri="{BB962C8B-B14F-4D97-AF65-F5344CB8AC3E}">
        <p14:creationId xmlns:p14="http://schemas.microsoft.com/office/powerpoint/2010/main" val="3953567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6CABC-361B-4964-9320-0579BFF085D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03F9D15-CB66-49AB-A440-C08325D4B66E}"/>
              </a:ext>
            </a:extLst>
          </p:cNvPr>
          <p:cNvSpPr>
            <a:spLocks noGrp="1"/>
          </p:cNvSpPr>
          <p:nvPr>
            <p:ph idx="1"/>
          </p:nvPr>
        </p:nvSpPr>
        <p:spPr/>
        <p:txBody>
          <a:bodyPr/>
          <a:lstStyle/>
          <a:p>
            <a:r>
              <a:rPr lang="en-US" b="1" dirty="0"/>
              <a:t>Promotions</a:t>
            </a:r>
            <a:br>
              <a:rPr lang="en-US" b="1" dirty="0"/>
            </a:br>
            <a:r>
              <a:rPr lang="en-US" dirty="0"/>
              <a:t>E-business promotions can attract visitors to your site and induce them to purchase. Promotional messages can be sent both online and offline. Some popular promotional methods are as under: </a:t>
            </a:r>
            <a:br>
              <a:rPr lang="en-US" dirty="0"/>
            </a:br>
            <a:endParaRPr lang="en-US" dirty="0"/>
          </a:p>
        </p:txBody>
      </p:sp>
    </p:spTree>
    <p:extLst>
      <p:ext uri="{BB962C8B-B14F-4D97-AF65-F5344CB8AC3E}">
        <p14:creationId xmlns:p14="http://schemas.microsoft.com/office/powerpoint/2010/main" val="292233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D2089-FAB7-494E-9656-43A39791364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799D4F-DFFF-4C7A-84CA-C99C49BE3E0F}"/>
              </a:ext>
            </a:extLst>
          </p:cNvPr>
          <p:cNvSpPr>
            <a:spLocks noGrp="1"/>
          </p:cNvSpPr>
          <p:nvPr>
            <p:ph idx="1"/>
          </p:nvPr>
        </p:nvSpPr>
        <p:spPr/>
        <p:txBody>
          <a:bodyPr/>
          <a:lstStyle/>
          <a:p>
            <a:r>
              <a:rPr lang="en-US" b="1" dirty="0"/>
              <a:t>Point-based rewards</a:t>
            </a:r>
            <a:br>
              <a:rPr lang="en-US" b="1" dirty="0"/>
            </a:br>
            <a:r>
              <a:rPr lang="en-US" dirty="0"/>
              <a:t>On the performance of a pre-specified action, customers can be entitled to point-based rewards – t-shirts, mugs etc. with the company’s logo etc. </a:t>
            </a:r>
            <a:br>
              <a:rPr lang="en-US" dirty="0"/>
            </a:br>
            <a:endParaRPr lang="en-US" dirty="0"/>
          </a:p>
        </p:txBody>
      </p:sp>
    </p:spTree>
    <p:extLst>
      <p:ext uri="{BB962C8B-B14F-4D97-AF65-F5344CB8AC3E}">
        <p14:creationId xmlns:p14="http://schemas.microsoft.com/office/powerpoint/2010/main" val="2063003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F3172-7BC4-4C94-B354-80AD47C39F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AFEFF27-C630-4EE8-9998-BCE70E02621F}"/>
              </a:ext>
            </a:extLst>
          </p:cNvPr>
          <p:cNvSpPr>
            <a:spLocks noGrp="1"/>
          </p:cNvSpPr>
          <p:nvPr>
            <p:ph idx="1"/>
          </p:nvPr>
        </p:nvSpPr>
        <p:spPr/>
        <p:txBody>
          <a:bodyPr>
            <a:normAutofit fontScale="92500" lnSpcReduction="10000"/>
          </a:bodyPr>
          <a:lstStyle/>
          <a:p>
            <a:r>
              <a:rPr lang="en-US" b="1" dirty="0"/>
              <a:t>Discounts</a:t>
            </a:r>
            <a:br>
              <a:rPr lang="en-US" b="1" dirty="0"/>
            </a:br>
            <a:r>
              <a:rPr lang="en-US" dirty="0"/>
              <a:t>Discount advertisements through magazines, newspapers, web sites etc. can attract new and repeat customers.</a:t>
            </a:r>
          </a:p>
          <a:p>
            <a:r>
              <a:rPr lang="en-US" b="1" dirty="0"/>
              <a:t>Free-trials</a:t>
            </a:r>
            <a:br>
              <a:rPr lang="en-US" b="1" dirty="0"/>
            </a:br>
            <a:r>
              <a:rPr lang="en-US" dirty="0"/>
              <a:t>Customers can sign up for a free service. For example, they can be allowed to download software for certain days free of cost on trial basis before buying it.</a:t>
            </a:r>
          </a:p>
          <a:p>
            <a:r>
              <a:rPr lang="en-US" b="1" dirty="0"/>
              <a:t>Free shipping</a:t>
            </a:r>
            <a:br>
              <a:rPr lang="en-US" b="1" dirty="0"/>
            </a:br>
            <a:r>
              <a:rPr lang="en-US" dirty="0" err="1"/>
              <a:t>Shipping</a:t>
            </a:r>
            <a:r>
              <a:rPr lang="en-US" dirty="0"/>
              <a:t> cost may not be charged on the delivery of certain items as an incentive for the customers. </a:t>
            </a:r>
            <a:br>
              <a:rPr lang="en-US" dirty="0"/>
            </a:br>
            <a:br>
              <a:rPr lang="en-US" dirty="0"/>
            </a:br>
            <a:endParaRPr lang="en-US" dirty="0"/>
          </a:p>
        </p:txBody>
      </p:sp>
    </p:spTree>
    <p:extLst>
      <p:ext uri="{BB962C8B-B14F-4D97-AF65-F5344CB8AC3E}">
        <p14:creationId xmlns:p14="http://schemas.microsoft.com/office/powerpoint/2010/main" val="347891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3E2F5-A5D2-4871-AAEF-E42126EA013A}"/>
              </a:ext>
            </a:extLst>
          </p:cNvPr>
          <p:cNvSpPr>
            <a:spLocks noGrp="1"/>
          </p:cNvSpPr>
          <p:nvPr>
            <p:ph type="title"/>
          </p:nvPr>
        </p:nvSpPr>
        <p:spPr/>
        <p:txBody>
          <a:bodyPr>
            <a:normAutofit fontScale="90000"/>
          </a:bodyPr>
          <a:lstStyle/>
          <a:p>
            <a:r>
              <a:rPr lang="en-US" b="1"/>
              <a:t>CUSTOMER RELATIONSHIP MANAGEMENT (CRM)</a:t>
            </a:r>
            <a:r>
              <a:rPr lang="en-US"/>
              <a:t> </a:t>
            </a:r>
            <a:br>
              <a:rPr lang="en-US"/>
            </a:br>
            <a:endParaRPr lang="en-US"/>
          </a:p>
        </p:txBody>
      </p:sp>
      <p:sp>
        <p:nvSpPr>
          <p:cNvPr id="3" name="Content Placeholder 2">
            <a:extLst>
              <a:ext uri="{FF2B5EF4-FFF2-40B4-BE49-F238E27FC236}">
                <a16:creationId xmlns:a16="http://schemas.microsoft.com/office/drawing/2014/main" id="{EF9A4341-20F8-4D1A-8453-786E6951500A}"/>
              </a:ext>
            </a:extLst>
          </p:cNvPr>
          <p:cNvSpPr>
            <a:spLocks noGrp="1"/>
          </p:cNvSpPr>
          <p:nvPr>
            <p:ph idx="1"/>
          </p:nvPr>
        </p:nvSpPr>
        <p:spPr/>
        <p:txBody>
          <a:bodyPr>
            <a:normAutofit fontScale="92500" lnSpcReduction="10000"/>
          </a:bodyPr>
          <a:lstStyle/>
          <a:p>
            <a:r>
              <a:rPr lang="en-US" dirty="0"/>
              <a:t>The sum of a company’s customer service solutions constitutes its customer relationship management (CRM) system. </a:t>
            </a:r>
          </a:p>
          <a:p>
            <a:r>
              <a:rPr lang="en-US" dirty="0"/>
              <a:t>Level of traffic at the online business site and the available resources would normally determine whether or not a business should have CRM. It provides fast and effective service to customers and ensures that corrective measures are readily in place. CRM includes call handling, sales tracking and Transaction support (technology/personnel etc.). </a:t>
            </a:r>
          </a:p>
          <a:p>
            <a:r>
              <a:rPr lang="en-US" dirty="0"/>
              <a:t>Three tools can be used to improve customer service, that is</a:t>
            </a:r>
            <a:r>
              <a:rPr lang="en-US" b="1" dirty="0"/>
              <a:t>, log file analysis, cookies and data mining</a:t>
            </a:r>
            <a:r>
              <a:rPr lang="en-US" dirty="0"/>
              <a:t>. Under CRM system, call centers can be set up having customer service representatives who can be reached trough phone, e-mails or online chatting. </a:t>
            </a:r>
            <a:br>
              <a:rPr lang="en-US" dirty="0"/>
            </a:br>
            <a:endParaRPr lang="en-US" dirty="0"/>
          </a:p>
        </p:txBody>
      </p:sp>
    </p:spTree>
    <p:extLst>
      <p:ext uri="{BB962C8B-B14F-4D97-AF65-F5344CB8AC3E}">
        <p14:creationId xmlns:p14="http://schemas.microsoft.com/office/powerpoint/2010/main" val="3792138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2C888-D139-4C91-AF4E-4F2BDB2A1C9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465A16-F86C-4213-B8DD-9A0BED147446}"/>
              </a:ext>
            </a:extLst>
          </p:cNvPr>
          <p:cNvSpPr>
            <a:spLocks noGrp="1"/>
          </p:cNvSpPr>
          <p:nvPr>
            <p:ph idx="1"/>
          </p:nvPr>
        </p:nvSpPr>
        <p:spPr/>
        <p:txBody>
          <a:bodyPr/>
          <a:lstStyle/>
          <a:p>
            <a:r>
              <a:rPr lang="en-US" b="1" dirty="0"/>
              <a:t>Coupons</a:t>
            </a:r>
            <a:br>
              <a:rPr lang="en-US" b="1" dirty="0"/>
            </a:br>
            <a:r>
              <a:rPr lang="en-US" dirty="0"/>
              <a:t>Online coupons are placed on certain popular sites to attract customers for online shopping. They can use these coupons for shopping through specific web sites. </a:t>
            </a:r>
            <a:br>
              <a:rPr lang="en-US" dirty="0"/>
            </a:br>
            <a:endParaRPr lang="en-US" dirty="0"/>
          </a:p>
        </p:txBody>
      </p:sp>
    </p:spTree>
    <p:extLst>
      <p:ext uri="{BB962C8B-B14F-4D97-AF65-F5344CB8AC3E}">
        <p14:creationId xmlns:p14="http://schemas.microsoft.com/office/powerpoint/2010/main" val="239480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6BE11-33BB-4411-8640-8CBBFAD8D6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693C4D-BB48-4B68-84A4-B411CAE9B885}"/>
              </a:ext>
            </a:extLst>
          </p:cNvPr>
          <p:cNvSpPr>
            <a:spLocks noGrp="1"/>
          </p:cNvSpPr>
          <p:nvPr>
            <p:ph idx="1"/>
          </p:nvPr>
        </p:nvSpPr>
        <p:spPr/>
        <p:txBody>
          <a:bodyPr>
            <a:normAutofit fontScale="92500" lnSpcReduction="10000"/>
          </a:bodyPr>
          <a:lstStyle/>
          <a:p>
            <a:r>
              <a:rPr lang="en-US" b="1" dirty="0"/>
              <a:t>E-Business Advertising</a:t>
            </a:r>
            <a:br>
              <a:rPr lang="en-US" b="1" dirty="0"/>
            </a:br>
            <a:r>
              <a:rPr lang="en-US" dirty="0" err="1"/>
              <a:t>Advertising</a:t>
            </a:r>
            <a:r>
              <a:rPr lang="en-US" dirty="0"/>
              <a:t> is an attempt to disseminate information in order to effect a buyer-seller transaction. It is an impersonal and one-way mass communication paid for by the sponsors. </a:t>
            </a:r>
          </a:p>
          <a:p>
            <a:r>
              <a:rPr lang="en-US" dirty="0"/>
              <a:t>Televisions, movies, newspapers and magazines are traditional ways for e-business advertising. </a:t>
            </a:r>
          </a:p>
          <a:p>
            <a:r>
              <a:rPr lang="en-US" dirty="0"/>
              <a:t>On the other hand, Telemarketing and Direct marketing are attempts to personalize advertising in order to make it more effective. For e-business</a:t>
            </a:r>
            <a:br>
              <a:rPr lang="en-US" dirty="0"/>
            </a:br>
            <a:r>
              <a:rPr lang="en-US" dirty="0"/>
              <a:t>advertising it is important that your brand is unique and easy to remember. Publicizing URL on direct mails or business cards can increase brand awareness. </a:t>
            </a:r>
            <a:br>
              <a:rPr lang="en-US" dirty="0"/>
            </a:br>
            <a:endParaRPr lang="en-US" dirty="0"/>
          </a:p>
        </p:txBody>
      </p:sp>
    </p:spTree>
    <p:extLst>
      <p:ext uri="{BB962C8B-B14F-4D97-AF65-F5344CB8AC3E}">
        <p14:creationId xmlns:p14="http://schemas.microsoft.com/office/powerpoint/2010/main" val="2314891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17124-1E93-4605-8B59-765362A0CDC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3EFDDE8-1B56-4195-823F-9CA19BDAEB94}"/>
              </a:ext>
            </a:extLst>
          </p:cNvPr>
          <p:cNvSpPr>
            <a:spLocks noGrp="1"/>
          </p:cNvSpPr>
          <p:nvPr>
            <p:ph idx="1"/>
          </p:nvPr>
        </p:nvSpPr>
        <p:spPr/>
        <p:txBody>
          <a:bodyPr>
            <a:normAutofit/>
          </a:bodyPr>
          <a:lstStyle/>
          <a:p>
            <a:r>
              <a:rPr lang="en-US" b="1" dirty="0"/>
              <a:t>Banner Advertising</a:t>
            </a:r>
            <a:br>
              <a:rPr lang="en-US" b="1" dirty="0"/>
            </a:br>
            <a:r>
              <a:rPr lang="en-US" dirty="0"/>
              <a:t>Web page banner ads are like small billboards containing graphics and an advertising message. These advertising messages are placed on popular web sites (host sites) which are frequently accessed and thus</a:t>
            </a:r>
            <a:br>
              <a:rPr lang="en-US" dirty="0"/>
            </a:br>
            <a:r>
              <a:rPr lang="en-US" dirty="0"/>
              <a:t>those who access a host site can look at the banner/advertising message and come to know about the brand/business which is advertising itself through the host site. The host site charges certain fee for providing space to the banner on its web site and thus generates income/revenue. This concept therefore is mutually beneficial for both the parties. </a:t>
            </a:r>
            <a:br>
              <a:rPr lang="en-US" dirty="0"/>
            </a:br>
            <a:endParaRPr lang="en-US" dirty="0"/>
          </a:p>
        </p:txBody>
      </p:sp>
    </p:spTree>
    <p:extLst>
      <p:ext uri="{BB962C8B-B14F-4D97-AF65-F5344CB8AC3E}">
        <p14:creationId xmlns:p14="http://schemas.microsoft.com/office/powerpoint/2010/main" val="14499921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F3DB1-02C5-4151-B555-9059FD8B1AF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290A107-C865-4CF2-A074-CE4C1613BAB7}"/>
              </a:ext>
            </a:extLst>
          </p:cNvPr>
          <p:cNvSpPr>
            <a:spLocks noGrp="1"/>
          </p:cNvSpPr>
          <p:nvPr>
            <p:ph idx="1"/>
          </p:nvPr>
        </p:nvSpPr>
        <p:spPr/>
        <p:txBody>
          <a:bodyPr>
            <a:normAutofit/>
          </a:bodyPr>
          <a:lstStyle/>
          <a:p>
            <a:r>
              <a:rPr lang="en-US" dirty="0"/>
              <a:t>Banners have different sizes and are placed on different positions</a:t>
            </a:r>
            <a:br>
              <a:rPr lang="en-US" dirty="0"/>
            </a:br>
            <a:r>
              <a:rPr lang="en-US" dirty="0"/>
              <a:t>on the web site. Banners can be simply for viewing as well as having link to the home page of the product or service. </a:t>
            </a:r>
          </a:p>
          <a:p>
            <a:r>
              <a:rPr lang="en-US" dirty="0"/>
              <a:t>Business logo on a banner may increase brand recognition. Flashing, scrolling text, pop-up boxes and color changes grab viewer’s attention. So, these techniques can effectively be used for creating a banner.</a:t>
            </a:r>
          </a:p>
          <a:p>
            <a:r>
              <a:rPr lang="en-US" dirty="0"/>
              <a:t>As a marketer you should note how many ads the host site already carries. </a:t>
            </a:r>
            <a:br>
              <a:rPr lang="en-US" dirty="0"/>
            </a:br>
            <a:endParaRPr lang="en-US" dirty="0"/>
          </a:p>
        </p:txBody>
      </p:sp>
    </p:spTree>
    <p:extLst>
      <p:ext uri="{BB962C8B-B14F-4D97-AF65-F5344CB8AC3E}">
        <p14:creationId xmlns:p14="http://schemas.microsoft.com/office/powerpoint/2010/main" val="41222166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4B00D-AAD7-4B6B-82A3-250F2C613F2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CD7F453-D9A2-463D-AFF4-9EBCC51389A4}"/>
              </a:ext>
            </a:extLst>
          </p:cNvPr>
          <p:cNvSpPr>
            <a:spLocks noGrp="1"/>
          </p:cNvSpPr>
          <p:nvPr>
            <p:ph idx="1"/>
          </p:nvPr>
        </p:nvSpPr>
        <p:spPr/>
        <p:txBody>
          <a:bodyPr>
            <a:normAutofit fontScale="92500" lnSpcReduction="10000"/>
          </a:bodyPr>
          <a:lstStyle/>
          <a:p>
            <a:r>
              <a:rPr lang="en-US" dirty="0"/>
              <a:t>Also, note which </a:t>
            </a:r>
            <a:r>
              <a:rPr lang="en-US" b="1" dirty="0"/>
              <a:t>position</a:t>
            </a:r>
            <a:r>
              <a:rPr lang="en-US" dirty="0"/>
              <a:t> has a better chance of click through. There can be specific times for banner advertisement. Banner advertising space can be expensive for peak traffic times. Exchanging banners with another site is also an option. </a:t>
            </a:r>
          </a:p>
          <a:p>
            <a:r>
              <a:rPr lang="en-US" dirty="0"/>
              <a:t>Some </a:t>
            </a:r>
            <a:r>
              <a:rPr lang="en-US" b="1" dirty="0"/>
              <a:t>sites carry banner ads for free</a:t>
            </a:r>
            <a:r>
              <a:rPr lang="en-US" dirty="0"/>
              <a:t>. For example, a business selling computers can host the banner of business selling computer books free of charge. </a:t>
            </a:r>
          </a:p>
          <a:p>
            <a:r>
              <a:rPr lang="en-US" dirty="0"/>
              <a:t>These are related businesses which support each other so there can be an </a:t>
            </a:r>
            <a:r>
              <a:rPr lang="en-US" b="1" dirty="0"/>
              <a:t>indirect benefit </a:t>
            </a:r>
            <a:r>
              <a:rPr lang="en-US" dirty="0"/>
              <a:t>to the computer business for carrying the banner of computer books business in the sense that the latter is likely to spread more awareness about computers. </a:t>
            </a:r>
            <a:br>
              <a:rPr lang="en-US" dirty="0"/>
            </a:br>
            <a:endParaRPr lang="en-US" dirty="0"/>
          </a:p>
        </p:txBody>
      </p:sp>
    </p:spTree>
    <p:extLst>
      <p:ext uri="{BB962C8B-B14F-4D97-AF65-F5344CB8AC3E}">
        <p14:creationId xmlns:p14="http://schemas.microsoft.com/office/powerpoint/2010/main" val="3981470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AAD2D-715D-4275-86EE-D7ECDD4B49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7316E9-6F63-4471-AE0D-56462D691EA0}"/>
              </a:ext>
            </a:extLst>
          </p:cNvPr>
          <p:cNvSpPr>
            <a:spLocks noGrp="1"/>
          </p:cNvSpPr>
          <p:nvPr>
            <p:ph idx="1"/>
          </p:nvPr>
        </p:nvSpPr>
        <p:spPr/>
        <p:txBody>
          <a:bodyPr>
            <a:normAutofit fontScale="92500" lnSpcReduction="20000"/>
          </a:bodyPr>
          <a:lstStyle/>
          <a:p>
            <a:r>
              <a:rPr lang="en-US" b="1" dirty="0"/>
              <a:t>Advertising payment modes</a:t>
            </a:r>
            <a:br>
              <a:rPr lang="en-US" b="1" dirty="0"/>
            </a:br>
            <a:r>
              <a:rPr lang="en-US" dirty="0"/>
              <a:t>Following payment modes can be accepted between the parties:</a:t>
            </a:r>
          </a:p>
          <a:p>
            <a:r>
              <a:rPr lang="en-US" dirty="0"/>
              <a:t>Monthly charges for online advertising</a:t>
            </a:r>
          </a:p>
          <a:p>
            <a:r>
              <a:rPr lang="en-US" dirty="0"/>
              <a:t>Cost per thousand (CPM) – fee for every thousand people viewing the banner</a:t>
            </a:r>
          </a:p>
          <a:p>
            <a:r>
              <a:rPr lang="en-US" dirty="0"/>
              <a:t>Pay-Per-Performance that includes:</a:t>
            </a:r>
          </a:p>
          <a:p>
            <a:r>
              <a:rPr lang="en-US" dirty="0"/>
              <a:t>Pay-per-click – fee according to no. of click to your site</a:t>
            </a:r>
          </a:p>
          <a:p>
            <a:r>
              <a:rPr lang="en-US" dirty="0"/>
              <a:t>Pay-per-lead – pay for every lead generated from the advertisement</a:t>
            </a:r>
          </a:p>
          <a:p>
            <a:r>
              <a:rPr lang="en-US" dirty="0"/>
              <a:t>Pay-per-sale – pay the host for every sale resulting form a click through</a:t>
            </a:r>
          </a:p>
          <a:p>
            <a:r>
              <a:rPr lang="en-US" dirty="0"/>
              <a:t>Exchanging advertising space on your site for advertising space on another’s site </a:t>
            </a:r>
            <a:br>
              <a:rPr lang="en-US" dirty="0"/>
            </a:br>
            <a:endParaRPr lang="en-US" dirty="0"/>
          </a:p>
        </p:txBody>
      </p:sp>
    </p:spTree>
    <p:extLst>
      <p:ext uri="{BB962C8B-B14F-4D97-AF65-F5344CB8AC3E}">
        <p14:creationId xmlns:p14="http://schemas.microsoft.com/office/powerpoint/2010/main" val="2396254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15937-5798-46B6-B71D-C788B7413B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8E6422-A4B1-4928-B7C0-2D8BDAA33C46}"/>
              </a:ext>
            </a:extLst>
          </p:cNvPr>
          <p:cNvSpPr>
            <a:spLocks noGrp="1"/>
          </p:cNvSpPr>
          <p:nvPr>
            <p:ph idx="1"/>
          </p:nvPr>
        </p:nvSpPr>
        <p:spPr/>
        <p:txBody>
          <a:bodyPr>
            <a:normAutofit/>
          </a:bodyPr>
          <a:lstStyle/>
          <a:p>
            <a:r>
              <a:rPr lang="en-US" b="1" dirty="0"/>
              <a:t>Web casting</a:t>
            </a:r>
            <a:br>
              <a:rPr lang="en-US" b="1" dirty="0"/>
            </a:br>
            <a:r>
              <a:rPr lang="en-US" dirty="0"/>
              <a:t>Web casting is a term used to refer to internet-based broadcasting of audio and video content. It can provide two-way communication between the broadcaster and the listener or viewer. Marketers should</a:t>
            </a:r>
            <a:br>
              <a:rPr lang="en-US" dirty="0"/>
            </a:br>
            <a:r>
              <a:rPr lang="en-US" dirty="0"/>
              <a:t>consider some people may have slow internet access. Video conferencing is an example of web casting. For example, using this technique, doctors sitting in China, England and Pakistan etc. can, in real time, exchange and benefit from each other’s ideas as if they are physically holding a meeting. </a:t>
            </a:r>
            <a:br>
              <a:rPr lang="en-US" dirty="0"/>
            </a:br>
            <a:endParaRPr lang="en-US" dirty="0"/>
          </a:p>
        </p:txBody>
      </p:sp>
    </p:spTree>
    <p:extLst>
      <p:ext uri="{BB962C8B-B14F-4D97-AF65-F5344CB8AC3E}">
        <p14:creationId xmlns:p14="http://schemas.microsoft.com/office/powerpoint/2010/main" val="1836088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7A760-F066-48B9-A874-91D1056B4C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CB86F68-F0C7-489A-9176-185FAC29EF9E}"/>
              </a:ext>
            </a:extLst>
          </p:cNvPr>
          <p:cNvSpPr>
            <a:spLocks noGrp="1"/>
          </p:cNvSpPr>
          <p:nvPr>
            <p:ph idx="1"/>
          </p:nvPr>
        </p:nvSpPr>
        <p:spPr/>
        <p:txBody>
          <a:bodyPr>
            <a:normAutofit fontScale="92500" lnSpcReduction="10000"/>
          </a:bodyPr>
          <a:lstStyle/>
          <a:p>
            <a:r>
              <a:rPr lang="en-US" b="1" dirty="0"/>
              <a:t>Interactive Advertising</a:t>
            </a:r>
            <a:br>
              <a:rPr lang="en-US" b="1" dirty="0"/>
            </a:br>
            <a:r>
              <a:rPr lang="en-US" dirty="0"/>
              <a:t>It uses a combination of rich media (such as audio, video, animations) and traditional forms (such as print, TV or radio ads) in order to involve customers in advertising process to increase brand recognition. </a:t>
            </a:r>
          </a:p>
          <a:p>
            <a:r>
              <a:rPr lang="en-US" dirty="0"/>
              <a:t>For example, there is a famous business that uses this marketing technique. Its TV commercial induces/encourages viewers to access its website from where customers can select/download various action pictures and background music. Thus, by involving a customer in the advertising process itself, it attempts to increase its brand recognition for the customers. </a:t>
            </a:r>
            <a:br>
              <a:rPr lang="en-US" dirty="0"/>
            </a:br>
            <a:br>
              <a:rPr lang="en-US" dirty="0"/>
            </a:br>
            <a:endParaRPr lang="en-US" dirty="0"/>
          </a:p>
        </p:txBody>
      </p:sp>
    </p:spTree>
    <p:extLst>
      <p:ext uri="{BB962C8B-B14F-4D97-AF65-F5344CB8AC3E}">
        <p14:creationId xmlns:p14="http://schemas.microsoft.com/office/powerpoint/2010/main" val="14141196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61AFF-A19B-47DE-AC93-74E7D64055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2D800E7-A36D-435A-BCF2-4002E37876EC}"/>
              </a:ext>
            </a:extLst>
          </p:cNvPr>
          <p:cNvSpPr>
            <a:spLocks noGrp="1"/>
          </p:cNvSpPr>
          <p:nvPr>
            <p:ph idx="1"/>
          </p:nvPr>
        </p:nvSpPr>
        <p:spPr/>
        <p:txBody>
          <a:bodyPr>
            <a:normAutofit fontScale="77500" lnSpcReduction="20000"/>
          </a:bodyPr>
          <a:lstStyle/>
          <a:p>
            <a:r>
              <a:rPr lang="en-US" b="1" dirty="0"/>
              <a:t>E-business Public Relations</a:t>
            </a:r>
            <a:br>
              <a:rPr lang="en-US" b="1" dirty="0"/>
            </a:br>
            <a:r>
              <a:rPr lang="en-US" dirty="0"/>
              <a:t>Public Relations (PR) keeps the customers and employees of a business current or updated as regards information about products, services and internal and external issues such as any promotional activities, new</a:t>
            </a:r>
            <a:br>
              <a:rPr lang="en-US" dirty="0"/>
            </a:br>
            <a:r>
              <a:rPr lang="en-US" dirty="0"/>
              <a:t>products, customer reactions etc. Following different modes can be used to disseminate information:</a:t>
            </a:r>
          </a:p>
          <a:p>
            <a:r>
              <a:rPr lang="en-US" dirty="0"/>
              <a:t>Press releases</a:t>
            </a:r>
          </a:p>
          <a:p>
            <a:r>
              <a:rPr lang="en-US" dirty="0"/>
              <a:t>Speeches</a:t>
            </a:r>
          </a:p>
          <a:p>
            <a:r>
              <a:rPr lang="en-US" dirty="0"/>
              <a:t>Special events – seminars, video conferencing </a:t>
            </a:r>
            <a:r>
              <a:rPr lang="en-US" dirty="0" err="1"/>
              <a:t>etc</a:t>
            </a:r>
            <a:endParaRPr lang="en-US" dirty="0"/>
          </a:p>
          <a:p>
            <a:r>
              <a:rPr lang="en-US" dirty="0"/>
              <a:t>E-mails</a:t>
            </a:r>
          </a:p>
          <a:p>
            <a:r>
              <a:rPr lang="en-US" dirty="0"/>
              <a:t>Chat sessions</a:t>
            </a:r>
          </a:p>
          <a:p>
            <a:r>
              <a:rPr lang="en-US" dirty="0"/>
              <a:t>Bulletin board – people can post comments</a:t>
            </a:r>
          </a:p>
          <a:p>
            <a:r>
              <a:rPr lang="en-US" dirty="0"/>
              <a:t>Presentations/exhibitions </a:t>
            </a:r>
            <a:br>
              <a:rPr lang="en-US" dirty="0"/>
            </a:br>
            <a:endParaRPr lang="en-US" dirty="0"/>
          </a:p>
        </p:txBody>
      </p:sp>
    </p:spTree>
    <p:extLst>
      <p:ext uri="{BB962C8B-B14F-4D97-AF65-F5344CB8AC3E}">
        <p14:creationId xmlns:p14="http://schemas.microsoft.com/office/powerpoint/2010/main" val="29269134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A619E-9F79-4350-9FF0-C413BADDE3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112859-E26E-4628-AC92-6965FC71E992}"/>
              </a:ext>
            </a:extLst>
          </p:cNvPr>
          <p:cNvSpPr>
            <a:spLocks noGrp="1"/>
          </p:cNvSpPr>
          <p:nvPr>
            <p:ph idx="1"/>
          </p:nvPr>
        </p:nvSpPr>
        <p:spPr/>
        <p:txBody>
          <a:bodyPr/>
          <a:lstStyle/>
          <a:p>
            <a:r>
              <a:rPr lang="en-US" dirty="0"/>
              <a:t>Press releases can provide information about current events and other important news to the press or media via internet. There can be a press release section of your online business which can be accessed through a hyperlink. Moreover, video clips of news appearances, speeches, commercials can also prove to be an effective way of publicity.</a:t>
            </a:r>
            <a:br>
              <a:rPr lang="en-US" dirty="0"/>
            </a:br>
            <a:endParaRPr lang="en-US" dirty="0"/>
          </a:p>
        </p:txBody>
      </p:sp>
    </p:spTree>
    <p:extLst>
      <p:ext uri="{BB962C8B-B14F-4D97-AF65-F5344CB8AC3E}">
        <p14:creationId xmlns:p14="http://schemas.microsoft.com/office/powerpoint/2010/main" val="268615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13A27-2874-49EB-8AB5-1A07864F6E0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6AB016F-B01C-45AA-8E52-446F9C918522}"/>
              </a:ext>
            </a:extLst>
          </p:cNvPr>
          <p:cNvSpPr>
            <a:spLocks noGrp="1"/>
          </p:cNvSpPr>
          <p:nvPr>
            <p:ph idx="1"/>
          </p:nvPr>
        </p:nvSpPr>
        <p:spPr/>
        <p:txBody>
          <a:bodyPr>
            <a:normAutofit fontScale="85000" lnSpcReduction="20000"/>
          </a:bodyPr>
          <a:lstStyle/>
          <a:p>
            <a:r>
              <a:rPr lang="en-US" dirty="0"/>
              <a:t>There are software tools or tracking devices that can provide feedback on how many number of internet users actually viewed a banner or a marketing message and how many actually clicked on the advertisement.</a:t>
            </a:r>
          </a:p>
          <a:p>
            <a:r>
              <a:rPr lang="en-US" dirty="0"/>
              <a:t> Log files consist of data generated by site visits and include information about each visitor’s location, IP address, time of visit, frequency of visits etc.</a:t>
            </a:r>
          </a:p>
          <a:p>
            <a:r>
              <a:rPr lang="en-US" dirty="0"/>
              <a:t> There are businesses that provide the services of </a:t>
            </a:r>
            <a:r>
              <a:rPr lang="en-US" b="1" dirty="0"/>
              <a:t>analyzing web log files</a:t>
            </a:r>
            <a:r>
              <a:rPr lang="en-US" dirty="0"/>
              <a:t>. The results would show how effective your web site is and indicate the top-referring web sites. </a:t>
            </a:r>
          </a:p>
          <a:p>
            <a:r>
              <a:rPr lang="en-US" dirty="0"/>
              <a:t>You know that cookies allow e-commerce sites to record visitor behavior. They can be used to track customers online and do personalization. Many customers do not know that their information is being collected and used by the e-business site. Thus, informational </a:t>
            </a:r>
            <a:r>
              <a:rPr lang="en-US" b="1" dirty="0"/>
              <a:t>privacy rights of customers </a:t>
            </a:r>
            <a:r>
              <a:rPr lang="en-US" dirty="0"/>
              <a:t>can be breached in cases where cookies are</a:t>
            </a:r>
            <a:br>
              <a:rPr lang="en-US" dirty="0"/>
            </a:br>
            <a:r>
              <a:rPr lang="en-US" dirty="0"/>
              <a:t>used. </a:t>
            </a:r>
            <a:br>
              <a:rPr lang="en-US" dirty="0"/>
            </a:br>
            <a:endParaRPr lang="en-US" dirty="0"/>
          </a:p>
        </p:txBody>
      </p:sp>
    </p:spTree>
    <p:extLst>
      <p:ext uri="{BB962C8B-B14F-4D97-AF65-F5344CB8AC3E}">
        <p14:creationId xmlns:p14="http://schemas.microsoft.com/office/powerpoint/2010/main" val="7962181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3FB0E-AA9B-4929-BBD1-A056886C1198}"/>
              </a:ext>
            </a:extLst>
          </p:cNvPr>
          <p:cNvSpPr>
            <a:spLocks noGrp="1"/>
          </p:cNvSpPr>
          <p:nvPr>
            <p:ph type="title"/>
          </p:nvPr>
        </p:nvSpPr>
        <p:spPr/>
        <p:txBody>
          <a:bodyPr/>
          <a:lstStyle/>
          <a:p>
            <a:r>
              <a:rPr lang="en-US" b="1" dirty="0"/>
              <a:t>META INFORMATION</a:t>
            </a:r>
            <a:r>
              <a:rPr lang="en-US" dirty="0"/>
              <a:t> </a:t>
            </a:r>
            <a:br>
              <a:rPr lang="en-US" dirty="0"/>
            </a:br>
            <a:endParaRPr lang="en-US" dirty="0"/>
          </a:p>
        </p:txBody>
      </p:sp>
      <p:sp>
        <p:nvSpPr>
          <p:cNvPr id="3" name="Content Placeholder 2">
            <a:extLst>
              <a:ext uri="{FF2B5EF4-FFF2-40B4-BE49-F238E27FC236}">
                <a16:creationId xmlns:a16="http://schemas.microsoft.com/office/drawing/2014/main" id="{CA1A31DC-F950-474F-9188-0B18FBBE1471}"/>
              </a:ext>
            </a:extLst>
          </p:cNvPr>
          <p:cNvSpPr>
            <a:spLocks noGrp="1"/>
          </p:cNvSpPr>
          <p:nvPr>
            <p:ph idx="1"/>
          </p:nvPr>
        </p:nvSpPr>
        <p:spPr/>
        <p:txBody>
          <a:bodyPr/>
          <a:lstStyle/>
          <a:p>
            <a:r>
              <a:rPr lang="en-US" dirty="0"/>
              <a:t>Meta tag contains the key information of a web page. This Meta information is used by a search engine to locate and rank the web site. You provide your Meta information to a search engine, pay its</a:t>
            </a:r>
            <a:br>
              <a:rPr lang="en-US" dirty="0"/>
            </a:br>
            <a:r>
              <a:rPr lang="en-US" dirty="0"/>
              <a:t>prescribed registration fee and get your site registered with the search engine. Search engine puts this Meta information in its database. When a searcher types key words in the search engine text box, these key words are matched with the Meta information recorded in the database of the search engine. </a:t>
            </a:r>
            <a:br>
              <a:rPr lang="en-US" dirty="0"/>
            </a:br>
            <a:endParaRPr lang="en-US" dirty="0"/>
          </a:p>
        </p:txBody>
      </p:sp>
    </p:spTree>
    <p:extLst>
      <p:ext uri="{BB962C8B-B14F-4D97-AF65-F5344CB8AC3E}">
        <p14:creationId xmlns:p14="http://schemas.microsoft.com/office/powerpoint/2010/main" val="247969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4504A-F3F7-4205-AE2D-CA9F37E9E6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A04916-3D15-4C5F-8705-0AD58C9D4DB4}"/>
              </a:ext>
            </a:extLst>
          </p:cNvPr>
          <p:cNvSpPr>
            <a:spLocks noGrp="1"/>
          </p:cNvSpPr>
          <p:nvPr>
            <p:ph idx="1"/>
          </p:nvPr>
        </p:nvSpPr>
        <p:spPr/>
        <p:txBody>
          <a:bodyPr>
            <a:normAutofit fontScale="85000" lnSpcReduction="20000"/>
          </a:bodyPr>
          <a:lstStyle/>
          <a:p>
            <a:r>
              <a:rPr lang="en-US" b="1" dirty="0"/>
              <a:t>Partnerships</a:t>
            </a:r>
            <a:br>
              <a:rPr lang="en-US" b="1" dirty="0"/>
            </a:br>
            <a:r>
              <a:rPr lang="en-US" dirty="0"/>
              <a:t>Partnering means to form a strategic union with another company/business for mutual benefit or profit sharing. Partner businesses can provide complementary services and products to their customers and thus benefit each other. </a:t>
            </a:r>
          </a:p>
          <a:p>
            <a:r>
              <a:rPr lang="en-US" dirty="0"/>
              <a:t>For example an e-business selling computer science books having a link to an e-business selling computers and vice versa can enter into a partnership for mutual advantage.</a:t>
            </a:r>
          </a:p>
          <a:p>
            <a:r>
              <a:rPr lang="en-US" dirty="0"/>
              <a:t> Competitive advantage to both the businesses in this arrangement is that the customers are a link away from buying a complementary product/service. Thus, a person buying a computer from one site can be induced to buy computer science books from the partner’s web site. Moreover, partners can exchange technical research or customer information. They can help each other in improving respective management or operations.</a:t>
            </a:r>
          </a:p>
          <a:p>
            <a:r>
              <a:rPr lang="en-US" dirty="0"/>
              <a:t>Outsourcing a job to a partner can also be useful. </a:t>
            </a:r>
            <a:br>
              <a:rPr lang="en-US" dirty="0"/>
            </a:br>
            <a:endParaRPr lang="en-US" dirty="0"/>
          </a:p>
        </p:txBody>
      </p:sp>
    </p:spTree>
    <p:extLst>
      <p:ext uri="{BB962C8B-B14F-4D97-AF65-F5344CB8AC3E}">
        <p14:creationId xmlns:p14="http://schemas.microsoft.com/office/powerpoint/2010/main" val="35528129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3B0B4-3B1D-4B27-BB79-305061204C3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B335C79-9D4F-40B6-86F0-67EC23327814}"/>
              </a:ext>
            </a:extLst>
          </p:cNvPr>
          <p:cNvSpPr>
            <a:spLocks noGrp="1"/>
          </p:cNvSpPr>
          <p:nvPr>
            <p:ph idx="1"/>
          </p:nvPr>
        </p:nvSpPr>
        <p:spPr/>
        <p:txBody>
          <a:bodyPr/>
          <a:lstStyle/>
          <a:p>
            <a:r>
              <a:rPr lang="en-US" b="1" dirty="0"/>
              <a:t>Affiliate Programs</a:t>
            </a:r>
            <a:br>
              <a:rPr lang="en-US" b="1" dirty="0"/>
            </a:br>
            <a:r>
              <a:rPr lang="en-US" dirty="0"/>
              <a:t>An affiliate program is an agreement between two parties that one will pay the other a commission based on a specified customer action. It is not a strategic union as is partnership. Rather, it is for limited purpose and time. Banner advertising is the example of an affiliate program. </a:t>
            </a:r>
            <a:br>
              <a:rPr lang="en-US" dirty="0"/>
            </a:br>
            <a:endParaRPr lang="en-US" dirty="0"/>
          </a:p>
        </p:txBody>
      </p:sp>
    </p:spTree>
    <p:extLst>
      <p:ext uri="{BB962C8B-B14F-4D97-AF65-F5344CB8AC3E}">
        <p14:creationId xmlns:p14="http://schemas.microsoft.com/office/powerpoint/2010/main" val="36541356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AA51A-0CD3-4A92-AA3B-6368427E7E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77AE363-9669-4A0F-8453-6BAB913BD768}"/>
              </a:ext>
            </a:extLst>
          </p:cNvPr>
          <p:cNvSpPr>
            <a:spLocks noGrp="1"/>
          </p:cNvSpPr>
          <p:nvPr>
            <p:ph idx="1"/>
          </p:nvPr>
        </p:nvSpPr>
        <p:spPr/>
        <p:txBody>
          <a:bodyPr/>
          <a:lstStyle/>
          <a:p>
            <a:r>
              <a:rPr lang="en-US" b="1" dirty="0"/>
              <a:t>Branding</a:t>
            </a:r>
            <a:br>
              <a:rPr lang="en-US" b="1" dirty="0"/>
            </a:br>
            <a:r>
              <a:rPr lang="en-US" dirty="0"/>
              <a:t>A brand refers to an emotional shortcut between a company and its customers. You can say that it is the trade name/symbol that reminds customers about the reputation of a company regarding its products or services. </a:t>
            </a:r>
            <a:br>
              <a:rPr lang="en-US" dirty="0"/>
            </a:br>
            <a:endParaRPr lang="en-US" dirty="0"/>
          </a:p>
        </p:txBody>
      </p:sp>
    </p:spTree>
    <p:extLst>
      <p:ext uri="{BB962C8B-B14F-4D97-AF65-F5344CB8AC3E}">
        <p14:creationId xmlns:p14="http://schemas.microsoft.com/office/powerpoint/2010/main" val="10189522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EDD69-D2EF-4B08-A2B0-313844B75F6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3456600-F588-485C-BBE7-046F4862BE04}"/>
              </a:ext>
            </a:extLst>
          </p:cNvPr>
          <p:cNvSpPr>
            <a:spLocks noGrp="1"/>
          </p:cNvSpPr>
          <p:nvPr>
            <p:ph idx="1"/>
          </p:nvPr>
        </p:nvSpPr>
        <p:spPr/>
        <p:txBody>
          <a:bodyPr/>
          <a:lstStyle/>
          <a:p>
            <a:r>
              <a:rPr lang="en-US" b="1" dirty="0"/>
              <a:t>Elements of Branding</a:t>
            </a:r>
            <a:br>
              <a:rPr lang="en-US" b="1" dirty="0"/>
            </a:br>
            <a:r>
              <a:rPr lang="en-US" dirty="0"/>
              <a:t>Researchers have identified three elements of branding, that is,</a:t>
            </a:r>
            <a:br>
              <a:rPr lang="en-US" dirty="0"/>
            </a:br>
            <a:endParaRPr lang="en-US" dirty="0"/>
          </a:p>
          <a:p>
            <a:r>
              <a:rPr lang="en-US" dirty="0"/>
              <a:t>Differentiation</a:t>
            </a:r>
          </a:p>
          <a:p>
            <a:r>
              <a:rPr lang="en-US" dirty="0"/>
              <a:t>Relevance</a:t>
            </a:r>
          </a:p>
          <a:p>
            <a:r>
              <a:rPr lang="en-US" dirty="0"/>
              <a:t>Perceived Value </a:t>
            </a:r>
            <a:br>
              <a:rPr lang="en-US" dirty="0"/>
            </a:br>
            <a:endParaRPr lang="en-US" dirty="0"/>
          </a:p>
        </p:txBody>
      </p:sp>
    </p:spTree>
    <p:extLst>
      <p:ext uri="{BB962C8B-B14F-4D97-AF65-F5344CB8AC3E}">
        <p14:creationId xmlns:p14="http://schemas.microsoft.com/office/powerpoint/2010/main" val="28361353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6B35F-B2E9-4186-A216-5DCCD17D68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FC4F13C-C77E-425D-AEBA-232BF23796A4}"/>
              </a:ext>
            </a:extLst>
          </p:cNvPr>
          <p:cNvSpPr>
            <a:spLocks noGrp="1"/>
          </p:cNvSpPr>
          <p:nvPr>
            <p:ph idx="1"/>
          </p:nvPr>
        </p:nvSpPr>
        <p:spPr/>
        <p:txBody>
          <a:bodyPr>
            <a:normAutofit/>
          </a:bodyPr>
          <a:lstStyle/>
          <a:p>
            <a:r>
              <a:rPr lang="en-US" b="1" dirty="0"/>
              <a:t>Product differentiation</a:t>
            </a:r>
            <a:br>
              <a:rPr lang="en-US" b="1" dirty="0"/>
            </a:br>
            <a:r>
              <a:rPr lang="en-US" dirty="0"/>
              <a:t>Product differentiation is the first condition to be met in order to create/establish a product/service brand.</a:t>
            </a:r>
          </a:p>
          <a:p>
            <a:r>
              <a:rPr lang="en-US" dirty="0"/>
              <a:t>It means that a company must clearly distinguish its product from all others in the market in some significant way so that the product/service is different from that of its competitors. For example, you can  create/establish your brand on the basis that the soap manufactured by your business is unique in the market in the sense that it does not dissolve quickly in water. </a:t>
            </a:r>
            <a:br>
              <a:rPr lang="en-US" dirty="0"/>
            </a:br>
            <a:endParaRPr lang="en-US" dirty="0"/>
          </a:p>
        </p:txBody>
      </p:sp>
    </p:spTree>
    <p:extLst>
      <p:ext uri="{BB962C8B-B14F-4D97-AF65-F5344CB8AC3E}">
        <p14:creationId xmlns:p14="http://schemas.microsoft.com/office/powerpoint/2010/main" val="38886998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9D182-D1E0-48B2-80D3-9FF45041443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385DF15-32BB-436B-A989-03F124F0945E}"/>
              </a:ext>
            </a:extLst>
          </p:cNvPr>
          <p:cNvSpPr>
            <a:spLocks noGrp="1"/>
          </p:cNvSpPr>
          <p:nvPr>
            <p:ph idx="1"/>
          </p:nvPr>
        </p:nvSpPr>
        <p:spPr/>
        <p:txBody>
          <a:bodyPr/>
          <a:lstStyle/>
          <a:p>
            <a:r>
              <a:rPr lang="en-US" b="1" dirty="0"/>
              <a:t>Relevance</a:t>
            </a:r>
            <a:br>
              <a:rPr lang="en-US" b="1" dirty="0"/>
            </a:br>
            <a:r>
              <a:rPr lang="en-US" dirty="0" err="1"/>
              <a:t>Relevance</a:t>
            </a:r>
            <a:r>
              <a:rPr lang="en-US" dirty="0"/>
              <a:t> means to what degree is the product/service useful for potential customers. For example, you may have designed very distinguished jewelry but very few people use or purchase the same.</a:t>
            </a:r>
          </a:p>
          <a:p>
            <a:r>
              <a:rPr lang="en-US" dirty="0"/>
              <a:t>In fact, it may prove to be too costly for most people to buy. Note that your product/service should be capable of easily relating itself to the people. </a:t>
            </a:r>
            <a:br>
              <a:rPr lang="en-US" dirty="0"/>
            </a:br>
            <a:endParaRPr lang="en-US" dirty="0"/>
          </a:p>
        </p:txBody>
      </p:sp>
    </p:spTree>
    <p:extLst>
      <p:ext uri="{BB962C8B-B14F-4D97-AF65-F5344CB8AC3E}">
        <p14:creationId xmlns:p14="http://schemas.microsoft.com/office/powerpoint/2010/main" val="35860111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80801-696F-40E9-88E1-4D79E9F5E19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A7B130-332F-4B50-A943-FCAB3B939CBD}"/>
              </a:ext>
            </a:extLst>
          </p:cNvPr>
          <p:cNvSpPr>
            <a:spLocks noGrp="1"/>
          </p:cNvSpPr>
          <p:nvPr>
            <p:ph idx="1"/>
          </p:nvPr>
        </p:nvSpPr>
        <p:spPr/>
        <p:txBody>
          <a:bodyPr>
            <a:normAutofit/>
          </a:bodyPr>
          <a:lstStyle/>
          <a:p>
            <a:r>
              <a:rPr lang="en-US" b="1" dirty="0"/>
              <a:t>Perceived value</a:t>
            </a:r>
            <a:br>
              <a:rPr lang="en-US" b="1" dirty="0"/>
            </a:br>
            <a:r>
              <a:rPr lang="en-US" dirty="0"/>
              <a:t>A product/service may be different and relevant (customers can see them using it), still they would not buy unless they find some perceived value in it.</a:t>
            </a:r>
          </a:p>
          <a:p>
            <a:r>
              <a:rPr lang="en-US" dirty="0"/>
              <a:t> For example, a restaurant may be selling a unique dish that</a:t>
            </a:r>
            <a:br>
              <a:rPr lang="en-US" dirty="0"/>
            </a:br>
            <a:r>
              <a:rPr lang="en-US" dirty="0"/>
              <a:t>relates/associates itself to the taste of majority of people; still they may not be inclined to buy it because of certain negative associations, such as its high fat content. Thus, to create or maintain a brand the above three elements have to be fulfilled </a:t>
            </a:r>
            <a:br>
              <a:rPr lang="en-US" dirty="0"/>
            </a:br>
            <a:endParaRPr lang="en-US" dirty="0"/>
          </a:p>
        </p:txBody>
      </p:sp>
    </p:spTree>
    <p:extLst>
      <p:ext uri="{BB962C8B-B14F-4D97-AF65-F5344CB8AC3E}">
        <p14:creationId xmlns:p14="http://schemas.microsoft.com/office/powerpoint/2010/main" val="22608222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05427-8A8F-46B7-A1AA-D28704D115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14758FE-7DFF-46FB-B428-EC3D08ACDDDD}"/>
              </a:ext>
            </a:extLst>
          </p:cNvPr>
          <p:cNvSpPr>
            <a:spLocks noGrp="1"/>
          </p:cNvSpPr>
          <p:nvPr>
            <p:ph idx="1"/>
          </p:nvPr>
        </p:nvSpPr>
        <p:spPr/>
        <p:txBody>
          <a:bodyPr>
            <a:normAutofit/>
          </a:bodyPr>
          <a:lstStyle/>
          <a:p>
            <a:r>
              <a:rPr lang="en-US" b="1" dirty="0"/>
              <a:t>Emotional branding vs. rational branding</a:t>
            </a:r>
            <a:br>
              <a:rPr lang="en-US" b="1" dirty="0"/>
            </a:br>
            <a:r>
              <a:rPr lang="en-US" dirty="0"/>
              <a:t>In case of television, radio or print media people are normally in a passive mode. To a greater extent they do not control the communication channel and thus have to listen or view the advertisement about a brand.</a:t>
            </a:r>
          </a:p>
          <a:p>
            <a:r>
              <a:rPr lang="en-US" dirty="0"/>
              <a:t>This is a type of emotional branding. On the other hand, emotional appeals are difficult to covey on the internet because web is an active medium largely controlled by the customers, which means that they can easily click away from any such emotional appeals. </a:t>
            </a:r>
            <a:br>
              <a:rPr lang="en-US" dirty="0"/>
            </a:br>
            <a:endParaRPr lang="en-US" dirty="0"/>
          </a:p>
        </p:txBody>
      </p:sp>
    </p:spTree>
    <p:extLst>
      <p:ext uri="{BB962C8B-B14F-4D97-AF65-F5344CB8AC3E}">
        <p14:creationId xmlns:p14="http://schemas.microsoft.com/office/powerpoint/2010/main" val="1481119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B88B6-D9A2-4F17-A99B-DA86A397E26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B623D94-8F68-42EA-84D8-5B65DBA8EA3C}"/>
              </a:ext>
            </a:extLst>
          </p:cNvPr>
          <p:cNvSpPr>
            <a:spLocks noGrp="1"/>
          </p:cNvSpPr>
          <p:nvPr>
            <p:ph idx="1"/>
          </p:nvPr>
        </p:nvSpPr>
        <p:spPr/>
        <p:txBody>
          <a:bodyPr/>
          <a:lstStyle/>
          <a:p>
            <a:r>
              <a:rPr lang="en-US" dirty="0"/>
              <a:t>Therefore, rational branding is normally used to create or</a:t>
            </a:r>
            <a:br>
              <a:rPr lang="en-US" dirty="0"/>
            </a:br>
            <a:r>
              <a:rPr lang="en-US" dirty="0"/>
              <a:t>maintain brands on the web. Here, businesses offer something interesting or valuable to visitors in exchange for viewing the advertisement. For example, a free email account with storage space can be offered through some web pages, and on each such page (that offers this email service) the visitors have to see an advertisement about the brand. </a:t>
            </a:r>
            <a:br>
              <a:rPr lang="en-US" dirty="0"/>
            </a:br>
            <a:endParaRPr lang="en-US" dirty="0"/>
          </a:p>
        </p:txBody>
      </p:sp>
    </p:spTree>
    <p:extLst>
      <p:ext uri="{BB962C8B-B14F-4D97-AF65-F5344CB8AC3E}">
        <p14:creationId xmlns:p14="http://schemas.microsoft.com/office/powerpoint/2010/main" val="3279368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7E8FE-C304-4474-BF4A-AE4053419E2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1D7C5D7-EF62-4F3E-A3C0-CE6D152BC971}"/>
              </a:ext>
            </a:extLst>
          </p:cNvPr>
          <p:cNvSpPr>
            <a:spLocks noGrp="1"/>
          </p:cNvSpPr>
          <p:nvPr>
            <p:ph idx="1"/>
          </p:nvPr>
        </p:nvSpPr>
        <p:spPr/>
        <p:txBody>
          <a:bodyPr>
            <a:normAutofit/>
          </a:bodyPr>
          <a:lstStyle/>
          <a:p>
            <a:r>
              <a:rPr lang="en-US" dirty="0"/>
              <a:t>One major </a:t>
            </a:r>
            <a:r>
              <a:rPr lang="en-US" b="1" dirty="0"/>
              <a:t>goal of CRM </a:t>
            </a:r>
            <a:r>
              <a:rPr lang="en-US" dirty="0"/>
              <a:t>is to establish a long-lasting relationship between a company and its customers.</a:t>
            </a:r>
          </a:p>
          <a:p>
            <a:r>
              <a:rPr lang="en-US" dirty="0"/>
              <a:t>Good customer services can help in building a </a:t>
            </a:r>
            <a:r>
              <a:rPr lang="en-US" b="1" dirty="0"/>
              <a:t>sense of loyalty </a:t>
            </a:r>
            <a:r>
              <a:rPr lang="en-US" dirty="0"/>
              <a:t>towards company and its products or services. Experts have pointed out five stages of loyalty as customer relationships develop over a period of time.</a:t>
            </a:r>
          </a:p>
          <a:p>
            <a:r>
              <a:rPr lang="en-US" dirty="0"/>
              <a:t> One can find that the intensity of relationship increases as the customer moves through the first four stages. In the fifth stage a decline occurs and the relationship terminates </a:t>
            </a:r>
            <a:br>
              <a:rPr lang="en-US" dirty="0"/>
            </a:br>
            <a:endParaRPr lang="en-US" dirty="0"/>
          </a:p>
        </p:txBody>
      </p:sp>
    </p:spTree>
    <p:extLst>
      <p:ext uri="{BB962C8B-B14F-4D97-AF65-F5344CB8AC3E}">
        <p14:creationId xmlns:p14="http://schemas.microsoft.com/office/powerpoint/2010/main" val="8543843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521FB-0919-4A7D-99C1-6267D5C17E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803AA67-9B1C-4730-AFB4-E77E805EC13F}"/>
              </a:ext>
            </a:extLst>
          </p:cNvPr>
          <p:cNvSpPr>
            <a:spLocks noGrp="1"/>
          </p:cNvSpPr>
          <p:nvPr>
            <p:ph idx="1"/>
          </p:nvPr>
        </p:nvSpPr>
        <p:spPr/>
        <p:txBody>
          <a:bodyPr>
            <a:normAutofit fontScale="92500"/>
          </a:bodyPr>
          <a:lstStyle/>
          <a:p>
            <a:r>
              <a:rPr lang="en-US" b="1" dirty="0"/>
              <a:t>Global Marketing</a:t>
            </a:r>
            <a:br>
              <a:rPr lang="en-US" b="1" dirty="0"/>
            </a:br>
            <a:r>
              <a:rPr lang="en-US" dirty="0"/>
              <a:t>As a marketer, when you are aiming at marketing your business in the entire world, you have to keep certain considerations in mind. Your web design must provide content in various languages and provide prices in</a:t>
            </a:r>
            <a:br>
              <a:rPr lang="en-US" dirty="0"/>
            </a:br>
            <a:r>
              <a:rPr lang="en-US" dirty="0"/>
              <a:t>various currencies, so that people belonging to different countries/cultures can understand the information contained in your web site.</a:t>
            </a:r>
          </a:p>
          <a:p>
            <a:r>
              <a:rPr lang="en-US" dirty="0"/>
              <a:t> A regular display of currency exchange rate information can be useful in this behalf. Today, tools exist that can translate emails and your web sites into different languages. Another important consideration should be as to whether the country where you are doing the business has the</a:t>
            </a:r>
            <a:br>
              <a:rPr lang="en-US" dirty="0"/>
            </a:br>
            <a:r>
              <a:rPr lang="en-US" dirty="0"/>
              <a:t>required infrastructure to support your e-business. </a:t>
            </a:r>
          </a:p>
        </p:txBody>
      </p:sp>
    </p:spTree>
    <p:extLst>
      <p:ext uri="{BB962C8B-B14F-4D97-AF65-F5344CB8AC3E}">
        <p14:creationId xmlns:p14="http://schemas.microsoft.com/office/powerpoint/2010/main" val="34853893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F28D2-155A-42DF-A0E2-9F0668E7CD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A1F2183-0DC1-46CA-976D-24ED2E0847EC}"/>
              </a:ext>
            </a:extLst>
          </p:cNvPr>
          <p:cNvSpPr>
            <a:spLocks noGrp="1"/>
          </p:cNvSpPr>
          <p:nvPr>
            <p:ph idx="1"/>
          </p:nvPr>
        </p:nvSpPr>
        <p:spPr/>
        <p:txBody>
          <a:bodyPr/>
          <a:lstStyle/>
          <a:p>
            <a:r>
              <a:rPr lang="en-US" dirty="0"/>
              <a:t>For example, whether you have a proper distribution</a:t>
            </a:r>
            <a:br>
              <a:rPr lang="en-US" dirty="0"/>
            </a:br>
            <a:r>
              <a:rPr lang="en-US" dirty="0"/>
              <a:t>channel of your products in a country you are doing business in. Similarly, you should carefully choose a payment system for your e-business which is compatible with the environment of a country where you are doing business. </a:t>
            </a:r>
          </a:p>
          <a:p>
            <a:r>
              <a:rPr lang="en-US" dirty="0"/>
              <a:t>For example, a payment mechanism using SET cannot be considered as compatible with business environment in most of the third world countries. </a:t>
            </a:r>
            <a:br>
              <a:rPr lang="en-US" dirty="0"/>
            </a:br>
            <a:endParaRPr lang="en-US" dirty="0"/>
          </a:p>
        </p:txBody>
      </p:sp>
    </p:spTree>
    <p:extLst>
      <p:ext uri="{BB962C8B-B14F-4D97-AF65-F5344CB8AC3E}">
        <p14:creationId xmlns:p14="http://schemas.microsoft.com/office/powerpoint/2010/main" val="269645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C536B-0D9C-436F-B072-F8C51B51F51F}"/>
              </a:ext>
            </a:extLst>
          </p:cNvPr>
          <p:cNvSpPr>
            <a:spLocks noGrp="1"/>
          </p:cNvSpPr>
          <p:nvPr>
            <p:ph type="title"/>
          </p:nvPr>
        </p:nvSpPr>
        <p:spPr/>
        <p:txBody>
          <a:bodyPr/>
          <a:lstStyle/>
          <a:p>
            <a:r>
              <a:rPr lang="en-US" dirty="0"/>
              <a:t>5 Stages</a:t>
            </a:r>
          </a:p>
        </p:txBody>
      </p:sp>
      <p:pic>
        <p:nvPicPr>
          <p:cNvPr id="4" name="Content Placeholder 3">
            <a:extLst>
              <a:ext uri="{FF2B5EF4-FFF2-40B4-BE49-F238E27FC236}">
                <a16:creationId xmlns:a16="http://schemas.microsoft.com/office/drawing/2014/main" id="{A7C104A7-05AA-404D-BA17-A669EBB19775}"/>
              </a:ext>
            </a:extLst>
          </p:cNvPr>
          <p:cNvPicPr>
            <a:picLocks noGrp="1" noChangeAspect="1"/>
          </p:cNvPicPr>
          <p:nvPr>
            <p:ph idx="1"/>
          </p:nvPr>
        </p:nvPicPr>
        <p:blipFill>
          <a:blip r:embed="rId2"/>
          <a:stretch>
            <a:fillRect/>
          </a:stretch>
        </p:blipFill>
        <p:spPr>
          <a:xfrm>
            <a:off x="3078137" y="1825625"/>
            <a:ext cx="6035726" cy="4351338"/>
          </a:xfrm>
          <a:prstGeom prst="rect">
            <a:avLst/>
          </a:prstGeom>
        </p:spPr>
      </p:pic>
    </p:spTree>
    <p:extLst>
      <p:ext uri="{BB962C8B-B14F-4D97-AF65-F5344CB8AC3E}">
        <p14:creationId xmlns:p14="http://schemas.microsoft.com/office/powerpoint/2010/main" val="2188494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9B5D-7DC1-4410-9941-D8B17F9668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8F4E72-F2E2-4158-B8A1-FC96DCD24C14}"/>
              </a:ext>
            </a:extLst>
          </p:cNvPr>
          <p:cNvSpPr>
            <a:spLocks noGrp="1"/>
          </p:cNvSpPr>
          <p:nvPr>
            <p:ph idx="1"/>
          </p:nvPr>
        </p:nvSpPr>
        <p:spPr/>
        <p:txBody>
          <a:bodyPr/>
          <a:lstStyle/>
          <a:p>
            <a:r>
              <a:rPr lang="en-US" b="1" dirty="0"/>
              <a:t>Awareness</a:t>
            </a:r>
            <a:br>
              <a:rPr lang="en-US" b="1" dirty="0"/>
            </a:br>
            <a:r>
              <a:rPr lang="en-US" dirty="0"/>
              <a:t>This is the first stage where customers recognize the name of the company or any of its products. However, they have never interacted with the company before. A company/business can achieve this level by properly advertising its brand. </a:t>
            </a:r>
            <a:br>
              <a:rPr lang="en-US" dirty="0"/>
            </a:br>
            <a:endParaRPr lang="en-US" dirty="0"/>
          </a:p>
        </p:txBody>
      </p:sp>
    </p:spTree>
    <p:extLst>
      <p:ext uri="{BB962C8B-B14F-4D97-AF65-F5344CB8AC3E}">
        <p14:creationId xmlns:p14="http://schemas.microsoft.com/office/powerpoint/2010/main" val="2828639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7BC8E-F944-4F35-87B4-ECAEF78BF67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EB3AED6-2DFD-44BA-B689-5A1654EA2BF1}"/>
              </a:ext>
            </a:extLst>
          </p:cNvPr>
          <p:cNvSpPr>
            <a:spLocks noGrp="1"/>
          </p:cNvSpPr>
          <p:nvPr>
            <p:ph idx="1"/>
          </p:nvPr>
        </p:nvSpPr>
        <p:spPr/>
        <p:txBody>
          <a:bodyPr/>
          <a:lstStyle/>
          <a:p>
            <a:r>
              <a:rPr lang="en-US" b="1" dirty="0"/>
              <a:t>Exploration</a:t>
            </a:r>
            <a:br>
              <a:rPr lang="en-US" b="1" dirty="0"/>
            </a:br>
            <a:r>
              <a:rPr lang="en-US" dirty="0"/>
              <a:t>At the exploration stage the potential customers know more about the company or its products. For instance, they may have visited the web site of the company and have exchanged any information with it. </a:t>
            </a:r>
            <a:br>
              <a:rPr lang="en-US" dirty="0"/>
            </a:br>
            <a:endParaRPr lang="en-US" dirty="0"/>
          </a:p>
        </p:txBody>
      </p:sp>
    </p:spTree>
    <p:extLst>
      <p:ext uri="{BB962C8B-B14F-4D97-AF65-F5344CB8AC3E}">
        <p14:creationId xmlns:p14="http://schemas.microsoft.com/office/powerpoint/2010/main" val="2830401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1ACD2-FAF3-4CC0-BCBE-44DCAD2CFA2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8AE633-3DF0-4460-A952-C9D8BC579DF1}"/>
              </a:ext>
            </a:extLst>
          </p:cNvPr>
          <p:cNvSpPr>
            <a:spLocks noGrp="1"/>
          </p:cNvSpPr>
          <p:nvPr>
            <p:ph idx="1"/>
          </p:nvPr>
        </p:nvSpPr>
        <p:spPr/>
        <p:txBody>
          <a:bodyPr/>
          <a:lstStyle/>
          <a:p>
            <a:r>
              <a:rPr lang="en-US" b="1" dirty="0"/>
              <a:t>Familiarity</a:t>
            </a:r>
            <a:br>
              <a:rPr lang="en-US" b="1" dirty="0"/>
            </a:br>
            <a:r>
              <a:rPr lang="en-US" dirty="0"/>
              <a:t>At this stage, customers have completed several business transactions with the company and know its policies regarding refund, privacy of information, discounts etc. </a:t>
            </a:r>
            <a:br>
              <a:rPr lang="en-US" dirty="0"/>
            </a:br>
            <a:endParaRPr lang="en-US" dirty="0"/>
          </a:p>
        </p:txBody>
      </p:sp>
    </p:spTree>
    <p:extLst>
      <p:ext uri="{BB962C8B-B14F-4D97-AF65-F5344CB8AC3E}">
        <p14:creationId xmlns:p14="http://schemas.microsoft.com/office/powerpoint/2010/main" val="4005486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20F5B-2D8F-47D5-A4FA-3C83BF167C9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E929C6-BD81-447A-BAF5-700B60D136F2}"/>
              </a:ext>
            </a:extLst>
          </p:cNvPr>
          <p:cNvSpPr>
            <a:spLocks noGrp="1"/>
          </p:cNvSpPr>
          <p:nvPr>
            <p:ph idx="1"/>
          </p:nvPr>
        </p:nvSpPr>
        <p:spPr/>
        <p:txBody>
          <a:bodyPr>
            <a:normAutofit lnSpcReduction="10000"/>
          </a:bodyPr>
          <a:lstStyle/>
          <a:p>
            <a:r>
              <a:rPr lang="en-US" b="1" dirty="0"/>
              <a:t>Commitment</a:t>
            </a:r>
            <a:br>
              <a:rPr lang="en-US" b="1" dirty="0"/>
            </a:br>
            <a:r>
              <a:rPr lang="en-US" dirty="0"/>
              <a:t>Having completed a number of satisfactory transactions, some customers may have developed a strong sense of loyalty or preference for the products or brand of a company.</a:t>
            </a:r>
          </a:p>
          <a:p>
            <a:r>
              <a:rPr lang="en-US" dirty="0"/>
              <a:t> They are said to be at the commitment stage in their relationship with a business. Such loyal customers often tell others about their satisfaction as regards products/services offered by the company. Sometimes, companies make concessions on price or other terms of business to bring customers into this stage.</a:t>
            </a:r>
            <a:br>
              <a:rPr lang="en-US" dirty="0"/>
            </a:br>
            <a:br>
              <a:rPr lang="en-US" dirty="0"/>
            </a:br>
            <a:endParaRPr lang="en-US" dirty="0"/>
          </a:p>
        </p:txBody>
      </p:sp>
    </p:spTree>
    <p:extLst>
      <p:ext uri="{BB962C8B-B14F-4D97-AF65-F5344CB8AC3E}">
        <p14:creationId xmlns:p14="http://schemas.microsoft.com/office/powerpoint/2010/main" val="2049209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899</Words>
  <Application>Microsoft Office PowerPoint</Application>
  <PresentationFormat>Widescreen</PresentationFormat>
  <Paragraphs>97</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Calibri Light</vt:lpstr>
      <vt:lpstr>Office Theme</vt:lpstr>
      <vt:lpstr>E-Business Management</vt:lpstr>
      <vt:lpstr>CUSTOMER RELATIONSHIP MANAGEMENT (CRM)  </vt:lpstr>
      <vt:lpstr>PowerPoint Presentation</vt:lpstr>
      <vt:lpstr>PowerPoint Presentation</vt:lpstr>
      <vt:lpstr>5 Stages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E-MAIL MARKETING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META INFORMATION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Sumaiya Fazal Dad</dc:creator>
  <cp:lastModifiedBy>Sumaiya Fazal Dad</cp:lastModifiedBy>
  <cp:revision>13</cp:revision>
  <dcterms:created xsi:type="dcterms:W3CDTF">2019-05-17T03:58:07Z</dcterms:created>
  <dcterms:modified xsi:type="dcterms:W3CDTF">2019-05-17T05:07:09Z</dcterms:modified>
</cp:coreProperties>
</file>