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1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9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3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9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9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3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2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4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64A74-1F29-4AD5-9B04-8AB0E8A6D185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49A8F-01C6-4730-81B7-09D6E832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6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6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Ineffective project sponsorship by management: </a:t>
            </a:r>
            <a:endParaRPr lang="en-US" b="1" i="1" dirty="0" smtClean="0"/>
          </a:p>
          <a:p>
            <a:r>
              <a:rPr lang="en-US" dirty="0" smtClean="0"/>
              <a:t>Lack </a:t>
            </a:r>
            <a:r>
              <a:rPr lang="en-US" dirty="0"/>
              <a:t>of commitment of </a:t>
            </a:r>
            <a:r>
              <a:rPr lang="en-US" dirty="0" smtClean="0"/>
              <a:t>the senior </a:t>
            </a:r>
            <a:r>
              <a:rPr lang="en-US" dirty="0"/>
              <a:t>management to a software project lowers the motivation level of </a:t>
            </a:r>
            <a:r>
              <a:rPr lang="en-US" dirty="0" smtClean="0"/>
              <a:t>the team </a:t>
            </a:r>
            <a:r>
              <a:rPr lang="en-US" dirty="0"/>
              <a:t>members.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management commits to the progress of a </a:t>
            </a:r>
            <a:r>
              <a:rPr lang="en-US" dirty="0" smtClean="0"/>
              <a:t>software project</a:t>
            </a:r>
            <a:r>
              <a:rPr lang="en-US" dirty="0"/>
              <a:t>, and takes a keen interest in the progress, the confidence of </a:t>
            </a:r>
            <a:r>
              <a:rPr lang="en-US" dirty="0" smtClean="0"/>
              <a:t>the software </a:t>
            </a:r>
            <a:r>
              <a:rPr lang="en-US" dirty="0"/>
              <a:t>development team will increase.</a:t>
            </a:r>
          </a:p>
        </p:txBody>
      </p:sp>
    </p:spTree>
    <p:extLst>
      <p:ext uri="{BB962C8B-B14F-4D97-AF65-F5344CB8AC3E}">
        <p14:creationId xmlns:p14="http://schemas.microsoft.com/office/powerpoint/2010/main" val="22697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Process- 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/>
              <a:t>Unrealistic schedule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Assigning </a:t>
            </a:r>
            <a:r>
              <a:rPr lang="en-US" dirty="0"/>
              <a:t>unrealistic deadlines for a software project </a:t>
            </a:r>
            <a:r>
              <a:rPr lang="en-US" dirty="0" smtClean="0"/>
              <a:t>is a </a:t>
            </a:r>
            <a:r>
              <a:rPr lang="en-US" dirty="0"/>
              <a:t>primary reason why software projects are delayed. </a:t>
            </a:r>
            <a:endParaRPr lang="en-US" dirty="0" smtClean="0"/>
          </a:p>
          <a:p>
            <a:r>
              <a:rPr lang="en-US" dirty="0" smtClean="0"/>
              <a:t>Often</a:t>
            </a:r>
            <a:r>
              <a:rPr lang="en-US" dirty="0"/>
              <a:t>, the marketing </a:t>
            </a:r>
            <a:r>
              <a:rPr lang="en-US" dirty="0" smtClean="0"/>
              <a:t>or the </a:t>
            </a:r>
            <a:r>
              <a:rPr lang="en-US" dirty="0"/>
              <a:t>management team commit a delivery date to the customer in the hope </a:t>
            </a:r>
            <a:r>
              <a:rPr lang="en-US" dirty="0" smtClean="0"/>
              <a:t>of getting </a:t>
            </a:r>
            <a:r>
              <a:rPr lang="en-US" dirty="0"/>
              <a:t>the project contract.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these dates are not decided </a:t>
            </a:r>
            <a:r>
              <a:rPr lang="en-US" dirty="0" smtClean="0"/>
              <a:t>in consultation </a:t>
            </a:r>
            <a:r>
              <a:rPr lang="en-US" dirty="0"/>
              <a:t>with the development team.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rationale for assigning </a:t>
            </a:r>
            <a:r>
              <a:rPr lang="en-US" dirty="0" smtClean="0"/>
              <a:t>the deadlines </a:t>
            </a:r>
            <a:r>
              <a:rPr lang="en-US" dirty="0"/>
              <a:t>is unfounded.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need to ensure that the deadlines match </a:t>
            </a:r>
            <a:r>
              <a:rPr lang="en-US" dirty="0" smtClean="0"/>
              <a:t>the ability </a:t>
            </a:r>
            <a:r>
              <a:rPr lang="en-US" dirty="0"/>
              <a:t>of the software team to deliver the software product.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it is not </a:t>
            </a:r>
            <a:r>
              <a:rPr lang="en-US" dirty="0" smtClean="0"/>
              <a:t>always possible </a:t>
            </a:r>
            <a:r>
              <a:rPr lang="en-US" dirty="0"/>
              <a:t>to shift deadlines committed to the customer, you also need to </a:t>
            </a:r>
            <a:r>
              <a:rPr lang="en-US" dirty="0" smtClean="0"/>
              <a:t>plan the </a:t>
            </a:r>
            <a:r>
              <a:rPr lang="en-US" dirty="0"/>
              <a:t>resource allocation and project execution such that the deadlines are met.</a:t>
            </a:r>
          </a:p>
        </p:txBody>
      </p:sp>
    </p:spTree>
    <p:extLst>
      <p:ext uri="{BB962C8B-B14F-4D97-AF65-F5344CB8AC3E}">
        <p14:creationId xmlns:p14="http://schemas.microsoft.com/office/powerpoint/2010/main" val="210022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Insufficient identification: </a:t>
            </a:r>
            <a:endParaRPr lang="en-US" b="1" i="1" dirty="0" smtClean="0"/>
          </a:p>
          <a:p>
            <a:r>
              <a:rPr lang="en-US" dirty="0" smtClean="0"/>
              <a:t>Unidentified</a:t>
            </a:r>
            <a:r>
              <a:rPr lang="en-US" dirty="0"/>
              <a:t>, partially identified, and </a:t>
            </a:r>
            <a:r>
              <a:rPr lang="en-US" dirty="0" smtClean="0"/>
              <a:t>unplanned risks </a:t>
            </a:r>
            <a:r>
              <a:rPr lang="en-US" dirty="0"/>
              <a:t>pose a threat to the success of a software project.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need to </a:t>
            </a:r>
            <a:r>
              <a:rPr lang="en-US" dirty="0" smtClean="0"/>
              <a:t>intensively identify </a:t>
            </a:r>
            <a:r>
              <a:rPr lang="en-US" dirty="0"/>
              <a:t>risks and evolve a risk management plan such that the project </a:t>
            </a:r>
            <a:r>
              <a:rPr lang="en-US" dirty="0" smtClean="0"/>
              <a:t>is completed </a:t>
            </a:r>
            <a:r>
              <a:rPr lang="en-US" dirty="0"/>
              <a:t>successfully, on time.</a:t>
            </a:r>
          </a:p>
        </p:txBody>
      </p:sp>
    </p:spTree>
    <p:extLst>
      <p:ext uri="{BB962C8B-B14F-4D97-AF65-F5344CB8AC3E}">
        <p14:creationId xmlns:p14="http://schemas.microsoft.com/office/powerpoint/2010/main" val="2455678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Unsuitable life cycle model selection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software projects </a:t>
            </a:r>
            <a:r>
              <a:rPr lang="en-US" dirty="0" smtClean="0"/>
              <a:t>require different </a:t>
            </a:r>
            <a:r>
              <a:rPr lang="en-US" dirty="0"/>
              <a:t>SDLC models.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a project to create banking 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software is different </a:t>
            </a:r>
            <a:r>
              <a:rPr lang="en-US" dirty="0"/>
              <a:t>from software for a satellite where the concept needs to </a:t>
            </a:r>
            <a:r>
              <a:rPr lang="en-US" dirty="0" smtClean="0"/>
              <a:t>be researched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the former example, the Waterfall model is more </a:t>
            </a:r>
            <a:r>
              <a:rPr lang="en-US" dirty="0" smtClean="0"/>
              <a:t>applicable. </a:t>
            </a:r>
          </a:p>
          <a:p>
            <a:r>
              <a:rPr lang="en-US" dirty="0" smtClean="0"/>
              <a:t>For </a:t>
            </a:r>
            <a:r>
              <a:rPr lang="en-US" dirty="0"/>
              <a:t>the latter example, the Spiral model is more suitable. </a:t>
            </a:r>
            <a:endParaRPr lang="en-US" dirty="0" smtClean="0"/>
          </a:p>
          <a:p>
            <a:r>
              <a:rPr lang="en-US" dirty="0" smtClean="0"/>
              <a:t>Selecting </a:t>
            </a:r>
            <a:r>
              <a:rPr lang="en-US" dirty="0"/>
              <a:t>the </a:t>
            </a:r>
            <a:r>
              <a:rPr lang="en-US" dirty="0" smtClean="0"/>
              <a:t>correct life </a:t>
            </a:r>
            <a:r>
              <a:rPr lang="en-US" dirty="0"/>
              <a:t>cycle model is critical to the success of a software project.</a:t>
            </a:r>
          </a:p>
        </p:txBody>
      </p:sp>
    </p:spTree>
    <p:extLst>
      <p:ext uri="{BB962C8B-B14F-4D97-AF65-F5344CB8AC3E}">
        <p14:creationId xmlns:p14="http://schemas.microsoft.com/office/powerpoint/2010/main" val="394888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Abandoning quality under pressure of deadlines: </a:t>
            </a:r>
            <a:endParaRPr lang="en-US" b="1" i="1" dirty="0" smtClean="0"/>
          </a:p>
          <a:p>
            <a:r>
              <a:rPr lang="en-US" dirty="0" smtClean="0"/>
              <a:t>Where </a:t>
            </a:r>
            <a:r>
              <a:rPr lang="en-US" dirty="0"/>
              <a:t>a software </a:t>
            </a:r>
            <a:r>
              <a:rPr lang="en-US" dirty="0" smtClean="0"/>
              <a:t>project faces </a:t>
            </a:r>
            <a:r>
              <a:rPr lang="en-US" dirty="0"/>
              <a:t>a shortage of resources, time, and funds, project managers often </a:t>
            </a:r>
            <a:r>
              <a:rPr lang="en-US" dirty="0" smtClean="0"/>
              <a:t>push away </a:t>
            </a:r>
            <a:r>
              <a:rPr lang="en-US" dirty="0"/>
              <a:t>quality concerns and focus on meeting deadlines and staying within </a:t>
            </a:r>
            <a:r>
              <a:rPr lang="en-US" dirty="0" smtClean="0"/>
              <a:t>the budget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Abandoning </a:t>
            </a:r>
            <a:r>
              <a:rPr lang="en-US" dirty="0"/>
              <a:t>quality has a ripple effect that actually adds even </a:t>
            </a:r>
            <a:r>
              <a:rPr lang="en-US" dirty="0" smtClean="0"/>
              <a:t>more time</a:t>
            </a:r>
            <a:r>
              <a:rPr lang="en-US" dirty="0"/>
              <a:t>, effort, and costs to the software projects.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cost of doing things </a:t>
            </a:r>
            <a:r>
              <a:rPr lang="en-US" dirty="0" smtClean="0"/>
              <a:t>right the </a:t>
            </a:r>
            <a:r>
              <a:rPr lang="en-US" dirty="0"/>
              <a:t>first time is lower than the cost of inspection during product </a:t>
            </a:r>
            <a:r>
              <a:rPr lang="en-US" dirty="0" smtClean="0"/>
              <a:t>delivery. </a:t>
            </a:r>
          </a:p>
          <a:p>
            <a:r>
              <a:rPr lang="en-US" dirty="0" smtClean="0"/>
              <a:t>Also</a:t>
            </a:r>
            <a:r>
              <a:rPr lang="en-US" dirty="0"/>
              <a:t>, the cost of inspection is lower than the cost of debugging software </a:t>
            </a:r>
            <a:r>
              <a:rPr lang="en-US" dirty="0" smtClean="0"/>
              <a:t>after the </a:t>
            </a:r>
            <a:r>
              <a:rPr lang="en-US" dirty="0"/>
              <a:t>customer spots errors</a:t>
            </a:r>
          </a:p>
        </p:txBody>
      </p:sp>
    </p:spTree>
    <p:extLst>
      <p:ext uri="{BB962C8B-B14F-4D97-AF65-F5344CB8AC3E}">
        <p14:creationId xmlns:p14="http://schemas.microsoft.com/office/powerpoint/2010/main" val="3524537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Unstructured and hurried software development: </a:t>
            </a:r>
            <a:endParaRPr lang="en-US" b="1" i="1" dirty="0" smtClean="0"/>
          </a:p>
          <a:p>
            <a:r>
              <a:rPr lang="en-US" dirty="0" smtClean="0"/>
              <a:t>When </a:t>
            </a:r>
            <a:r>
              <a:rPr lang="en-US" dirty="0"/>
              <a:t>software </a:t>
            </a:r>
            <a:r>
              <a:rPr lang="en-US" dirty="0" smtClean="0"/>
              <a:t>project progresses </a:t>
            </a:r>
            <a:r>
              <a:rPr lang="en-US" dirty="0"/>
              <a:t>with more focus on meeting deadlines and staying within a </a:t>
            </a:r>
            <a:r>
              <a:rPr lang="en-US" dirty="0" smtClean="0"/>
              <a:t>budget, the </a:t>
            </a:r>
            <a:r>
              <a:rPr lang="en-US" dirty="0"/>
              <a:t>approach to the software development is unstructured and hurried. </a:t>
            </a:r>
            <a:endParaRPr lang="en-US" dirty="0" smtClean="0"/>
          </a:p>
          <a:p>
            <a:r>
              <a:rPr lang="en-US" dirty="0" smtClean="0"/>
              <a:t>You should </a:t>
            </a:r>
            <a:r>
              <a:rPr lang="en-US" dirty="0"/>
              <a:t>plan the software project such that all the activities are </a:t>
            </a:r>
            <a:r>
              <a:rPr lang="en-US" dirty="0" smtClean="0"/>
              <a:t>identified, sequenced </a:t>
            </a:r>
            <a:r>
              <a:rPr lang="en-US" dirty="0"/>
              <a:t>properly, and roles and responsibilities assigned to the </a:t>
            </a:r>
            <a:r>
              <a:rPr lang="en-US" dirty="0" smtClean="0"/>
              <a:t>various people </a:t>
            </a:r>
            <a:r>
              <a:rPr lang="en-US" dirty="0"/>
              <a:t>on the project.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should also maintain the focus of the </a:t>
            </a:r>
            <a:r>
              <a:rPr lang="en-US" dirty="0" smtClean="0"/>
              <a:t>development team </a:t>
            </a:r>
            <a:r>
              <a:rPr lang="en-US" dirty="0"/>
              <a:t>toward a structured approach to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3929617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Product-related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Product </a:t>
            </a:r>
            <a:r>
              <a:rPr lang="en-US" b="1" i="1" dirty="0"/>
              <a:t>scope changed toward the end of the project life cycle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The project time</a:t>
            </a:r>
            <a:r>
              <a:rPr lang="en-US" dirty="0"/>
              <a:t>, effort, and cost estimates for a software project can go up </a:t>
            </a:r>
            <a:r>
              <a:rPr lang="en-US" dirty="0" smtClean="0"/>
              <a:t>dramatically when </a:t>
            </a:r>
            <a:r>
              <a:rPr lang="en-US" dirty="0"/>
              <a:t>the customer changes the scope </a:t>
            </a:r>
            <a:r>
              <a:rPr lang="en-US" dirty="0" smtClean="0"/>
              <a:t>of </a:t>
            </a:r>
            <a:r>
              <a:rPr lang="en-US" dirty="0"/>
              <a:t>the product toward the end of </a:t>
            </a:r>
            <a:r>
              <a:rPr lang="en-US" dirty="0" smtClean="0"/>
              <a:t>the project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such situations, you should verify the criticality of the </a:t>
            </a:r>
            <a:r>
              <a:rPr lang="en-US" dirty="0" smtClean="0"/>
              <a:t>scope change.</a:t>
            </a:r>
          </a:p>
          <a:p>
            <a:r>
              <a:rPr lang="en-US" dirty="0" smtClean="0"/>
              <a:t> </a:t>
            </a:r>
            <a:r>
              <a:rPr lang="en-US" dirty="0"/>
              <a:t>However, if the change request is not critical, you should retain </a:t>
            </a:r>
            <a:r>
              <a:rPr lang="en-US" dirty="0" smtClean="0"/>
              <a:t>the original </a:t>
            </a:r>
            <a:r>
              <a:rPr lang="en-US" dirty="0"/>
              <a:t>scope with a proper explanation to the customer.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change </a:t>
            </a:r>
            <a:r>
              <a:rPr lang="en-US" dirty="0" smtClean="0"/>
              <a:t>request is </a:t>
            </a:r>
            <a:r>
              <a:rPr lang="en-US" dirty="0"/>
              <a:t>critical, you should explain the situation to the customer. </a:t>
            </a:r>
            <a:endParaRPr lang="en-US" dirty="0" smtClean="0"/>
          </a:p>
          <a:p>
            <a:r>
              <a:rPr lang="en-US" dirty="0" smtClean="0"/>
              <a:t>Usually</a:t>
            </a:r>
            <a:r>
              <a:rPr lang="en-US" dirty="0"/>
              <a:t>, </a:t>
            </a:r>
            <a:r>
              <a:rPr lang="en-US" dirty="0" smtClean="0"/>
              <a:t>a customer </a:t>
            </a:r>
            <a:r>
              <a:rPr lang="en-US" dirty="0"/>
              <a:t>gives more time and funds to a software project if </a:t>
            </a:r>
            <a:r>
              <a:rPr lang="en-US" dirty="0" smtClean="0"/>
              <a:t>proper justification </a:t>
            </a:r>
            <a:r>
              <a:rPr lang="en-US" dirty="0"/>
              <a:t>is provided.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some cases, the scope change may also be </a:t>
            </a:r>
            <a:r>
              <a:rPr lang="en-US" dirty="0" smtClean="0"/>
              <a:t>because of </a:t>
            </a:r>
            <a:r>
              <a:rPr lang="en-US" dirty="0"/>
              <a:t>a change in government policy.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may become mandatory for you </a:t>
            </a:r>
            <a:r>
              <a:rPr lang="en-US" dirty="0" smtClean="0"/>
              <a:t>to include </a:t>
            </a:r>
            <a:r>
              <a:rPr lang="en-US" dirty="0"/>
              <a:t>such change requests.</a:t>
            </a:r>
          </a:p>
        </p:txBody>
      </p:sp>
    </p:spTree>
    <p:extLst>
      <p:ext uri="{BB962C8B-B14F-4D97-AF65-F5344CB8AC3E}">
        <p14:creationId xmlns:p14="http://schemas.microsoft.com/office/powerpoint/2010/main" val="36567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Research-oriented software development: </a:t>
            </a:r>
            <a:endParaRPr lang="en-US" b="1" i="1" dirty="0" smtClean="0"/>
          </a:p>
          <a:p>
            <a:r>
              <a:rPr lang="en-US" dirty="0" smtClean="0"/>
              <a:t>Many </a:t>
            </a:r>
            <a:r>
              <a:rPr lang="en-US" dirty="0"/>
              <a:t>software projects </a:t>
            </a:r>
            <a:r>
              <a:rPr lang="en-US" dirty="0" smtClean="0"/>
              <a:t>digress from </a:t>
            </a:r>
            <a:r>
              <a:rPr lang="en-US" dirty="0"/>
              <a:t>the original scope because of the nature of the software product </a:t>
            </a:r>
            <a:r>
              <a:rPr lang="en-US" dirty="0" smtClean="0"/>
              <a:t>or technology </a:t>
            </a:r>
            <a:r>
              <a:rPr lang="en-US" dirty="0"/>
              <a:t>used.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totally new kind of software is developed or a </a:t>
            </a:r>
            <a:r>
              <a:rPr lang="en-US" dirty="0" smtClean="0"/>
              <a:t>new technology </a:t>
            </a:r>
            <a:r>
              <a:rPr lang="en-US" dirty="0"/>
              <a:t>is used, the software development team can lose focus of </a:t>
            </a:r>
            <a:r>
              <a:rPr lang="en-US" dirty="0" smtClean="0"/>
              <a:t>the objectives </a:t>
            </a:r>
            <a:r>
              <a:rPr lang="en-US" dirty="0"/>
              <a:t>by getting into a research-oriented approach.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becomes </a:t>
            </a:r>
            <a:r>
              <a:rPr lang="en-US" dirty="0" smtClean="0"/>
              <a:t>your responsibility </a:t>
            </a:r>
            <a:r>
              <a:rPr lang="en-US" dirty="0"/>
              <a:t>as the project manager to maintain the focus on the objective.</a:t>
            </a:r>
          </a:p>
        </p:txBody>
      </p:sp>
    </p:spTree>
    <p:extLst>
      <p:ext uri="{BB962C8B-B14F-4D97-AF65-F5344CB8AC3E}">
        <p14:creationId xmlns:p14="http://schemas.microsoft.com/office/powerpoint/2010/main" val="2952177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Product-related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Ill-defined </a:t>
            </a:r>
            <a:r>
              <a:rPr lang="en-US" b="1" i="1" dirty="0"/>
              <a:t>scope: </a:t>
            </a:r>
            <a:endParaRPr lang="en-US" b="1" i="1" dirty="0" smtClean="0"/>
          </a:p>
          <a:p>
            <a:r>
              <a:rPr lang="en-US" dirty="0" smtClean="0"/>
              <a:t>You </a:t>
            </a:r>
            <a:r>
              <a:rPr lang="en-US" dirty="0"/>
              <a:t>need to define the scope of the software product in </a:t>
            </a:r>
            <a:r>
              <a:rPr lang="en-US" dirty="0" smtClean="0"/>
              <a:t>the initial </a:t>
            </a:r>
            <a:r>
              <a:rPr lang="en-US" dirty="0"/>
              <a:t>stages of a software project.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scope of a software product is </a:t>
            </a:r>
            <a:r>
              <a:rPr lang="en-US" dirty="0" smtClean="0"/>
              <a:t>defined in </a:t>
            </a:r>
            <a:r>
              <a:rPr lang="en-US" dirty="0"/>
              <a:t>terms of the functionality requirements, the performance requirements, </a:t>
            </a:r>
            <a:r>
              <a:rPr lang="en-US" dirty="0" smtClean="0"/>
              <a:t>the assumptions</a:t>
            </a:r>
            <a:r>
              <a:rPr lang="en-US" dirty="0"/>
              <a:t>, and the constraints on the product.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product scope is </a:t>
            </a:r>
            <a:r>
              <a:rPr lang="en-US" dirty="0" smtClean="0"/>
              <a:t>ill defined</a:t>
            </a:r>
            <a:r>
              <a:rPr lang="en-US" dirty="0"/>
              <a:t>, the software project does not have a proper focus on the </a:t>
            </a:r>
            <a:r>
              <a:rPr lang="en-US" dirty="0" smtClean="0"/>
              <a:t>features required </a:t>
            </a:r>
            <a:r>
              <a:rPr lang="en-US" dirty="0"/>
              <a:t>in the product</a:t>
            </a:r>
          </a:p>
        </p:txBody>
      </p:sp>
    </p:spTree>
    <p:extLst>
      <p:ext uri="{BB962C8B-B14F-4D97-AF65-F5344CB8AC3E}">
        <p14:creationId xmlns:p14="http://schemas.microsoft.com/office/powerpoint/2010/main" val="1869796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Fuzzy users: </a:t>
            </a:r>
            <a:endParaRPr lang="en-US" b="1" i="1" dirty="0" smtClean="0"/>
          </a:p>
          <a:p>
            <a:r>
              <a:rPr lang="en-US" dirty="0" smtClean="0"/>
              <a:t>You </a:t>
            </a:r>
            <a:r>
              <a:rPr lang="en-US" dirty="0"/>
              <a:t>also need to clarify the background characteristics of </a:t>
            </a:r>
            <a:r>
              <a:rPr lang="en-US" dirty="0" smtClean="0"/>
              <a:t>the users </a:t>
            </a:r>
            <a:r>
              <a:rPr lang="en-US" dirty="0"/>
              <a:t>of the final software product at the beginning of the software project. </a:t>
            </a:r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dirty="0"/>
              <a:t>description of the users is fuzzy, then the software analysis, design, </a:t>
            </a:r>
            <a:r>
              <a:rPr lang="en-US" dirty="0" smtClean="0"/>
              <a:t>and development </a:t>
            </a:r>
            <a:r>
              <a:rPr lang="en-US" dirty="0"/>
              <a:t>stages may reflect the ambiguity with regard to the functions </a:t>
            </a:r>
            <a:r>
              <a:rPr lang="en-US" dirty="0" smtClean="0"/>
              <a:t>and performance </a:t>
            </a:r>
            <a:r>
              <a:rPr lang="en-US" dirty="0"/>
              <a:t>of the final software product</a:t>
            </a:r>
          </a:p>
        </p:txBody>
      </p:sp>
    </p:spTree>
    <p:extLst>
      <p:ext uri="{BB962C8B-B14F-4D97-AF65-F5344CB8AC3E}">
        <p14:creationId xmlns:p14="http://schemas.microsoft.com/office/powerpoint/2010/main" val="17484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Problems in Software </a:t>
            </a:r>
            <a:r>
              <a:rPr lang="en-US" b="1" dirty="0" smtClean="0"/>
              <a:t>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09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Technology-related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Overestimated savings from reusable components and new tools </a:t>
            </a:r>
            <a:r>
              <a:rPr lang="en-US" b="1" i="1" dirty="0" smtClean="0"/>
              <a:t>and methods</a:t>
            </a:r>
            <a:r>
              <a:rPr lang="en-US" b="1" i="1" dirty="0"/>
              <a:t>: </a:t>
            </a:r>
            <a:endParaRPr lang="en-US" b="1" i="1" dirty="0" smtClean="0"/>
          </a:p>
          <a:p>
            <a:r>
              <a:rPr lang="en-US" dirty="0" smtClean="0"/>
              <a:t>You </a:t>
            </a:r>
            <a:r>
              <a:rPr lang="en-US" dirty="0"/>
              <a:t>can reuse software components in a software project to </a:t>
            </a:r>
            <a:r>
              <a:rPr lang="en-US" dirty="0" smtClean="0"/>
              <a:t>save time</a:t>
            </a:r>
            <a:r>
              <a:rPr lang="en-US" dirty="0"/>
              <a:t>, effort, and cost of creating the component again.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important that </a:t>
            </a:r>
            <a:r>
              <a:rPr lang="en-US" dirty="0" smtClean="0"/>
              <a:t>you assess </a:t>
            </a:r>
            <a:r>
              <a:rPr lang="en-US" dirty="0"/>
              <a:t>the savings that the use of such a software component provides to </a:t>
            </a:r>
            <a:r>
              <a:rPr lang="en-US" dirty="0" smtClean="0"/>
              <a:t>a software </a:t>
            </a:r>
            <a:r>
              <a:rPr lang="en-US" dirty="0"/>
              <a:t>project.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expectation of both the customer and the </a:t>
            </a:r>
            <a:r>
              <a:rPr lang="en-US" dirty="0" smtClean="0"/>
              <a:t>management might </a:t>
            </a:r>
            <a:r>
              <a:rPr lang="en-US" dirty="0"/>
              <a:t>not be met, if you overestimate the savings from reusing </a:t>
            </a:r>
            <a:r>
              <a:rPr lang="en-US" dirty="0" smtClean="0"/>
              <a:t>software components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81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Switching tools in mid way: </a:t>
            </a:r>
            <a:endParaRPr lang="en-US" b="1" i="1" dirty="0" smtClean="0"/>
          </a:p>
          <a:p>
            <a:r>
              <a:rPr lang="en-US" dirty="0" smtClean="0"/>
              <a:t>The </a:t>
            </a:r>
            <a:r>
              <a:rPr lang="en-US" dirty="0"/>
              <a:t>current technology environment offers </a:t>
            </a:r>
            <a:r>
              <a:rPr lang="en-US" dirty="0" smtClean="0"/>
              <a:t>new tools </a:t>
            </a:r>
            <a:r>
              <a:rPr lang="en-US" dirty="0"/>
              <a:t>and technologies for software development at a fast rate.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these </a:t>
            </a:r>
            <a:r>
              <a:rPr lang="en-US" dirty="0" smtClean="0"/>
              <a:t>tools and </a:t>
            </a:r>
            <a:r>
              <a:rPr lang="en-US" dirty="0"/>
              <a:t>technologies offer the benefits of a shorter development cycle, </a:t>
            </a:r>
            <a:r>
              <a:rPr lang="en-US" dirty="0" smtClean="0"/>
              <a:t>lower costs</a:t>
            </a:r>
            <a:r>
              <a:rPr lang="en-US" dirty="0"/>
              <a:t>, and under better functionality than earlier tools.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should </a:t>
            </a:r>
            <a:r>
              <a:rPr lang="en-US" dirty="0" smtClean="0"/>
              <a:t>identify and </a:t>
            </a:r>
            <a:r>
              <a:rPr lang="en-US" dirty="0"/>
              <a:t>commit to the tool and technology for the software project before </a:t>
            </a:r>
            <a:r>
              <a:rPr lang="en-US" dirty="0" smtClean="0"/>
              <a:t>the project </a:t>
            </a:r>
            <a:r>
              <a:rPr lang="en-US" dirty="0"/>
              <a:t>commences. </a:t>
            </a:r>
            <a:endParaRPr lang="en-US" dirty="0" smtClean="0"/>
          </a:p>
          <a:p>
            <a:r>
              <a:rPr lang="en-US" dirty="0" smtClean="0"/>
              <a:t>Switching </a:t>
            </a:r>
            <a:r>
              <a:rPr lang="en-US" dirty="0"/>
              <a:t>the tool or technology used during the </a:t>
            </a:r>
            <a:r>
              <a:rPr lang="en-US" dirty="0" smtClean="0"/>
              <a:t>software development </a:t>
            </a:r>
            <a:r>
              <a:rPr lang="en-US" dirty="0"/>
              <a:t>stage causes the developers to relearn a new tool.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</a:t>
            </a:r>
            <a:r>
              <a:rPr lang="en-US" dirty="0" smtClean="0"/>
              <a:t>,</a:t>
            </a:r>
            <a:r>
              <a:rPr lang="en-US" dirty="0"/>
              <a:t> there is a chance that it might not be possible to integrate the software </a:t>
            </a:r>
            <a:r>
              <a:rPr lang="en-US" dirty="0" smtClean="0"/>
              <a:t>already developed </a:t>
            </a:r>
            <a:r>
              <a:rPr lang="en-US" dirty="0"/>
              <a:t>with the new tool.</a:t>
            </a:r>
          </a:p>
        </p:txBody>
      </p:sp>
    </p:spTree>
    <p:extLst>
      <p:ext uri="{BB962C8B-B14F-4D97-AF65-F5344CB8AC3E}">
        <p14:creationId xmlns:p14="http://schemas.microsoft.com/office/powerpoint/2010/main" val="4236499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Integrating different software products in cross-platform implementation:</a:t>
            </a:r>
          </a:p>
          <a:p>
            <a:r>
              <a:rPr lang="en-US" dirty="0"/>
              <a:t>The modem software environment requires that all software should </a:t>
            </a:r>
            <a:r>
              <a:rPr lang="en-US" dirty="0" smtClean="0"/>
              <a:t>integrate with </a:t>
            </a:r>
            <a:r>
              <a:rPr lang="en-US" dirty="0"/>
              <a:t>each other.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many software projects do not plan for </a:t>
            </a:r>
            <a:r>
              <a:rPr lang="en-US" dirty="0" smtClean="0"/>
              <a:t>integration with </a:t>
            </a:r>
            <a:r>
              <a:rPr lang="en-US" dirty="0"/>
              <a:t>existing software in the same or different domain.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limits </a:t>
            </a:r>
            <a:r>
              <a:rPr lang="en-US" dirty="0" smtClean="0"/>
              <a:t>the application of such </a:t>
            </a:r>
            <a:r>
              <a:rPr lang="en-US" dirty="0"/>
              <a:t>software and reduces the shelf life drastically.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key </a:t>
            </a:r>
            <a:r>
              <a:rPr lang="en-US" dirty="0" smtClean="0"/>
              <a:t>to the </a:t>
            </a:r>
            <a:r>
              <a:rPr lang="en-US" dirty="0"/>
              <a:t>success of a software product is interoperability.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software </a:t>
            </a:r>
            <a:r>
              <a:rPr lang="en-US" dirty="0" smtClean="0"/>
              <a:t>project manager </a:t>
            </a:r>
            <a:r>
              <a:rPr lang="en-US" dirty="0"/>
              <a:t>needs to determine the scope for the software product such that </a:t>
            </a:r>
            <a:r>
              <a:rPr lang="en-US" dirty="0" smtClean="0"/>
              <a:t>it can </a:t>
            </a:r>
            <a:r>
              <a:rPr lang="en-US" dirty="0"/>
              <a:t>be integrated easily with existing software</a:t>
            </a:r>
          </a:p>
        </p:txBody>
      </p:sp>
    </p:spTree>
    <p:extLst>
      <p:ext uri="{BB962C8B-B14F-4D97-AF65-F5344CB8AC3E}">
        <p14:creationId xmlns:p14="http://schemas.microsoft.com/office/powerpoint/2010/main" val="2364168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Requirements analysis</a:t>
            </a:r>
          </a:p>
          <a:p>
            <a:r>
              <a:rPr lang="en-US" dirty="0"/>
              <a:t>Requirements analysis is a software engineering task that bridges the </a:t>
            </a:r>
            <a:r>
              <a:rPr lang="en-US" dirty="0" smtClean="0"/>
              <a:t>gap between </a:t>
            </a:r>
            <a:r>
              <a:rPr lang="en-US" dirty="0"/>
              <a:t>system level requirements engineering and software </a:t>
            </a:r>
            <a:r>
              <a:rPr lang="en-US" dirty="0" smtClean="0"/>
              <a:t>design (Figure </a:t>
            </a:r>
            <a:r>
              <a:rPr lang="en-US" dirty="0"/>
              <a:t>1). </a:t>
            </a:r>
            <a:endParaRPr lang="en-US" dirty="0" smtClean="0"/>
          </a:p>
          <a:p>
            <a:r>
              <a:rPr lang="en-US" dirty="0" smtClean="0"/>
              <a:t>Requirements </a:t>
            </a:r>
            <a:r>
              <a:rPr lang="en-US" dirty="0"/>
              <a:t>engineering activities result in the </a:t>
            </a:r>
            <a:r>
              <a:rPr lang="en-US" dirty="0" smtClean="0"/>
              <a:t>specification of </a:t>
            </a:r>
            <a:r>
              <a:rPr lang="en-US" dirty="0"/>
              <a:t>software's operational characteristics (function, data; and behavior</a:t>
            </a:r>
            <a:r>
              <a:rPr lang="en-US" dirty="0" smtClean="0"/>
              <a:t>), indicate </a:t>
            </a:r>
            <a:r>
              <a:rPr lang="en-US" dirty="0"/>
              <a:t>software's interface with other system elements, and </a:t>
            </a:r>
            <a:r>
              <a:rPr lang="en-US" dirty="0" smtClean="0"/>
              <a:t>establish constraints </a:t>
            </a:r>
            <a:r>
              <a:rPr lang="en-US" dirty="0"/>
              <a:t>that software must meet.</a:t>
            </a:r>
          </a:p>
        </p:txBody>
      </p:sp>
    </p:spTree>
    <p:extLst>
      <p:ext uri="{BB962C8B-B14F-4D97-AF65-F5344CB8AC3E}">
        <p14:creationId xmlns:p14="http://schemas.microsoft.com/office/powerpoint/2010/main" val="2096495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629" t="26518" r="30791" b="25089"/>
          <a:stretch/>
        </p:blipFill>
        <p:spPr>
          <a:xfrm>
            <a:off x="2184763" y="1825625"/>
            <a:ext cx="7822474" cy="466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649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requirements analysis may be divided into five areas of effort:</a:t>
            </a:r>
          </a:p>
          <a:p>
            <a:pPr marL="0" indent="0">
              <a:buNone/>
            </a:pPr>
            <a:r>
              <a:rPr lang="en-US" dirty="0"/>
              <a:t>(1) Problem recognition,</a:t>
            </a:r>
          </a:p>
          <a:p>
            <a:pPr marL="0" indent="0">
              <a:buNone/>
            </a:pPr>
            <a:r>
              <a:rPr lang="en-US" dirty="0"/>
              <a:t>(2) Evaluation and synthesis,</a:t>
            </a:r>
          </a:p>
          <a:p>
            <a:pPr marL="0" indent="0">
              <a:buNone/>
            </a:pPr>
            <a:r>
              <a:rPr lang="en-US" dirty="0"/>
              <a:t>(3) Modeling</a:t>
            </a:r>
          </a:p>
          <a:p>
            <a:pPr marL="0" indent="0">
              <a:buNone/>
            </a:pPr>
            <a:r>
              <a:rPr lang="en-US" dirty="0"/>
              <a:t>(4) Specification, and</a:t>
            </a:r>
          </a:p>
          <a:p>
            <a:pPr marL="0" indent="0">
              <a:buNone/>
            </a:pPr>
            <a:r>
              <a:rPr lang="en-US" dirty="0"/>
              <a:t>(5) Review</a:t>
            </a:r>
          </a:p>
        </p:txBody>
      </p:sp>
    </p:spTree>
    <p:extLst>
      <p:ext uri="{BB962C8B-B14F-4D97-AF65-F5344CB8AC3E}">
        <p14:creationId xmlns:p14="http://schemas.microsoft.com/office/powerpoint/2010/main" val="95191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Problem </a:t>
            </a:r>
            <a:r>
              <a:rPr lang="en-US" b="1" dirty="0" smtClean="0"/>
              <a:t>evaluation</a:t>
            </a:r>
          </a:p>
          <a:p>
            <a:r>
              <a:rPr lang="en-US" dirty="0"/>
              <a:t>Problem evaluation and solution synthesis is the next major area </a:t>
            </a:r>
            <a:r>
              <a:rPr lang="en-US" dirty="0" smtClean="0"/>
              <a:t>of effort </a:t>
            </a:r>
            <a:r>
              <a:rPr lang="en-US" dirty="0"/>
              <a:t>for </a:t>
            </a:r>
            <a:r>
              <a:rPr lang="en-US" dirty="0" smtClean="0"/>
              <a:t>analysis</a:t>
            </a:r>
          </a:p>
          <a:p>
            <a:r>
              <a:rPr lang="en-US" dirty="0"/>
              <a:t>The analyst </a:t>
            </a:r>
            <a:r>
              <a:rPr lang="en-US" dirty="0" smtClean="0"/>
              <a:t>finds that </a:t>
            </a:r>
            <a:r>
              <a:rPr lang="en-US" dirty="0"/>
              <a:t>problems with the current manual system include:</a:t>
            </a:r>
          </a:p>
          <a:p>
            <a:pPr marL="0" indent="0">
              <a:buNone/>
            </a:pPr>
            <a:r>
              <a:rPr lang="en-US" dirty="0"/>
              <a:t>(1) Inability to obtain the status of a component rapidly</a:t>
            </a:r>
          </a:p>
          <a:p>
            <a:pPr marL="0" indent="0">
              <a:buNone/>
            </a:pPr>
            <a:r>
              <a:rPr lang="en-US" dirty="0"/>
              <a:t>(2) Two or three-day turnaround to update a card file</a:t>
            </a:r>
          </a:p>
          <a:p>
            <a:pPr marL="0" indent="0">
              <a:buNone/>
            </a:pPr>
            <a:r>
              <a:rPr lang="en-US" dirty="0"/>
              <a:t>(3) Multiple reorders to the same vendor because there is no way </a:t>
            </a:r>
            <a:r>
              <a:rPr lang="en-US" dirty="0" smtClean="0"/>
              <a:t>to associate </a:t>
            </a:r>
            <a:r>
              <a:rPr lang="en-US" dirty="0"/>
              <a:t>vendors with components, and so forth.</a:t>
            </a:r>
          </a:p>
        </p:txBody>
      </p:sp>
    </p:spTree>
    <p:extLst>
      <p:ext uri="{BB962C8B-B14F-4D97-AF65-F5344CB8AC3E}">
        <p14:creationId xmlns:p14="http://schemas.microsoft.com/office/powerpoint/2010/main" val="100565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Solution synthesis</a:t>
            </a:r>
          </a:p>
          <a:p>
            <a:r>
              <a:rPr lang="en-US" dirty="0"/>
              <a:t>Upon evaluating current problems and desired information (input </a:t>
            </a:r>
            <a:r>
              <a:rPr lang="en-US" dirty="0" smtClean="0"/>
              <a:t>and output</a:t>
            </a:r>
            <a:r>
              <a:rPr lang="en-US" dirty="0"/>
              <a:t>), the analyst begins to synthesize one or more solutions. </a:t>
            </a:r>
            <a:endParaRPr lang="en-US" dirty="0" smtClean="0"/>
          </a:p>
          <a:p>
            <a:r>
              <a:rPr lang="en-US" dirty="0" smtClean="0"/>
              <a:t>To begin</a:t>
            </a:r>
            <a:r>
              <a:rPr lang="en-US" dirty="0"/>
              <a:t>, the data objects processing functions and behavior of the </a:t>
            </a:r>
            <a:r>
              <a:rPr lang="en-US" dirty="0" smtClean="0"/>
              <a:t>system are </a:t>
            </a:r>
            <a:r>
              <a:rPr lang="en-US" dirty="0"/>
              <a:t>defined in detail.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this information has been established, </a:t>
            </a:r>
            <a:r>
              <a:rPr lang="en-US" dirty="0" smtClean="0"/>
              <a:t>basic architectures </a:t>
            </a:r>
            <a:r>
              <a:rPr lang="en-US" dirty="0"/>
              <a:t>for implementation are considered.</a:t>
            </a:r>
          </a:p>
        </p:txBody>
      </p:sp>
    </p:spTree>
    <p:extLst>
      <p:ext uri="{BB962C8B-B14F-4D97-AF65-F5344CB8AC3E}">
        <p14:creationId xmlns:p14="http://schemas.microsoft.com/office/powerpoint/2010/main" val="1895802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client/server approach would seem to be appropriate, but does </a:t>
            </a:r>
            <a:r>
              <a:rPr lang="en-US" dirty="0" smtClean="0"/>
              <a:t>the software </a:t>
            </a:r>
            <a:r>
              <a:rPr lang="en-US" dirty="0"/>
              <a:t>to support this architecture fall within the scope outlined </a:t>
            </a:r>
            <a:r>
              <a:rPr lang="en-US" dirty="0" smtClean="0"/>
              <a:t>in the </a:t>
            </a:r>
            <a:r>
              <a:rPr lang="en-US" dirty="0"/>
              <a:t>Software Plan?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database management system would seem to </a:t>
            </a:r>
            <a:r>
              <a:rPr lang="en-US" dirty="0" smtClean="0"/>
              <a:t>be required</a:t>
            </a:r>
            <a:r>
              <a:rPr lang="en-US" dirty="0"/>
              <a:t>, but is user/customer's need for associativity justified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process </a:t>
            </a:r>
            <a:r>
              <a:rPr lang="en-US" dirty="0"/>
              <a:t>of evaluation and synthesis continues until both analyst </a:t>
            </a:r>
            <a:r>
              <a:rPr lang="en-US" dirty="0" smtClean="0"/>
              <a:t>and </a:t>
            </a:r>
            <a:r>
              <a:rPr lang="en-US" dirty="0"/>
              <a:t>customer feel confident that software can be adequately specified </a:t>
            </a:r>
            <a:r>
              <a:rPr lang="en-US" dirty="0" smtClean="0"/>
              <a:t>for subsequent </a:t>
            </a:r>
            <a:r>
              <a:rPr lang="en-US" dirty="0"/>
              <a:t>development </a:t>
            </a:r>
            <a:r>
              <a:rPr lang="en-US" dirty="0" smtClean="0"/>
              <a:t>steps.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30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Models</a:t>
            </a:r>
          </a:p>
          <a:p>
            <a:r>
              <a:rPr lang="en-US" dirty="0" smtClean="0"/>
              <a:t>During </a:t>
            </a:r>
            <a:r>
              <a:rPr lang="en-US" dirty="0"/>
              <a:t>the evaluation and solution synthesis activity, the </a:t>
            </a:r>
            <a:r>
              <a:rPr lang="en-US" dirty="0" smtClean="0"/>
              <a:t>analyst creates </a:t>
            </a:r>
            <a:r>
              <a:rPr lang="en-US" dirty="0"/>
              <a:t>models of the system in an effort to better understand </a:t>
            </a:r>
            <a:r>
              <a:rPr lang="en-US" dirty="0" smtClean="0"/>
              <a:t>data and </a:t>
            </a:r>
            <a:r>
              <a:rPr lang="en-US" dirty="0"/>
              <a:t>control flow, functional processing, operational behavior, </a:t>
            </a:r>
            <a:r>
              <a:rPr lang="en-US" dirty="0" smtClean="0"/>
              <a:t>and information </a:t>
            </a:r>
            <a:r>
              <a:rPr lang="en-US" dirty="0"/>
              <a:t>content.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model serves as a foundation for </a:t>
            </a:r>
            <a:r>
              <a:rPr lang="en-US" dirty="0" smtClean="0"/>
              <a:t>software design </a:t>
            </a:r>
            <a:r>
              <a:rPr lang="en-US" dirty="0"/>
              <a:t>and as the basis for the creation of specifications for </a:t>
            </a:r>
            <a:r>
              <a:rPr lang="en-US" dirty="0" smtClean="0"/>
              <a:t>the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2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projects are similar to traditional projects in the sense that the </a:t>
            </a:r>
            <a:r>
              <a:rPr lang="en-US" dirty="0" smtClean="0"/>
              <a:t>same types </a:t>
            </a:r>
            <a:r>
              <a:rPr lang="en-US" dirty="0"/>
              <a:t>of problems affect them both.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 difference in managing </a:t>
            </a:r>
            <a:r>
              <a:rPr lang="en-US" dirty="0" smtClean="0"/>
              <a:t>these problems </a:t>
            </a:r>
            <a:r>
              <a:rPr lang="en-US" dirty="0"/>
              <a:t>lies in the approach that you take to the specific issue.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dirty="0" smtClean="0"/>
              <a:t>a technology-related </a:t>
            </a:r>
            <a:r>
              <a:rPr lang="en-US" dirty="0"/>
              <a:t>problem for a software project might be the low degree </a:t>
            </a:r>
            <a:r>
              <a:rPr lang="en-US" dirty="0" smtClean="0"/>
              <a:t>of reuse </a:t>
            </a:r>
            <a:r>
              <a:rPr lang="en-US" dirty="0"/>
              <a:t>of the software components created.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for a car-manufacturing </a:t>
            </a:r>
            <a:r>
              <a:rPr lang="en-US" dirty="0" smtClean="0"/>
              <a:t>firm, there </a:t>
            </a:r>
            <a:r>
              <a:rPr lang="en-US" dirty="0"/>
              <a:t>is no chance of reusing a component such as a front axle.</a:t>
            </a:r>
          </a:p>
        </p:txBody>
      </p:sp>
    </p:spTree>
    <p:extLst>
      <p:ext uri="{BB962C8B-B14F-4D97-AF65-F5344CB8AC3E}">
        <p14:creationId xmlns:p14="http://schemas.microsoft.com/office/powerpoint/2010/main" val="1137133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Specification</a:t>
            </a:r>
          </a:p>
          <a:p>
            <a:r>
              <a:rPr lang="en-US" dirty="0"/>
              <a:t>During the evaluation and solution synthesis activity, the </a:t>
            </a:r>
            <a:r>
              <a:rPr lang="en-US" dirty="0" smtClean="0"/>
              <a:t>analyst creates </a:t>
            </a:r>
            <a:r>
              <a:rPr lang="en-US" dirty="0"/>
              <a:t>models of the system in an effort to better understand </a:t>
            </a:r>
            <a:r>
              <a:rPr lang="en-US" dirty="0" smtClean="0"/>
              <a:t>data and </a:t>
            </a:r>
            <a:r>
              <a:rPr lang="en-US" dirty="0"/>
              <a:t>control flow, functional processing, operational behavior, </a:t>
            </a:r>
            <a:r>
              <a:rPr lang="en-US" dirty="0" smtClean="0"/>
              <a:t>and information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12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Concerns for </a:t>
            </a:r>
            <a:r>
              <a:rPr lang="en-US" b="1" dirty="0" smtClean="0"/>
              <a:t>Review</a:t>
            </a:r>
          </a:p>
          <a:p>
            <a:r>
              <a:rPr lang="en-US" dirty="0"/>
              <a:t>The customer may be unsure of precisely what is required. </a:t>
            </a:r>
            <a:endParaRPr lang="en-US" dirty="0" smtClean="0"/>
          </a:p>
          <a:p>
            <a:r>
              <a:rPr lang="en-US" dirty="0" smtClean="0"/>
              <a:t>The developer </a:t>
            </a:r>
            <a:r>
              <a:rPr lang="en-US" dirty="0"/>
              <a:t>may be unsure that a specific approach will </a:t>
            </a:r>
            <a:r>
              <a:rPr lang="en-US" dirty="0" smtClean="0"/>
              <a:t>properly accomplish </a:t>
            </a:r>
            <a:r>
              <a:rPr lang="en-US" dirty="0"/>
              <a:t>function and </a:t>
            </a:r>
            <a:r>
              <a:rPr lang="en-US" dirty="0" smtClean="0"/>
              <a:t>performance</a:t>
            </a:r>
          </a:p>
          <a:p>
            <a:r>
              <a:rPr lang="en-US" dirty="0"/>
              <a:t>For example, an inventory control system is required for a </a:t>
            </a:r>
            <a:r>
              <a:rPr lang="en-US" dirty="0" smtClean="0"/>
              <a:t>major supplier </a:t>
            </a:r>
            <a:r>
              <a:rPr lang="en-US" dirty="0"/>
              <a:t>of auto parts. The analyst finds that problems with </a:t>
            </a:r>
            <a:r>
              <a:rPr lang="en-US" dirty="0" smtClean="0"/>
              <a:t>the current </a:t>
            </a:r>
            <a:r>
              <a:rPr lang="en-US" dirty="0"/>
              <a:t>manual system include:</a:t>
            </a:r>
          </a:p>
          <a:p>
            <a:pPr marL="0" indent="0">
              <a:buNone/>
            </a:pPr>
            <a:r>
              <a:rPr lang="en-US" dirty="0"/>
              <a:t>(1) Inability to obtain the status of a component rapidly,</a:t>
            </a:r>
          </a:p>
          <a:p>
            <a:pPr marL="0" indent="0">
              <a:buNone/>
            </a:pPr>
            <a:r>
              <a:rPr lang="en-US" dirty="0"/>
              <a:t>(2) Two- or three-day turn- around to update a card file,</a:t>
            </a:r>
          </a:p>
          <a:p>
            <a:pPr marL="0" indent="0">
              <a:buNone/>
            </a:pPr>
            <a:r>
              <a:rPr lang="en-US" dirty="0"/>
              <a:t>(3) Multiple reorders to the same vendor because there is no way </a:t>
            </a:r>
            <a:r>
              <a:rPr lang="en-US" dirty="0" smtClean="0"/>
              <a:t>to associate </a:t>
            </a:r>
            <a:r>
              <a:rPr lang="en-US" dirty="0"/>
              <a:t>vendors with components, and so forth.</a:t>
            </a:r>
          </a:p>
        </p:txBody>
      </p:sp>
    </p:spTree>
    <p:extLst>
      <p:ext uri="{BB962C8B-B14F-4D97-AF65-F5344CB8AC3E}">
        <p14:creationId xmlns:p14="http://schemas.microsoft.com/office/powerpoint/2010/main" val="2874741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Requirements Elicitation for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requirements can be analyzed, modeled, or specified they must </a:t>
            </a:r>
            <a:r>
              <a:rPr lang="en-US" dirty="0" smtClean="0"/>
              <a:t>be gathered </a:t>
            </a:r>
            <a:r>
              <a:rPr lang="en-US" dirty="0"/>
              <a:t>through an elicitation process. A customer has a problem </a:t>
            </a:r>
            <a:r>
              <a:rPr lang="en-US" dirty="0" smtClean="0"/>
              <a:t>that may </a:t>
            </a:r>
            <a:r>
              <a:rPr lang="en-US" dirty="0"/>
              <a:t>be amenable to a computer-based solution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2757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Initiating the Process</a:t>
            </a:r>
          </a:p>
          <a:p>
            <a:r>
              <a:rPr lang="en-US" dirty="0" smtClean="0"/>
              <a:t>The most commonly used requirements elicitation technique is to conduct a meeting or interview. </a:t>
            </a:r>
          </a:p>
          <a:p>
            <a:r>
              <a:rPr lang="en-US" dirty="0" smtClean="0"/>
              <a:t>The first meeting between a software engineer (the analyst) and the customer can be likened to the awkwardness of a first date between two adolescents. </a:t>
            </a:r>
          </a:p>
          <a:p>
            <a:r>
              <a:rPr lang="en-US" dirty="0" smtClean="0"/>
              <a:t>Neither person knows what to say or ask; </a:t>
            </a:r>
          </a:p>
          <a:p>
            <a:r>
              <a:rPr lang="en-US" dirty="0" smtClean="0"/>
              <a:t>both are worried that what they do say will be misinterpreted; </a:t>
            </a:r>
          </a:p>
          <a:p>
            <a:r>
              <a:rPr lang="en-US" dirty="0" smtClean="0"/>
              <a:t>both are thinking about where it might lead (both likely have radically different expectations here); </a:t>
            </a:r>
          </a:p>
          <a:p>
            <a:r>
              <a:rPr lang="en-US" dirty="0" smtClean="0"/>
              <a:t>both want to get the thing over with, but at the same time, both want it to be a success.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38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set of </a:t>
            </a:r>
            <a:r>
              <a:rPr lang="en-US" dirty="0" smtClean="0"/>
              <a:t>context free, questions </a:t>
            </a:r>
            <a:r>
              <a:rPr lang="en-US" dirty="0"/>
              <a:t>focuses on the customer, the overall goals, and </a:t>
            </a:r>
            <a:r>
              <a:rPr lang="en-US" dirty="0" smtClean="0"/>
              <a:t>the benefits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example; the analyst might ask: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Who is behind the request for this work?</a:t>
            </a:r>
          </a:p>
          <a:p>
            <a:pPr marL="0" indent="0">
              <a:buNone/>
            </a:pPr>
            <a:r>
              <a:rPr lang="en-US" dirty="0"/>
              <a:t>– Who will use the solution?</a:t>
            </a:r>
          </a:p>
          <a:p>
            <a:pPr marL="0" indent="0">
              <a:buNone/>
            </a:pPr>
            <a:r>
              <a:rPr lang="en-US" dirty="0"/>
              <a:t>– What will be the economic benefit of a successful solution?</a:t>
            </a:r>
          </a:p>
          <a:p>
            <a:pPr marL="0" indent="0">
              <a:buNone/>
            </a:pPr>
            <a:r>
              <a:rPr lang="en-US" dirty="0"/>
              <a:t>– Is there another source for the solution that you need?</a:t>
            </a:r>
          </a:p>
        </p:txBody>
      </p:sp>
    </p:spTree>
    <p:extLst>
      <p:ext uri="{BB962C8B-B14F-4D97-AF65-F5344CB8AC3E}">
        <p14:creationId xmlns:p14="http://schemas.microsoft.com/office/powerpoint/2010/main" val="37487051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Facilitated Application Specification </a:t>
            </a:r>
            <a:r>
              <a:rPr lang="en-US" b="1" dirty="0" smtClean="0"/>
              <a:t>Techniques</a:t>
            </a:r>
          </a:p>
          <a:p>
            <a:r>
              <a:rPr lang="en-US" dirty="0"/>
              <a:t>Too often, customers and software engineers have an </a:t>
            </a:r>
            <a:r>
              <a:rPr lang="en-US" dirty="0" smtClean="0"/>
              <a:t>unconscious "us </a:t>
            </a:r>
            <a:r>
              <a:rPr lang="en-US" dirty="0"/>
              <a:t>and them" mind-set. </a:t>
            </a:r>
            <a:endParaRPr lang="en-US" dirty="0" smtClean="0"/>
          </a:p>
          <a:p>
            <a:r>
              <a:rPr lang="en-US" dirty="0" smtClean="0"/>
              <a:t>Rather </a:t>
            </a:r>
            <a:r>
              <a:rPr lang="en-US" dirty="0"/>
              <a:t>than working as a team to </a:t>
            </a:r>
            <a:r>
              <a:rPr lang="en-US" dirty="0" smtClean="0"/>
              <a:t>identify and </a:t>
            </a:r>
            <a:r>
              <a:rPr lang="en-US" dirty="0"/>
              <a:t>refine requirements, each constituency defines its </a:t>
            </a:r>
            <a:r>
              <a:rPr lang="en-US" dirty="0" smtClean="0"/>
              <a:t>own "territory</a:t>
            </a:r>
            <a:r>
              <a:rPr lang="en-US" dirty="0"/>
              <a:t>" and communicates through a series of memos, </a:t>
            </a:r>
            <a:r>
              <a:rPr lang="en-US" dirty="0" smtClean="0"/>
              <a:t>formal position </a:t>
            </a:r>
            <a:r>
              <a:rPr lang="en-US" dirty="0"/>
              <a:t>papers, documents, and question and answer </a:t>
            </a:r>
            <a:r>
              <a:rPr lang="en-US" dirty="0" smtClean="0"/>
              <a:t>sessions.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151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with these problems in mind that a number of </a:t>
            </a:r>
            <a:r>
              <a:rPr lang="en-US" dirty="0" smtClean="0"/>
              <a:t>independent investigators </a:t>
            </a:r>
            <a:r>
              <a:rPr lang="en-US" dirty="0"/>
              <a:t>have developed a team-oriented approach </a:t>
            </a:r>
            <a:r>
              <a:rPr lang="en-US" dirty="0" smtClean="0"/>
              <a:t>to requirements </a:t>
            </a:r>
            <a:r>
              <a:rPr lang="en-US" dirty="0"/>
              <a:t>gathering that is applied during early stages </a:t>
            </a:r>
            <a:r>
              <a:rPr lang="en-US" dirty="0" smtClean="0"/>
              <a:t>of analysis and </a:t>
            </a:r>
            <a:r>
              <a:rPr lang="en-US" dirty="0"/>
              <a:t>specification. </a:t>
            </a:r>
            <a:endParaRPr lang="en-US" dirty="0" smtClean="0"/>
          </a:p>
          <a:p>
            <a:r>
              <a:rPr lang="en-US" dirty="0" smtClean="0"/>
              <a:t>Called </a:t>
            </a:r>
            <a:r>
              <a:rPr lang="en-US" dirty="0"/>
              <a:t>facilitated </a:t>
            </a:r>
            <a:r>
              <a:rPr lang="en-US" dirty="0" smtClean="0"/>
              <a:t>application specification </a:t>
            </a:r>
            <a:r>
              <a:rPr lang="en-US" dirty="0"/>
              <a:t>techniques "(FAST</a:t>
            </a:r>
            <a:r>
              <a:rPr lang="en-US" dirty="0" smtClean="0"/>
              <a:t>).</a:t>
            </a:r>
          </a:p>
          <a:p>
            <a:r>
              <a:rPr lang="en-US" dirty="0"/>
              <a:t>Many different approaches to FAST have been proposed. </a:t>
            </a:r>
            <a:endParaRPr lang="en-US" dirty="0" smtClean="0"/>
          </a:p>
          <a:p>
            <a:r>
              <a:rPr lang="en-US" dirty="0" smtClean="0"/>
              <a:t>Each makes </a:t>
            </a:r>
            <a:r>
              <a:rPr lang="en-US" dirty="0"/>
              <a:t>use of a slightly different scenario, but all apply </a:t>
            </a:r>
            <a:r>
              <a:rPr lang="en-US" dirty="0" smtClean="0"/>
              <a:t>some variation </a:t>
            </a:r>
            <a:r>
              <a:rPr lang="en-US" dirty="0"/>
              <a:t>on the following basic guidelines</a:t>
            </a:r>
          </a:p>
        </p:txBody>
      </p:sp>
    </p:spTree>
    <p:extLst>
      <p:ext uri="{BB962C8B-B14F-4D97-AF65-F5344CB8AC3E}">
        <p14:creationId xmlns:p14="http://schemas.microsoft.com/office/powerpoint/2010/main" val="28579794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meeting is conducted at a neutral site and attended by </a:t>
            </a:r>
            <a:r>
              <a:rPr lang="en-US" dirty="0" smtClean="0"/>
              <a:t>both software </a:t>
            </a:r>
            <a:r>
              <a:rPr lang="en-US" dirty="0"/>
              <a:t>engineers and customers.</a:t>
            </a:r>
          </a:p>
          <a:p>
            <a:pPr marL="0" indent="0">
              <a:buNone/>
            </a:pPr>
            <a:r>
              <a:rPr lang="en-US" dirty="0"/>
              <a:t>– Rules for preparation and participation are established.</a:t>
            </a:r>
          </a:p>
          <a:p>
            <a:pPr marL="0" indent="0">
              <a:buNone/>
            </a:pPr>
            <a:r>
              <a:rPr lang="en-US" dirty="0"/>
              <a:t>– An agenda is suggested that is formal enough to cover </a:t>
            </a:r>
            <a:r>
              <a:rPr lang="en-US" dirty="0" smtClean="0"/>
              <a:t>all important </a:t>
            </a:r>
            <a:r>
              <a:rPr lang="en-US" dirty="0"/>
              <a:t>points but informal enough to encourage the </a:t>
            </a:r>
            <a:r>
              <a:rPr lang="en-US" dirty="0" smtClean="0"/>
              <a:t>free flow </a:t>
            </a:r>
            <a:r>
              <a:rPr lang="en-US" dirty="0"/>
              <a:t>of ideas.</a:t>
            </a:r>
          </a:p>
          <a:p>
            <a:pPr marL="0" indent="0">
              <a:buNone/>
            </a:pPr>
            <a:r>
              <a:rPr lang="en-US" dirty="0"/>
              <a:t>– A ‘facilitator’ (can be a; customer, a developer, or an </a:t>
            </a:r>
            <a:r>
              <a:rPr lang="en-US" dirty="0" smtClean="0"/>
              <a:t>outsider) controls </a:t>
            </a:r>
            <a:r>
              <a:rPr lang="en-US" dirty="0"/>
              <a:t>the meeting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A "definition mechanism" (can be work sheets, flip charts, </a:t>
            </a:r>
            <a:r>
              <a:rPr lang="en-US" dirty="0" smtClean="0"/>
              <a:t>or wall </a:t>
            </a:r>
            <a:r>
              <a:rPr lang="en-US" dirty="0"/>
              <a:t>stickers or an electronic bulletin board, chat room </a:t>
            </a:r>
            <a:r>
              <a:rPr lang="en-US" dirty="0" smtClean="0"/>
              <a:t>or virtual </a:t>
            </a:r>
            <a:r>
              <a:rPr lang="en-US" dirty="0"/>
              <a:t>forum) is used</a:t>
            </a:r>
          </a:p>
        </p:txBody>
      </p:sp>
    </p:spTree>
    <p:extLst>
      <p:ext uri="{BB962C8B-B14F-4D97-AF65-F5344CB8AC3E}">
        <p14:creationId xmlns:p14="http://schemas.microsoft.com/office/powerpoint/2010/main" val="8408246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Quality Function </a:t>
            </a:r>
            <a:r>
              <a:rPr lang="en-US" b="1" dirty="0" smtClean="0"/>
              <a:t>Deployment</a:t>
            </a:r>
          </a:p>
          <a:p>
            <a:r>
              <a:rPr lang="en-US" dirty="0"/>
              <a:t>A quality management technique that translates needs of </a:t>
            </a:r>
            <a:r>
              <a:rPr lang="en-US" dirty="0" smtClean="0"/>
              <a:t>customers into </a:t>
            </a:r>
            <a:r>
              <a:rPr lang="en-US" dirty="0"/>
              <a:t>technical requirements of software.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Normal Requirement: meeting objectives &amp; goals stated for </a:t>
            </a:r>
            <a:r>
              <a:rPr lang="en-US" dirty="0" smtClean="0"/>
              <a:t>a product </a:t>
            </a:r>
            <a:r>
              <a:rPr lang="en-US" dirty="0"/>
              <a:t>or system during </a:t>
            </a:r>
            <a:r>
              <a:rPr lang="en-US" dirty="0" smtClean="0"/>
              <a:t>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Expected </a:t>
            </a:r>
            <a:r>
              <a:rPr lang="en-US" dirty="0"/>
              <a:t>Requirement: Implicit to products / system and </a:t>
            </a:r>
            <a:r>
              <a:rPr lang="en-US" dirty="0" smtClean="0"/>
              <a:t>may be </a:t>
            </a:r>
            <a:r>
              <a:rPr lang="en-US" dirty="0"/>
              <a:t>so fundamental that customer does not explicitly state </a:t>
            </a:r>
            <a:r>
              <a:rPr lang="en-US" dirty="0" smtClean="0"/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Exciting </a:t>
            </a:r>
            <a:r>
              <a:rPr lang="en-US" dirty="0"/>
              <a:t>Requirement: Features beyond customer’s </a:t>
            </a:r>
            <a:r>
              <a:rPr lang="en-US" dirty="0" smtClean="0"/>
              <a:t>expectation and </a:t>
            </a:r>
            <a:r>
              <a:rPr lang="en-US" dirty="0"/>
              <a:t>prove to be very satisfying when present</a:t>
            </a:r>
          </a:p>
        </p:txBody>
      </p:sp>
    </p:spTree>
    <p:extLst>
      <p:ext uri="{BB962C8B-B14F-4D97-AF65-F5344CB8AC3E}">
        <p14:creationId xmlns:p14="http://schemas.microsoft.com/office/powerpoint/2010/main" val="13014345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Use Cases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requirements are gathered as part of:</a:t>
            </a:r>
          </a:p>
          <a:p>
            <a:pPr marL="0" indent="0">
              <a:buNone/>
            </a:pPr>
            <a:r>
              <a:rPr lang="en-US" dirty="0"/>
              <a:t>• Informal meeting</a:t>
            </a:r>
          </a:p>
          <a:p>
            <a:pPr marL="0" indent="0">
              <a:buNone/>
            </a:pPr>
            <a:r>
              <a:rPr lang="en-US" dirty="0"/>
              <a:t>• FAST</a:t>
            </a:r>
          </a:p>
        </p:txBody>
      </p:sp>
    </p:spTree>
    <p:extLst>
      <p:ext uri="{BB962C8B-B14F-4D97-AF65-F5344CB8AC3E}">
        <p14:creationId xmlns:p14="http://schemas.microsoft.com/office/powerpoint/2010/main" val="217882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classify the problems that affect software projects into the following </a:t>
            </a:r>
            <a:r>
              <a:rPr lang="en-US" dirty="0" smtClean="0"/>
              <a:t>four categories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People-related problems</a:t>
            </a:r>
          </a:p>
          <a:p>
            <a:pPr marL="0" indent="0">
              <a:buNone/>
            </a:pPr>
            <a:r>
              <a:rPr lang="en-US" dirty="0"/>
              <a:t>• Process-related problems</a:t>
            </a:r>
          </a:p>
          <a:p>
            <a:pPr marL="0" indent="0">
              <a:buNone/>
            </a:pPr>
            <a:r>
              <a:rPr lang="en-US" dirty="0"/>
              <a:t>• Product-related problems</a:t>
            </a:r>
          </a:p>
          <a:p>
            <a:pPr marL="0" indent="0">
              <a:buNone/>
            </a:pPr>
            <a:r>
              <a:rPr lang="en-US" dirty="0"/>
              <a:t>• Technology-related problems</a:t>
            </a:r>
          </a:p>
        </p:txBody>
      </p:sp>
    </p:spTree>
    <p:extLst>
      <p:ext uri="{BB962C8B-B14F-4D97-AF65-F5344CB8AC3E}">
        <p14:creationId xmlns:p14="http://schemas.microsoft.com/office/powerpoint/2010/main" val="1316968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Analysis Principles</a:t>
            </a:r>
          </a:p>
          <a:p>
            <a:r>
              <a:rPr lang="en-US" dirty="0"/>
              <a:t>A variety of modeling notations are developed by </a:t>
            </a:r>
            <a:r>
              <a:rPr lang="en-US" dirty="0" smtClean="0"/>
              <a:t>investigators. Each </a:t>
            </a:r>
            <a:r>
              <a:rPr lang="en-US" dirty="0"/>
              <a:t>analysis method has a unique point of view. However </a:t>
            </a:r>
            <a:r>
              <a:rPr lang="en-US" dirty="0" smtClean="0"/>
              <a:t>all analysis </a:t>
            </a:r>
            <a:r>
              <a:rPr lang="en-US" dirty="0"/>
              <a:t>methods are related by a set of operational principles like:</a:t>
            </a:r>
          </a:p>
          <a:p>
            <a:pPr marL="0" indent="0">
              <a:buNone/>
            </a:pPr>
            <a:r>
              <a:rPr lang="en-US" dirty="0"/>
              <a:t>– The information domain of a problem must be represented </a:t>
            </a:r>
            <a:r>
              <a:rPr lang="en-US" dirty="0" smtClean="0"/>
              <a:t>and understood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– The functions that the software is to perform must be defined.</a:t>
            </a:r>
          </a:p>
          <a:p>
            <a:pPr marL="0" indent="0">
              <a:buNone/>
            </a:pPr>
            <a:r>
              <a:rPr lang="en-US" dirty="0"/>
              <a:t>– The behavior of the software (as a sequence of external </a:t>
            </a:r>
            <a:r>
              <a:rPr lang="en-US" dirty="0" smtClean="0"/>
              <a:t>events) must </a:t>
            </a:r>
            <a:r>
              <a:rPr lang="en-US" dirty="0"/>
              <a:t>be represented.</a:t>
            </a:r>
          </a:p>
          <a:p>
            <a:pPr marL="0" indent="0">
              <a:buNone/>
            </a:pPr>
            <a:r>
              <a:rPr lang="en-US" dirty="0"/>
              <a:t>– The models that depict information function and behavior </a:t>
            </a:r>
            <a:r>
              <a:rPr lang="en-US" dirty="0" smtClean="0"/>
              <a:t>must be </a:t>
            </a:r>
            <a:r>
              <a:rPr lang="en-US" dirty="0"/>
              <a:t>partitioned in a manner that uncovers details in a layered (</a:t>
            </a:r>
            <a:r>
              <a:rPr lang="en-US" dirty="0" smtClean="0"/>
              <a:t>or hierarchical) fashion.</a:t>
            </a:r>
          </a:p>
          <a:p>
            <a:pPr marL="0" indent="0">
              <a:buNone/>
            </a:pPr>
            <a:r>
              <a:rPr lang="en-US" dirty="0"/>
              <a:t>The analysis process should move from essential </a:t>
            </a:r>
            <a:r>
              <a:rPr lang="en-US" dirty="0" smtClean="0"/>
              <a:t>information toward </a:t>
            </a:r>
            <a:r>
              <a:rPr lang="en-US" dirty="0"/>
              <a:t>implementation detail</a:t>
            </a:r>
          </a:p>
        </p:txBody>
      </p:sp>
    </p:spTree>
    <p:extLst>
      <p:ext uri="{BB962C8B-B14F-4D97-AF65-F5344CB8AC3E}">
        <p14:creationId xmlns:p14="http://schemas.microsoft.com/office/powerpoint/2010/main" val="5609760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Software </a:t>
            </a:r>
            <a:r>
              <a:rPr lang="en-US" b="1" dirty="0" smtClean="0"/>
              <a:t>Prototyping</a:t>
            </a:r>
          </a:p>
          <a:p>
            <a:r>
              <a:rPr lang="en-US" dirty="0"/>
              <a:t>Analysis should be conducted regardless of the SW </a:t>
            </a:r>
            <a:r>
              <a:rPr lang="en-US" dirty="0" smtClean="0"/>
              <a:t>engineering paradigm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Various approaches </a:t>
            </a:r>
            <a:r>
              <a:rPr lang="en-US" dirty="0" smtClean="0"/>
              <a:t>apply) In </a:t>
            </a:r>
            <a:r>
              <a:rPr lang="en-US" dirty="0"/>
              <a:t>some cases it is possible to apply operational analysis </a:t>
            </a:r>
            <a:r>
              <a:rPr lang="en-US" dirty="0" smtClean="0"/>
              <a:t>principles and </a:t>
            </a:r>
            <a:r>
              <a:rPr lang="en-US" dirty="0"/>
              <a:t>derive a model of SW from which a design can be </a:t>
            </a:r>
            <a:r>
              <a:rPr lang="en-US" dirty="0" smtClean="0"/>
              <a:t>developed. </a:t>
            </a:r>
          </a:p>
          <a:p>
            <a:r>
              <a:rPr lang="en-US" dirty="0" smtClean="0"/>
              <a:t>In </a:t>
            </a:r>
            <a:r>
              <a:rPr lang="en-US" dirty="0"/>
              <a:t>other situation Requirement Elicitation (FAST, QFD </a:t>
            </a:r>
            <a:r>
              <a:rPr lang="en-US" dirty="0" err="1"/>
              <a:t>etc</a:t>
            </a:r>
            <a:r>
              <a:rPr lang="en-US" dirty="0"/>
              <a:t>) </a:t>
            </a:r>
            <a:r>
              <a:rPr lang="en-US" dirty="0" smtClean="0"/>
              <a:t>is conducted </a:t>
            </a:r>
            <a:r>
              <a:rPr lang="en-US" dirty="0"/>
              <a:t>and a model is built, called </a:t>
            </a:r>
            <a:r>
              <a:rPr lang="en-US" dirty="0" smtClean="0"/>
              <a:t>Prototype</a:t>
            </a:r>
          </a:p>
          <a:p>
            <a:r>
              <a:rPr lang="en-US" u="sng" dirty="0"/>
              <a:t>What is Quality Function </a:t>
            </a:r>
            <a:r>
              <a:rPr lang="en-US" u="sng" dirty="0" smtClean="0"/>
              <a:t>Deployment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800495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4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People-related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Low </a:t>
            </a:r>
            <a:r>
              <a:rPr lang="en-US" b="1" i="1" dirty="0"/>
              <a:t>motivation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the project manager it is your responsibility to ensure </a:t>
            </a:r>
            <a:r>
              <a:rPr lang="en-US" dirty="0" smtClean="0"/>
              <a:t>an optimal </a:t>
            </a:r>
            <a:r>
              <a:rPr lang="en-US" dirty="0"/>
              <a:t>level of motivation within the team.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Lengthy </a:t>
            </a:r>
            <a:r>
              <a:rPr lang="en-US" dirty="0"/>
              <a:t>projects, </a:t>
            </a:r>
            <a:r>
              <a:rPr lang="en-US" dirty="0" smtClean="0"/>
              <a:t>complex activities </a:t>
            </a:r>
            <a:r>
              <a:rPr lang="en-US" dirty="0"/>
              <a:t>and scarce resources often decrease the motivation level in </a:t>
            </a:r>
            <a:r>
              <a:rPr lang="en-US" dirty="0" smtClean="0"/>
              <a:t>a software </a:t>
            </a:r>
            <a:r>
              <a:rPr lang="en-US" dirty="0"/>
              <a:t>development team.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you need to lead in such a way that </a:t>
            </a:r>
            <a:r>
              <a:rPr lang="en-US" dirty="0" smtClean="0"/>
              <a:t>the team </a:t>
            </a:r>
            <a:r>
              <a:rPr lang="en-US" dirty="0"/>
              <a:t>is constantly motivated to do a good job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2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Problem employees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Some members of any team always create a problem. </a:t>
            </a:r>
          </a:p>
          <a:p>
            <a:pPr marL="0" indent="0">
              <a:buNone/>
            </a:pPr>
            <a:r>
              <a:rPr lang="en-US" dirty="0" smtClean="0"/>
              <a:t>For example, an employee may carry a 'holier-than thou' attitude. </a:t>
            </a:r>
          </a:p>
          <a:p>
            <a:pPr marL="0" indent="0">
              <a:buNone/>
            </a:pPr>
            <a:r>
              <a:rPr lang="en-US" dirty="0" smtClean="0"/>
              <a:t>Problem employees raise the chances of conflicts and differences of opinions within the development team. </a:t>
            </a:r>
          </a:p>
          <a:p>
            <a:pPr marL="0" indent="0">
              <a:buNone/>
            </a:pPr>
            <a:r>
              <a:rPr lang="en-US" dirty="0" smtClean="0"/>
              <a:t>They lower the efficiency and productivity of other team members and make it difficult to meet the objectives of the software project within the specified time. </a:t>
            </a:r>
          </a:p>
          <a:p>
            <a:pPr marL="0" indent="0">
              <a:buNone/>
            </a:pPr>
            <a:r>
              <a:rPr lang="en-US" dirty="0" smtClean="0"/>
              <a:t>You need to ensure that employees are not allowed to create a problem for the rest of the team. </a:t>
            </a:r>
          </a:p>
          <a:p>
            <a:pPr marL="0" indent="0">
              <a:buNone/>
            </a:pPr>
            <a:r>
              <a:rPr lang="en-US" dirty="0" smtClean="0"/>
              <a:t>Even if the employee is very competent, you need to assess the indispensability of such employees for the project. </a:t>
            </a:r>
          </a:p>
          <a:p>
            <a:pPr marL="0" indent="0">
              <a:buNone/>
            </a:pPr>
            <a:r>
              <a:rPr lang="en-US" dirty="0" smtClean="0"/>
              <a:t>Moreover, you refrain from playing favorite with certain employees and treat everyone with the same measure</a:t>
            </a:r>
          </a:p>
        </p:txBody>
      </p:sp>
    </p:spTree>
    <p:extLst>
      <p:ext uri="{BB962C8B-B14F-4D97-AF65-F5344CB8AC3E}">
        <p14:creationId xmlns:p14="http://schemas.microsoft.com/office/powerpoint/2010/main" val="3343319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Unproductive work environment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work environment is a major </a:t>
            </a:r>
            <a:r>
              <a:rPr lang="en-US" dirty="0" smtClean="0"/>
              <a:t>factor that </a:t>
            </a:r>
            <a:r>
              <a:rPr lang="en-US" dirty="0"/>
              <a:t>affects the productivity of the development team. For example, a noisy </a:t>
            </a:r>
            <a:r>
              <a:rPr lang="en-US" dirty="0" smtClean="0"/>
              <a:t>or cramped </a:t>
            </a:r>
            <a:r>
              <a:rPr lang="en-US" dirty="0"/>
              <a:t>workspace decreases the motivation levels of the </a:t>
            </a:r>
            <a:r>
              <a:rPr lang="en-US" dirty="0" smtClean="0"/>
              <a:t>employees. </a:t>
            </a:r>
          </a:p>
          <a:p>
            <a:r>
              <a:rPr lang="en-US" dirty="0" smtClean="0"/>
              <a:t>Similarly</a:t>
            </a:r>
            <a:r>
              <a:rPr lang="en-US" dirty="0"/>
              <a:t>, unfriendly organizational policies also lower the motivation of </a:t>
            </a:r>
            <a:r>
              <a:rPr lang="en-US" dirty="0" smtClean="0"/>
              <a:t>the team </a:t>
            </a:r>
            <a:r>
              <a:rPr lang="en-US" dirty="0"/>
              <a:t>members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 </a:t>
            </a:r>
            <a:r>
              <a:rPr lang="en-US" dirty="0"/>
              <a:t>the project manager, you need to ensure that the team </a:t>
            </a:r>
            <a:r>
              <a:rPr lang="en-US" dirty="0" smtClean="0"/>
              <a:t>is protected </a:t>
            </a:r>
            <a:r>
              <a:rPr lang="en-US" dirty="0"/>
              <a:t>from harmful external make the workspace friendly to work in.</a:t>
            </a:r>
          </a:p>
        </p:txBody>
      </p:sp>
    </p:spTree>
    <p:extLst>
      <p:ext uri="{BB962C8B-B14F-4D97-AF65-F5344CB8AC3E}">
        <p14:creationId xmlns:p14="http://schemas.microsoft.com/office/powerpoint/2010/main" val="160236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Inefficient project management style: </a:t>
            </a:r>
            <a:endParaRPr lang="en-US" b="1" i="1" dirty="0" smtClean="0"/>
          </a:p>
          <a:p>
            <a:r>
              <a:rPr lang="en-US" dirty="0" smtClean="0"/>
              <a:t>the </a:t>
            </a:r>
            <a:r>
              <a:rPr lang="en-US" dirty="0"/>
              <a:t>project manager needs to lead </a:t>
            </a:r>
            <a:r>
              <a:rPr lang="en-US" dirty="0" smtClean="0"/>
              <a:t>by example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team members </a:t>
            </a:r>
            <a:r>
              <a:rPr lang="en-US" i="1" dirty="0"/>
              <a:t>absorb </a:t>
            </a:r>
            <a:r>
              <a:rPr lang="en-US" dirty="0"/>
              <a:t>the work culture, work ethic, and </a:t>
            </a:r>
            <a:r>
              <a:rPr lang="en-US" dirty="0" smtClean="0"/>
              <a:t>attitude of </a:t>
            </a:r>
            <a:r>
              <a:rPr lang="en-US" dirty="0"/>
              <a:t>the project manager and implement it in their work style.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display </a:t>
            </a:r>
            <a:r>
              <a:rPr lang="en-US" dirty="0" smtClean="0"/>
              <a:t>a lack </a:t>
            </a:r>
            <a:r>
              <a:rPr lang="en-US" dirty="0"/>
              <a:t>of leadership qualities and weak ideals, the motivation levels </a:t>
            </a:r>
            <a:r>
              <a:rPr lang="en-US" dirty="0" smtClean="0"/>
              <a:t>decrease across </a:t>
            </a:r>
            <a:r>
              <a:rPr lang="en-US" dirty="0"/>
              <a:t>software team.</a:t>
            </a:r>
          </a:p>
        </p:txBody>
      </p:sp>
    </p:spTree>
    <p:extLst>
      <p:ext uri="{BB962C8B-B14F-4D97-AF65-F5344CB8AC3E}">
        <p14:creationId xmlns:p14="http://schemas.microsoft.com/office/powerpoint/2010/main" val="373360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Lack of stakeholder interest: </a:t>
            </a:r>
            <a:endParaRPr lang="en-US" b="1" i="1" dirty="0" smtClean="0"/>
          </a:p>
          <a:p>
            <a:r>
              <a:rPr lang="en-US" dirty="0" smtClean="0"/>
              <a:t>For </a:t>
            </a:r>
            <a:r>
              <a:rPr lang="en-US" dirty="0"/>
              <a:t>a software project to be a success, </a:t>
            </a:r>
            <a:r>
              <a:rPr lang="en-US" dirty="0" smtClean="0"/>
              <a:t>each stakeholder </a:t>
            </a:r>
            <a:r>
              <a:rPr lang="en-US" dirty="0"/>
              <a:t>needs to take an active interest in the progress of the project. </a:t>
            </a:r>
            <a:endParaRPr lang="en-US" dirty="0" smtClean="0"/>
          </a:p>
          <a:p>
            <a:r>
              <a:rPr lang="en-US" dirty="0" smtClean="0"/>
              <a:t>All stakeholders</a:t>
            </a:r>
            <a:r>
              <a:rPr lang="en-US" dirty="0"/>
              <a:t>, including the customer, the management, and the </a:t>
            </a:r>
            <a:r>
              <a:rPr lang="en-US" dirty="0" smtClean="0"/>
              <a:t>software development </a:t>
            </a:r>
            <a:r>
              <a:rPr lang="en-US" dirty="0"/>
              <a:t>team, need to commit to the success of the project. </a:t>
            </a:r>
            <a:endParaRPr lang="en-US" dirty="0" smtClean="0"/>
          </a:p>
          <a:p>
            <a:r>
              <a:rPr lang="en-US" dirty="0" smtClean="0"/>
              <a:t>For example, if </a:t>
            </a:r>
            <a:r>
              <a:rPr lang="en-US" dirty="0"/>
              <a:t>the software development team is not committed to the project, then </a:t>
            </a:r>
            <a:r>
              <a:rPr lang="en-US" dirty="0" smtClean="0"/>
              <a:t>their contribution </a:t>
            </a:r>
            <a:r>
              <a:rPr lang="en-US" dirty="0"/>
              <a:t>may not be to the optimum level</a:t>
            </a:r>
          </a:p>
        </p:txBody>
      </p:sp>
    </p:spTree>
    <p:extLst>
      <p:ext uri="{BB962C8B-B14F-4D97-AF65-F5344CB8AC3E}">
        <p14:creationId xmlns:p14="http://schemas.microsoft.com/office/powerpoint/2010/main" val="253262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2884</Words>
  <Application>Microsoft Office PowerPoint</Application>
  <PresentationFormat>Widescreen</PresentationFormat>
  <Paragraphs>189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Lecture 8</vt:lpstr>
      <vt:lpstr>PowerPoint Presentation</vt:lpstr>
      <vt:lpstr>PowerPoint Presentation</vt:lpstr>
      <vt:lpstr>PowerPoint Presentation</vt:lpstr>
      <vt:lpstr>People-related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Process- related Problems</vt:lpstr>
      <vt:lpstr>PowerPoint Presentation</vt:lpstr>
      <vt:lpstr>PowerPoint Presentation</vt:lpstr>
      <vt:lpstr>PowerPoint Presentation</vt:lpstr>
      <vt:lpstr>PowerPoint Presentation</vt:lpstr>
      <vt:lpstr>Product-related Problems</vt:lpstr>
      <vt:lpstr>PowerPoint Presentation</vt:lpstr>
      <vt:lpstr>Product-related Problems</vt:lpstr>
      <vt:lpstr>PowerPoint Presentation</vt:lpstr>
      <vt:lpstr>Technology-related problems</vt:lpstr>
      <vt:lpstr>PowerPoint Presentation</vt:lpstr>
      <vt:lpstr>PowerPoint Presentation</vt:lpstr>
      <vt:lpstr>Requirements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Requirements Analysis</vt:lpstr>
      <vt:lpstr>PowerPoint Presentation</vt:lpstr>
      <vt:lpstr>PowerPoint Presentation</vt:lpstr>
      <vt:lpstr>Requirements Elicitation for Software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</dc:title>
  <dc:creator>zain sadozai</dc:creator>
  <cp:lastModifiedBy>zain sadozai</cp:lastModifiedBy>
  <cp:revision>6</cp:revision>
  <dcterms:created xsi:type="dcterms:W3CDTF">2018-12-28T04:20:49Z</dcterms:created>
  <dcterms:modified xsi:type="dcterms:W3CDTF">2018-12-28T04:57:42Z</dcterms:modified>
</cp:coreProperties>
</file>