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3.xml" ContentType="application/inkml+xml"/>
  <Override PartName="/ppt/notesSlides/notesSlide23.xml" ContentType="application/vnd.openxmlformats-officedocument.presentationml.notesSlide+xml"/>
  <Override PartName="/ppt/ink/ink4.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5.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81"/>
  </p:notesMasterIdLst>
  <p:sldIdLst>
    <p:sldId id="321" r:id="rId2"/>
    <p:sldId id="411" r:id="rId3"/>
    <p:sldId id="322" r:id="rId4"/>
    <p:sldId id="324" r:id="rId5"/>
    <p:sldId id="326" r:id="rId6"/>
    <p:sldId id="325" r:id="rId7"/>
    <p:sldId id="327" r:id="rId8"/>
    <p:sldId id="328" r:id="rId9"/>
    <p:sldId id="329" r:id="rId10"/>
    <p:sldId id="330" r:id="rId11"/>
    <p:sldId id="331" r:id="rId12"/>
    <p:sldId id="332" r:id="rId13"/>
    <p:sldId id="334" r:id="rId14"/>
    <p:sldId id="336" r:id="rId15"/>
    <p:sldId id="337" r:id="rId16"/>
    <p:sldId id="338" r:id="rId17"/>
    <p:sldId id="407" r:id="rId18"/>
    <p:sldId id="339"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 id="356" r:id="rId36"/>
    <p:sldId id="357" r:id="rId37"/>
    <p:sldId id="358" r:id="rId38"/>
    <p:sldId id="360" r:id="rId39"/>
    <p:sldId id="361" r:id="rId40"/>
    <p:sldId id="362" r:id="rId41"/>
    <p:sldId id="408" r:id="rId42"/>
    <p:sldId id="363" r:id="rId43"/>
    <p:sldId id="364" r:id="rId44"/>
    <p:sldId id="366" r:id="rId45"/>
    <p:sldId id="368" r:id="rId46"/>
    <p:sldId id="367" r:id="rId47"/>
    <p:sldId id="372" r:id="rId48"/>
    <p:sldId id="377" r:id="rId49"/>
    <p:sldId id="378" r:id="rId50"/>
    <p:sldId id="374" r:id="rId51"/>
    <p:sldId id="375" r:id="rId52"/>
    <p:sldId id="376" r:id="rId53"/>
    <p:sldId id="409" r:id="rId54"/>
    <p:sldId id="379" r:id="rId55"/>
    <p:sldId id="380" r:id="rId56"/>
    <p:sldId id="382" r:id="rId57"/>
    <p:sldId id="383" r:id="rId58"/>
    <p:sldId id="384" r:id="rId59"/>
    <p:sldId id="385" r:id="rId60"/>
    <p:sldId id="386" r:id="rId61"/>
    <p:sldId id="387" r:id="rId62"/>
    <p:sldId id="391" r:id="rId63"/>
    <p:sldId id="392" r:id="rId64"/>
    <p:sldId id="388" r:id="rId65"/>
    <p:sldId id="389" r:id="rId66"/>
    <p:sldId id="393" r:id="rId67"/>
    <p:sldId id="390" r:id="rId68"/>
    <p:sldId id="396" r:id="rId69"/>
    <p:sldId id="397" r:id="rId70"/>
    <p:sldId id="398" r:id="rId71"/>
    <p:sldId id="399" r:id="rId72"/>
    <p:sldId id="400" r:id="rId73"/>
    <p:sldId id="401" r:id="rId74"/>
    <p:sldId id="402" r:id="rId75"/>
    <p:sldId id="404" r:id="rId76"/>
    <p:sldId id="405" r:id="rId77"/>
    <p:sldId id="406" r:id="rId78"/>
    <p:sldId id="369" r:id="rId79"/>
    <p:sldId id="412" r:id="rId8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336600"/>
    <a:srgbClr val="6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8" autoAdjust="0"/>
    <p:restoredTop sz="90037" autoAdjust="0"/>
  </p:normalViewPr>
  <p:slideViewPr>
    <p:cSldViewPr>
      <p:cViewPr varScale="1">
        <p:scale>
          <a:sx n="68" d="100"/>
          <a:sy n="68" d="100"/>
        </p:scale>
        <p:origin x="72"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06T04:57:42.316"/>
    </inkml:context>
    <inkml:brush xml:id="br0">
      <inkml:brushProperty name="width" value="0.05292" units="cm"/>
      <inkml:brushProperty name="height" value="0.05292" units="cm"/>
      <inkml:brushProperty name="color" value="#FFC000"/>
    </inkml:brush>
  </inkml:definitions>
  <inkml:trace contextRef="#ctx0" brushRef="#br0">2587 9564 0,'-39'-118'0,"0"40"16,-79 38-1,0 80 1,1-40 0,-1 39-1,79 0-15,78 0 32,-78-39-32,39 0 15,0 0 1,0 0-1,0 0 1,0 0 0,0 0-1,0 0 1,39 0-16,0 0 16,79-39-1,78 39 1,39-78-1,79 78 1,78-79 0,-79 79-1,79 0-15,-39 0 16,0-39 0,0 39-1,-40 0 1,1-39-1,-40 39 1,-39-39 0,-39 39-16,0 0 15,0 0 1,-39 0 0,0 0-1,-40 0 1,1 0-1,0 0 1,-40 0-16,0 39 16</inkml:trace>
  <inkml:trace contextRef="#ctx0" brushRef="#br0" timeOffset="855.4885">2077 11994 0,'0'0'16,"0"0"0,0 0-1,0 0 1,0 0-1,0 0 1,157 39 0,39-39-16,0 0 15,39 0 1,40 0 0,-1 0-1,40 0 1,-40 0-1,40 39 1,38-39-16,1 39 16,-39-39-1,39 0 1,-40 0 0,1 0-1,-1 0 1,-78 0-1,40 0-15,-1 40 16</inkml:trace>
</inkml:ink>
</file>

<file path=ppt/ink/ink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93.35938" units="1/cm"/>
          <inkml:channelProperty channel="Y" name="resolution" value="53.33333" units="1/cm"/>
          <inkml:channelProperty channel="T" name="resolution" value="1" units="1/dev"/>
        </inkml:channelProperties>
      </inkml:inkSource>
      <inkml:timestamp xml:id="ts0" timeString="2018-11-06T05:05:44.117"/>
    </inkml:context>
    <inkml:brush xml:id="br0">
      <inkml:brushProperty name="width" value="0.05292" units="cm"/>
      <inkml:brushProperty name="height" value="0.05292" units="cm"/>
      <inkml:brushProperty name="color" value="#FFC000"/>
    </inkml:brush>
  </inkml:definitions>
  <inkml:trace contextRef="#ctx0" brushRef="#br0">11054 12660 0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06T05:25:34.105"/>
    </inkml:context>
    <inkml:brush xml:id="br0">
      <inkml:brushProperty name="width" value="0.05292" units="cm"/>
      <inkml:brushProperty name="height" value="0.05292" units="cm"/>
      <inkml:brushProperty name="color" value="#FFC000"/>
    </inkml:brush>
  </inkml:definitions>
  <inkml:trace contextRef="#ctx0" brushRef="#br0">12504 13915 0,'0'0'16,"0"0"0,0 0-1,0 0 1,-118 0-16,79 78 16,-118 40-1,1 38 1,-80 40-1,119-39 1,-1-39 0,40-79-1,-1 0-15,40 0 16,0-39 0,0 40-1,39-1-15,-39-39 16,-1 39 15,1 0-31,39 0 16,-39-39-1,39 39 1,-39-39 0,39 40-1,0-40 1,0 0-1,0 0 1,0 0 0,0 0-16,0 0 15,0 0 1,0 0 0,0 0-1,0 0 1,0 0-1,0 0 1,0 0 0,0 0-16,0 0 15,0 0 1,0 0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06T05:26:09.599"/>
    </inkml:context>
    <inkml:brush xml:id="br0">
      <inkml:brushProperty name="width" value="0.05292" units="cm"/>
      <inkml:brushProperty name="height" value="0.05292" units="cm"/>
      <inkml:brushProperty name="color" value="#FFC000"/>
    </inkml:brush>
  </inkml:definitions>
  <inkml:trace contextRef="#ctx0" brushRef="#br0">8623 11132 0,'0'0'0,"0"0"15,0 0 1,0 0 0,0 0-1,0 0 1,-78 156-16,39-77 15,0-1 1,39-78 0,-40 39-1,40 1 1,-39-40 0,39 39-1,0 0 1,-78 0-16,78 40 15,-79-1 1,40-39 0,0 39-1,0-38 1,39-1 0,-39 0-1,-1 39-15,40-78 16,0 40-1,0-40 1,-39 39 0,39-39-1,0 0 1,-39 39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13108" units="1/cm"/>
          <inkml:channelProperty channel="Y" name="resolution" value="52.96552" units="1/cm"/>
          <inkml:channelProperty channel="T" name="resolution" value="1" units="1/dev"/>
        </inkml:channelProperties>
      </inkml:inkSource>
      <inkml:timestamp xml:id="ts0" timeString="2018-11-06T05:35:37.084"/>
    </inkml:context>
    <inkml:brush xml:id="br0">
      <inkml:brushProperty name="width" value="0.05292" units="cm"/>
      <inkml:brushProperty name="height" value="0.05292" units="cm"/>
      <inkml:brushProperty name="color" value="#FFC000"/>
    </inkml:brush>
  </inkml:definitions>
  <inkml:trace contextRef="#ctx0" brushRef="#br0">15600 4390 0,'0'0'16,"0"0"-1,0 0 1,0 0-1,-78-118 1,78 118-16,-78-78 16,-40 38-1,1 1 1,-40 0-16,-39 39 31,-39 78-15,-40 40-1,40 39-15,39 39 16,39 117 0,118 1-1,39 78 1,78-39 0,79-1-1,78-116-15,1-80 16,38-77-1,-39-40 1,0-39 0,-39-78-1,0-1 1,0-78 0,-39-39-1,39 0-15,-78-78 16,-40 0-1,-78-1 1,-39 1 0,-40 0-1,-77 38 1,-1 40 0,-39 79-16,0-1 15,-39 40 1,0 39-1,39 78 1,78 0-16,-39 39 31,0 1-15,40 78-16,38 39 16,1 39-1,78 118 1,78 38-1,79-38 1,39-39 0,39-118-1,40-39-15,-1-118 16,0-39 0,-78-79-1,40-77 1,-1-80-1,-78-38-15,-40-40 32,-78-38-17,-39-1-15,-78 0 16,-40 0 0,-78 118-1,0 39 1,-39 79-1,-39 77 1,-79 80-16,0 116 16,-39 80-1,40 38 1,77 0 0,40 40-1,78 39 1,40-1-16,117-38 15,78 39 1,118-40 0,118-38-1,78-40 1,39-78 0,0-79-1,0-78 1,-39-39-16,-39-118 15,-40-78 1,-117-79 0,-39-78-1,-78-78 1,-119 0 0,-38-1-1,-79 119-15,0 77 16,-78 40-1,0 78 1,39 118 0,-196 157-16,-78 78 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endParaRPr lang="en-US"/>
          </a:p>
        </p:txBody>
      </p:sp>
      <p:sp>
        <p:nvSpPr>
          <p:cNvPr id="1126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fld id="{33D0D0CC-5E0C-4D13-8AB0-32369FF64F48}" type="slidenum">
              <a:rPr lang="en-US"/>
              <a:pPr/>
              <a:t>‹#›</a:t>
            </a:fld>
            <a:endParaRPr lang="en-US"/>
          </a:p>
        </p:txBody>
      </p:sp>
    </p:spTree>
    <p:extLst>
      <p:ext uri="{BB962C8B-B14F-4D97-AF65-F5344CB8AC3E}">
        <p14:creationId xmlns:p14="http://schemas.microsoft.com/office/powerpoint/2010/main" val="351309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3</a:t>
            </a:fld>
            <a:endParaRPr lang="en-US"/>
          </a:p>
        </p:txBody>
      </p:sp>
    </p:spTree>
    <p:extLst>
      <p:ext uri="{BB962C8B-B14F-4D97-AF65-F5344CB8AC3E}">
        <p14:creationId xmlns:p14="http://schemas.microsoft.com/office/powerpoint/2010/main" val="674333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20</a:t>
            </a:fld>
            <a:endParaRPr lang="en-US"/>
          </a:p>
        </p:txBody>
      </p:sp>
    </p:spTree>
    <p:extLst>
      <p:ext uri="{BB962C8B-B14F-4D97-AF65-F5344CB8AC3E}">
        <p14:creationId xmlns:p14="http://schemas.microsoft.com/office/powerpoint/2010/main" val="1821687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should always keep users informed about what is going on, through appropriate feedback within reasonable time. </a:t>
            </a:r>
          </a:p>
        </p:txBody>
      </p:sp>
      <p:sp>
        <p:nvSpPr>
          <p:cNvPr id="4" name="Slide Number Placeholder 3"/>
          <p:cNvSpPr>
            <a:spLocks noGrp="1"/>
          </p:cNvSpPr>
          <p:nvPr>
            <p:ph type="sldNum" sz="quarter" idx="10"/>
          </p:nvPr>
        </p:nvSpPr>
        <p:spPr/>
        <p:txBody>
          <a:bodyPr/>
          <a:lstStyle/>
          <a:p>
            <a:fld id="{33D0D0CC-5E0C-4D13-8AB0-32369FF64F48}" type="slidenum">
              <a:rPr lang="en-US" smtClean="0"/>
              <a:pPr/>
              <a:t>21</a:t>
            </a:fld>
            <a:endParaRPr lang="en-US"/>
          </a:p>
        </p:txBody>
      </p:sp>
    </p:spTree>
    <p:extLst>
      <p:ext uri="{BB962C8B-B14F-4D97-AF65-F5344CB8AC3E}">
        <p14:creationId xmlns:p14="http://schemas.microsoft.com/office/powerpoint/2010/main" val="1185943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kern="1200" dirty="0">
                <a:solidFill>
                  <a:schemeClr val="tx1"/>
                </a:solidFill>
                <a:effectLst/>
                <a:latin typeface="Arial" charset="0"/>
                <a:ea typeface="+mn-ea"/>
                <a:cs typeface="+mn-cs"/>
              </a:rPr>
              <a:t>The system should speak the users' language, with words, phrases and concepts familiar to the user, rather than system-oriented terms. Follow real-world conventions, making information appear in a natural and logical order.</a:t>
            </a:r>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28</a:t>
            </a:fld>
            <a:endParaRPr lang="en-US"/>
          </a:p>
        </p:txBody>
      </p:sp>
    </p:spTree>
    <p:extLst>
      <p:ext uri="{BB962C8B-B14F-4D97-AF65-F5344CB8AC3E}">
        <p14:creationId xmlns:p14="http://schemas.microsoft.com/office/powerpoint/2010/main" val="2267426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Electronic Correspondence and Electronic Bill presentation are terms that are not familiar to a normal users. It is better to use simple terms like “email” and “bill by</a:t>
            </a:r>
            <a:r>
              <a:rPr lang="en-US" baseline="0" dirty="0"/>
              <a:t> email”</a:t>
            </a:r>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30</a:t>
            </a:fld>
            <a:endParaRPr lang="en-US"/>
          </a:p>
        </p:txBody>
      </p:sp>
    </p:spTree>
    <p:extLst>
      <p:ext uri="{BB962C8B-B14F-4D97-AF65-F5344CB8AC3E}">
        <p14:creationId xmlns:p14="http://schemas.microsoft.com/office/powerpoint/2010/main" val="1482328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lot of people living in California</a:t>
            </a:r>
            <a:r>
              <a:rPr lang="en-US" baseline="0" dirty="0"/>
              <a:t>  would not be sure if they live in North or South California as they are no official demarcation. </a:t>
            </a:r>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31</a:t>
            </a:fld>
            <a:endParaRPr lang="en-US"/>
          </a:p>
        </p:txBody>
      </p:sp>
    </p:spTree>
    <p:extLst>
      <p:ext uri="{BB962C8B-B14F-4D97-AF65-F5344CB8AC3E}">
        <p14:creationId xmlns:p14="http://schemas.microsoft.com/office/powerpoint/2010/main" val="3202110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is UTF</a:t>
            </a:r>
            <a:r>
              <a:rPr lang="en-US" baseline="0" dirty="0"/>
              <a:t> -8 and no BOM?? </a:t>
            </a:r>
          </a:p>
          <a:p>
            <a:r>
              <a:rPr lang="en-US" baseline="0" dirty="0"/>
              <a:t>What is ISO Latin 1 encoding</a:t>
            </a:r>
          </a:p>
          <a:p>
            <a:endParaRPr lang="en-US" baseline="0" dirty="0"/>
          </a:p>
          <a:p>
            <a:r>
              <a:rPr lang="en-US" baseline="0" dirty="0"/>
              <a:t>Would any of you be sure if you should cancel </a:t>
            </a:r>
            <a:r>
              <a:rPr lang="en-US" baseline="0"/>
              <a:t>and save??</a:t>
            </a:r>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32</a:t>
            </a:fld>
            <a:endParaRPr lang="en-US"/>
          </a:p>
        </p:txBody>
      </p:sp>
    </p:spTree>
    <p:extLst>
      <p:ext uri="{BB962C8B-B14F-4D97-AF65-F5344CB8AC3E}">
        <p14:creationId xmlns:p14="http://schemas.microsoft.com/office/powerpoint/2010/main" val="3287211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kern="1200" dirty="0" err="1">
                <a:solidFill>
                  <a:schemeClr val="tx1"/>
                </a:solidFill>
                <a:effectLst/>
                <a:latin typeface="Arial" charset="0"/>
                <a:ea typeface="+mn-ea"/>
                <a:cs typeface="+mn-cs"/>
              </a:rPr>
              <a:t>Uers</a:t>
            </a:r>
            <a:r>
              <a:rPr kumimoji="1" lang="en-US" sz="1200" b="0" i="0" kern="1200" dirty="0">
                <a:solidFill>
                  <a:schemeClr val="tx1"/>
                </a:solidFill>
                <a:effectLst/>
                <a:latin typeface="Arial" charset="0"/>
                <a:ea typeface="+mn-ea"/>
                <a:cs typeface="+mn-cs"/>
              </a:rPr>
              <a:t> often choose system functions by mistake and will need a clearly marked "emergency exit" to leave the unwanted state without having to go through an extended dialogue. Support undo and redo.</a:t>
            </a:r>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33</a:t>
            </a:fld>
            <a:endParaRPr lang="en-US"/>
          </a:p>
        </p:txBody>
      </p:sp>
    </p:spTree>
    <p:extLst>
      <p:ext uri="{BB962C8B-B14F-4D97-AF65-F5344CB8AC3E}">
        <p14:creationId xmlns:p14="http://schemas.microsoft.com/office/powerpoint/2010/main" val="3948764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Cannot go</a:t>
            </a:r>
            <a:r>
              <a:rPr lang="en-US" baseline="0" dirty="0"/>
              <a:t> back here</a:t>
            </a:r>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34</a:t>
            </a:fld>
            <a:endParaRPr lang="en-US"/>
          </a:p>
        </p:txBody>
      </p:sp>
    </p:spTree>
    <p:extLst>
      <p:ext uri="{BB962C8B-B14F-4D97-AF65-F5344CB8AC3E}">
        <p14:creationId xmlns:p14="http://schemas.microsoft.com/office/powerpoint/2010/main" val="365782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flight search interface satisfies this heuristic as user can explore flights on other dates as well</a:t>
            </a:r>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35</a:t>
            </a:fld>
            <a:endParaRPr lang="en-US"/>
          </a:p>
        </p:txBody>
      </p:sp>
    </p:spTree>
    <p:extLst>
      <p:ext uri="{BB962C8B-B14F-4D97-AF65-F5344CB8AC3E}">
        <p14:creationId xmlns:p14="http://schemas.microsoft.com/office/powerpoint/2010/main" val="2705339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should not have to wonder whether different words, situations, or actions mean the same thing. Follow platform conventions. </a:t>
            </a:r>
          </a:p>
        </p:txBody>
      </p:sp>
      <p:sp>
        <p:nvSpPr>
          <p:cNvPr id="4" name="Slide Number Placeholder 3"/>
          <p:cNvSpPr>
            <a:spLocks noGrp="1"/>
          </p:cNvSpPr>
          <p:nvPr>
            <p:ph type="sldNum" sz="quarter" idx="10"/>
          </p:nvPr>
        </p:nvSpPr>
        <p:spPr/>
        <p:txBody>
          <a:bodyPr/>
          <a:lstStyle/>
          <a:p>
            <a:fld id="{33D0D0CC-5E0C-4D13-8AB0-32369FF64F48}" type="slidenum">
              <a:rPr lang="en-US" smtClean="0"/>
              <a:pPr/>
              <a:t>36</a:t>
            </a:fld>
            <a:endParaRPr lang="en-US"/>
          </a:p>
        </p:txBody>
      </p:sp>
    </p:spTree>
    <p:extLst>
      <p:ext uri="{BB962C8B-B14F-4D97-AF65-F5344CB8AC3E}">
        <p14:creationId xmlns:p14="http://schemas.microsoft.com/office/powerpoint/2010/main" val="373512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kumimoji="1" lang="en-US" sz="1200" b="0" i="0" kern="1200" dirty="0">
                <a:solidFill>
                  <a:schemeClr val="tx1"/>
                </a:solidFill>
                <a:latin typeface="Arial" charset="0"/>
                <a:ea typeface="+mn-ea"/>
                <a:cs typeface="+mn-cs"/>
              </a:rPr>
              <a:t>Heuristic Evaluation (originally proposed by Nielsen and </a:t>
            </a:r>
            <a:r>
              <a:rPr kumimoji="1" lang="en-US" sz="1200" b="0" i="0" kern="1200" dirty="0" err="1">
                <a:solidFill>
                  <a:schemeClr val="tx1"/>
                </a:solidFill>
                <a:latin typeface="Arial" charset="0"/>
                <a:ea typeface="+mn-ea"/>
                <a:cs typeface="+mn-cs"/>
              </a:rPr>
              <a:t>Molich</a:t>
            </a:r>
            <a:r>
              <a:rPr kumimoji="1" lang="en-US" sz="1200" b="0" i="0" kern="1200" dirty="0">
                <a:solidFill>
                  <a:schemeClr val="tx1"/>
                </a:solidFill>
                <a:latin typeface="Arial" charset="0"/>
                <a:ea typeface="+mn-ea"/>
                <a:cs typeface="+mn-cs"/>
              </a:rPr>
              <a:t>, 1990) is a method for quick, cheap, and easy evaluation of the user interface.</a:t>
            </a:r>
          </a:p>
          <a:p>
            <a:pPr rtl="0"/>
            <a:r>
              <a:rPr kumimoji="1" lang="en-US" sz="1200" b="0" i="0" kern="1200" dirty="0">
                <a:solidFill>
                  <a:schemeClr val="tx1"/>
                </a:solidFill>
                <a:latin typeface="Arial" charset="0"/>
                <a:ea typeface="+mn-ea"/>
                <a:cs typeface="+mn-cs"/>
              </a:rPr>
              <a:t>The process requires that a small set of testers (or “evaluators”) examine the interface, and judge its compliance with </a:t>
            </a:r>
            <a:r>
              <a:rPr kumimoji="1" lang="en-US" sz="1200" b="0" i="0" kern="1200" dirty="0" err="1">
                <a:solidFill>
                  <a:schemeClr val="tx1"/>
                </a:solidFill>
                <a:latin typeface="Arial" charset="0"/>
                <a:ea typeface="+mn-ea"/>
                <a:cs typeface="+mn-cs"/>
              </a:rPr>
              <a:t>recognised</a:t>
            </a:r>
            <a:r>
              <a:rPr kumimoji="1" lang="en-US" sz="1200" b="0" i="0" kern="1200" dirty="0">
                <a:solidFill>
                  <a:schemeClr val="tx1"/>
                </a:solidFill>
                <a:latin typeface="Arial" charset="0"/>
                <a:ea typeface="+mn-ea"/>
                <a:cs typeface="+mn-cs"/>
              </a:rPr>
              <a:t> usability principles (the “heuristics”). The goal is the identification of any usability issues so that they can be addressed as part of an iterative design process.</a:t>
            </a:r>
          </a:p>
        </p:txBody>
      </p:sp>
      <p:sp>
        <p:nvSpPr>
          <p:cNvPr id="4" name="Slide Number Placeholder 3"/>
          <p:cNvSpPr>
            <a:spLocks noGrp="1"/>
          </p:cNvSpPr>
          <p:nvPr>
            <p:ph type="sldNum" sz="quarter" idx="10"/>
          </p:nvPr>
        </p:nvSpPr>
        <p:spPr/>
        <p:txBody>
          <a:bodyPr/>
          <a:lstStyle/>
          <a:p>
            <a:fld id="{33D0D0CC-5E0C-4D13-8AB0-32369FF64F48}" type="slidenum">
              <a:rPr lang="en-US" smtClean="0"/>
              <a:pPr/>
              <a:t>5</a:t>
            </a:fld>
            <a:endParaRPr lang="en-US"/>
          </a:p>
        </p:txBody>
      </p:sp>
    </p:spTree>
    <p:extLst>
      <p:ext uri="{BB962C8B-B14F-4D97-AF65-F5344CB8AC3E}">
        <p14:creationId xmlns:p14="http://schemas.microsoft.com/office/powerpoint/2010/main" val="243363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Samsung</a:t>
            </a:r>
            <a:r>
              <a:rPr lang="en-US" baseline="0" dirty="0"/>
              <a:t> mobile but with different order of buttons</a:t>
            </a:r>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37</a:t>
            </a:fld>
            <a:endParaRPr lang="en-US"/>
          </a:p>
        </p:txBody>
      </p:sp>
    </p:spTree>
    <p:extLst>
      <p:ext uri="{BB962C8B-B14F-4D97-AF65-F5344CB8AC3E}">
        <p14:creationId xmlns:p14="http://schemas.microsoft.com/office/powerpoint/2010/main" val="728919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subtopic names are not according what the user expects</a:t>
            </a:r>
          </a:p>
        </p:txBody>
      </p:sp>
      <p:sp>
        <p:nvSpPr>
          <p:cNvPr id="4" name="Slide Number Placeholder 3"/>
          <p:cNvSpPr>
            <a:spLocks noGrp="1"/>
          </p:cNvSpPr>
          <p:nvPr>
            <p:ph type="sldNum" sz="quarter" idx="10"/>
          </p:nvPr>
        </p:nvSpPr>
        <p:spPr/>
        <p:txBody>
          <a:bodyPr/>
          <a:lstStyle/>
          <a:p>
            <a:fld id="{33D0D0CC-5E0C-4D13-8AB0-32369FF64F48}" type="slidenum">
              <a:rPr lang="en-US" smtClean="0"/>
              <a:pPr/>
              <a:t>38</a:t>
            </a:fld>
            <a:endParaRPr lang="en-US"/>
          </a:p>
        </p:txBody>
      </p:sp>
    </p:spTree>
    <p:extLst>
      <p:ext uri="{BB962C8B-B14F-4D97-AF65-F5344CB8AC3E}">
        <p14:creationId xmlns:p14="http://schemas.microsoft.com/office/powerpoint/2010/main" val="3572593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DVORAK keyboard is a scientifically better keyboard</a:t>
            </a:r>
          </a:p>
          <a:p>
            <a:endParaRPr lang="en-US" dirty="0"/>
          </a:p>
          <a:p>
            <a:r>
              <a:rPr lang="en-US" dirty="0"/>
              <a:t>Designs that are seriously inconsistent but provide only a tiny improvement in performance will probably fail. The Dvorak keyboard, for example, is slightly faster than the standard QWERTY keyboard, but not enough to overcome the power of an entrenched standard.</a:t>
            </a:r>
          </a:p>
        </p:txBody>
      </p:sp>
      <p:sp>
        <p:nvSpPr>
          <p:cNvPr id="4" name="Slide Number Placeholder 3"/>
          <p:cNvSpPr>
            <a:spLocks noGrp="1"/>
          </p:cNvSpPr>
          <p:nvPr>
            <p:ph type="sldNum" sz="quarter" idx="10"/>
          </p:nvPr>
        </p:nvSpPr>
        <p:spPr/>
        <p:txBody>
          <a:bodyPr/>
          <a:lstStyle/>
          <a:p>
            <a:fld id="{33D0D0CC-5E0C-4D13-8AB0-32369FF64F48}" type="slidenum">
              <a:rPr lang="en-US" smtClean="0"/>
              <a:pPr/>
              <a:t>39</a:t>
            </a:fld>
            <a:endParaRPr lang="en-US"/>
          </a:p>
        </p:txBody>
      </p:sp>
    </p:spTree>
    <p:extLst>
      <p:ext uri="{BB962C8B-B14F-4D97-AF65-F5344CB8AC3E}">
        <p14:creationId xmlns:p14="http://schemas.microsoft.com/office/powerpoint/2010/main" val="2333830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Make</a:t>
            </a:r>
            <a:r>
              <a:rPr lang="en-US" baseline="0" dirty="0"/>
              <a:t> it easier to understand what is going to happen with each butt on press</a:t>
            </a:r>
          </a:p>
        </p:txBody>
      </p:sp>
      <p:sp>
        <p:nvSpPr>
          <p:cNvPr id="4" name="Slide Number Placeholder 3"/>
          <p:cNvSpPr>
            <a:spLocks noGrp="1"/>
          </p:cNvSpPr>
          <p:nvPr>
            <p:ph type="sldNum" sz="quarter" idx="10"/>
          </p:nvPr>
        </p:nvSpPr>
        <p:spPr/>
        <p:txBody>
          <a:bodyPr/>
          <a:lstStyle/>
          <a:p>
            <a:fld id="{33D0D0CC-5E0C-4D13-8AB0-32369FF64F48}" type="slidenum">
              <a:rPr lang="en-US" smtClean="0"/>
              <a:pPr/>
              <a:t>40</a:t>
            </a:fld>
            <a:endParaRPr lang="en-US"/>
          </a:p>
        </p:txBody>
      </p:sp>
    </p:spTree>
    <p:extLst>
      <p:ext uri="{BB962C8B-B14F-4D97-AF65-F5344CB8AC3E}">
        <p14:creationId xmlns:p14="http://schemas.microsoft.com/office/powerpoint/2010/main" val="1503231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should I press? Not clear</a:t>
            </a:r>
          </a:p>
          <a:p>
            <a:endParaRPr lang="en-US" dirty="0"/>
          </a:p>
          <a:p>
            <a:r>
              <a:rPr lang="en-US" dirty="0"/>
              <a:t>What is the textbox</a:t>
            </a:r>
            <a:r>
              <a:rPr lang="en-US" baseline="0" dirty="0"/>
              <a:t> for?</a:t>
            </a:r>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41</a:t>
            </a:fld>
            <a:endParaRPr lang="en-US"/>
          </a:p>
        </p:txBody>
      </p:sp>
    </p:spTree>
    <p:extLst>
      <p:ext uri="{BB962C8B-B14F-4D97-AF65-F5344CB8AC3E}">
        <p14:creationId xmlns:p14="http://schemas.microsoft.com/office/powerpoint/2010/main" val="2347900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kern="1200" dirty="0">
                <a:solidFill>
                  <a:schemeClr val="tx1"/>
                </a:solidFill>
                <a:effectLst/>
                <a:latin typeface="Arial" charset="0"/>
                <a:ea typeface="+mn-ea"/>
                <a:cs typeface="+mn-cs"/>
              </a:rPr>
              <a:t>Even better than good error messages is a careful design which prevents a problem from occurring in the first place. Either eliminate error-prone conditions or check for them and present users with a confirmation option before they commit to the action.</a:t>
            </a:r>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42</a:t>
            </a:fld>
            <a:endParaRPr lang="en-US"/>
          </a:p>
        </p:txBody>
      </p:sp>
    </p:spTree>
    <p:extLst>
      <p:ext uri="{BB962C8B-B14F-4D97-AF65-F5344CB8AC3E}">
        <p14:creationId xmlns:p14="http://schemas.microsoft.com/office/powerpoint/2010/main" val="3953735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 always better to ask the user to select a date rather than type it as many problems can be avoided.</a:t>
            </a:r>
            <a:r>
              <a:rPr lang="en-US" baseline="0" dirty="0"/>
              <a:t> Some example of possible problem </a:t>
            </a:r>
            <a:r>
              <a:rPr lang="en-US" baseline="0" dirty="0" err="1"/>
              <a:t>cn</a:t>
            </a:r>
            <a:r>
              <a:rPr lang="en-US" baseline="0" dirty="0"/>
              <a:t> be :</a:t>
            </a:r>
          </a:p>
          <a:p>
            <a:r>
              <a:rPr lang="en-US" baseline="0" dirty="0"/>
              <a:t>Wrong day month sequence</a:t>
            </a:r>
          </a:p>
          <a:p>
            <a:r>
              <a:rPr lang="en-US" baseline="0" dirty="0"/>
              <a:t>Wrong date </a:t>
            </a:r>
            <a:r>
              <a:rPr lang="en-US" baseline="0" dirty="0" err="1"/>
              <a:t>e.g</a:t>
            </a:r>
            <a:r>
              <a:rPr lang="en-US" baseline="0" dirty="0"/>
              <a:t> 31 02 2013 ( there is no 31 </a:t>
            </a:r>
            <a:r>
              <a:rPr lang="en-US" baseline="0" dirty="0" err="1"/>
              <a:t>febuary</a:t>
            </a:r>
            <a:r>
              <a:rPr lang="en-US" baseline="0" dirty="0"/>
              <a:t>)</a:t>
            </a:r>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45</a:t>
            </a:fld>
            <a:endParaRPr lang="en-US"/>
          </a:p>
        </p:txBody>
      </p:sp>
    </p:spTree>
    <p:extLst>
      <p:ext uri="{BB962C8B-B14F-4D97-AF65-F5344CB8AC3E}">
        <p14:creationId xmlns:p14="http://schemas.microsoft.com/office/powerpoint/2010/main" val="2984906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a:t>
            </a:r>
            <a:r>
              <a:rPr lang="en-US" baseline="0" dirty="0"/>
              <a:t> this publisher site, the user has to enter the author name as well a  catalog. This can lead to errors as users might enter the wrong catalog.  A simple user might not be sure which catalog to select in the first place.  Better to remove catalog and show results from all catalog. The user will probably recognize the correct author name from the title of the book etc</a:t>
            </a:r>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46</a:t>
            </a:fld>
            <a:endParaRPr lang="en-US"/>
          </a:p>
        </p:txBody>
      </p:sp>
    </p:spTree>
    <p:extLst>
      <p:ext uri="{BB962C8B-B14F-4D97-AF65-F5344CB8AC3E}">
        <p14:creationId xmlns:p14="http://schemas.microsoft.com/office/powerpoint/2010/main" val="3390853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Any information needed by a task should be visible or otherwise accessible in the interface for that task. The interface shouldn’t depend on users to remember the email address they want to send mail to, or the product code for the product they want to buy.</a:t>
            </a:r>
          </a:p>
          <a:p>
            <a:r>
              <a:rPr kumimoji="1" lang="en-US" sz="1200" b="0" i="0" kern="1200" dirty="0">
                <a:solidFill>
                  <a:srgbClr val="FF0000"/>
                </a:solidFill>
                <a:effectLst/>
                <a:latin typeface="Arial" charset="0"/>
                <a:ea typeface="+mn-ea"/>
                <a:cs typeface="+mn-cs"/>
              </a:rPr>
              <a:t>Minimize the user's memory load by making objects, actions, and options visible. The user should not have to remember information from one part of the dialogue to another. Instructions for use of the system should be visible or easily retrievable whenever appropriate.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33D0D0CC-5E0C-4D13-8AB0-32369FF64F48}" type="slidenum">
              <a:rPr lang="en-US" smtClean="0"/>
              <a:pPr/>
              <a:t>47</a:t>
            </a:fld>
            <a:endParaRPr lang="en-US"/>
          </a:p>
        </p:txBody>
      </p:sp>
    </p:spTree>
    <p:extLst>
      <p:ext uri="{BB962C8B-B14F-4D97-AF65-F5344CB8AC3E}">
        <p14:creationId xmlns:p14="http://schemas.microsoft.com/office/powerpoint/2010/main" val="2869849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 preview: difficult for user to select the right one</a:t>
            </a:r>
          </a:p>
        </p:txBody>
      </p:sp>
      <p:sp>
        <p:nvSpPr>
          <p:cNvPr id="4" name="Slide Number Placeholder 3"/>
          <p:cNvSpPr>
            <a:spLocks noGrp="1"/>
          </p:cNvSpPr>
          <p:nvPr>
            <p:ph type="sldNum" sz="quarter" idx="10"/>
          </p:nvPr>
        </p:nvSpPr>
        <p:spPr/>
        <p:txBody>
          <a:bodyPr/>
          <a:lstStyle/>
          <a:p>
            <a:fld id="{33D0D0CC-5E0C-4D13-8AB0-32369FF64F48}" type="slidenum">
              <a:rPr lang="en-US" smtClean="0"/>
              <a:pPr/>
              <a:t>51</a:t>
            </a:fld>
            <a:endParaRPr lang="en-US"/>
          </a:p>
        </p:txBody>
      </p:sp>
    </p:spTree>
    <p:extLst>
      <p:ext uri="{BB962C8B-B14F-4D97-AF65-F5344CB8AC3E}">
        <p14:creationId xmlns:p14="http://schemas.microsoft.com/office/powerpoint/2010/main" val="190408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b="0" i="0" kern="1200" dirty="0">
                <a:solidFill>
                  <a:schemeClr val="tx1"/>
                </a:solidFill>
                <a:latin typeface="Arial" charset="0"/>
                <a:ea typeface="+mn-ea"/>
                <a:cs typeface="+mn-cs"/>
              </a:rPr>
              <a:t>The simplicity of heuristic evaluation is beneficial at the early stages of design. This usability inspection method does not require user testing which can be burdensome due to the need for users, a place to test them and a payment for their time. Heuristic evaluation requires only one expert, reducing the complexity and expended time for evaluation. Most heuristic evaluations can be accomplished in a matter of days. The time required varies with the size of the artifact, its complexity, the purpose of the review, the nature of the usability issues that arise in the review, and the competence of the reviewers. Using heuristic evaluation prior to user testing will reduce the number and severity of design errors discovered by users.</a:t>
            </a:r>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6</a:t>
            </a:fld>
            <a:endParaRPr lang="en-US"/>
          </a:p>
        </p:txBody>
      </p:sp>
    </p:spTree>
    <p:extLst>
      <p:ext uri="{BB962C8B-B14F-4D97-AF65-F5344CB8AC3E}">
        <p14:creationId xmlns:p14="http://schemas.microsoft.com/office/powerpoint/2010/main" val="53025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Preview: easier for the user</a:t>
            </a:r>
          </a:p>
        </p:txBody>
      </p:sp>
      <p:sp>
        <p:nvSpPr>
          <p:cNvPr id="4" name="Slide Number Placeholder 3"/>
          <p:cNvSpPr>
            <a:spLocks noGrp="1"/>
          </p:cNvSpPr>
          <p:nvPr>
            <p:ph type="sldNum" sz="quarter" idx="10"/>
          </p:nvPr>
        </p:nvSpPr>
        <p:spPr/>
        <p:txBody>
          <a:bodyPr/>
          <a:lstStyle/>
          <a:p>
            <a:fld id="{33D0D0CC-5E0C-4D13-8AB0-32369FF64F48}" type="slidenum">
              <a:rPr lang="en-US" smtClean="0"/>
              <a:pPr/>
              <a:t>52</a:t>
            </a:fld>
            <a:endParaRPr lang="en-US"/>
          </a:p>
        </p:txBody>
      </p:sp>
    </p:spTree>
    <p:extLst>
      <p:ext uri="{BB962C8B-B14F-4D97-AF65-F5344CB8AC3E}">
        <p14:creationId xmlns:p14="http://schemas.microsoft.com/office/powerpoint/2010/main" val="2554012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dialog box is a great example of overreliance on the user’s memory. It’s a modal dialog box, so the user can’t start following its instructions until after clicking OK. But then the instructions vanish from the screen, and the user is left to struggle to remember them. An obvious solution to this problem would be a button that simply executes the instructions directly! This message is clearly a last-minute patch for a usability problem.</a:t>
            </a:r>
          </a:p>
        </p:txBody>
      </p:sp>
      <p:sp>
        <p:nvSpPr>
          <p:cNvPr id="4" name="Slide Number Placeholder 3"/>
          <p:cNvSpPr>
            <a:spLocks noGrp="1"/>
          </p:cNvSpPr>
          <p:nvPr>
            <p:ph type="sldNum" sz="quarter" idx="10"/>
          </p:nvPr>
        </p:nvSpPr>
        <p:spPr/>
        <p:txBody>
          <a:bodyPr/>
          <a:lstStyle/>
          <a:p>
            <a:fld id="{33D0D0CC-5E0C-4D13-8AB0-32369FF64F48}" type="slidenum">
              <a:rPr lang="en-US" smtClean="0"/>
              <a:pPr/>
              <a:t>53</a:t>
            </a:fld>
            <a:endParaRPr lang="en-US"/>
          </a:p>
        </p:txBody>
      </p:sp>
    </p:spTree>
    <p:extLst>
      <p:ext uri="{BB962C8B-B14F-4D97-AF65-F5344CB8AC3E}">
        <p14:creationId xmlns:p14="http://schemas.microsoft.com/office/powerpoint/2010/main" val="3506694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kern="1200" dirty="0">
                <a:solidFill>
                  <a:schemeClr val="tx1"/>
                </a:solidFill>
                <a:effectLst/>
                <a:latin typeface="Arial" charset="0"/>
                <a:ea typeface="+mn-ea"/>
                <a:cs typeface="+mn-cs"/>
              </a:rPr>
              <a:t>Accelerators -- unseen by the novice user -- may often speed up the interaction for the expert user such that the system can cater to both inexperienced and experienced users. Allow users to tailor frequent actions.</a:t>
            </a:r>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54</a:t>
            </a:fld>
            <a:endParaRPr lang="en-US"/>
          </a:p>
        </p:txBody>
      </p:sp>
    </p:spTree>
    <p:extLst>
      <p:ext uri="{BB962C8B-B14F-4D97-AF65-F5344CB8AC3E}">
        <p14:creationId xmlns:p14="http://schemas.microsoft.com/office/powerpoint/2010/main" val="3965111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56</a:t>
            </a:fld>
            <a:endParaRPr lang="en-US"/>
          </a:p>
        </p:txBody>
      </p:sp>
    </p:spTree>
    <p:extLst>
      <p:ext uri="{BB962C8B-B14F-4D97-AF65-F5344CB8AC3E}">
        <p14:creationId xmlns:p14="http://schemas.microsoft.com/office/powerpoint/2010/main" val="3094772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kern="1200" dirty="0">
                <a:solidFill>
                  <a:schemeClr val="tx1"/>
                </a:solidFill>
                <a:effectLst/>
                <a:latin typeface="Arial" charset="0"/>
                <a:ea typeface="+mn-ea"/>
                <a:cs typeface="+mn-cs"/>
              </a:rPr>
              <a:t>Dialogues should not contain information which is irrelevant or rarely needed. Every extra unit of information in a dialogue competes with the relevant units of information and diminishes their relative visibility.</a:t>
            </a:r>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61</a:t>
            </a:fld>
            <a:endParaRPr lang="en-US"/>
          </a:p>
        </p:txBody>
      </p:sp>
    </p:spTree>
    <p:extLst>
      <p:ext uri="{BB962C8B-B14F-4D97-AF65-F5344CB8AC3E}">
        <p14:creationId xmlns:p14="http://schemas.microsoft.com/office/powerpoint/2010/main" val="1627454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b="1" i="0" kern="1200" dirty="0">
                <a:solidFill>
                  <a:schemeClr val="tx1"/>
                </a:solidFill>
                <a:latin typeface="Arial" charset="0"/>
                <a:ea typeface="+mn-ea"/>
                <a:cs typeface="+mn-cs"/>
              </a:rPr>
              <a:t>Above the fold</a:t>
            </a:r>
            <a:r>
              <a:rPr kumimoji="1" lang="en-US" sz="1200" b="0" i="0" kern="1200" dirty="0">
                <a:solidFill>
                  <a:schemeClr val="tx1"/>
                </a:solidFill>
                <a:latin typeface="Arial" charset="0"/>
                <a:ea typeface="+mn-ea"/>
                <a:cs typeface="+mn-cs"/>
              </a:rPr>
              <a:t> is the upper half of the front page of a newspaper where an important news  story or photograph is often located. Papers are often displayed to customers folded so that only the top half of the front page is visible. Thus, an item that is "above the fold" may be one that the editors feel will entice people to buy the paper.</a:t>
            </a:r>
          </a:p>
          <a:p>
            <a:endParaRPr kumimoji="1" lang="en-US" sz="1200" b="0" i="0" kern="1200" dirty="0">
              <a:solidFill>
                <a:schemeClr val="tx1"/>
              </a:solidFill>
              <a:latin typeface="Arial" charset="0"/>
              <a:ea typeface="+mn-ea"/>
              <a:cs typeface="+mn-cs"/>
            </a:endParaRPr>
          </a:p>
          <a:p>
            <a:r>
              <a:rPr kumimoji="1" lang="en-US" sz="1200" b="0" i="0" kern="1200" dirty="0">
                <a:solidFill>
                  <a:schemeClr val="tx1"/>
                </a:solidFill>
                <a:latin typeface="Arial" charset="0"/>
                <a:ea typeface="+mn-ea"/>
                <a:cs typeface="+mn-cs"/>
              </a:rPr>
              <a:t>In websites</a:t>
            </a:r>
            <a:r>
              <a:rPr kumimoji="1" lang="en-US" sz="1200" b="0" i="0" kern="1200" baseline="0" dirty="0">
                <a:solidFill>
                  <a:schemeClr val="tx1"/>
                </a:solidFill>
                <a:latin typeface="Arial" charset="0"/>
                <a:ea typeface="+mn-ea"/>
                <a:cs typeface="+mn-cs"/>
              </a:rPr>
              <a:t> above the fold means the portion of the webpage that is visible to the user without scrolling down.  In the above example the page is about weather in San Francisco but that information is not there. Bad practice</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3D0D0CC-5E0C-4D13-8AB0-32369FF64F48}" type="slidenum">
              <a:rPr lang="en-US" smtClean="0"/>
              <a:pPr/>
              <a:t>64</a:t>
            </a:fld>
            <a:endParaRPr lang="en-US"/>
          </a:p>
        </p:txBody>
      </p:sp>
    </p:spTree>
    <p:extLst>
      <p:ext uri="{BB962C8B-B14F-4D97-AF65-F5344CB8AC3E}">
        <p14:creationId xmlns:p14="http://schemas.microsoft.com/office/powerpoint/2010/main" val="2148618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borders is a lot of nose.</a:t>
            </a:r>
          </a:p>
        </p:txBody>
      </p:sp>
      <p:sp>
        <p:nvSpPr>
          <p:cNvPr id="4" name="Slide Number Placeholder 3"/>
          <p:cNvSpPr>
            <a:spLocks noGrp="1"/>
          </p:cNvSpPr>
          <p:nvPr>
            <p:ph type="sldNum" sz="quarter" idx="10"/>
          </p:nvPr>
        </p:nvSpPr>
        <p:spPr/>
        <p:txBody>
          <a:bodyPr/>
          <a:lstStyle/>
          <a:p>
            <a:fld id="{33D0D0CC-5E0C-4D13-8AB0-32369FF64F48}" type="slidenum">
              <a:rPr lang="en-US" smtClean="0"/>
              <a:pPr/>
              <a:t>66</a:t>
            </a:fld>
            <a:endParaRPr lang="en-US"/>
          </a:p>
        </p:txBody>
      </p:sp>
    </p:spTree>
    <p:extLst>
      <p:ext uri="{BB962C8B-B14F-4D97-AF65-F5344CB8AC3E}">
        <p14:creationId xmlns:p14="http://schemas.microsoft.com/office/powerpoint/2010/main" val="2743443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kern="1200" dirty="0">
                <a:solidFill>
                  <a:schemeClr val="tx1"/>
                </a:solidFill>
                <a:effectLst/>
                <a:latin typeface="Arial" charset="0"/>
                <a:ea typeface="+mn-ea"/>
                <a:cs typeface="+mn-cs"/>
              </a:rPr>
              <a:t>Error messages should be expressed in plain language (no codes), precisely indicate the problem, and constructively suggest a solution.</a:t>
            </a:r>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68</a:t>
            </a:fld>
            <a:endParaRPr lang="en-US"/>
          </a:p>
        </p:txBody>
      </p:sp>
    </p:spTree>
    <p:extLst>
      <p:ext uri="{BB962C8B-B14F-4D97-AF65-F5344CB8AC3E}">
        <p14:creationId xmlns:p14="http://schemas.microsoft.com/office/powerpoint/2010/main" val="9421748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kern="1200" dirty="0">
                <a:solidFill>
                  <a:schemeClr val="tx1"/>
                </a:solidFill>
                <a:effectLst/>
                <a:latin typeface="Arial" charset="0"/>
                <a:ea typeface="+mn-ea"/>
                <a:cs typeface="+mn-cs"/>
              </a:rPr>
              <a:t>Even though it is better if the system can be used without documentation, it may be necessary to provide help and documentation. Any such information should be easy to search, focused on the user's task, list concrete steps to be carried out, and not be too large.</a:t>
            </a:r>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74</a:t>
            </a:fld>
            <a:endParaRPr lang="en-US"/>
          </a:p>
        </p:txBody>
      </p:sp>
    </p:spTree>
    <p:extLst>
      <p:ext uri="{BB962C8B-B14F-4D97-AF65-F5344CB8AC3E}">
        <p14:creationId xmlns:p14="http://schemas.microsoft.com/office/powerpoint/2010/main" val="2705567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9</a:t>
            </a:fld>
            <a:endParaRPr lang="en-US"/>
          </a:p>
        </p:txBody>
      </p:sp>
    </p:spTree>
    <p:extLst>
      <p:ext uri="{BB962C8B-B14F-4D97-AF65-F5344CB8AC3E}">
        <p14:creationId xmlns:p14="http://schemas.microsoft.com/office/powerpoint/2010/main" val="1873328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b="0" i="1" kern="1200" dirty="0">
                <a:solidFill>
                  <a:schemeClr val="tx1"/>
                </a:solidFill>
                <a:latin typeface="Arial" charset="0"/>
                <a:ea typeface="+mn-ea"/>
                <a:cs typeface="+mn-cs"/>
              </a:rPr>
              <a:t>Illustration showing which evaluators found which usability problems in a heuristic evaluation of a banking system. Each row represents one of the 19 evaluators and each column represents one of the 16 usability problems. Each square shows whether the evaluator represented by the row found the usability problem represented by the column: The square is black if this is the case and white if the evaluator did not find the problem. The rows have been sorted in such a way that the most successful evaluators are at the bottom and the least successful are at the top. The columns have been sorted in such a way that the usability problems that are the easiest to find are to the right and the usability problems that are the most difficult to find are to the left.</a:t>
            </a:r>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10</a:t>
            </a:fld>
            <a:endParaRPr lang="en-US"/>
          </a:p>
        </p:txBody>
      </p:sp>
    </p:spTree>
    <p:extLst>
      <p:ext uri="{BB962C8B-B14F-4D97-AF65-F5344CB8AC3E}">
        <p14:creationId xmlns:p14="http://schemas.microsoft.com/office/powerpoint/2010/main" val="778774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b="0" i="1" kern="1200" dirty="0">
                <a:solidFill>
                  <a:schemeClr val="tx1"/>
                </a:solidFill>
                <a:latin typeface="Arial" charset="0"/>
                <a:ea typeface="+mn-ea"/>
                <a:cs typeface="+mn-cs"/>
              </a:rPr>
              <a:t>Curve showing the proportion of usability problems in an interface found by heuristic evaluation using various numbers of evaluators. The curve represents the average of six case studies of heuristic evaluation.</a:t>
            </a:r>
          </a:p>
          <a:p>
            <a:endParaRPr kumimoji="1" lang="en-US" sz="1200" b="0" i="1" kern="1200" dirty="0">
              <a:solidFill>
                <a:schemeClr val="tx1"/>
              </a:solidFill>
              <a:latin typeface="Arial" charset="0"/>
              <a:ea typeface="+mn-ea"/>
              <a:cs typeface="+mn-cs"/>
            </a:endParaRPr>
          </a:p>
          <a:p>
            <a:r>
              <a:rPr kumimoji="1" lang="en-US" sz="1200" b="0" i="0" kern="1200" dirty="0">
                <a:solidFill>
                  <a:schemeClr val="tx1"/>
                </a:solidFill>
                <a:latin typeface="Arial" charset="0"/>
                <a:ea typeface="+mn-ea"/>
                <a:cs typeface="+mn-cs"/>
              </a:rPr>
              <a:t>In principle, individual evaluators can perform a heuristic evaluation of a user interface on their own, but the experience from several projects indicates that fairly poor results are achieved when relying on single evaluators. Averaged over six of my projects, single evaluators found only 35 percent of the usability problems in the interfaces. However, since different evaluators tend to find different problems, it is possible to achieve substantially better performance by aggregating the evaluations from several evaluators. Figure 2 shows the proportion of usability problems found as more and more evaluators are added. The figure clearly shows that there is a nice payoff from using more than one evaluator. It would seem reasonable to recommend the use of about five evaluators, but certainly at least three. The exact number of evaluators to use would depend on a cost-benefit analysis. More evaluators should obviously be used in cases where usability is critical or when large payoffs can be expected due to extensive or mission-critical use of a system.</a:t>
            </a:r>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11</a:t>
            </a:fld>
            <a:endParaRPr lang="en-US"/>
          </a:p>
        </p:txBody>
      </p:sp>
    </p:spTree>
    <p:extLst>
      <p:ext uri="{BB962C8B-B14F-4D97-AF65-F5344CB8AC3E}">
        <p14:creationId xmlns:p14="http://schemas.microsoft.com/office/powerpoint/2010/main" val="1193454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b="0" i="0" kern="1200" dirty="0">
                <a:solidFill>
                  <a:schemeClr val="tx1"/>
                </a:solidFill>
                <a:latin typeface="Arial" charset="0"/>
                <a:ea typeface="+mn-ea"/>
                <a:cs typeface="+mn-cs"/>
              </a:rPr>
              <a:t>Figure  shows the varying ratio of the benefits to the costs for various numbers of evaluators in the sample project. The curve shows that the optimal number of evaluators in this example is four, confirming the general observation that heuristic evaluation seems to work best with three to five evaluators. In the example, a heuristic evaluation with four evaluators would cost $6,400 and would find usability problems worth $395,000.</a:t>
            </a:r>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12</a:t>
            </a:fld>
            <a:endParaRPr lang="en-US"/>
          </a:p>
        </p:txBody>
      </p:sp>
    </p:spTree>
    <p:extLst>
      <p:ext uri="{BB962C8B-B14F-4D97-AF65-F5344CB8AC3E}">
        <p14:creationId xmlns:p14="http://schemas.microsoft.com/office/powerpoint/2010/main" val="4154310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kumimoji="1" lang="en-US" sz="1200" b="0" i="0" kern="1200" dirty="0">
                <a:solidFill>
                  <a:schemeClr val="tx1"/>
                </a:solidFill>
                <a:latin typeface="Arial" charset="0"/>
                <a:ea typeface="+mn-ea"/>
                <a:cs typeface="+mn-cs"/>
              </a:rPr>
              <a:t>Severity ratings can be used to allocate the most resources to fix the most serious problems and can also provide a rough estimate of the need for additional usability efforts. If the severity ratings indicate that several disastrous usability problems remain in an interface, it will probably be unadvisable to release it. But one might decide to go ahead with the release of a system with several usability problems if they are all judged as being cosmetic in nature.</a:t>
            </a:r>
          </a:p>
          <a:p>
            <a:pPr rtl="0"/>
            <a:r>
              <a:rPr kumimoji="1" lang="en-US" sz="1200" b="0" i="0" kern="1200" dirty="0">
                <a:solidFill>
                  <a:schemeClr val="tx1"/>
                </a:solidFill>
                <a:latin typeface="Arial" charset="0"/>
                <a:ea typeface="+mn-ea"/>
                <a:cs typeface="+mn-cs"/>
              </a:rPr>
              <a:t>The severity of a usability problem is a combination of three factors:</a:t>
            </a:r>
          </a:p>
          <a:p>
            <a:pPr rtl="0"/>
            <a:r>
              <a:rPr kumimoji="1" lang="en-US" sz="1200" b="0" i="0" kern="1200" dirty="0">
                <a:solidFill>
                  <a:schemeClr val="tx1"/>
                </a:solidFill>
                <a:latin typeface="Arial" charset="0"/>
                <a:ea typeface="+mn-ea"/>
                <a:cs typeface="+mn-cs"/>
              </a:rPr>
              <a:t>The </a:t>
            </a:r>
            <a:r>
              <a:rPr kumimoji="1" lang="en-US" sz="1200" b="1" i="0" kern="1200" dirty="0">
                <a:solidFill>
                  <a:schemeClr val="tx1"/>
                </a:solidFill>
                <a:latin typeface="Arial" charset="0"/>
                <a:ea typeface="+mn-ea"/>
                <a:cs typeface="+mn-cs"/>
              </a:rPr>
              <a:t>frequency </a:t>
            </a:r>
            <a:r>
              <a:rPr kumimoji="1" lang="en-US" sz="1200" b="0" i="0" kern="1200" dirty="0">
                <a:solidFill>
                  <a:schemeClr val="tx1"/>
                </a:solidFill>
                <a:latin typeface="Arial" charset="0"/>
                <a:ea typeface="+mn-ea"/>
                <a:cs typeface="+mn-cs"/>
              </a:rPr>
              <a:t>with which the problem occurs: Is it common or rare?</a:t>
            </a:r>
          </a:p>
          <a:p>
            <a:pPr rtl="0"/>
            <a:r>
              <a:rPr kumimoji="1" lang="en-US" sz="1200" b="0" i="0" kern="1200" dirty="0">
                <a:solidFill>
                  <a:schemeClr val="tx1"/>
                </a:solidFill>
                <a:latin typeface="Arial" charset="0"/>
                <a:ea typeface="+mn-ea"/>
                <a:cs typeface="+mn-cs"/>
              </a:rPr>
              <a:t>The </a:t>
            </a:r>
            <a:r>
              <a:rPr kumimoji="1" lang="en-US" sz="1200" b="1" i="0" kern="1200" dirty="0">
                <a:solidFill>
                  <a:schemeClr val="tx1"/>
                </a:solidFill>
                <a:latin typeface="Arial" charset="0"/>
                <a:ea typeface="+mn-ea"/>
                <a:cs typeface="+mn-cs"/>
              </a:rPr>
              <a:t>impact </a:t>
            </a:r>
            <a:r>
              <a:rPr kumimoji="1" lang="en-US" sz="1200" b="0" i="0" kern="1200" dirty="0">
                <a:solidFill>
                  <a:schemeClr val="tx1"/>
                </a:solidFill>
                <a:latin typeface="Arial" charset="0"/>
                <a:ea typeface="+mn-ea"/>
                <a:cs typeface="+mn-cs"/>
              </a:rPr>
              <a:t>of the problem if it occurs: Will it be easy or difficult for the users to overcome?</a:t>
            </a:r>
          </a:p>
          <a:p>
            <a:pPr rtl="0"/>
            <a:r>
              <a:rPr kumimoji="1" lang="en-US" sz="1200" b="0" i="0" kern="1200" dirty="0">
                <a:solidFill>
                  <a:schemeClr val="tx1"/>
                </a:solidFill>
                <a:latin typeface="Arial" charset="0"/>
                <a:ea typeface="+mn-ea"/>
                <a:cs typeface="+mn-cs"/>
              </a:rPr>
              <a:t>The </a:t>
            </a:r>
            <a:r>
              <a:rPr kumimoji="1" lang="en-US" sz="1200" b="1" i="0" kern="1200" dirty="0">
                <a:solidFill>
                  <a:schemeClr val="tx1"/>
                </a:solidFill>
                <a:latin typeface="Arial" charset="0"/>
                <a:ea typeface="+mn-ea"/>
                <a:cs typeface="+mn-cs"/>
              </a:rPr>
              <a:t>persistence </a:t>
            </a:r>
            <a:r>
              <a:rPr kumimoji="1" lang="en-US" sz="1200" b="0" i="0" kern="1200" dirty="0">
                <a:solidFill>
                  <a:schemeClr val="tx1"/>
                </a:solidFill>
                <a:latin typeface="Arial" charset="0"/>
                <a:ea typeface="+mn-ea"/>
                <a:cs typeface="+mn-cs"/>
              </a:rPr>
              <a:t>of the problem: Is it a one-time problem that users can overcome once they know about it or will users repeatedly be bothered by the problem?</a:t>
            </a:r>
          </a:p>
          <a:p>
            <a:endParaRPr lang="en-US" dirty="0"/>
          </a:p>
        </p:txBody>
      </p:sp>
      <p:sp>
        <p:nvSpPr>
          <p:cNvPr id="4" name="Slide Number Placeholder 3"/>
          <p:cNvSpPr>
            <a:spLocks noGrp="1"/>
          </p:cNvSpPr>
          <p:nvPr>
            <p:ph type="sldNum" sz="quarter" idx="10"/>
          </p:nvPr>
        </p:nvSpPr>
        <p:spPr/>
        <p:txBody>
          <a:bodyPr/>
          <a:lstStyle/>
          <a:p>
            <a:fld id="{33D0D0CC-5E0C-4D13-8AB0-32369FF64F48}" type="slidenum">
              <a:rPr lang="en-US" smtClean="0"/>
              <a:pPr/>
              <a:t>15</a:t>
            </a:fld>
            <a:endParaRPr lang="en-US"/>
          </a:p>
        </p:txBody>
      </p:sp>
    </p:spTree>
    <p:extLst>
      <p:ext uri="{BB962C8B-B14F-4D97-AF65-F5344CB8AC3E}">
        <p14:creationId xmlns:p14="http://schemas.microsoft.com/office/powerpoint/2010/main" val="3720665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kumimoji="1" lang="en-US" sz="1200" b="0" i="0" kern="1200" dirty="0">
                <a:solidFill>
                  <a:schemeClr val="tx1"/>
                </a:solidFill>
                <a:latin typeface="Arial" charset="0"/>
                <a:ea typeface="+mn-ea"/>
                <a:cs typeface="+mn-cs"/>
              </a:rPr>
              <a:t>Even though severity has several components, it is common to combine all aspects of severity in a single severity rating as an overall assessment of each usability problem in order to facilitate prioritizing and decision-making.</a:t>
            </a:r>
          </a:p>
          <a:p>
            <a:pPr rtl="0"/>
            <a:r>
              <a:rPr kumimoji="1" lang="en-US" sz="1200" b="0" i="0" kern="1200" dirty="0">
                <a:solidFill>
                  <a:schemeClr val="tx1"/>
                </a:solidFill>
                <a:latin typeface="Arial" charset="0"/>
                <a:ea typeface="+mn-ea"/>
                <a:cs typeface="+mn-cs"/>
              </a:rPr>
              <a:t>The following 0 to 4 rating scale can be used to rate the severity of usability problems:</a:t>
            </a:r>
          </a:p>
          <a:p>
            <a:r>
              <a:rPr lang="en-US" b="1" dirty="0"/>
              <a:t>0 </a:t>
            </a:r>
            <a:r>
              <a:rPr lang="en-US" dirty="0"/>
              <a:t>= I don't agree that this is a usability problem at all </a:t>
            </a:r>
            <a:br>
              <a:rPr lang="en-US" dirty="0"/>
            </a:br>
            <a:r>
              <a:rPr lang="en-US" b="1" dirty="0"/>
              <a:t>1 </a:t>
            </a:r>
            <a:r>
              <a:rPr lang="en-US" dirty="0"/>
              <a:t>= Cosmetic problem only: need not be fixed unless extra time is available on project </a:t>
            </a:r>
            <a:br>
              <a:rPr lang="en-US" dirty="0"/>
            </a:br>
            <a:r>
              <a:rPr lang="en-US" b="1" dirty="0"/>
              <a:t>2 </a:t>
            </a:r>
            <a:r>
              <a:rPr lang="en-US" dirty="0"/>
              <a:t>= Minor usability problem: fixing this should be given low priority </a:t>
            </a:r>
            <a:br>
              <a:rPr lang="en-US" dirty="0"/>
            </a:br>
            <a:r>
              <a:rPr lang="en-US" b="1" dirty="0"/>
              <a:t>3 </a:t>
            </a:r>
            <a:r>
              <a:rPr lang="en-US" dirty="0"/>
              <a:t>= Major usability problem: important to fix, so should be given high priority </a:t>
            </a:r>
            <a:br>
              <a:rPr lang="en-US" dirty="0"/>
            </a:br>
            <a:r>
              <a:rPr lang="en-US" b="1" dirty="0"/>
              <a:t>4 </a:t>
            </a:r>
            <a:r>
              <a:rPr lang="en-US" dirty="0"/>
              <a:t>= Usability catastrophe: imperative to fix this before product can be released</a:t>
            </a:r>
          </a:p>
        </p:txBody>
      </p:sp>
      <p:sp>
        <p:nvSpPr>
          <p:cNvPr id="4" name="Slide Number Placeholder 3"/>
          <p:cNvSpPr>
            <a:spLocks noGrp="1"/>
          </p:cNvSpPr>
          <p:nvPr>
            <p:ph type="sldNum" sz="quarter" idx="10"/>
          </p:nvPr>
        </p:nvSpPr>
        <p:spPr/>
        <p:txBody>
          <a:bodyPr/>
          <a:lstStyle/>
          <a:p>
            <a:fld id="{33D0D0CC-5E0C-4D13-8AB0-32369FF64F48}" type="slidenum">
              <a:rPr lang="en-US" smtClean="0"/>
              <a:pPr/>
              <a:t>16</a:t>
            </a:fld>
            <a:endParaRPr lang="en-US"/>
          </a:p>
        </p:txBody>
      </p:sp>
    </p:spTree>
    <p:extLst>
      <p:ext uri="{BB962C8B-B14F-4D97-AF65-F5344CB8AC3E}">
        <p14:creationId xmlns:p14="http://schemas.microsoft.com/office/powerpoint/2010/main" val="1121003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 2013 - Brad Myers</a:t>
            </a:r>
          </a:p>
        </p:txBody>
      </p:sp>
      <p:sp>
        <p:nvSpPr>
          <p:cNvPr id="6" name="Slide Number Placeholder 5"/>
          <p:cNvSpPr>
            <a:spLocks noGrp="1"/>
          </p:cNvSpPr>
          <p:nvPr>
            <p:ph type="sldNum" sz="quarter" idx="12"/>
          </p:nvPr>
        </p:nvSpPr>
        <p:spPr/>
        <p:txBody>
          <a:bodyPr/>
          <a:lstStyle/>
          <a:p>
            <a:fld id="{509DB802-176A-46AC-BF1E-89225A7A9C42}" type="slidenum">
              <a:rPr lang="en-US" altLang="en-US" smtClean="0"/>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 2013 - Brad Myers</a:t>
            </a:r>
          </a:p>
        </p:txBody>
      </p:sp>
      <p:sp>
        <p:nvSpPr>
          <p:cNvPr id="6" name="Slide Number Placeholder 5"/>
          <p:cNvSpPr>
            <a:spLocks noGrp="1"/>
          </p:cNvSpPr>
          <p:nvPr>
            <p:ph type="sldNum" sz="quarter" idx="12"/>
          </p:nvPr>
        </p:nvSpPr>
        <p:spPr/>
        <p:txBody>
          <a:bodyPr/>
          <a:lstStyle/>
          <a:p>
            <a:fld id="{5921E06E-1948-4103-82FD-5C67D10D23A6}"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 2013 - Brad Myers</a:t>
            </a:r>
          </a:p>
        </p:txBody>
      </p:sp>
      <p:sp>
        <p:nvSpPr>
          <p:cNvPr id="6" name="Slide Number Placeholder 5"/>
          <p:cNvSpPr>
            <a:spLocks noGrp="1"/>
          </p:cNvSpPr>
          <p:nvPr>
            <p:ph type="sldNum" sz="quarter" idx="12"/>
          </p:nvPr>
        </p:nvSpPr>
        <p:spPr/>
        <p:txBody>
          <a:bodyPr/>
          <a:lstStyle/>
          <a:p>
            <a:fld id="{98CECB91-CE80-45D8-9F29-ED768506FEA5}"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 2013 - Brad Myers</a:t>
            </a:r>
          </a:p>
        </p:txBody>
      </p:sp>
      <p:sp>
        <p:nvSpPr>
          <p:cNvPr id="6" name="Slide Number Placeholder 5"/>
          <p:cNvSpPr>
            <a:spLocks noGrp="1"/>
          </p:cNvSpPr>
          <p:nvPr>
            <p:ph type="sldNum" sz="quarter" idx="12"/>
          </p:nvPr>
        </p:nvSpPr>
        <p:spPr/>
        <p:txBody>
          <a:bodyPr/>
          <a:lstStyle/>
          <a:p>
            <a:fld id="{14B0839D-5BD6-436D-86AD-F16351A7C5B9}"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 2013 - Brad Myers</a:t>
            </a:r>
          </a:p>
        </p:txBody>
      </p:sp>
      <p:sp>
        <p:nvSpPr>
          <p:cNvPr id="6" name="Slide Number Placeholder 5"/>
          <p:cNvSpPr>
            <a:spLocks noGrp="1"/>
          </p:cNvSpPr>
          <p:nvPr>
            <p:ph type="sldNum" sz="quarter" idx="12"/>
          </p:nvPr>
        </p:nvSpPr>
        <p:spPr/>
        <p:txBody>
          <a:bodyPr/>
          <a:lstStyle/>
          <a:p>
            <a:fld id="{E47243AE-1860-4C41-A454-0C6E739BE278}" type="slidenum">
              <a:rPr lang="en-US" altLang="en-US" smtClean="0"/>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 2013 - Brad Myers</a:t>
            </a:r>
          </a:p>
        </p:txBody>
      </p:sp>
      <p:sp>
        <p:nvSpPr>
          <p:cNvPr id="7" name="Slide Number Placeholder 6"/>
          <p:cNvSpPr>
            <a:spLocks noGrp="1"/>
          </p:cNvSpPr>
          <p:nvPr>
            <p:ph type="sldNum" sz="quarter" idx="12"/>
          </p:nvPr>
        </p:nvSpPr>
        <p:spPr/>
        <p:txBody>
          <a:bodyPr/>
          <a:lstStyle/>
          <a:p>
            <a:fld id="{C2ABC272-9A2E-4E46-90EC-C427D18B76FD}"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 2013 - Brad Myers</a:t>
            </a:r>
          </a:p>
        </p:txBody>
      </p:sp>
      <p:sp>
        <p:nvSpPr>
          <p:cNvPr id="9" name="Slide Number Placeholder 8"/>
          <p:cNvSpPr>
            <a:spLocks noGrp="1"/>
          </p:cNvSpPr>
          <p:nvPr>
            <p:ph type="sldNum" sz="quarter" idx="12"/>
          </p:nvPr>
        </p:nvSpPr>
        <p:spPr/>
        <p:txBody>
          <a:bodyPr/>
          <a:lstStyle/>
          <a:p>
            <a:fld id="{E63634D4-A07A-48E6-ABD4-122D2D5BE06E}"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 2013 - Brad Myers</a:t>
            </a:r>
          </a:p>
        </p:txBody>
      </p:sp>
      <p:sp>
        <p:nvSpPr>
          <p:cNvPr id="5" name="Slide Number Placeholder 4"/>
          <p:cNvSpPr>
            <a:spLocks noGrp="1"/>
          </p:cNvSpPr>
          <p:nvPr>
            <p:ph type="sldNum" sz="quarter" idx="12"/>
          </p:nvPr>
        </p:nvSpPr>
        <p:spPr/>
        <p:txBody>
          <a:bodyPr/>
          <a:lstStyle/>
          <a:p>
            <a:fld id="{78705462-BFC5-4EAC-9821-D2616CB704F1}"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a:t>© 2013 - Brad Myers</a:t>
            </a:r>
          </a:p>
        </p:txBody>
      </p:sp>
      <p:sp>
        <p:nvSpPr>
          <p:cNvPr id="4" name="Slide Number Placeholder 3"/>
          <p:cNvSpPr>
            <a:spLocks noGrp="1"/>
          </p:cNvSpPr>
          <p:nvPr>
            <p:ph type="sldNum" sz="quarter" idx="12"/>
          </p:nvPr>
        </p:nvSpPr>
        <p:spPr/>
        <p:txBody>
          <a:bodyPr/>
          <a:lstStyle/>
          <a:p>
            <a:fld id="{B9C3E26E-B205-413C-82FB-4F2147B9510E}"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 2013 - Brad Myers</a:t>
            </a:r>
          </a:p>
        </p:txBody>
      </p:sp>
      <p:sp>
        <p:nvSpPr>
          <p:cNvPr id="7" name="Slide Number Placeholder 6"/>
          <p:cNvSpPr>
            <a:spLocks noGrp="1"/>
          </p:cNvSpPr>
          <p:nvPr>
            <p:ph type="sldNum" sz="quarter" idx="12"/>
          </p:nvPr>
        </p:nvSpPr>
        <p:spPr/>
        <p:txBody>
          <a:bodyPr/>
          <a:lstStyle/>
          <a:p>
            <a:fld id="{C8355BA4-0A72-4AF5-806C-7B2DBBF7BEB8}"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 2013 - Brad Myers</a:t>
            </a:r>
          </a:p>
        </p:txBody>
      </p:sp>
      <p:sp>
        <p:nvSpPr>
          <p:cNvPr id="7" name="Slide Number Placeholder 6"/>
          <p:cNvSpPr>
            <a:spLocks noGrp="1"/>
          </p:cNvSpPr>
          <p:nvPr>
            <p:ph type="sldNum" sz="quarter" idx="12"/>
          </p:nvPr>
        </p:nvSpPr>
        <p:spPr/>
        <p:txBody>
          <a:bodyPr/>
          <a:lstStyle/>
          <a:p>
            <a:fld id="{B53C93A3-F942-48F8-AAA6-9AF4AC0308BC}" type="slidenum">
              <a:rPr lang="en-US" altLang="en-US" smtClean="0"/>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8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en-US"/>
              <a:t>© 2013 - Brad Myers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EAE81-9E62-413B-A0AF-042CBC01B8B0}"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customXml" Target="../ink/ink1.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customXml" Target="../ink/ink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6.emf"/><Relationship Id="rId5" Type="http://schemas.openxmlformats.org/officeDocument/2006/relationships/customXml" Target="../ink/ink3.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8.emf"/><Relationship Id="rId4" Type="http://schemas.openxmlformats.org/officeDocument/2006/relationships/customXml" Target="../ink/ink4.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5.emf"/><Relationship Id="rId4" Type="http://schemas.openxmlformats.org/officeDocument/2006/relationships/customXml" Target="../ink/ink5.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www.nngroup.com/articles/how-to-conduct-a-heuristic-evaluation/" TargetMode="External"/><Relationship Id="rId2" Type="http://schemas.openxmlformats.org/officeDocument/2006/relationships/hyperlink" Target="http://www.nngroup.com/articles/ten-usability-heuristics/" TargetMode="External"/><Relationship Id="rId1" Type="http://schemas.openxmlformats.org/officeDocument/2006/relationships/slideLayout" Target="../slideLayouts/slideLayout2.xml"/><Relationship Id="rId4" Type="http://schemas.openxmlformats.org/officeDocument/2006/relationships/hyperlink" Target="http://designingwebinterfaces.com/6-tips-for-a-great-flex-ux-part-5"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solidFill>
                  <a:schemeClr val="bg1"/>
                </a:solidFill>
              </a:rPr>
              <a:t>Lecture 4</a:t>
            </a:r>
          </a:p>
        </p:txBody>
      </p:sp>
      <p:sp>
        <p:nvSpPr>
          <p:cNvPr id="6" name="Subtitle 5"/>
          <p:cNvSpPr>
            <a:spLocks noGrp="1"/>
          </p:cNvSpPr>
          <p:nvPr>
            <p:ph type="subTitle" idx="1"/>
          </p:nvPr>
        </p:nvSpPr>
        <p:spPr/>
        <p:txBody>
          <a:bodyPr/>
          <a:lstStyle/>
          <a:p>
            <a:r>
              <a:rPr lang="en-US" dirty="0">
                <a:solidFill>
                  <a:schemeClr val="bg1"/>
                </a:solidFill>
              </a:rPr>
              <a:t>Design Evaluation</a:t>
            </a:r>
          </a:p>
        </p:txBody>
      </p:sp>
      <p:sp>
        <p:nvSpPr>
          <p:cNvPr id="4" name="Slide Number Placeholder 3"/>
          <p:cNvSpPr>
            <a:spLocks noGrp="1"/>
          </p:cNvSpPr>
          <p:nvPr>
            <p:ph type="sldNum" sz="quarter" idx="12"/>
          </p:nvPr>
        </p:nvSpPr>
        <p:spPr/>
        <p:txBody>
          <a:bodyPr/>
          <a:lstStyle/>
          <a:p>
            <a:fld id="{14B0839D-5BD6-436D-86AD-F16351A7C5B9}" type="slidenum">
              <a:rPr lang="en-US"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bg1"/>
                </a:solidFill>
              </a:rPr>
              <a:t>Why Multiple Evaluators?</a:t>
            </a:r>
          </a:p>
        </p:txBody>
      </p:sp>
      <p:sp>
        <p:nvSpPr>
          <p:cNvPr id="2" name="Slide Number Placeholder 1"/>
          <p:cNvSpPr>
            <a:spLocks noGrp="1"/>
          </p:cNvSpPr>
          <p:nvPr>
            <p:ph type="sldNum" sz="quarter" idx="12"/>
          </p:nvPr>
        </p:nvSpPr>
        <p:spPr/>
        <p:txBody>
          <a:bodyPr/>
          <a:lstStyle/>
          <a:p>
            <a:fld id="{B9C3E26E-B205-413C-82FB-4F2147B9510E}" type="slidenum">
              <a:rPr lang="en-US" altLang="en-US" smtClean="0"/>
              <a:pPr/>
              <a:t>10</a:t>
            </a:fld>
            <a:endParaRPr lang="en-US" altLang="en-US"/>
          </a:p>
        </p:txBody>
      </p:sp>
      <p:pic>
        <p:nvPicPr>
          <p:cNvPr id="76802" name="Picture 2" descr="http://media.nngroup.com/media/editor/2012/10/30/heuristic_matrix.gif"/>
          <p:cNvPicPr>
            <a:picLocks noChangeAspect="1" noChangeArrowheads="1"/>
          </p:cNvPicPr>
          <p:nvPr/>
        </p:nvPicPr>
        <p:blipFill>
          <a:blip r:embed="rId3" cstate="print"/>
          <a:srcRect/>
          <a:stretch>
            <a:fillRect/>
          </a:stretch>
        </p:blipFill>
        <p:spPr bwMode="auto">
          <a:xfrm>
            <a:off x="1143000" y="1524000"/>
            <a:ext cx="6652123" cy="4876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Why not A lot of Evaluators</a:t>
            </a:r>
            <a:br>
              <a:rPr lang="en-US" dirty="0">
                <a:solidFill>
                  <a:schemeClr val="bg1"/>
                </a:solidFill>
              </a:rPr>
            </a:br>
            <a:r>
              <a:rPr lang="en-US" dirty="0">
                <a:solidFill>
                  <a:schemeClr val="bg1"/>
                </a:solidFill>
              </a:rPr>
              <a:t>-Decreasing Returns</a:t>
            </a:r>
          </a:p>
        </p:txBody>
      </p:sp>
      <p:sp>
        <p:nvSpPr>
          <p:cNvPr id="3" name="Slide Number Placeholder 2"/>
          <p:cNvSpPr>
            <a:spLocks noGrp="1"/>
          </p:cNvSpPr>
          <p:nvPr>
            <p:ph type="sldNum" sz="quarter" idx="12"/>
          </p:nvPr>
        </p:nvSpPr>
        <p:spPr/>
        <p:txBody>
          <a:bodyPr/>
          <a:lstStyle/>
          <a:p>
            <a:fld id="{78705462-BFC5-4EAC-9821-D2616CB704F1}" type="slidenum">
              <a:rPr lang="en-US" altLang="en-US" smtClean="0"/>
              <a:pPr/>
              <a:t>11</a:t>
            </a:fld>
            <a:endParaRPr lang="en-US" altLang="en-US"/>
          </a:p>
        </p:txBody>
      </p:sp>
      <p:pic>
        <p:nvPicPr>
          <p:cNvPr id="73730" name="Picture 2" descr="Curve of number of usability problems found as more evaluators are added"/>
          <p:cNvPicPr>
            <a:picLocks noChangeAspect="1" noChangeArrowheads="1"/>
          </p:cNvPicPr>
          <p:nvPr/>
        </p:nvPicPr>
        <p:blipFill>
          <a:blip r:embed="rId3"/>
          <a:srcRect/>
          <a:stretch>
            <a:fillRect/>
          </a:stretch>
        </p:blipFill>
        <p:spPr bwMode="auto">
          <a:xfrm>
            <a:off x="1338990" y="1905000"/>
            <a:ext cx="5709510" cy="3962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Why not A lot of Evaluators</a:t>
            </a:r>
            <a:br>
              <a:rPr lang="en-US" dirty="0">
                <a:solidFill>
                  <a:schemeClr val="bg1"/>
                </a:solidFill>
              </a:rPr>
            </a:br>
            <a:r>
              <a:rPr lang="en-US" dirty="0">
                <a:solidFill>
                  <a:schemeClr val="bg1"/>
                </a:solidFill>
              </a:rPr>
              <a:t>-Decreasing Returns</a:t>
            </a:r>
          </a:p>
        </p:txBody>
      </p:sp>
      <p:sp>
        <p:nvSpPr>
          <p:cNvPr id="3" name="Slide Number Placeholder 2"/>
          <p:cNvSpPr>
            <a:spLocks noGrp="1"/>
          </p:cNvSpPr>
          <p:nvPr>
            <p:ph type="sldNum" sz="quarter" idx="12"/>
          </p:nvPr>
        </p:nvSpPr>
        <p:spPr/>
        <p:txBody>
          <a:bodyPr/>
          <a:lstStyle/>
          <a:p>
            <a:fld id="{78705462-BFC5-4EAC-9821-D2616CB704F1}" type="slidenum">
              <a:rPr lang="en-US" altLang="en-US" smtClean="0"/>
              <a:pPr/>
              <a:t>12</a:t>
            </a:fld>
            <a:endParaRPr lang="en-US" altLang="en-US"/>
          </a:p>
        </p:txBody>
      </p:sp>
      <p:pic>
        <p:nvPicPr>
          <p:cNvPr id="89090" name="Picture 2" descr="http://media.nngroup.com/media/editor/2012/10/30/heuristic_cost_benefit.gif"/>
          <p:cNvPicPr>
            <a:picLocks noChangeAspect="1" noChangeArrowheads="1"/>
          </p:cNvPicPr>
          <p:nvPr/>
        </p:nvPicPr>
        <p:blipFill>
          <a:blip r:embed="rId3" cstate="print"/>
          <a:srcRect/>
          <a:stretch>
            <a:fillRect/>
          </a:stretch>
        </p:blipFill>
        <p:spPr bwMode="auto">
          <a:xfrm>
            <a:off x="1600200" y="2286000"/>
            <a:ext cx="5715000" cy="347662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13</a:t>
            </a:fld>
            <a:endParaRPr lang="en-US" altLang="en-US"/>
          </a:p>
        </p:txBody>
      </p:sp>
      <p:pic>
        <p:nvPicPr>
          <p:cNvPr id="3" name="Picture 2" descr="heuristic evaluation_Page_13.jpg"/>
          <p:cNvPicPr>
            <a:picLocks noChangeAspect="1"/>
          </p:cNvPicPr>
          <p:nvPr/>
        </p:nvPicPr>
        <p:blipFill>
          <a:blip r:embed="rId2" cstate="print"/>
          <a:stretch>
            <a:fillRect/>
          </a:stretch>
        </p:blipFill>
        <p:spPr>
          <a:xfrm>
            <a:off x="535" y="0"/>
            <a:ext cx="9142929"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14</a:t>
            </a:fld>
            <a:endParaRPr lang="en-US" altLang="en-US"/>
          </a:p>
        </p:txBody>
      </p:sp>
      <p:pic>
        <p:nvPicPr>
          <p:cNvPr id="3" name="Picture 2" descr="heuristic evaluation_Page_15.jpg"/>
          <p:cNvPicPr>
            <a:picLocks noChangeAspect="1"/>
          </p:cNvPicPr>
          <p:nvPr/>
        </p:nvPicPr>
        <p:blipFill>
          <a:blip r:embed="rId2" cstate="print"/>
          <a:stretch>
            <a:fillRect/>
          </a:stretch>
        </p:blipFill>
        <p:spPr>
          <a:xfrm>
            <a:off x="535" y="0"/>
            <a:ext cx="9142929"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15</a:t>
            </a:fld>
            <a:endParaRPr lang="en-US" altLang="en-US"/>
          </a:p>
        </p:txBody>
      </p:sp>
      <p:pic>
        <p:nvPicPr>
          <p:cNvPr id="3" name="Picture 2" descr="heuristic evaluation_Page_17.jpg"/>
          <p:cNvPicPr>
            <a:picLocks noChangeAspect="1"/>
          </p:cNvPicPr>
          <p:nvPr/>
        </p:nvPicPr>
        <p:blipFill>
          <a:blip r:embed="rId3" cstate="print"/>
          <a:stretch>
            <a:fillRect/>
          </a:stretch>
        </p:blipFill>
        <p:spPr>
          <a:xfrm>
            <a:off x="535" y="0"/>
            <a:ext cx="9142929"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16</a:t>
            </a:fld>
            <a:endParaRPr lang="en-US" altLang="en-US"/>
          </a:p>
        </p:txBody>
      </p:sp>
      <p:pic>
        <p:nvPicPr>
          <p:cNvPr id="3" name="Picture 2" descr="heuristic evaluation_Page_18.jpg"/>
          <p:cNvPicPr>
            <a:picLocks noChangeAspect="1"/>
          </p:cNvPicPr>
          <p:nvPr/>
        </p:nvPicPr>
        <p:blipFill>
          <a:blip r:embed="rId3" cstate="print"/>
          <a:stretch>
            <a:fillRect/>
          </a:stretch>
        </p:blipFill>
        <p:spPr>
          <a:xfrm>
            <a:off x="535" y="0"/>
            <a:ext cx="9142929"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Further Reading on Severity Rating</a:t>
            </a:r>
          </a:p>
        </p:txBody>
      </p:sp>
      <p:sp>
        <p:nvSpPr>
          <p:cNvPr id="4" name="Content Placeholder 3"/>
          <p:cNvSpPr>
            <a:spLocks noGrp="1"/>
          </p:cNvSpPr>
          <p:nvPr>
            <p:ph idx="1"/>
          </p:nvPr>
        </p:nvSpPr>
        <p:spPr/>
        <p:txBody>
          <a:bodyPr/>
          <a:lstStyle/>
          <a:p>
            <a:r>
              <a:rPr lang="en-US" dirty="0">
                <a:solidFill>
                  <a:schemeClr val="bg1"/>
                </a:solidFill>
              </a:rPr>
              <a:t>http://www.nngroup.com/articles/how-to-rate-the-severity-of-usability-problems/</a:t>
            </a:r>
          </a:p>
        </p:txBody>
      </p:sp>
      <p:sp>
        <p:nvSpPr>
          <p:cNvPr id="2" name="Slide Number Placeholder 1"/>
          <p:cNvSpPr>
            <a:spLocks noGrp="1"/>
          </p:cNvSpPr>
          <p:nvPr>
            <p:ph type="sldNum" sz="quarter" idx="12"/>
          </p:nvPr>
        </p:nvSpPr>
        <p:spPr/>
        <p:txBody>
          <a:bodyPr/>
          <a:lstStyle/>
          <a:p>
            <a:fld id="{B9C3E26E-B205-413C-82FB-4F2147B9510E}" type="slidenum">
              <a:rPr lang="en-US" altLang="en-US" smtClean="0"/>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18</a:t>
            </a:fld>
            <a:endParaRPr lang="en-US" altLang="en-US"/>
          </a:p>
        </p:txBody>
      </p:sp>
      <p:pic>
        <p:nvPicPr>
          <p:cNvPr id="3" name="Picture 2" descr="heuristic evaluation_Page_19.jpg"/>
          <p:cNvPicPr>
            <a:picLocks noChangeAspect="1"/>
          </p:cNvPicPr>
          <p:nvPr/>
        </p:nvPicPr>
        <p:blipFill>
          <a:blip r:embed="rId2" cstate="print"/>
          <a:stretch>
            <a:fillRect/>
          </a:stretch>
        </p:blipFill>
        <p:spPr>
          <a:xfrm>
            <a:off x="535" y="0"/>
            <a:ext cx="9142929"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The heuristics</a:t>
            </a:r>
          </a:p>
        </p:txBody>
      </p:sp>
      <p:sp>
        <p:nvSpPr>
          <p:cNvPr id="4" name="Text Placeholder 3"/>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9C3E26E-B205-413C-82FB-4F2147B9510E}" type="slidenum">
              <a:rPr lang="en-US" altLang="en-US" smtClean="0"/>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Review</a:t>
            </a:r>
            <a:endParaRPr lang="en-US" dirty="0">
              <a:solidFill>
                <a:schemeClr val="bg1"/>
              </a:solidFill>
            </a:endParaRPr>
          </a:p>
        </p:txBody>
      </p:sp>
      <p:sp>
        <p:nvSpPr>
          <p:cNvPr id="3" name="Content Placeholder 2"/>
          <p:cNvSpPr>
            <a:spLocks noGrp="1"/>
          </p:cNvSpPr>
          <p:nvPr>
            <p:ph idx="1"/>
          </p:nvPr>
        </p:nvSpPr>
        <p:spPr/>
        <p:txBody>
          <a:bodyPr/>
          <a:lstStyle/>
          <a:p>
            <a:r>
              <a:rPr lang="en-GB" dirty="0">
                <a:solidFill>
                  <a:schemeClr val="bg1"/>
                </a:solidFill>
              </a:rPr>
              <a:t>Any question from previous lecture?</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14B0839D-5BD6-436D-86AD-F16351A7C5B9}" type="slidenum">
              <a:rPr lang="en-US" altLang="en-US" smtClean="0"/>
              <a:pPr/>
              <a:t>2</a:t>
            </a:fld>
            <a:endParaRPr lang="en-US" altLang="en-US"/>
          </a:p>
        </p:txBody>
      </p:sp>
    </p:spTree>
    <p:extLst>
      <p:ext uri="{BB962C8B-B14F-4D97-AF65-F5344CB8AC3E}">
        <p14:creationId xmlns:p14="http://schemas.microsoft.com/office/powerpoint/2010/main" val="2708075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7243AE-1860-4C41-A454-0C6E739BE278}" type="slidenum">
              <a:rPr lang="en-US" altLang="en-US" smtClean="0"/>
              <a:pPr/>
              <a:t>20</a:t>
            </a:fld>
            <a:endParaRPr lang="en-US" altLang="en-US"/>
          </a:p>
        </p:txBody>
      </p:sp>
      <p:pic>
        <p:nvPicPr>
          <p:cNvPr id="5" name="Picture 4" descr="heuristic evaluation_Page_08.jpg"/>
          <p:cNvPicPr>
            <a:picLocks noChangeAspect="1"/>
          </p:cNvPicPr>
          <p:nvPr/>
        </p:nvPicPr>
        <p:blipFill>
          <a:blip r:embed="rId3" cstate="print"/>
          <a:stretch>
            <a:fillRect/>
          </a:stretch>
        </p:blipFill>
        <p:spPr>
          <a:xfrm>
            <a:off x="535" y="0"/>
            <a:ext cx="9142929"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21</a:t>
            </a:fld>
            <a:endParaRPr lang="en-US" altLang="en-US"/>
          </a:p>
        </p:txBody>
      </p:sp>
      <p:pic>
        <p:nvPicPr>
          <p:cNvPr id="3" name="Picture 2" descr="heuristic evaluation_Page_22.jpg"/>
          <p:cNvPicPr>
            <a:picLocks noChangeAspect="1"/>
          </p:cNvPicPr>
          <p:nvPr/>
        </p:nvPicPr>
        <p:blipFill>
          <a:blip r:embed="rId3" cstate="print"/>
          <a:stretch>
            <a:fillRect/>
          </a:stretch>
        </p:blipFill>
        <p:spPr>
          <a:xfrm>
            <a:off x="535" y="0"/>
            <a:ext cx="9142929"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22</a:t>
            </a:fld>
            <a:endParaRPr lang="en-US" altLang="en-US"/>
          </a:p>
        </p:txBody>
      </p:sp>
      <p:pic>
        <p:nvPicPr>
          <p:cNvPr id="3" name="Picture 2" descr="heuristic evaluation_Page_23.jpg"/>
          <p:cNvPicPr>
            <a:picLocks noChangeAspect="1"/>
          </p:cNvPicPr>
          <p:nvPr/>
        </p:nvPicPr>
        <p:blipFill>
          <a:blip r:embed="rId2" cstate="print"/>
          <a:stretch>
            <a:fillRect/>
          </a:stretch>
        </p:blipFill>
        <p:spPr>
          <a:xfrm>
            <a:off x="535" y="0"/>
            <a:ext cx="9142929"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23</a:t>
            </a:fld>
            <a:endParaRPr lang="en-US" altLang="en-US"/>
          </a:p>
        </p:txBody>
      </p:sp>
      <p:pic>
        <p:nvPicPr>
          <p:cNvPr id="3" name="Picture 2" descr="heuristic evaluation_Page_24.jpg"/>
          <p:cNvPicPr>
            <a:picLocks noChangeAspect="1"/>
          </p:cNvPicPr>
          <p:nvPr/>
        </p:nvPicPr>
        <p:blipFill>
          <a:blip r:embed="rId2" cstate="print"/>
          <a:stretch>
            <a:fillRect/>
          </a:stretch>
        </p:blipFill>
        <p:spPr>
          <a:xfrm>
            <a:off x="535" y="0"/>
            <a:ext cx="9142929"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24</a:t>
            </a:fld>
            <a:endParaRPr lang="en-US" altLang="en-US"/>
          </a:p>
        </p:txBody>
      </p:sp>
      <p:pic>
        <p:nvPicPr>
          <p:cNvPr id="3" name="Picture 2" descr="heuristic evaluation_Page_25.jpg"/>
          <p:cNvPicPr>
            <a:picLocks noChangeAspect="1"/>
          </p:cNvPicPr>
          <p:nvPr/>
        </p:nvPicPr>
        <p:blipFill>
          <a:blip r:embed="rId2" cstate="print"/>
          <a:stretch>
            <a:fillRect/>
          </a:stretch>
        </p:blipFill>
        <p:spPr>
          <a:xfrm>
            <a:off x="77271" y="76200"/>
            <a:ext cx="9142929"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25</a:t>
            </a:fld>
            <a:endParaRPr lang="en-US" altLang="en-US"/>
          </a:p>
        </p:txBody>
      </p:sp>
      <p:pic>
        <p:nvPicPr>
          <p:cNvPr id="3" name="Picture 2" descr="heuristic evaluation_Page_26.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26</a:t>
            </a:fld>
            <a:endParaRPr lang="en-US" altLang="en-US"/>
          </a:p>
        </p:txBody>
      </p:sp>
      <p:pic>
        <p:nvPicPr>
          <p:cNvPr id="3" name="Picture 2" descr="heuristic evaluation_Page_27.jpg"/>
          <p:cNvPicPr>
            <a:picLocks noChangeAspect="1"/>
          </p:cNvPicPr>
          <p:nvPr/>
        </p:nvPicPr>
        <p:blipFill>
          <a:blip r:embed="rId2" cstate="print"/>
          <a:stretch>
            <a:fillRect/>
          </a:stretch>
        </p:blipFill>
        <p:spPr>
          <a:xfrm>
            <a:off x="535" y="0"/>
            <a:ext cx="9142929"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27</a:t>
            </a:fld>
            <a:endParaRPr lang="en-US" altLang="en-US"/>
          </a:p>
        </p:txBody>
      </p:sp>
      <p:pic>
        <p:nvPicPr>
          <p:cNvPr id="3" name="Picture 2" descr="heuristic evaluation_Page_28.jpg"/>
          <p:cNvPicPr>
            <a:picLocks noChangeAspect="1"/>
          </p:cNvPicPr>
          <p:nvPr/>
        </p:nvPicPr>
        <p:blipFill>
          <a:blip r:embed="rId2" cstate="print"/>
          <a:stretch>
            <a:fillRect/>
          </a:stretch>
        </p:blipFill>
        <p:spPr>
          <a:xfrm>
            <a:off x="535" y="0"/>
            <a:ext cx="9142929"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28</a:t>
            </a:fld>
            <a:endParaRPr lang="en-US" altLang="en-US"/>
          </a:p>
        </p:txBody>
      </p:sp>
      <p:pic>
        <p:nvPicPr>
          <p:cNvPr id="3" name="Picture 2" descr="heuristic evaluation_Page_29.jpg"/>
          <p:cNvPicPr>
            <a:picLocks noChangeAspect="1"/>
          </p:cNvPicPr>
          <p:nvPr/>
        </p:nvPicPr>
        <p:blipFill>
          <a:blip r:embed="rId3" cstate="print"/>
          <a:stretch>
            <a:fillRect/>
          </a:stretch>
        </p:blipFill>
        <p:spPr>
          <a:xfrm>
            <a:off x="535" y="0"/>
            <a:ext cx="9142929" cy="685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29</a:t>
            </a:fld>
            <a:endParaRPr lang="en-US" altLang="en-US"/>
          </a:p>
        </p:txBody>
      </p:sp>
      <p:pic>
        <p:nvPicPr>
          <p:cNvPr id="3" name="Picture 2" descr="heuristic evaluation_Page_30.jpg"/>
          <p:cNvPicPr>
            <a:picLocks noChangeAspect="1"/>
          </p:cNvPicPr>
          <p:nvPr/>
        </p:nvPicPr>
        <p:blipFill>
          <a:blip r:embed="rId2" cstate="print"/>
          <a:stretch>
            <a:fillRect/>
          </a:stretch>
        </p:blipFill>
        <p:spPr>
          <a:xfrm>
            <a:off x="535" y="0"/>
            <a:ext cx="9142929"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Where Are We?</a:t>
            </a:r>
          </a:p>
        </p:txBody>
      </p:sp>
      <p:sp>
        <p:nvSpPr>
          <p:cNvPr id="3" name="Content Placeholder 2"/>
          <p:cNvSpPr>
            <a:spLocks noGrp="1"/>
          </p:cNvSpPr>
          <p:nvPr>
            <p:ph idx="1"/>
          </p:nvPr>
        </p:nvSpPr>
        <p:spPr/>
        <p:txBody>
          <a:bodyPr/>
          <a:lstStyle/>
          <a:p>
            <a:r>
              <a:rPr lang="en-US" dirty="0">
                <a:solidFill>
                  <a:schemeClr val="bg1"/>
                </a:solidFill>
              </a:rPr>
              <a:t>We talked to  users and understand their problems</a:t>
            </a:r>
          </a:p>
          <a:p>
            <a:r>
              <a:rPr lang="en-US" dirty="0">
                <a:solidFill>
                  <a:schemeClr val="bg1"/>
                </a:solidFill>
              </a:rPr>
              <a:t>We are now designing our prototypes</a:t>
            </a:r>
          </a:p>
          <a:p>
            <a:pPr lvl="1"/>
            <a:r>
              <a:rPr lang="en-US" dirty="0">
                <a:solidFill>
                  <a:schemeClr val="bg1"/>
                </a:solidFill>
              </a:rPr>
              <a:t>Low-Fidelity </a:t>
            </a:r>
            <a:r>
              <a:rPr lang="en-US" dirty="0">
                <a:solidFill>
                  <a:schemeClr val="bg1"/>
                </a:solidFill>
                <a:sym typeface="Wingdings" pitchFamily="2" charset="2"/>
              </a:rPr>
              <a:t>Hi Fidelity</a:t>
            </a:r>
          </a:p>
          <a:p>
            <a:r>
              <a:rPr lang="en-US" dirty="0">
                <a:solidFill>
                  <a:schemeClr val="bg1"/>
                </a:solidFill>
                <a:sym typeface="Wingdings" pitchFamily="2" charset="2"/>
              </a:rPr>
              <a:t>We need to know which idea is good and which is bad</a:t>
            </a:r>
          </a:p>
          <a:p>
            <a:pPr lvl="1"/>
            <a:r>
              <a:rPr lang="en-US" dirty="0">
                <a:solidFill>
                  <a:schemeClr val="bg1"/>
                </a:solidFill>
                <a:sym typeface="Wingdings" pitchFamily="2" charset="2"/>
              </a:rPr>
              <a:t>Many ways for that</a:t>
            </a:r>
          </a:p>
          <a:p>
            <a:pPr lvl="1">
              <a:buNone/>
            </a:pPr>
            <a:endParaRPr lang="en-US" dirty="0">
              <a:solidFill>
                <a:schemeClr val="bg1"/>
              </a:solidFill>
            </a:endParaRPr>
          </a:p>
        </p:txBody>
      </p:sp>
      <p:sp>
        <p:nvSpPr>
          <p:cNvPr id="4" name="Slide Number Placeholder 3"/>
          <p:cNvSpPr>
            <a:spLocks noGrp="1"/>
          </p:cNvSpPr>
          <p:nvPr>
            <p:ph type="sldNum" sz="quarter" idx="12"/>
          </p:nvPr>
        </p:nvSpPr>
        <p:spPr/>
        <p:txBody>
          <a:bodyPr/>
          <a:lstStyle/>
          <a:p>
            <a:fld id="{14B0839D-5BD6-436D-86AD-F16351A7C5B9}" type="slidenum">
              <a:rPr lang="en-US" altLang="en-US" smtClean="0">
                <a:solidFill>
                  <a:schemeClr val="bg1"/>
                </a:solidFill>
              </a:rPr>
              <a:pPr/>
              <a:t>3</a:t>
            </a:fld>
            <a:endParaRPr lang="en-US" altLang="en-US">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30</a:t>
            </a:fld>
            <a:endParaRPr lang="en-US" altLang="en-US"/>
          </a:p>
        </p:txBody>
      </p:sp>
      <p:pic>
        <p:nvPicPr>
          <p:cNvPr id="3" name="Picture 2" descr="heuristic evaluation_Page_31.jpg"/>
          <p:cNvPicPr>
            <a:picLocks noChangeAspect="1"/>
          </p:cNvPicPr>
          <p:nvPr/>
        </p:nvPicPr>
        <p:blipFill>
          <a:blip r:embed="rId3" cstate="print"/>
          <a:stretch>
            <a:fillRect/>
          </a:stretch>
        </p:blipFill>
        <p:spPr>
          <a:xfrm>
            <a:off x="535" y="0"/>
            <a:ext cx="9142929"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719640" y="3301920"/>
              <a:ext cx="2032200" cy="1072800"/>
            </p14:xfrm>
          </p:contentPart>
        </mc:Choice>
        <mc:Fallback>
          <p:pic>
            <p:nvPicPr>
              <p:cNvPr id="4" name="Ink 3"/>
              <p:cNvPicPr/>
              <p:nvPr/>
            </p:nvPicPr>
            <p:blipFill>
              <a:blip r:embed="rId5"/>
              <a:stretch>
                <a:fillRect/>
              </a:stretch>
            </p:blipFill>
            <p:spPr>
              <a:xfrm>
                <a:off x="710280" y="3292560"/>
                <a:ext cx="2050920" cy="1091520"/>
              </a:xfrm>
              <a:prstGeom prst="rect">
                <a:avLst/>
              </a:prstGeom>
            </p:spPr>
          </p:pic>
        </mc:Fallback>
      </mc:AlternateContent>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31</a:t>
            </a:fld>
            <a:endParaRPr lang="en-US" altLang="en-US"/>
          </a:p>
        </p:txBody>
      </p:sp>
      <p:pic>
        <p:nvPicPr>
          <p:cNvPr id="3" name="Picture 2" descr="heuristic evaluation_Page_32.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32</a:t>
            </a:fld>
            <a:endParaRPr lang="en-US" altLang="en-US"/>
          </a:p>
        </p:txBody>
      </p:sp>
      <p:pic>
        <p:nvPicPr>
          <p:cNvPr id="3" name="Picture 2" descr="heuristic evaluation_Page_33.jpg"/>
          <p:cNvPicPr>
            <a:picLocks noChangeAspect="1"/>
          </p:cNvPicPr>
          <p:nvPr/>
        </p:nvPicPr>
        <p:blipFill>
          <a:blip r:embed="rId3" cstate="print"/>
          <a:stretch>
            <a:fillRect/>
          </a:stretch>
        </p:blipFill>
        <p:spPr>
          <a:xfrm>
            <a:off x="535" y="0"/>
            <a:ext cx="9142929"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3979440" y="4557600"/>
              <a:ext cx="360" cy="360"/>
            </p14:xfrm>
          </p:contentPart>
        </mc:Choice>
        <mc:Fallback>
          <p:pic>
            <p:nvPicPr>
              <p:cNvPr id="4" name="Ink 3"/>
              <p:cNvPicPr/>
              <p:nvPr/>
            </p:nvPicPr>
            <p:blipFill>
              <a:blip r:embed="rId5"/>
              <a:stretch>
                <a:fillRect/>
              </a:stretch>
            </p:blipFill>
            <p:spPr>
              <a:xfrm>
                <a:off x="3970080" y="4548240"/>
                <a:ext cx="19080" cy="19080"/>
              </a:xfrm>
              <a:prstGeom prst="rect">
                <a:avLst/>
              </a:prstGeom>
            </p:spPr>
          </p:pic>
        </mc:Fallback>
      </mc:AlternateContent>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33</a:t>
            </a:fld>
            <a:endParaRPr lang="en-US" altLang="en-US"/>
          </a:p>
        </p:txBody>
      </p:sp>
      <p:pic>
        <p:nvPicPr>
          <p:cNvPr id="4" name="Picture 3" descr="heuristic evaluation_Page_35.jpg"/>
          <p:cNvPicPr>
            <a:picLocks noChangeAspect="1"/>
          </p:cNvPicPr>
          <p:nvPr/>
        </p:nvPicPr>
        <p:blipFill>
          <a:blip r:embed="rId3" cstate="print"/>
          <a:stretch>
            <a:fillRect/>
          </a:stretch>
        </p:blipFill>
        <p:spPr>
          <a:xfrm>
            <a:off x="535" y="0"/>
            <a:ext cx="9142929" cy="6858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34</a:t>
            </a:fld>
            <a:endParaRPr lang="en-US" altLang="en-US"/>
          </a:p>
        </p:txBody>
      </p:sp>
      <p:pic>
        <p:nvPicPr>
          <p:cNvPr id="3" name="Picture 2" descr="heuristic evaluation_Page_36.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35</a:t>
            </a:fld>
            <a:endParaRPr lang="en-US" altLang="en-US"/>
          </a:p>
        </p:txBody>
      </p:sp>
      <p:pic>
        <p:nvPicPr>
          <p:cNvPr id="3" name="Picture 2" descr="heuristic evaluation_Page_37.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36</a:t>
            </a:fld>
            <a:endParaRPr lang="en-US" altLang="en-US"/>
          </a:p>
        </p:txBody>
      </p:sp>
      <p:pic>
        <p:nvPicPr>
          <p:cNvPr id="3" name="Picture 2" descr="heuristic evaluation_Page_38.jpg"/>
          <p:cNvPicPr>
            <a:picLocks noChangeAspect="1"/>
          </p:cNvPicPr>
          <p:nvPr/>
        </p:nvPicPr>
        <p:blipFill>
          <a:blip r:embed="rId3" cstate="print"/>
          <a:stretch>
            <a:fillRect/>
          </a:stretch>
        </p:blipFill>
        <p:spPr>
          <a:xfrm>
            <a:off x="535" y="0"/>
            <a:ext cx="9142929" cy="6858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37</a:t>
            </a:fld>
            <a:endParaRPr lang="en-US" altLang="en-US"/>
          </a:p>
        </p:txBody>
      </p:sp>
      <p:pic>
        <p:nvPicPr>
          <p:cNvPr id="3" name="Picture 2" descr="heuristic evaluation_Page_39.jpg"/>
          <p:cNvPicPr>
            <a:picLocks noChangeAspect="1"/>
          </p:cNvPicPr>
          <p:nvPr/>
        </p:nvPicPr>
        <p:blipFill>
          <a:blip r:embed="rId3" cstate="print"/>
          <a:stretch>
            <a:fillRect/>
          </a:stretch>
        </p:blipFill>
        <p:spPr>
          <a:xfrm>
            <a:off x="535" y="0"/>
            <a:ext cx="9142929" cy="6858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38</a:t>
            </a:fld>
            <a:endParaRPr lang="en-US" altLang="en-US"/>
          </a:p>
        </p:txBody>
      </p:sp>
      <p:pic>
        <p:nvPicPr>
          <p:cNvPr id="3" name="Picture 2" descr="heuristic evaluation_Page_42.jpg"/>
          <p:cNvPicPr>
            <a:picLocks noChangeAspect="1"/>
          </p:cNvPicPr>
          <p:nvPr/>
        </p:nvPicPr>
        <p:blipFill>
          <a:blip r:embed="rId3" cstate="print"/>
          <a:stretch>
            <a:fillRect/>
          </a:stretch>
        </p:blipFill>
        <p:spPr>
          <a:xfrm>
            <a:off x="535" y="0"/>
            <a:ext cx="9142929" cy="6858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bg1"/>
                </a:solidFill>
              </a:rPr>
              <a:t>The Keyboards Example</a:t>
            </a:r>
          </a:p>
        </p:txBody>
      </p:sp>
      <p:sp>
        <p:nvSpPr>
          <p:cNvPr id="2" name="Slide Number Placeholder 1"/>
          <p:cNvSpPr>
            <a:spLocks noGrp="1"/>
          </p:cNvSpPr>
          <p:nvPr>
            <p:ph type="sldNum" sz="quarter" idx="12"/>
          </p:nvPr>
        </p:nvSpPr>
        <p:spPr/>
        <p:txBody>
          <a:bodyPr/>
          <a:lstStyle/>
          <a:p>
            <a:fld id="{B9C3E26E-B205-413C-82FB-4F2147B9510E}" type="slidenum">
              <a:rPr lang="en-US" altLang="en-US" smtClean="0"/>
              <a:pPr/>
              <a:t>39</a:t>
            </a:fld>
            <a:endParaRPr lang="en-US" altLang="en-US"/>
          </a:p>
        </p:txBody>
      </p:sp>
      <p:pic>
        <p:nvPicPr>
          <p:cNvPr id="45058" name="Picture 2" descr="http://pocketnow.com/wp-content/uploads/2013/04/qwerty.jpg"/>
          <p:cNvPicPr>
            <a:picLocks noChangeAspect="1" noChangeArrowheads="1"/>
          </p:cNvPicPr>
          <p:nvPr/>
        </p:nvPicPr>
        <p:blipFill>
          <a:blip r:embed="rId3"/>
          <a:srcRect/>
          <a:stretch>
            <a:fillRect/>
          </a:stretch>
        </p:blipFill>
        <p:spPr bwMode="auto">
          <a:xfrm>
            <a:off x="1295400" y="1371601"/>
            <a:ext cx="5562600" cy="1981199"/>
          </a:xfrm>
          <a:prstGeom prst="rect">
            <a:avLst/>
          </a:prstGeom>
          <a:noFill/>
        </p:spPr>
      </p:pic>
      <p:pic>
        <p:nvPicPr>
          <p:cNvPr id="45060" name="Picture 4" descr="http://www.thisistrue.com/images/dvorak.png"/>
          <p:cNvPicPr>
            <a:picLocks noChangeAspect="1" noChangeArrowheads="1"/>
          </p:cNvPicPr>
          <p:nvPr/>
        </p:nvPicPr>
        <p:blipFill>
          <a:blip r:embed="rId4"/>
          <a:srcRect/>
          <a:stretch>
            <a:fillRect/>
          </a:stretch>
        </p:blipFill>
        <p:spPr bwMode="auto">
          <a:xfrm>
            <a:off x="1905000" y="3810000"/>
            <a:ext cx="4762500" cy="1885950"/>
          </a:xfrm>
          <a:prstGeom prst="rect">
            <a:avLst/>
          </a:prstGeom>
          <a:noFill/>
        </p:spPr>
      </p:pic>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3993480" y="5009400"/>
              <a:ext cx="508320" cy="437760"/>
            </p14:xfrm>
          </p:contentPart>
        </mc:Choice>
        <mc:Fallback>
          <p:pic>
            <p:nvPicPr>
              <p:cNvPr id="3" name="Ink 2"/>
              <p:cNvPicPr/>
              <p:nvPr/>
            </p:nvPicPr>
            <p:blipFill>
              <a:blip r:embed="rId6"/>
              <a:stretch>
                <a:fillRect/>
              </a:stretch>
            </p:blipFill>
            <p:spPr>
              <a:xfrm>
                <a:off x="3984120" y="5000040"/>
                <a:ext cx="527040" cy="456480"/>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B0839D-5BD6-436D-86AD-F16351A7C5B9}" type="slidenum">
              <a:rPr lang="en-US" altLang="en-US" smtClean="0"/>
              <a:pPr/>
              <a:t>4</a:t>
            </a:fld>
            <a:endParaRPr lang="en-US" altLang="en-US"/>
          </a:p>
        </p:txBody>
      </p:sp>
      <p:pic>
        <p:nvPicPr>
          <p:cNvPr id="5" name="Picture 4" descr="heuristic evaluation_Page_04.jpg"/>
          <p:cNvPicPr>
            <a:picLocks noChangeAspect="1"/>
          </p:cNvPicPr>
          <p:nvPr/>
        </p:nvPicPr>
        <p:blipFill>
          <a:blip r:embed="rId2" cstate="print"/>
          <a:stretch>
            <a:fillRect/>
          </a:stretch>
        </p:blipFill>
        <p:spPr>
          <a:xfrm>
            <a:off x="535" y="0"/>
            <a:ext cx="9142929" cy="6858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40</a:t>
            </a:fld>
            <a:endParaRPr lang="en-US" altLang="en-US"/>
          </a:p>
        </p:txBody>
      </p:sp>
      <p:pic>
        <p:nvPicPr>
          <p:cNvPr id="3" name="Picture 2" descr="heuristic evaluation_Page_44.jpg"/>
          <p:cNvPicPr>
            <a:picLocks noChangeAspect="1"/>
          </p:cNvPicPr>
          <p:nvPr/>
        </p:nvPicPr>
        <p:blipFill>
          <a:blip r:embed="rId3" cstate="print"/>
          <a:stretch>
            <a:fillRect/>
          </a:stretch>
        </p:blipFill>
        <p:spPr>
          <a:xfrm>
            <a:off x="535" y="0"/>
            <a:ext cx="9142929" cy="6858000"/>
          </a:xfrm>
          <a:prstGeom prst="rect">
            <a:avLst/>
          </a:prstGeom>
        </p:spPr>
      </p:pic>
      <p:pic>
        <p:nvPicPr>
          <p:cNvPr id="4" name="Picture 3" descr="heuristic evaluation_Page_44.jpg"/>
          <p:cNvPicPr>
            <a:picLocks noChangeAspect="1"/>
          </p:cNvPicPr>
          <p:nvPr/>
        </p:nvPicPr>
        <p:blipFill>
          <a:blip r:embed="rId3" cstate="print"/>
          <a:stretch>
            <a:fillRect/>
          </a:stretch>
        </p:blipFill>
        <p:spPr>
          <a:xfrm>
            <a:off x="0" y="0"/>
            <a:ext cx="9142929"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2864520" y="4007520"/>
              <a:ext cx="240120" cy="395280"/>
            </p14:xfrm>
          </p:contentPart>
        </mc:Choice>
        <mc:Fallback>
          <p:pic>
            <p:nvPicPr>
              <p:cNvPr id="5" name="Ink 4"/>
              <p:cNvPicPr/>
              <p:nvPr/>
            </p:nvPicPr>
            <p:blipFill>
              <a:blip r:embed="rId5"/>
              <a:stretch>
                <a:fillRect/>
              </a:stretch>
            </p:blipFill>
            <p:spPr>
              <a:xfrm>
                <a:off x="2855160" y="3998160"/>
                <a:ext cx="258840" cy="414000"/>
              </a:xfrm>
              <a:prstGeom prst="rect">
                <a:avLst/>
              </a:prstGeom>
            </p:spPr>
          </p:pic>
        </mc:Fallback>
      </mc:AlternateContent>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Example of Unclear Choices</a:t>
            </a:r>
          </a:p>
        </p:txBody>
      </p:sp>
      <p:sp>
        <p:nvSpPr>
          <p:cNvPr id="2" name="Slide Number Placeholder 1"/>
          <p:cNvSpPr>
            <a:spLocks noGrp="1"/>
          </p:cNvSpPr>
          <p:nvPr>
            <p:ph type="sldNum" sz="quarter" idx="12"/>
          </p:nvPr>
        </p:nvSpPr>
        <p:spPr/>
        <p:txBody>
          <a:bodyPr/>
          <a:lstStyle/>
          <a:p>
            <a:fld id="{B9C3E26E-B205-413C-82FB-4F2147B9510E}" type="slidenum">
              <a:rPr lang="en-US" altLang="en-US" smtClean="0"/>
              <a:pPr/>
              <a:t>41</a:t>
            </a:fld>
            <a:endParaRPr lang="en-US" altLang="en-US"/>
          </a:p>
        </p:txBody>
      </p:sp>
      <p:pic>
        <p:nvPicPr>
          <p:cNvPr id="113666" name="Picture 2" descr="http://i44.tinypic.com/10n5ekp.jpg"/>
          <p:cNvPicPr>
            <a:picLocks noChangeAspect="1" noChangeArrowheads="1"/>
          </p:cNvPicPr>
          <p:nvPr/>
        </p:nvPicPr>
        <p:blipFill>
          <a:blip r:embed="rId3"/>
          <a:srcRect/>
          <a:stretch>
            <a:fillRect/>
          </a:stretch>
        </p:blipFill>
        <p:spPr bwMode="auto">
          <a:xfrm>
            <a:off x="2057400" y="1905000"/>
            <a:ext cx="6284651" cy="35052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42</a:t>
            </a:fld>
            <a:endParaRPr lang="en-US" altLang="en-US"/>
          </a:p>
        </p:txBody>
      </p:sp>
      <p:pic>
        <p:nvPicPr>
          <p:cNvPr id="3" name="Picture 2" descr="heuristic evaluation_Page_45.jpg"/>
          <p:cNvPicPr>
            <a:picLocks noChangeAspect="1"/>
          </p:cNvPicPr>
          <p:nvPr/>
        </p:nvPicPr>
        <p:blipFill>
          <a:blip r:embed="rId3" cstate="print"/>
          <a:stretch>
            <a:fillRect/>
          </a:stretch>
        </p:blipFill>
        <p:spPr>
          <a:xfrm>
            <a:off x="535" y="0"/>
            <a:ext cx="9142929" cy="68580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43</a:t>
            </a:fld>
            <a:endParaRPr lang="en-US" altLang="en-US"/>
          </a:p>
        </p:txBody>
      </p:sp>
      <p:pic>
        <p:nvPicPr>
          <p:cNvPr id="3" name="Picture 2" descr="heuristic evaluation_Page_46.jpg"/>
          <p:cNvPicPr>
            <a:picLocks noChangeAspect="1"/>
          </p:cNvPicPr>
          <p:nvPr/>
        </p:nvPicPr>
        <p:blipFill>
          <a:blip r:embed="rId2" cstate="print"/>
          <a:stretch>
            <a:fillRect/>
          </a:stretch>
        </p:blipFill>
        <p:spPr>
          <a:xfrm>
            <a:off x="535" y="0"/>
            <a:ext cx="9142929" cy="68580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44</a:t>
            </a:fld>
            <a:endParaRPr lang="en-US" altLang="en-US"/>
          </a:p>
        </p:txBody>
      </p:sp>
      <p:pic>
        <p:nvPicPr>
          <p:cNvPr id="3" name="Picture 2" descr="heuristic evaluation_Page_48.jpg"/>
          <p:cNvPicPr>
            <a:picLocks noChangeAspect="1"/>
          </p:cNvPicPr>
          <p:nvPr/>
        </p:nvPicPr>
        <p:blipFill>
          <a:blip r:embed="rId2" cstate="print"/>
          <a:stretch>
            <a:fillRect/>
          </a:stretch>
        </p:blipFill>
        <p:spPr>
          <a:xfrm>
            <a:off x="535" y="0"/>
            <a:ext cx="9142929" cy="68580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45</a:t>
            </a:fld>
            <a:endParaRPr lang="en-US" altLang="en-US"/>
          </a:p>
        </p:txBody>
      </p:sp>
      <p:pic>
        <p:nvPicPr>
          <p:cNvPr id="3" name="Picture 2" descr="heuristic evaluation_Page_49.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46</a:t>
            </a:fld>
            <a:endParaRPr lang="en-US" altLang="en-US"/>
          </a:p>
        </p:txBody>
      </p:sp>
      <p:pic>
        <p:nvPicPr>
          <p:cNvPr id="3" name="Picture 2" descr="heuristic evaluation_Page_50.jpg"/>
          <p:cNvPicPr>
            <a:picLocks noChangeAspect="1"/>
          </p:cNvPicPr>
          <p:nvPr/>
        </p:nvPicPr>
        <p:blipFill>
          <a:blip r:embed="rId3" cstate="print"/>
          <a:stretch>
            <a:fillRect/>
          </a:stretch>
        </p:blipFill>
        <p:spPr>
          <a:xfrm>
            <a:off x="0" y="0"/>
            <a:ext cx="9144000"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4769640" y="1283760"/>
              <a:ext cx="1355040" cy="1341000"/>
            </p14:xfrm>
          </p:contentPart>
        </mc:Choice>
        <mc:Fallback>
          <p:pic>
            <p:nvPicPr>
              <p:cNvPr id="4" name="Ink 3"/>
              <p:cNvPicPr/>
              <p:nvPr/>
            </p:nvPicPr>
            <p:blipFill>
              <a:blip r:embed="rId5"/>
              <a:stretch>
                <a:fillRect/>
              </a:stretch>
            </p:blipFill>
            <p:spPr>
              <a:xfrm>
                <a:off x="4760280" y="1274400"/>
                <a:ext cx="1373760" cy="1359720"/>
              </a:xfrm>
              <a:prstGeom prst="rect">
                <a:avLst/>
              </a:prstGeom>
            </p:spPr>
          </p:pic>
        </mc:Fallback>
      </mc:AlternateContent>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47</a:t>
            </a:fld>
            <a:endParaRPr lang="en-US" altLang="en-US"/>
          </a:p>
        </p:txBody>
      </p:sp>
      <p:pic>
        <p:nvPicPr>
          <p:cNvPr id="3" name="Picture 2" descr="heuristic evaluation_Page_51.jpg"/>
          <p:cNvPicPr>
            <a:picLocks noChangeAspect="1"/>
          </p:cNvPicPr>
          <p:nvPr/>
        </p:nvPicPr>
        <p:blipFill>
          <a:blip r:embed="rId3" cstate="print"/>
          <a:stretch>
            <a:fillRect/>
          </a:stretch>
        </p:blipFill>
        <p:spPr>
          <a:xfrm>
            <a:off x="535" y="0"/>
            <a:ext cx="9142929" cy="68580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48</a:t>
            </a:fld>
            <a:endParaRPr lang="en-US" altLang="en-US"/>
          </a:p>
        </p:txBody>
      </p:sp>
      <p:pic>
        <p:nvPicPr>
          <p:cNvPr id="2050" name="Picture 2" descr="http://media.carddit.com/a/tsFp2zqgf.jpg"/>
          <p:cNvPicPr>
            <a:picLocks noChangeAspect="1" noChangeArrowheads="1"/>
          </p:cNvPicPr>
          <p:nvPr/>
        </p:nvPicPr>
        <p:blipFill>
          <a:blip r:embed="rId2" cstate="print"/>
          <a:srcRect/>
          <a:stretch>
            <a:fillRect/>
          </a:stretch>
        </p:blipFill>
        <p:spPr bwMode="auto">
          <a:xfrm>
            <a:off x="1752600" y="152400"/>
            <a:ext cx="6172200" cy="6172200"/>
          </a:xfrm>
          <a:prstGeom prst="rect">
            <a:avLst/>
          </a:prstGeom>
          <a:noFill/>
        </p:spPr>
      </p:pic>
      <p:sp>
        <p:nvSpPr>
          <p:cNvPr id="3" name="32-Point Star 2"/>
          <p:cNvSpPr/>
          <p:nvPr/>
        </p:nvSpPr>
        <p:spPr>
          <a:xfrm rot="20601597">
            <a:off x="5682916" y="3206416"/>
            <a:ext cx="2205789" cy="2460625"/>
          </a:xfrm>
          <a:prstGeom prst="star32">
            <a:avLst>
              <a:gd name="adj" fmla="val 4621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sz="1500" dirty="0">
                <a:solidFill>
                  <a:srgbClr val="FF0000"/>
                </a:solidFill>
                <a:latin typeface="Arial" charset="0"/>
              </a:rPr>
              <a:t>Minimize the user's memory load by making objects, actions, and options visible. </a:t>
            </a:r>
            <a:endParaRPr lang="en-US" sz="1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49</a:t>
            </a:fld>
            <a:endParaRPr lang="en-US" altLang="en-US"/>
          </a:p>
        </p:txBody>
      </p:sp>
      <p:pic>
        <p:nvPicPr>
          <p:cNvPr id="136194" name="Picture 2" descr="https://c2.staticflickr.com/2/1273/541330815_0e802e3a48.jpg"/>
          <p:cNvPicPr>
            <a:picLocks noChangeAspect="1" noChangeArrowheads="1"/>
          </p:cNvPicPr>
          <p:nvPr/>
        </p:nvPicPr>
        <p:blipFill>
          <a:blip r:embed="rId2" cstate="print"/>
          <a:srcRect/>
          <a:stretch>
            <a:fillRect/>
          </a:stretch>
        </p:blipFill>
        <p:spPr bwMode="auto">
          <a:xfrm>
            <a:off x="1981200" y="838200"/>
            <a:ext cx="4572000" cy="526814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Heuristic Evaluation</a:t>
            </a:r>
          </a:p>
        </p:txBody>
      </p:sp>
      <p:sp>
        <p:nvSpPr>
          <p:cNvPr id="4" name="Text Placeholder 3"/>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9C3E26E-B205-413C-82FB-4F2147B9510E}" type="slidenum">
              <a:rPr lang="en-US" altLang="en-US" smtClean="0"/>
              <a:pPr/>
              <a:t>5</a:t>
            </a:fld>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50</a:t>
            </a:fld>
            <a:endParaRPr lang="en-US" altLang="en-US"/>
          </a:p>
        </p:txBody>
      </p:sp>
      <p:pic>
        <p:nvPicPr>
          <p:cNvPr id="3" name="Picture 2" descr="heuristic evaluation_Page_5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51</a:t>
            </a:fld>
            <a:endParaRPr lang="en-US" altLang="en-US"/>
          </a:p>
        </p:txBody>
      </p:sp>
      <p:pic>
        <p:nvPicPr>
          <p:cNvPr id="3" name="Picture 2" descr="heuristic evaluation_Page_54.jpg"/>
          <p:cNvPicPr>
            <a:picLocks noChangeAspect="1"/>
          </p:cNvPicPr>
          <p:nvPr/>
        </p:nvPicPr>
        <p:blipFill>
          <a:blip r:embed="rId3" cstate="print"/>
          <a:stretch>
            <a:fillRect/>
          </a:stretch>
        </p:blipFill>
        <p:spPr>
          <a:xfrm>
            <a:off x="535" y="0"/>
            <a:ext cx="9142929" cy="68580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52</a:t>
            </a:fld>
            <a:endParaRPr lang="en-US" altLang="en-US"/>
          </a:p>
        </p:txBody>
      </p:sp>
      <p:pic>
        <p:nvPicPr>
          <p:cNvPr id="3" name="Picture 2" descr="heuristic evaluation_Page_55.jpg"/>
          <p:cNvPicPr>
            <a:picLocks noChangeAspect="1"/>
          </p:cNvPicPr>
          <p:nvPr/>
        </p:nvPicPr>
        <p:blipFill>
          <a:blip r:embed="rId3" cstate="print"/>
          <a:stretch>
            <a:fillRect/>
          </a:stretch>
        </p:blipFill>
        <p:spPr>
          <a:xfrm>
            <a:off x="535" y="0"/>
            <a:ext cx="9142929" cy="6858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chemeClr val="bg1"/>
                </a:solidFill>
              </a:rPr>
              <a:t>An Interface where a lot of Recall if Required</a:t>
            </a:r>
          </a:p>
        </p:txBody>
      </p:sp>
      <p:sp>
        <p:nvSpPr>
          <p:cNvPr id="2" name="Slide Number Placeholder 1"/>
          <p:cNvSpPr>
            <a:spLocks noGrp="1"/>
          </p:cNvSpPr>
          <p:nvPr>
            <p:ph type="sldNum" sz="quarter" idx="12"/>
          </p:nvPr>
        </p:nvSpPr>
        <p:spPr/>
        <p:txBody>
          <a:bodyPr/>
          <a:lstStyle/>
          <a:p>
            <a:fld id="{B9C3E26E-B205-413C-82FB-4F2147B9510E}" type="slidenum">
              <a:rPr lang="en-US" altLang="en-US" smtClean="0"/>
              <a:pPr/>
              <a:t>53</a:t>
            </a:fld>
            <a:endParaRPr lang="en-US" altLang="en-US"/>
          </a:p>
        </p:txBody>
      </p:sp>
      <p:pic>
        <p:nvPicPr>
          <p:cNvPr id="116739" name="Picture 3"/>
          <p:cNvPicPr>
            <a:picLocks noChangeAspect="1" noChangeArrowheads="1"/>
          </p:cNvPicPr>
          <p:nvPr/>
        </p:nvPicPr>
        <p:blipFill>
          <a:blip r:embed="rId3"/>
          <a:srcRect/>
          <a:stretch>
            <a:fillRect/>
          </a:stretch>
        </p:blipFill>
        <p:spPr bwMode="auto">
          <a:xfrm>
            <a:off x="1724025" y="2557463"/>
            <a:ext cx="5695950" cy="1743075"/>
          </a:xfrm>
          <a:prstGeom prst="rect">
            <a:avLst/>
          </a:prstGeom>
          <a:noFill/>
          <a:ln w="9525">
            <a:noFill/>
            <a:miter lim="800000"/>
            <a:headEnd/>
            <a:tailEnd/>
          </a:ln>
          <a:effectLst/>
        </p:spPr>
      </p:pic>
      <p:pic>
        <p:nvPicPr>
          <p:cNvPr id="116740" name="Picture 4"/>
          <p:cNvPicPr>
            <a:picLocks noChangeAspect="1" noChangeArrowheads="1"/>
          </p:cNvPicPr>
          <p:nvPr/>
        </p:nvPicPr>
        <p:blipFill>
          <a:blip r:embed="rId3"/>
          <a:srcRect/>
          <a:stretch>
            <a:fillRect/>
          </a:stretch>
        </p:blipFill>
        <p:spPr bwMode="auto">
          <a:xfrm>
            <a:off x="1724025" y="2557463"/>
            <a:ext cx="5695950" cy="1743075"/>
          </a:xfrm>
          <a:prstGeom prst="rect">
            <a:avLst/>
          </a:prstGeom>
          <a:noFill/>
          <a:ln w="9525">
            <a:noFill/>
            <a:miter lim="800000"/>
            <a:headEnd/>
            <a:tailEnd/>
          </a:ln>
          <a:effectLst/>
        </p:spPr>
      </p:pic>
      <p:pic>
        <p:nvPicPr>
          <p:cNvPr id="116741" name="Picture 5"/>
          <p:cNvPicPr>
            <a:picLocks noChangeAspect="1" noChangeArrowheads="1"/>
          </p:cNvPicPr>
          <p:nvPr/>
        </p:nvPicPr>
        <p:blipFill>
          <a:blip r:embed="rId3"/>
          <a:srcRect/>
          <a:stretch>
            <a:fillRect/>
          </a:stretch>
        </p:blipFill>
        <p:spPr bwMode="auto">
          <a:xfrm>
            <a:off x="1724025" y="2557463"/>
            <a:ext cx="5695950" cy="1743075"/>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54</a:t>
            </a:fld>
            <a:endParaRPr lang="en-US" altLang="en-US"/>
          </a:p>
        </p:txBody>
      </p:sp>
      <p:pic>
        <p:nvPicPr>
          <p:cNvPr id="3" name="Picture 2" descr="heuristic evaluation_Page_56.jpg"/>
          <p:cNvPicPr>
            <a:picLocks noChangeAspect="1"/>
          </p:cNvPicPr>
          <p:nvPr/>
        </p:nvPicPr>
        <p:blipFill>
          <a:blip r:embed="rId3" cstate="print"/>
          <a:stretch>
            <a:fillRect/>
          </a:stretch>
        </p:blipFill>
        <p:spPr>
          <a:xfrm>
            <a:off x="535" y="0"/>
            <a:ext cx="9142929" cy="68580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55</a:t>
            </a:fld>
            <a:endParaRPr lang="en-US" altLang="en-US"/>
          </a:p>
        </p:txBody>
      </p:sp>
      <p:pic>
        <p:nvPicPr>
          <p:cNvPr id="3" name="Picture 2" descr="heuristic evaluation_Page_57.jpg"/>
          <p:cNvPicPr>
            <a:picLocks noChangeAspect="1"/>
          </p:cNvPicPr>
          <p:nvPr/>
        </p:nvPicPr>
        <p:blipFill>
          <a:blip r:embed="rId2" cstate="print"/>
          <a:stretch>
            <a:fillRect/>
          </a:stretch>
        </p:blipFill>
        <p:spPr>
          <a:xfrm>
            <a:off x="77271" y="0"/>
            <a:ext cx="9142929" cy="68580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56</a:t>
            </a:fld>
            <a:endParaRPr lang="en-US" altLang="en-US"/>
          </a:p>
        </p:txBody>
      </p:sp>
      <p:pic>
        <p:nvPicPr>
          <p:cNvPr id="3" name="Picture 2" descr="heuristic evaluation_Page_59.jpg"/>
          <p:cNvPicPr>
            <a:picLocks noChangeAspect="1"/>
          </p:cNvPicPr>
          <p:nvPr/>
        </p:nvPicPr>
        <p:blipFill>
          <a:blip r:embed="rId3" cstate="print"/>
          <a:stretch>
            <a:fillRect/>
          </a:stretch>
        </p:blipFill>
        <p:spPr>
          <a:xfrm>
            <a:off x="535" y="0"/>
            <a:ext cx="9142929" cy="68580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57</a:t>
            </a:fld>
            <a:endParaRPr lang="en-US" altLang="en-US"/>
          </a:p>
        </p:txBody>
      </p:sp>
      <p:pic>
        <p:nvPicPr>
          <p:cNvPr id="3" name="Picture 2" descr="heuristic evaluation_Page_6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58</a:t>
            </a:fld>
            <a:endParaRPr lang="en-US" altLang="en-US"/>
          </a:p>
        </p:txBody>
      </p:sp>
      <p:pic>
        <p:nvPicPr>
          <p:cNvPr id="3" name="Picture 2" descr="heuristic evaluation_Page_6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59</a:t>
            </a:fld>
            <a:endParaRPr lang="en-US" altLang="en-US"/>
          </a:p>
        </p:txBody>
      </p:sp>
      <p:pic>
        <p:nvPicPr>
          <p:cNvPr id="3" name="Picture 2" descr="heuristic evaluation_Page_6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6</a:t>
            </a:fld>
            <a:endParaRPr lang="en-US" altLang="en-US"/>
          </a:p>
        </p:txBody>
      </p:sp>
      <p:pic>
        <p:nvPicPr>
          <p:cNvPr id="3" name="Picture 2" descr="heuristic evaluation_Page_05.jpg"/>
          <p:cNvPicPr>
            <a:picLocks noChangeAspect="1"/>
          </p:cNvPicPr>
          <p:nvPr/>
        </p:nvPicPr>
        <p:blipFill>
          <a:blip r:embed="rId3" cstate="print"/>
          <a:stretch>
            <a:fillRect/>
          </a:stretch>
        </p:blipFill>
        <p:spPr>
          <a:xfrm>
            <a:off x="535" y="228600"/>
            <a:ext cx="9142929" cy="68580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60</a:t>
            </a:fld>
            <a:endParaRPr lang="en-US" altLang="en-US"/>
          </a:p>
        </p:txBody>
      </p:sp>
      <p:pic>
        <p:nvPicPr>
          <p:cNvPr id="3" name="Picture 2" descr="heuristic evaluation_Page_63.jpg"/>
          <p:cNvPicPr>
            <a:picLocks noChangeAspect="1"/>
          </p:cNvPicPr>
          <p:nvPr/>
        </p:nvPicPr>
        <p:blipFill>
          <a:blip r:embed="rId2" cstate="print"/>
          <a:stretch>
            <a:fillRect/>
          </a:stretch>
        </p:blipFill>
        <p:spPr>
          <a:xfrm>
            <a:off x="535" y="0"/>
            <a:ext cx="9142929" cy="68580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61</a:t>
            </a:fld>
            <a:endParaRPr lang="en-US" altLang="en-US"/>
          </a:p>
        </p:txBody>
      </p:sp>
      <p:pic>
        <p:nvPicPr>
          <p:cNvPr id="3" name="Picture 2" descr="heuristic evaluation_Page_65.jpg"/>
          <p:cNvPicPr>
            <a:picLocks noChangeAspect="1"/>
          </p:cNvPicPr>
          <p:nvPr/>
        </p:nvPicPr>
        <p:blipFill>
          <a:blip r:embed="rId3" cstate="print"/>
          <a:stretch>
            <a:fillRect/>
          </a:stretch>
        </p:blipFill>
        <p:spPr>
          <a:xfrm>
            <a:off x="535" y="0"/>
            <a:ext cx="9142929" cy="68580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62</a:t>
            </a:fld>
            <a:endParaRPr lang="en-US" altLang="en-US"/>
          </a:p>
        </p:txBody>
      </p:sp>
      <p:pic>
        <p:nvPicPr>
          <p:cNvPr id="137220" name="Picture 4" descr="http://upload.wikimedia.org/wikipedia/en/b/b7/Google1998.png"/>
          <p:cNvPicPr>
            <a:picLocks noChangeAspect="1" noChangeArrowheads="1"/>
          </p:cNvPicPr>
          <p:nvPr/>
        </p:nvPicPr>
        <p:blipFill>
          <a:blip r:embed="rId2" cstate="print"/>
          <a:srcRect/>
          <a:stretch>
            <a:fillRect/>
          </a:stretch>
        </p:blipFill>
        <p:spPr bwMode="auto">
          <a:xfrm>
            <a:off x="762000" y="1905000"/>
            <a:ext cx="7429500" cy="413385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63</a:t>
            </a:fld>
            <a:endParaRPr lang="en-US" altLang="en-US"/>
          </a:p>
        </p:txBody>
      </p:sp>
      <p:pic>
        <p:nvPicPr>
          <p:cNvPr id="151554" name="Picture 2" descr="http://battellemedia.com/images/1995.jpg"/>
          <p:cNvPicPr>
            <a:picLocks noChangeAspect="1" noChangeArrowheads="1"/>
          </p:cNvPicPr>
          <p:nvPr/>
        </p:nvPicPr>
        <p:blipFill>
          <a:blip r:embed="rId2" cstate="print"/>
          <a:srcRect/>
          <a:stretch>
            <a:fillRect/>
          </a:stretch>
        </p:blipFill>
        <p:spPr bwMode="auto">
          <a:xfrm>
            <a:off x="1295400" y="457200"/>
            <a:ext cx="6248400" cy="6066628"/>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64</a:t>
            </a:fld>
            <a:endParaRPr lang="en-US" altLang="en-US"/>
          </a:p>
        </p:txBody>
      </p:sp>
      <p:pic>
        <p:nvPicPr>
          <p:cNvPr id="3" name="Picture 2" descr="heuristic evaluation_Page_67.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65</a:t>
            </a:fld>
            <a:endParaRPr lang="en-US" altLang="en-US"/>
          </a:p>
        </p:txBody>
      </p:sp>
      <p:pic>
        <p:nvPicPr>
          <p:cNvPr id="3" name="Picture 2" descr="heuristic evaluation_Page_68.jpg"/>
          <p:cNvPicPr>
            <a:picLocks noChangeAspect="1"/>
          </p:cNvPicPr>
          <p:nvPr/>
        </p:nvPicPr>
        <p:blipFill>
          <a:blip r:embed="rId2" cstate="print"/>
          <a:stretch>
            <a:fillRect/>
          </a:stretch>
        </p:blipFill>
        <p:spPr>
          <a:xfrm>
            <a:off x="535" y="0"/>
            <a:ext cx="9142929" cy="68580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66</a:t>
            </a:fld>
            <a:endParaRPr lang="en-US" altLang="en-US"/>
          </a:p>
        </p:txBody>
      </p:sp>
      <p:pic>
        <p:nvPicPr>
          <p:cNvPr id="3" name="Picture 2" descr="heuristic evaluation_Page_69.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67</a:t>
            </a:fld>
            <a:endParaRPr lang="en-US" altLang="en-US"/>
          </a:p>
        </p:txBody>
      </p:sp>
      <p:pic>
        <p:nvPicPr>
          <p:cNvPr id="3" name="Picture 2" descr="heuristic evaluation_Page_7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68</a:t>
            </a:fld>
            <a:endParaRPr lang="en-US" altLang="en-US"/>
          </a:p>
        </p:txBody>
      </p:sp>
      <p:pic>
        <p:nvPicPr>
          <p:cNvPr id="3" name="Picture 2" descr="heuristic evaluation_Page_73.jpg"/>
          <p:cNvPicPr>
            <a:picLocks noChangeAspect="1"/>
          </p:cNvPicPr>
          <p:nvPr/>
        </p:nvPicPr>
        <p:blipFill>
          <a:blip r:embed="rId3" cstate="print"/>
          <a:stretch>
            <a:fillRect/>
          </a:stretch>
        </p:blipFill>
        <p:spPr>
          <a:xfrm>
            <a:off x="535" y="0"/>
            <a:ext cx="9142929" cy="68580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69</a:t>
            </a:fld>
            <a:endParaRPr lang="en-US" altLang="en-US"/>
          </a:p>
        </p:txBody>
      </p:sp>
      <p:pic>
        <p:nvPicPr>
          <p:cNvPr id="3" name="Picture 2" descr="heuristic evaluation_Page_7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7</a:t>
            </a:fld>
            <a:endParaRPr lang="en-US" altLang="en-US"/>
          </a:p>
        </p:txBody>
      </p:sp>
      <p:pic>
        <p:nvPicPr>
          <p:cNvPr id="3" name="Picture 2" descr="heuristic evaluation_Page_07.jpg"/>
          <p:cNvPicPr>
            <a:picLocks noChangeAspect="1"/>
          </p:cNvPicPr>
          <p:nvPr/>
        </p:nvPicPr>
        <p:blipFill>
          <a:blip r:embed="rId2" cstate="print"/>
          <a:stretch>
            <a:fillRect/>
          </a:stretch>
        </p:blipFill>
        <p:spPr>
          <a:xfrm>
            <a:off x="535" y="0"/>
            <a:ext cx="9142929" cy="68580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70</a:t>
            </a:fld>
            <a:endParaRPr lang="en-US" altLang="en-US"/>
          </a:p>
        </p:txBody>
      </p:sp>
      <p:pic>
        <p:nvPicPr>
          <p:cNvPr id="3" name="Picture 2" descr="heuristic evaluation_Page_7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71</a:t>
            </a:fld>
            <a:endParaRPr lang="en-US" altLang="en-US"/>
          </a:p>
        </p:txBody>
      </p:sp>
      <p:pic>
        <p:nvPicPr>
          <p:cNvPr id="3" name="Picture 2" descr="heuristic evaluation_Page_76.jpg"/>
          <p:cNvPicPr>
            <a:picLocks noChangeAspect="1"/>
          </p:cNvPicPr>
          <p:nvPr/>
        </p:nvPicPr>
        <p:blipFill>
          <a:blip r:embed="rId2" cstate="print"/>
          <a:stretch>
            <a:fillRect/>
          </a:stretch>
        </p:blipFill>
        <p:spPr>
          <a:xfrm>
            <a:off x="535" y="0"/>
            <a:ext cx="9142929" cy="68580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72</a:t>
            </a:fld>
            <a:endParaRPr lang="en-US" altLang="en-US"/>
          </a:p>
        </p:txBody>
      </p:sp>
      <p:pic>
        <p:nvPicPr>
          <p:cNvPr id="3" name="Picture 2" descr="heuristic evaluation_Page_77.jpg"/>
          <p:cNvPicPr>
            <a:picLocks noChangeAspect="1"/>
          </p:cNvPicPr>
          <p:nvPr/>
        </p:nvPicPr>
        <p:blipFill>
          <a:blip r:embed="rId2" cstate="print"/>
          <a:stretch>
            <a:fillRect/>
          </a:stretch>
        </p:blipFill>
        <p:spPr>
          <a:xfrm>
            <a:off x="535" y="0"/>
            <a:ext cx="9142929" cy="68580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73</a:t>
            </a:fld>
            <a:endParaRPr lang="en-US" altLang="en-US"/>
          </a:p>
        </p:txBody>
      </p:sp>
      <p:pic>
        <p:nvPicPr>
          <p:cNvPr id="3" name="Picture 2" descr="heuristic evaluation_Page_78.jpg"/>
          <p:cNvPicPr>
            <a:picLocks noChangeAspect="1"/>
          </p:cNvPicPr>
          <p:nvPr/>
        </p:nvPicPr>
        <p:blipFill>
          <a:blip r:embed="rId2" cstate="print"/>
          <a:stretch>
            <a:fillRect/>
          </a:stretch>
        </p:blipFill>
        <p:spPr>
          <a:xfrm>
            <a:off x="535" y="0"/>
            <a:ext cx="9142929" cy="68580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74</a:t>
            </a:fld>
            <a:endParaRPr lang="en-US" altLang="en-US"/>
          </a:p>
        </p:txBody>
      </p:sp>
      <p:pic>
        <p:nvPicPr>
          <p:cNvPr id="3" name="Picture 2" descr="heuristic evaluation_Page_79.jpg"/>
          <p:cNvPicPr>
            <a:picLocks noChangeAspect="1"/>
          </p:cNvPicPr>
          <p:nvPr/>
        </p:nvPicPr>
        <p:blipFill>
          <a:blip r:embed="rId3" cstate="print"/>
          <a:stretch>
            <a:fillRect/>
          </a:stretch>
        </p:blipFill>
        <p:spPr>
          <a:xfrm>
            <a:off x="535" y="0"/>
            <a:ext cx="9142929" cy="68580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75</a:t>
            </a:fld>
            <a:endParaRPr lang="en-US" altLang="en-US"/>
          </a:p>
        </p:txBody>
      </p:sp>
      <p:pic>
        <p:nvPicPr>
          <p:cNvPr id="3" name="Picture 2" descr="heuristic evaluation_Page_82.jpg"/>
          <p:cNvPicPr>
            <a:picLocks noChangeAspect="1"/>
          </p:cNvPicPr>
          <p:nvPr/>
        </p:nvPicPr>
        <p:blipFill>
          <a:blip r:embed="rId2" cstate="print"/>
          <a:stretch>
            <a:fillRect/>
          </a:stretch>
        </p:blipFill>
        <p:spPr>
          <a:xfrm>
            <a:off x="535" y="0"/>
            <a:ext cx="9142929" cy="685800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76</a:t>
            </a:fld>
            <a:endParaRPr lang="en-US" altLang="en-US"/>
          </a:p>
        </p:txBody>
      </p:sp>
      <p:pic>
        <p:nvPicPr>
          <p:cNvPr id="3" name="Picture 2" descr="heuristic evaluation_Page_8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77</a:t>
            </a:fld>
            <a:endParaRPr lang="en-US" altLang="en-US"/>
          </a:p>
        </p:txBody>
      </p:sp>
      <p:pic>
        <p:nvPicPr>
          <p:cNvPr id="3" name="Picture 2" descr="heuristic evaluation_Page_8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Further Reading</a:t>
            </a:r>
          </a:p>
        </p:txBody>
      </p:sp>
      <p:sp>
        <p:nvSpPr>
          <p:cNvPr id="4" name="Content Placeholder 3"/>
          <p:cNvSpPr>
            <a:spLocks noGrp="1"/>
          </p:cNvSpPr>
          <p:nvPr>
            <p:ph idx="1"/>
          </p:nvPr>
        </p:nvSpPr>
        <p:spPr/>
        <p:txBody>
          <a:bodyPr/>
          <a:lstStyle/>
          <a:p>
            <a:r>
              <a:rPr lang="en-US" dirty="0">
                <a:solidFill>
                  <a:schemeClr val="bg1"/>
                </a:solidFill>
              </a:rPr>
              <a:t>Jacob </a:t>
            </a:r>
            <a:r>
              <a:rPr lang="en-US" dirty="0" err="1">
                <a:solidFill>
                  <a:schemeClr val="bg1"/>
                </a:solidFill>
              </a:rPr>
              <a:t>Neilsen</a:t>
            </a:r>
            <a:r>
              <a:rPr lang="en-US" dirty="0">
                <a:solidFill>
                  <a:schemeClr val="bg1"/>
                </a:solidFill>
              </a:rPr>
              <a:t> webpage on Heuristic Evaluation</a:t>
            </a:r>
          </a:p>
          <a:p>
            <a:pPr lvl="1"/>
            <a:r>
              <a:rPr lang="en-US" dirty="0">
                <a:hlinkClick r:id="rId2"/>
              </a:rPr>
              <a:t>http://www.nngroup.com/articles/ten-usability-heuristics/</a:t>
            </a:r>
            <a:endParaRPr lang="en-US" dirty="0"/>
          </a:p>
          <a:p>
            <a:pPr lvl="1"/>
            <a:r>
              <a:rPr lang="en-US" dirty="0">
                <a:hlinkClick r:id="rId3"/>
              </a:rPr>
              <a:t>http://www.nngroup.com/articles/how-to-conduct-a-heuristic-evaluation/</a:t>
            </a:r>
            <a:endParaRPr lang="en-US" dirty="0"/>
          </a:p>
          <a:p>
            <a:r>
              <a:rPr lang="en-US" dirty="0">
                <a:solidFill>
                  <a:schemeClr val="bg1"/>
                </a:solidFill>
              </a:rPr>
              <a:t>Examples of the 10 heuristics in websites</a:t>
            </a:r>
          </a:p>
          <a:p>
            <a:pPr lvl="1"/>
            <a:r>
              <a:rPr lang="en-US" dirty="0">
                <a:hlinkClick r:id="rId4"/>
              </a:rPr>
              <a:t>http://designingwebinterfaces.com/6-tips-for-a-great-flex-ux-part-5</a:t>
            </a:r>
            <a:endParaRPr lang="en-US" dirty="0"/>
          </a:p>
          <a:p>
            <a:pPr lvl="1"/>
            <a:endParaRPr lang="en-US" dirty="0"/>
          </a:p>
        </p:txBody>
      </p:sp>
      <p:sp>
        <p:nvSpPr>
          <p:cNvPr id="2" name="Slide Number Placeholder 1"/>
          <p:cNvSpPr>
            <a:spLocks noGrp="1"/>
          </p:cNvSpPr>
          <p:nvPr>
            <p:ph type="sldNum" sz="quarter" idx="12"/>
          </p:nvPr>
        </p:nvSpPr>
        <p:spPr/>
        <p:txBody>
          <a:bodyPr/>
          <a:lstStyle/>
          <a:p>
            <a:fld id="{B9C3E26E-B205-413C-82FB-4F2147B9510E}" type="slidenum">
              <a:rPr lang="en-US" altLang="en-US" smtClean="0"/>
              <a:pPr/>
              <a:t>78</a:t>
            </a:fld>
            <a:endParaRPr lang="en-US"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Quiz#1</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GB" dirty="0">
                <a:solidFill>
                  <a:schemeClr val="bg1"/>
                </a:solidFill>
              </a:rPr>
              <a:t>Write properties of sketches. (Min. 08)</a:t>
            </a:r>
          </a:p>
          <a:p>
            <a:endParaRPr lang="en-US" dirty="0">
              <a:solidFill>
                <a:schemeClr val="bg1"/>
              </a:solidFill>
            </a:endParaRPr>
          </a:p>
        </p:txBody>
      </p:sp>
      <p:sp>
        <p:nvSpPr>
          <p:cNvPr id="4" name="Slide Number Placeholder 3"/>
          <p:cNvSpPr>
            <a:spLocks noGrp="1"/>
          </p:cNvSpPr>
          <p:nvPr>
            <p:ph type="sldNum" sz="quarter" idx="12"/>
          </p:nvPr>
        </p:nvSpPr>
        <p:spPr/>
        <p:txBody>
          <a:bodyPr/>
          <a:lstStyle/>
          <a:p>
            <a:fld id="{14B0839D-5BD6-436D-86AD-F16351A7C5B9}" type="slidenum">
              <a:rPr lang="en-US" altLang="en-US" smtClean="0"/>
              <a:pPr/>
              <a:t>79</a:t>
            </a:fld>
            <a:endParaRPr lang="en-US" altLang="en-US"/>
          </a:p>
        </p:txBody>
      </p:sp>
    </p:spTree>
    <p:extLst>
      <p:ext uri="{BB962C8B-B14F-4D97-AF65-F5344CB8AC3E}">
        <p14:creationId xmlns:p14="http://schemas.microsoft.com/office/powerpoint/2010/main" val="2842091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8</a:t>
            </a:fld>
            <a:endParaRPr lang="en-US" altLang="en-US"/>
          </a:p>
        </p:txBody>
      </p:sp>
      <p:pic>
        <p:nvPicPr>
          <p:cNvPr id="3" name="Picture 2" descr="heuristic evaluation_Page_08.jpg"/>
          <p:cNvPicPr>
            <a:picLocks noChangeAspect="1"/>
          </p:cNvPicPr>
          <p:nvPr/>
        </p:nvPicPr>
        <p:blipFill>
          <a:blip r:embed="rId2" cstate="print"/>
          <a:stretch>
            <a:fillRect/>
          </a:stretch>
        </p:blipFill>
        <p:spPr>
          <a:xfrm>
            <a:off x="535" y="0"/>
            <a:ext cx="9142929"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C3E26E-B205-413C-82FB-4F2147B9510E}" type="slidenum">
              <a:rPr lang="en-US" altLang="en-US" smtClean="0"/>
              <a:pPr/>
              <a:t>9</a:t>
            </a:fld>
            <a:endParaRPr lang="en-US" altLang="en-US"/>
          </a:p>
        </p:txBody>
      </p:sp>
      <p:pic>
        <p:nvPicPr>
          <p:cNvPr id="3" name="Picture 2" descr="heuristic evaluation_Page_09.jpg"/>
          <p:cNvPicPr>
            <a:picLocks noChangeAspect="1"/>
          </p:cNvPicPr>
          <p:nvPr/>
        </p:nvPicPr>
        <p:blipFill>
          <a:blip r:embed="rId3" cstate="print"/>
          <a:stretch>
            <a:fillRect/>
          </a:stretch>
        </p:blipFill>
        <p:spPr>
          <a:xfrm>
            <a:off x="535" y="0"/>
            <a:ext cx="9142929"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22214</TotalTime>
  <Words>1905</Words>
  <Application>Microsoft Office PowerPoint</Application>
  <PresentationFormat>On-screen Show (4:3)</PresentationFormat>
  <Paragraphs>201</Paragraphs>
  <Slides>79</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Calibri</vt:lpstr>
      <vt:lpstr>Tahoma</vt:lpstr>
      <vt:lpstr>Wingdings</vt:lpstr>
      <vt:lpstr>Office Theme</vt:lpstr>
      <vt:lpstr>Lecture 4</vt:lpstr>
      <vt:lpstr>Review</vt:lpstr>
      <vt:lpstr>Where Are We?</vt:lpstr>
      <vt:lpstr>PowerPoint Presentation</vt:lpstr>
      <vt:lpstr>Heuristic Evaluation</vt:lpstr>
      <vt:lpstr>PowerPoint Presentation</vt:lpstr>
      <vt:lpstr>PowerPoint Presentation</vt:lpstr>
      <vt:lpstr>PowerPoint Presentation</vt:lpstr>
      <vt:lpstr>PowerPoint Presentation</vt:lpstr>
      <vt:lpstr>Why Multiple Evaluators?</vt:lpstr>
      <vt:lpstr>Why not A lot of Evaluators -Decreasing Returns</vt:lpstr>
      <vt:lpstr>Why not A lot of Evaluators -Decreasing Returns</vt:lpstr>
      <vt:lpstr>PowerPoint Presentation</vt:lpstr>
      <vt:lpstr>PowerPoint Presentation</vt:lpstr>
      <vt:lpstr>PowerPoint Presentation</vt:lpstr>
      <vt:lpstr>PowerPoint Presentation</vt:lpstr>
      <vt:lpstr>Further Reading on Severity Rating</vt:lpstr>
      <vt:lpstr>PowerPoint Presentation</vt:lpstr>
      <vt:lpstr>The heuristics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Keyboards Example</vt:lpstr>
      <vt:lpstr>PowerPoint Presentation</vt:lpstr>
      <vt:lpstr>Example of Unclear Choices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Interface where a lot of Recall if Required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Reading</vt:lpstr>
      <vt:lpstr>Quiz#1</vt:lpstr>
    </vt:vector>
  </TitlesOfParts>
  <Company>Carnegie Mellon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in eCommerce</dc:title>
  <dc:creator>Brad Myers</dc:creator>
  <cp:lastModifiedBy>waqas swati</cp:lastModifiedBy>
  <cp:revision>262</cp:revision>
  <cp:lastPrinted>1601-01-01T00:00:00Z</cp:lastPrinted>
  <dcterms:created xsi:type="dcterms:W3CDTF">2001-06-15T20:03:27Z</dcterms:created>
  <dcterms:modified xsi:type="dcterms:W3CDTF">2018-11-06T05:38:32Z</dcterms:modified>
</cp:coreProperties>
</file>