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7" r:id="rId3"/>
    <p:sldId id="266" r:id="rId4"/>
    <p:sldId id="269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9696-FDFA-4B79-AEEC-84AC9242B491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0369696-FDFA-4B79-AEEC-84AC9242B491}" type="datetimeFigureOut">
              <a:rPr lang="en-US" smtClean="0"/>
              <a:pPr/>
              <a:t>5/9/2018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9C20087-7712-42E8-8917-7E65338439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Object Oriented Programming (OOP</a:t>
            </a:r>
            <a:r>
              <a:rPr lang="en-US" sz="44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4876800"/>
            <a:ext cx="7498080" cy="1828800"/>
          </a:xfrm>
        </p:spPr>
        <p:txBody>
          <a:bodyPr/>
          <a:lstStyle/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Iqra</a:t>
            </a:r>
            <a:r>
              <a:rPr lang="en-US" dirty="0"/>
              <a:t> National University Peshawar</a:t>
            </a:r>
          </a:p>
        </p:txBody>
      </p:sp>
      <p:pic>
        <p:nvPicPr>
          <p:cNvPr id="4" name="Picture 3" descr="inu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1752600"/>
            <a:ext cx="29718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923076-5AE2-45D1-B6B3-10A45EDE6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Multiple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3AAE44-FA24-420F-A819-018CCAB51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multiple inheritance, a class is derived from more one classes</a:t>
            </a:r>
          </a:p>
          <a:p>
            <a:pPr marL="82296" indent="0">
              <a:buNone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class c1</a:t>
            </a:r>
          </a:p>
          <a:p>
            <a:pPr marL="82296" indent="0">
              <a:buNone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{body of c1}</a:t>
            </a:r>
          </a:p>
          <a:p>
            <a:pPr marL="82296" indent="0">
              <a:buNone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class c2</a:t>
            </a:r>
          </a:p>
          <a:p>
            <a:pPr marL="82296" indent="0">
              <a:buNone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{body of c2}</a:t>
            </a:r>
          </a:p>
          <a:p>
            <a:pPr marL="82296" indent="0">
              <a:buNone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class c3</a:t>
            </a:r>
          </a:p>
          <a:p>
            <a:pPr marL="82296" indent="0">
              <a:buNone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{body of c3}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class c4 : </a:t>
            </a:r>
            <a:r>
              <a:rPr lang="en-US" dirty="0" err="1">
                <a:solidFill>
                  <a:srgbClr val="0070C0"/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spc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 c1, </a:t>
            </a:r>
            <a:r>
              <a:rPr lang="en-US" dirty="0" err="1">
                <a:solidFill>
                  <a:srgbClr val="0070C0"/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spc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 c2, </a:t>
            </a:r>
            <a:r>
              <a:rPr lang="en-US" dirty="0" err="1">
                <a:solidFill>
                  <a:srgbClr val="0070C0"/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spc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 c3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C579F72-8943-4C21-B47B-AC5D81957D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2631981"/>
            <a:ext cx="3309574" cy="27435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A4696-E8A8-433E-A159-2A1CFD29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6851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10CE3B-9FE8-4234-A4CB-77AB703EF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Hierarchical Inheritance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8E004C-7D60-4131-A383-BD8962752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hierarchical inheritance, more than one classes can be derived form a class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8878BE1-EF85-4222-AD1D-6CEA21B41E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3142443"/>
            <a:ext cx="5422392" cy="2890535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FAD03F-29F4-4161-AB90-AA7D5F3D6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1695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3A5457-6669-4E5B-8164-15CAD38F8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Hybrid inheritance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CB6B6E-FDE2-40C6-832F-466B6471E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1"/>
            <a:ext cx="7498080" cy="4800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hybrid inheritance, more than one type of inheritance is used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B8E5EC6-E0CB-4541-9536-E0AD8EE894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4800" y="2847643"/>
            <a:ext cx="5105400" cy="256255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9244DAA-0B19-433B-8BCB-5CB7635D52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4449372"/>
            <a:ext cx="3429000" cy="2360669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9AE008A7-D5D2-463E-A319-F79E7391F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566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1CC6CD-9F53-47C1-BAA0-1820689E3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Single vs Multi level vs multiple vs hierarchical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DE037FC-4116-4E1C-B8A3-930725855C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06855" y="1447800"/>
            <a:ext cx="6160945" cy="3153542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D0ECE62-C143-4AB7-8D33-41FD6DA176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200" y="3581400"/>
            <a:ext cx="3309574" cy="27435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9E17BD9-E622-4500-82E7-6F9AE0166672}"/>
              </a:ext>
            </a:extLst>
          </p:cNvPr>
          <p:cNvSpPr txBox="1"/>
          <p:nvPr/>
        </p:nvSpPr>
        <p:spPr>
          <a:xfrm>
            <a:off x="2286000" y="636561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4) Multiple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010460B-1220-4196-A6DC-CCB30717C5DF}"/>
              </a:ext>
            </a:extLst>
          </p:cNvPr>
          <p:cNvCxnSpPr>
            <a:cxnSpLocks/>
          </p:cNvCxnSpPr>
          <p:nvPr/>
        </p:nvCxnSpPr>
        <p:spPr>
          <a:xfrm>
            <a:off x="2944922" y="1447800"/>
            <a:ext cx="1436109" cy="10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16DFFFCD-E5CC-490F-8A3E-F9668F011696}"/>
              </a:ext>
            </a:extLst>
          </p:cNvPr>
          <p:cNvCxnSpPr>
            <a:cxnSpLocks/>
          </p:cNvCxnSpPr>
          <p:nvPr/>
        </p:nvCxnSpPr>
        <p:spPr>
          <a:xfrm>
            <a:off x="2944922" y="1447800"/>
            <a:ext cx="0" cy="16868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3F71DABE-E5A8-4C31-877F-AB2D3222EAED}"/>
              </a:ext>
            </a:extLst>
          </p:cNvPr>
          <p:cNvCxnSpPr>
            <a:cxnSpLocks/>
          </p:cNvCxnSpPr>
          <p:nvPr/>
        </p:nvCxnSpPr>
        <p:spPr>
          <a:xfrm>
            <a:off x="2944922" y="3124200"/>
            <a:ext cx="1398478" cy="10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6CA83E74-EE62-4D32-987F-F9B21C1C910C}"/>
              </a:ext>
            </a:extLst>
          </p:cNvPr>
          <p:cNvCxnSpPr>
            <a:cxnSpLocks/>
          </p:cNvCxnSpPr>
          <p:nvPr/>
        </p:nvCxnSpPr>
        <p:spPr>
          <a:xfrm flipH="1">
            <a:off x="4323450" y="1547620"/>
            <a:ext cx="38765" cy="1597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332D5597-BF5B-4C05-9DC8-69F5F0AC83B5}"/>
              </a:ext>
            </a:extLst>
          </p:cNvPr>
          <p:cNvCxnSpPr>
            <a:cxnSpLocks/>
          </p:cNvCxnSpPr>
          <p:nvPr/>
        </p:nvCxnSpPr>
        <p:spPr>
          <a:xfrm>
            <a:off x="4607467" y="1458265"/>
            <a:ext cx="0" cy="2732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59983A57-B17F-4935-84EE-19187E84F949}"/>
              </a:ext>
            </a:extLst>
          </p:cNvPr>
          <p:cNvCxnSpPr>
            <a:cxnSpLocks/>
          </p:cNvCxnSpPr>
          <p:nvPr/>
        </p:nvCxnSpPr>
        <p:spPr>
          <a:xfrm>
            <a:off x="5987327" y="1447800"/>
            <a:ext cx="0" cy="2732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5100283E-B237-4325-81D3-D5A173F164BC}"/>
              </a:ext>
            </a:extLst>
          </p:cNvPr>
          <p:cNvCxnSpPr>
            <a:cxnSpLocks/>
          </p:cNvCxnSpPr>
          <p:nvPr/>
        </p:nvCxnSpPr>
        <p:spPr>
          <a:xfrm>
            <a:off x="4665049" y="4191000"/>
            <a:ext cx="13547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03243240-FCF3-4373-8F1B-597A00DD46D6}"/>
              </a:ext>
            </a:extLst>
          </p:cNvPr>
          <p:cNvCxnSpPr>
            <a:cxnSpLocks/>
          </p:cNvCxnSpPr>
          <p:nvPr/>
        </p:nvCxnSpPr>
        <p:spPr>
          <a:xfrm>
            <a:off x="4648200" y="1447800"/>
            <a:ext cx="13547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9A38A5-5B75-42E7-B0BB-A94DA95A4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5391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00303C-DDD7-4A19-8A27-1FE740199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Constructors in derived classes and multiple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CE42A0-B534-4C87-BFAA-0DF7968BE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single inheritance, the constructor of base as well as derived class is executed automatically when an object of the derived class is created</a:t>
            </a:r>
          </a:p>
          <a:p>
            <a:r>
              <a:rPr lang="en-US" dirty="0"/>
              <a:t>Similarly, in multiple inheritance, the constructors of all base classes as well as all derived classes are executed when an object of last derived class is created</a:t>
            </a:r>
          </a:p>
          <a:p>
            <a:r>
              <a:rPr lang="en-US" dirty="0"/>
              <a:t>Syntax and rules of constructors are same as already studied in detail (constructors Section)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E74963-C364-43C6-9FFF-F1600D826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4200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Lab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 a program having at least two classes and try to call their functions through different/cross objects after calling through own objects</a:t>
            </a:r>
          </a:p>
          <a:p>
            <a:r>
              <a:rPr lang="en-US" dirty="0" smtClean="0"/>
              <a:t>Try to change, calling the functions after changing access </a:t>
            </a:r>
            <a:r>
              <a:rPr lang="en-US" dirty="0" err="1" smtClean="0"/>
              <a:t>specifier</a:t>
            </a:r>
            <a:r>
              <a:rPr lang="en-US" dirty="0" smtClean="0"/>
              <a:t> and using protected </a:t>
            </a:r>
            <a:r>
              <a:rPr lang="en-US" dirty="0" err="1" smtClean="0"/>
              <a:t>specifier</a:t>
            </a:r>
            <a:endParaRPr lang="en-US" dirty="0" smtClean="0"/>
          </a:p>
          <a:p>
            <a:r>
              <a:rPr lang="en-US" dirty="0" smtClean="0"/>
              <a:t>Inherit one class from another and now call the function of base class through object of derived class</a:t>
            </a:r>
          </a:p>
          <a:p>
            <a:r>
              <a:rPr lang="en-US" dirty="0" smtClean="0"/>
              <a:t>Change access </a:t>
            </a:r>
            <a:r>
              <a:rPr lang="en-US" dirty="0" err="1" smtClean="0"/>
              <a:t>specifiers</a:t>
            </a:r>
            <a:r>
              <a:rPr lang="en-US" dirty="0" smtClean="0"/>
              <a:t> using inheritance and see its effects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A2C701-5A3F-4353-8F4C-83FE25184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In General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A18C4A-6323-43E8-8B0C-665CA8937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features, behaviors and properties shared from </a:t>
            </a:r>
            <a:r>
              <a:rPr lang="en-US" dirty="0">
                <a:solidFill>
                  <a:srgbClr val="0070C0"/>
                </a:solidFill>
              </a:rPr>
              <a:t>parents</a:t>
            </a:r>
            <a:r>
              <a:rPr lang="en-US" dirty="0"/>
              <a:t> to </a:t>
            </a:r>
            <a:r>
              <a:rPr lang="en-US" dirty="0">
                <a:solidFill>
                  <a:srgbClr val="0070C0"/>
                </a:solidFill>
              </a:rPr>
              <a:t>children</a:t>
            </a:r>
            <a:r>
              <a:rPr lang="en-US" dirty="0"/>
              <a:t> is called inheritance</a:t>
            </a:r>
          </a:p>
          <a:p>
            <a:r>
              <a:rPr lang="en-US" dirty="0"/>
              <a:t>For Example, in humans we observe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hair, eye color, height, sound pitch, style etc. (in features)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Loyalty, </a:t>
            </a:r>
            <a:r>
              <a:rPr lang="en-US" dirty="0"/>
              <a:t>Sincerity, </a:t>
            </a:r>
            <a:r>
              <a:rPr lang="en-US" dirty="0" smtClean="0"/>
              <a:t>Simplicity, </a:t>
            </a:r>
            <a:r>
              <a:rPr lang="en-US" dirty="0"/>
              <a:t>and Passion etc. (in behaviors, virtual properties)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Bank balance, money, house, car and land etc. (in physical properties)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4450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7159FE-0EAB-4447-8DCF-5B4D4E23F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Inheritance in OOP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49F165-8E2C-4602-ADD9-7756042E4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Inheritance is among the most important features of OOP</a:t>
            </a:r>
          </a:p>
          <a:p>
            <a:endParaRPr lang="en-US" dirty="0"/>
          </a:p>
          <a:p>
            <a:r>
              <a:rPr lang="en-US" dirty="0"/>
              <a:t>The code of existing classes is used in new classes</a:t>
            </a:r>
          </a:p>
          <a:p>
            <a:endParaRPr lang="en-US" dirty="0"/>
          </a:p>
          <a:p>
            <a:r>
              <a:rPr lang="en-US" altLang="en-US" dirty="0">
                <a:ea typeface="ＭＳ Ｐゴシック" panose="020B0600070205080204" pitchFamily="34" charset="-128"/>
              </a:rPr>
              <a:t>Inheritance provides us a mechanism of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software reusability</a:t>
            </a:r>
            <a:r>
              <a:rPr lang="en-US" altLang="en-US" dirty="0">
                <a:ea typeface="ＭＳ Ｐゴシック" panose="020B0600070205080204" pitchFamily="34" charset="-128"/>
              </a:rPr>
              <a:t> which is one of the most important principles of software engineering</a:t>
            </a:r>
            <a:endParaRPr lang="en-US" altLang="en-US" b="1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7740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7438EC-0D81-47BD-952F-C9DF3076B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Inheritance </a:t>
            </a:r>
            <a:r>
              <a:rPr lang="en-US" dirty="0" smtClean="0"/>
              <a:t>in OOP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1522F7-1895-4C4B-82B9-666A7583C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Existing classes are called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base</a:t>
            </a:r>
            <a:r>
              <a:rPr lang="en-US" altLang="en-US" dirty="0">
                <a:ea typeface="ＭＳ Ｐゴシック" panose="020B0600070205080204" pitchFamily="34" charset="-128"/>
              </a:rPr>
              <a:t> classes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New classes are called </a:t>
            </a:r>
            <a:r>
              <a:rPr lang="en-US" altLang="en-US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derived</a:t>
            </a:r>
            <a:r>
              <a:rPr lang="en-US" altLang="en-US" dirty="0">
                <a:ea typeface="ＭＳ Ｐゴシック" panose="020B0600070205080204" pitchFamily="34" charset="-128"/>
              </a:rPr>
              <a:t> classes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Derived class can use data and functions of the base class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  <a:p>
            <a:r>
              <a:rPr lang="en-US" altLang="en-US" dirty="0">
                <a:ea typeface="ＭＳ Ｐゴシック" panose="020B0600070205080204" pitchFamily="34" charset="-128"/>
              </a:rPr>
              <a:t>In addition, derived class can have its own data and functions as well (like usual inheritance)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5864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400BB4-FB74-485F-B39D-BB4CC3B63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Inheritance diagram 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2A3FCE8-A71B-413D-BC6A-1575063C3FF8}"/>
              </a:ext>
            </a:extLst>
          </p:cNvPr>
          <p:cNvSpPr/>
          <p:nvPr/>
        </p:nvSpPr>
        <p:spPr>
          <a:xfrm>
            <a:off x="1600200" y="1905000"/>
            <a:ext cx="4876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Feature 1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Feature 11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294E38A-F6D4-4F5E-BE8C-E3C6F752C87C}"/>
              </a:ext>
            </a:extLst>
          </p:cNvPr>
          <p:cNvSpPr txBox="1"/>
          <p:nvPr/>
        </p:nvSpPr>
        <p:spPr>
          <a:xfrm flipH="1">
            <a:off x="2667000" y="13716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Base Class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F0482D9-C4AF-48C4-8433-3FB1AC752E91}"/>
              </a:ext>
            </a:extLst>
          </p:cNvPr>
          <p:cNvSpPr/>
          <p:nvPr/>
        </p:nvSpPr>
        <p:spPr>
          <a:xfrm>
            <a:off x="1752600" y="4267200"/>
            <a:ext cx="4876800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Feature 1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Feature 11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Feature 111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51EEB01-9B02-4173-A53C-1C3925BE0DFE}"/>
              </a:ext>
            </a:extLst>
          </p:cNvPr>
          <p:cNvSpPr txBox="1"/>
          <p:nvPr/>
        </p:nvSpPr>
        <p:spPr>
          <a:xfrm flipH="1">
            <a:off x="1828800" y="37338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Derived Class (inherited from base class)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6FAFC71B-F3BC-438C-A846-0AC82C3FE765}"/>
              </a:ext>
            </a:extLst>
          </p:cNvPr>
          <p:cNvCxnSpPr>
            <a:cxnSpLocks/>
          </p:cNvCxnSpPr>
          <p:nvPr/>
        </p:nvCxnSpPr>
        <p:spPr>
          <a:xfrm>
            <a:off x="1752600" y="5715000"/>
            <a:ext cx="4876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AA2E0B45-3D7D-4C60-AA0A-535647B54DD8}"/>
              </a:ext>
            </a:extLst>
          </p:cNvPr>
          <p:cNvCxnSpPr>
            <a:cxnSpLocks/>
          </p:cNvCxnSpPr>
          <p:nvPr/>
        </p:nvCxnSpPr>
        <p:spPr>
          <a:xfrm flipH="1">
            <a:off x="6477000" y="21336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1C406137-051D-426A-A22B-DB67067A266A}"/>
              </a:ext>
            </a:extLst>
          </p:cNvPr>
          <p:cNvSpPr/>
          <p:nvPr/>
        </p:nvSpPr>
        <p:spPr>
          <a:xfrm>
            <a:off x="1600200" y="1905000"/>
            <a:ext cx="48768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Feature 1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Feature 11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851E5E86-437A-410C-A8FC-6F7EF8D24167}"/>
              </a:ext>
            </a:extLst>
          </p:cNvPr>
          <p:cNvSpPr txBox="1"/>
          <p:nvPr/>
        </p:nvSpPr>
        <p:spPr>
          <a:xfrm flipH="1">
            <a:off x="2667000" y="13716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Base Class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9369F618-6C8C-4B51-A84C-F42620304055}"/>
              </a:ext>
            </a:extLst>
          </p:cNvPr>
          <p:cNvCxnSpPr>
            <a:cxnSpLocks/>
          </p:cNvCxnSpPr>
          <p:nvPr/>
        </p:nvCxnSpPr>
        <p:spPr>
          <a:xfrm flipH="1">
            <a:off x="6477000" y="31242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07778F4A-96FE-4AB0-9B8B-7CCA3CE98311}"/>
              </a:ext>
            </a:extLst>
          </p:cNvPr>
          <p:cNvCxnSpPr>
            <a:cxnSpLocks/>
          </p:cNvCxnSpPr>
          <p:nvPr/>
        </p:nvCxnSpPr>
        <p:spPr>
          <a:xfrm>
            <a:off x="7010400" y="2133600"/>
            <a:ext cx="0" cy="9906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4F43FF1D-6446-401C-ACC0-61980EA6C429}"/>
              </a:ext>
            </a:extLst>
          </p:cNvPr>
          <p:cNvSpPr txBox="1"/>
          <p:nvPr/>
        </p:nvSpPr>
        <p:spPr>
          <a:xfrm>
            <a:off x="7086601" y="2325469"/>
            <a:ext cx="1847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Own Feature of Base Class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="" xmlns:a16="http://schemas.microsoft.com/office/drawing/2014/main" id="{B7304D70-66FD-45DF-A335-64E7B6C1B16B}"/>
              </a:ext>
            </a:extLst>
          </p:cNvPr>
          <p:cNvCxnSpPr>
            <a:cxnSpLocks/>
          </p:cNvCxnSpPr>
          <p:nvPr/>
        </p:nvCxnSpPr>
        <p:spPr>
          <a:xfrm flipH="1">
            <a:off x="6629400" y="45720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="" xmlns:a16="http://schemas.microsoft.com/office/drawing/2014/main" id="{1C4EAC4C-05AA-4E3C-A092-91B4923EBBB6}"/>
              </a:ext>
            </a:extLst>
          </p:cNvPr>
          <p:cNvCxnSpPr>
            <a:cxnSpLocks/>
          </p:cNvCxnSpPr>
          <p:nvPr/>
        </p:nvCxnSpPr>
        <p:spPr>
          <a:xfrm flipH="1">
            <a:off x="6629400" y="55626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364DF365-53C3-47F9-8C6D-292C92437E74}"/>
              </a:ext>
            </a:extLst>
          </p:cNvPr>
          <p:cNvCxnSpPr>
            <a:cxnSpLocks/>
          </p:cNvCxnSpPr>
          <p:nvPr/>
        </p:nvCxnSpPr>
        <p:spPr>
          <a:xfrm>
            <a:off x="7162800" y="4572000"/>
            <a:ext cx="0" cy="9906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C95B9A22-CE99-40B0-AE51-42438AFAE2FC}"/>
              </a:ext>
            </a:extLst>
          </p:cNvPr>
          <p:cNvSpPr txBox="1"/>
          <p:nvPr/>
        </p:nvSpPr>
        <p:spPr>
          <a:xfrm>
            <a:off x="7239001" y="4390072"/>
            <a:ext cx="18470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Feature of Base Class Accessible to Derived Class Because of inheritance 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="" xmlns:a16="http://schemas.microsoft.com/office/drawing/2014/main" id="{DD2DAC5C-ECC0-48AC-83C8-A4BFFF44966F}"/>
              </a:ext>
            </a:extLst>
          </p:cNvPr>
          <p:cNvCxnSpPr>
            <a:cxnSpLocks/>
          </p:cNvCxnSpPr>
          <p:nvPr/>
        </p:nvCxnSpPr>
        <p:spPr>
          <a:xfrm flipH="1">
            <a:off x="6629400" y="59436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="" xmlns:a16="http://schemas.microsoft.com/office/drawing/2014/main" id="{68F59FEB-AA5B-46C8-A88A-FD92A7575256}"/>
              </a:ext>
            </a:extLst>
          </p:cNvPr>
          <p:cNvCxnSpPr>
            <a:cxnSpLocks/>
          </p:cNvCxnSpPr>
          <p:nvPr/>
        </p:nvCxnSpPr>
        <p:spPr>
          <a:xfrm flipH="1">
            <a:off x="6629400" y="6324600"/>
            <a:ext cx="5334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BC49A418-D74C-4A2C-9923-12A3AAE9212D}"/>
              </a:ext>
            </a:extLst>
          </p:cNvPr>
          <p:cNvCxnSpPr>
            <a:cxnSpLocks/>
          </p:cNvCxnSpPr>
          <p:nvPr/>
        </p:nvCxnSpPr>
        <p:spPr>
          <a:xfrm>
            <a:off x="7162800" y="5943600"/>
            <a:ext cx="0" cy="3810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2B688167-7843-468A-8617-410FBB21200E}"/>
              </a:ext>
            </a:extLst>
          </p:cNvPr>
          <p:cNvSpPr txBox="1"/>
          <p:nvPr/>
        </p:nvSpPr>
        <p:spPr>
          <a:xfrm>
            <a:off x="7239001" y="5906869"/>
            <a:ext cx="1847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Own Feature defined in Derived Class</a:t>
            </a:r>
          </a:p>
        </p:txBody>
      </p:sp>
    </p:spTree>
    <p:extLst>
      <p:ext uri="{BB962C8B-B14F-4D97-AF65-F5344CB8AC3E}">
        <p14:creationId xmlns="" xmlns:p14="http://schemas.microsoft.com/office/powerpoint/2010/main" val="3697212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BEF459-7E65-4CD4-86E9-06C1825A8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Syntax for Inheritance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513909-9FCE-4C9A-91B4-B88967261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class </a:t>
            </a:r>
            <a:r>
              <a:rPr lang="en-US" dirty="0" err="1">
                <a:latin typeface="BatangChe" panose="02030609000101010101" pitchFamily="49" charset="-127"/>
                <a:ea typeface="BatangChe" panose="02030609000101010101" pitchFamily="49" charset="-127"/>
              </a:rPr>
              <a:t>base_name</a:t>
            </a: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//parent class</a:t>
            </a:r>
          </a:p>
          <a:p>
            <a:pPr marL="82296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{ body of the base class};</a:t>
            </a:r>
          </a:p>
          <a:p>
            <a:pPr marL="82296" indent="0">
              <a:buNone/>
            </a:pPr>
            <a:r>
              <a:rPr lang="en-US" sz="2800" dirty="0">
                <a:solidFill>
                  <a:srgbClr val="0070C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class </a:t>
            </a:r>
            <a:r>
              <a:rPr lang="en-US" sz="2800" dirty="0" err="1">
                <a:solidFill>
                  <a:srgbClr val="0070C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derived_name</a:t>
            </a:r>
            <a:r>
              <a:rPr lang="en-US" sz="2800" dirty="0">
                <a:solidFill>
                  <a:srgbClr val="0070C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 : specifier </a:t>
            </a:r>
            <a:r>
              <a:rPr lang="en-US" sz="2800" dirty="0" err="1">
                <a:solidFill>
                  <a:srgbClr val="0070C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base_name</a:t>
            </a:r>
            <a:endParaRPr lang="en-US" sz="2800" dirty="0">
              <a:solidFill>
                <a:srgbClr val="0070C0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marL="82296" indent="0">
              <a:buNone/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// inherited class</a:t>
            </a:r>
          </a:p>
          <a:p>
            <a:pPr marL="82296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{body of the derived class};</a:t>
            </a:r>
          </a:p>
          <a:p>
            <a:pPr marL="82296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main ()</a:t>
            </a:r>
          </a:p>
          <a:p>
            <a:pPr marL="82296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{</a:t>
            </a:r>
          </a:p>
          <a:p>
            <a:pPr marL="82296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Main body</a:t>
            </a:r>
          </a:p>
          <a:p>
            <a:pPr marL="82296" indent="0">
              <a:buNone/>
            </a:pPr>
            <a:r>
              <a:rPr lang="en-US" dirty="0">
                <a:latin typeface="BatangChe" panose="02030609000101010101" pitchFamily="49" charset="-127"/>
                <a:ea typeface="BatangChe" panose="02030609000101010101" pitchFamily="49" charset="-127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1637174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D3AED2-A2D2-432A-85E2-941045525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Inheritance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36268BD3-3F56-4EF6-B4A1-CF66EA4C5CDA}"/>
              </a:ext>
            </a:extLst>
          </p:cNvPr>
          <p:cNvSpPr/>
          <p:nvPr/>
        </p:nvSpPr>
        <p:spPr>
          <a:xfrm>
            <a:off x="990600" y="1366421"/>
            <a:ext cx="4267200" cy="48320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dirty="0"/>
              <a:t>#include&lt;</a:t>
            </a:r>
            <a:r>
              <a:rPr lang="en-US" sz="2800" dirty="0" err="1"/>
              <a:t>iostream.h</a:t>
            </a:r>
            <a:r>
              <a:rPr lang="en-US" sz="2800" dirty="0"/>
              <a:t>&gt;</a:t>
            </a:r>
          </a:p>
          <a:p>
            <a:r>
              <a:rPr lang="en-US" sz="2800" dirty="0"/>
              <a:t>#include&lt;</a:t>
            </a:r>
            <a:r>
              <a:rPr lang="en-US" sz="2800" dirty="0" err="1"/>
              <a:t>conio.h</a:t>
            </a:r>
            <a:r>
              <a:rPr lang="en-US" sz="2800" dirty="0"/>
              <a:t>&gt;</a:t>
            </a:r>
          </a:p>
          <a:p>
            <a:r>
              <a:rPr lang="en-US" sz="2800" dirty="0"/>
              <a:t>class c1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/>
              <a:t>public:</a:t>
            </a:r>
          </a:p>
          <a:p>
            <a:r>
              <a:rPr lang="en-US" sz="2800" dirty="0"/>
              <a:t>long </a:t>
            </a:r>
            <a:r>
              <a:rPr lang="en-US" sz="2800" dirty="0" err="1"/>
              <a:t>a,b,c</a:t>
            </a:r>
            <a:r>
              <a:rPr lang="en-US" sz="2800" dirty="0"/>
              <a:t>;</a:t>
            </a:r>
          </a:p>
          <a:p>
            <a:r>
              <a:rPr lang="en-US" sz="2800" dirty="0"/>
              <a:t>void get(void)</a:t>
            </a:r>
          </a:p>
          <a:p>
            <a:r>
              <a:rPr lang="en-US" sz="2800" dirty="0"/>
              <a:t>{</a:t>
            </a:r>
          </a:p>
          <a:p>
            <a:r>
              <a:rPr lang="en-US" sz="2800" dirty="0" err="1"/>
              <a:t>cout</a:t>
            </a:r>
            <a:r>
              <a:rPr lang="en-US" sz="2800" dirty="0"/>
              <a:t>&lt;&lt;"Enter the value of a, b and c"&lt;&lt;</a:t>
            </a:r>
            <a:r>
              <a:rPr lang="en-US" sz="2800" dirty="0" err="1"/>
              <a:t>endl</a:t>
            </a:r>
            <a:r>
              <a:rPr lang="en-US" sz="2800" dirty="0"/>
              <a:t>;</a:t>
            </a:r>
          </a:p>
          <a:p>
            <a:r>
              <a:rPr lang="en-US" sz="2800" dirty="0" err="1"/>
              <a:t>cin</a:t>
            </a:r>
            <a:r>
              <a:rPr lang="en-US" sz="2800" dirty="0"/>
              <a:t>&gt;&gt;a&gt;&gt;b&gt;&gt;c;}};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5EA5FE2-F14B-4169-BC7F-C453A3347389}"/>
              </a:ext>
            </a:extLst>
          </p:cNvPr>
          <p:cNvSpPr/>
          <p:nvPr/>
        </p:nvSpPr>
        <p:spPr>
          <a:xfrm>
            <a:off x="5257800" y="1290221"/>
            <a:ext cx="3962400" cy="52629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class ihc2: public c1</a:t>
            </a:r>
          </a:p>
          <a:p>
            <a:r>
              <a:rPr lang="en-US" sz="2400" dirty="0"/>
              <a:t>{ public:</a:t>
            </a:r>
          </a:p>
          <a:p>
            <a:r>
              <a:rPr lang="en-US" sz="2400" dirty="0" err="1"/>
              <a:t>sho</a:t>
            </a:r>
            <a:r>
              <a:rPr lang="en-US" sz="2400" dirty="0"/>
              <a:t>(void){</a:t>
            </a:r>
          </a:p>
          <a:p>
            <a:r>
              <a:rPr lang="en-US" sz="2400" dirty="0" err="1"/>
              <a:t>cout</a:t>
            </a:r>
            <a:r>
              <a:rPr lang="en-US" sz="2400" dirty="0"/>
              <a:t>&lt;&lt;"The values of a, b and c are:   "&lt;&lt;a&lt;&lt;"\t"&lt;&lt;b&lt;&lt;"\</a:t>
            </a:r>
            <a:r>
              <a:rPr lang="en-US" sz="2400" dirty="0" err="1"/>
              <a:t>tand</a:t>
            </a:r>
            <a:r>
              <a:rPr lang="en-US" sz="2400" dirty="0"/>
              <a:t>\t"&lt;&lt;c;}};</a:t>
            </a:r>
          </a:p>
          <a:p>
            <a:r>
              <a:rPr lang="en-US" sz="2400" dirty="0"/>
              <a:t>void main(void)</a:t>
            </a:r>
          </a:p>
          <a:p>
            <a:r>
              <a:rPr lang="en-US" sz="2400" dirty="0"/>
              <a:t>{ </a:t>
            </a:r>
            <a:r>
              <a:rPr lang="en-US" sz="2400" dirty="0" err="1"/>
              <a:t>clrscr</a:t>
            </a:r>
            <a:r>
              <a:rPr lang="en-US" sz="2400" dirty="0"/>
              <a:t>();</a:t>
            </a:r>
          </a:p>
          <a:p>
            <a:r>
              <a:rPr lang="en-US" sz="2400" dirty="0"/>
              <a:t>ihc2 obj2;</a:t>
            </a:r>
          </a:p>
          <a:p>
            <a:r>
              <a:rPr lang="en-US" sz="2400" dirty="0"/>
              <a:t>obj2.get();</a:t>
            </a:r>
          </a:p>
          <a:p>
            <a:r>
              <a:rPr lang="en-US" sz="2400" dirty="0"/>
              <a:t>obj2.sho();</a:t>
            </a:r>
          </a:p>
          <a:p>
            <a:r>
              <a:rPr lang="en-US" sz="2400" dirty="0" err="1"/>
              <a:t>getch</a:t>
            </a:r>
            <a:r>
              <a:rPr lang="en-US" sz="2400" dirty="0"/>
              <a:t>();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3548516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52A2F0-60F7-44EA-A89D-F887CD966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Specifier in Inheritance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191F5B46-1307-40F7-86DA-8A810615F6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68860104"/>
              </p:ext>
            </p:extLst>
          </p:nvPr>
        </p:nvGraphicFramePr>
        <p:xfrm>
          <a:off x="1752600" y="1905000"/>
          <a:ext cx="7010400" cy="40386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="" xmlns:a16="http://schemas.microsoft.com/office/drawing/2014/main" val="3577882694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756283775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3925337920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1829087366"/>
                    </a:ext>
                  </a:extLst>
                </a:gridCol>
              </a:tblGrid>
              <a:tr h="76406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Access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Public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Protected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Private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0241784"/>
                  </a:ext>
                </a:extLst>
              </a:tr>
              <a:tr h="76406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Same class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Yes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Yes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Yes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36340474"/>
                  </a:ext>
                </a:extLst>
              </a:tr>
              <a:tr h="125524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Derived classes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Yes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Yes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No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87951106"/>
                  </a:ext>
                </a:extLst>
              </a:tr>
              <a:tr h="125524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Outside classes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Yes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No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No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77902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98375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E24DFF-C138-4AD4-AB0D-B2CED1242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Multi-level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65C619-35A1-471B-B1B6-809E3D1F2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Multi level inheritance is from base class to derived classes derived from derived class (first, second, third and so on derived classes)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format (syntax) of multi level inheritance is same as normal inheritance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254A0CD-1B1E-4D16-B122-2F66D1AAEB52}"/>
              </a:ext>
            </a:extLst>
          </p:cNvPr>
          <p:cNvSpPr/>
          <p:nvPr/>
        </p:nvSpPr>
        <p:spPr>
          <a:xfrm>
            <a:off x="2057400" y="5257800"/>
            <a:ext cx="1295400" cy="990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Class A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170FD527-8985-4F01-95EA-0CC646486CBD}"/>
              </a:ext>
            </a:extLst>
          </p:cNvPr>
          <p:cNvCxnSpPr>
            <a:cxnSpLocks/>
          </p:cNvCxnSpPr>
          <p:nvPr/>
        </p:nvCxnSpPr>
        <p:spPr>
          <a:xfrm flipH="1">
            <a:off x="3352800" y="5715000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3E1FBCE-2C92-428D-89FB-1547EF93C833}"/>
              </a:ext>
            </a:extLst>
          </p:cNvPr>
          <p:cNvSpPr/>
          <p:nvPr/>
        </p:nvSpPr>
        <p:spPr>
          <a:xfrm>
            <a:off x="4572000" y="5257800"/>
            <a:ext cx="1295400" cy="990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Class B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99E114D5-F36E-4CDC-A9E6-F16BF92E1247}"/>
              </a:ext>
            </a:extLst>
          </p:cNvPr>
          <p:cNvCxnSpPr>
            <a:cxnSpLocks/>
          </p:cNvCxnSpPr>
          <p:nvPr/>
        </p:nvCxnSpPr>
        <p:spPr>
          <a:xfrm flipH="1">
            <a:off x="5867400" y="5715000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98E95D8-A5A7-4839-95C3-048EE72B2028}"/>
              </a:ext>
            </a:extLst>
          </p:cNvPr>
          <p:cNvSpPr/>
          <p:nvPr/>
        </p:nvSpPr>
        <p:spPr>
          <a:xfrm>
            <a:off x="7010400" y="5181600"/>
            <a:ext cx="1295400" cy="990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Class C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2DD25567-1013-4E5E-9B7E-7321B4CB9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20087-7712-42E8-8917-7E653384396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1055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2495</TotalTime>
  <Words>651</Words>
  <Application>Microsoft Office PowerPoint</Application>
  <PresentationFormat>On-screen Show (4:3)</PresentationFormat>
  <Paragraphs>126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Object Oriented Programming (OOP)</vt:lpstr>
      <vt:lpstr>Inheritance In General</vt:lpstr>
      <vt:lpstr>Inheritance in OOP</vt:lpstr>
      <vt:lpstr>Inheritance in OOP</vt:lpstr>
      <vt:lpstr>Inheritance diagram </vt:lpstr>
      <vt:lpstr>Syntax for Inheritance </vt:lpstr>
      <vt:lpstr>Inheritance Example</vt:lpstr>
      <vt:lpstr>Access Specifier in Inheritance </vt:lpstr>
      <vt:lpstr>Multi-level Inheritance</vt:lpstr>
      <vt:lpstr>Multiple Inheritance</vt:lpstr>
      <vt:lpstr>Hierarchical Inheritance </vt:lpstr>
      <vt:lpstr>Hybrid inheritance </vt:lpstr>
      <vt:lpstr>Single vs Multi level vs multiple vs hierarchical</vt:lpstr>
      <vt:lpstr>Constructors in derived classes and multiple inheritance</vt:lpstr>
      <vt:lpstr>Lab Tasks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sadiq</dc:creator>
  <cp:lastModifiedBy>sadiq</cp:lastModifiedBy>
  <cp:revision>114</cp:revision>
  <dcterms:created xsi:type="dcterms:W3CDTF">2017-10-04T06:52:05Z</dcterms:created>
  <dcterms:modified xsi:type="dcterms:W3CDTF">2018-05-09T11:24:05Z</dcterms:modified>
</cp:coreProperties>
</file>