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38"/>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2" r:id="rId16"/>
    <p:sldId id="273" r:id="rId17"/>
    <p:sldId id="274" r:id="rId18"/>
    <p:sldId id="275" r:id="rId19"/>
    <p:sldId id="276" r:id="rId20"/>
    <p:sldId id="277" r:id="rId21"/>
    <p:sldId id="278" r:id="rId22"/>
    <p:sldId id="279" r:id="rId23"/>
    <p:sldId id="293" r:id="rId24"/>
    <p:sldId id="280" r:id="rId25"/>
    <p:sldId id="281" r:id="rId26"/>
    <p:sldId id="282" r:id="rId27"/>
    <p:sldId id="283" r:id="rId28"/>
    <p:sldId id="284" r:id="rId29"/>
    <p:sldId id="285" r:id="rId30"/>
    <p:sldId id="286" r:id="rId31"/>
    <p:sldId id="287" r:id="rId32"/>
    <p:sldId id="288" r:id="rId33"/>
    <p:sldId id="289" r:id="rId34"/>
    <p:sldId id="290" r:id="rId35"/>
    <p:sldId id="292" r:id="rId36"/>
    <p:sldId id="294"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187346-210C-4743-B0D5-7DDDCFA78D7D}" type="datetimeFigureOut">
              <a:rPr lang="en-US" smtClean="0"/>
              <a:t>10/22/2018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229087-A274-48A3-8338-C699E1B1D3AC}" type="slidenum">
              <a:rPr lang="en-US" smtClean="0"/>
              <a:t>‹#›</a:t>
            </a:fld>
            <a:endParaRPr lang="en-US"/>
          </a:p>
        </p:txBody>
      </p:sp>
    </p:spTree>
    <p:extLst>
      <p:ext uri="{BB962C8B-B14F-4D97-AF65-F5344CB8AC3E}">
        <p14:creationId xmlns:p14="http://schemas.microsoft.com/office/powerpoint/2010/main" val="2516417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CF4139E-FFF1-4A0D-8960-BDFA6A718F64}" type="slidenum">
              <a:rPr lang="zh-CN" altLang="en-US" smtClean="0"/>
              <a:pPr eaLnBrk="1" hangingPunct="1"/>
              <a:t>2</a:t>
            </a:fld>
            <a:endParaRPr lang="en-US" altLang="zh-CN"/>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E7252F8-BC9D-4A91-93AC-9378D2E02716}" type="slidenum">
              <a:rPr lang="zh-CN" altLang="en-US" smtClean="0"/>
              <a:pPr eaLnBrk="1" hangingPunct="1"/>
              <a:t>12</a:t>
            </a:fld>
            <a:endParaRPr lang="en-US" altLang="zh-CN"/>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t>From this simple diagram the requirements of the ordering system can easily be derived.  The system will need to be able to perform actions for all of the use cases listed.  As the project progresses other use cases might appear.  The customer might have a need to add an item to an order that has already been placed.  This diagram can easily be expanded until a complete description of the ordering system is derived capturing all of the requirements that the system will need to perform.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B175D5C-8336-4E3D-87C2-0F8A91E2D594}" type="slidenum">
              <a:rPr lang="zh-CN" altLang="en-US" smtClean="0"/>
              <a:pPr eaLnBrk="1" hangingPunct="1"/>
              <a:t>13</a:t>
            </a:fld>
            <a:endParaRPr lang="en-US" altLang="zh-CN"/>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12B5ACE-04B7-4543-BE9C-F32CA0F8EC46}" type="slidenum">
              <a:rPr lang="zh-CN" altLang="en-US" smtClean="0"/>
              <a:pPr eaLnBrk="1" hangingPunct="1"/>
              <a:t>14</a:t>
            </a:fld>
            <a:endParaRPr lang="en-US" altLang="zh-CN"/>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796BB4A-50FE-4B85-952D-325DD4D3BD90}" type="slidenum">
              <a:rPr lang="zh-CN" altLang="en-US" smtClean="0"/>
              <a:pPr eaLnBrk="1" hangingPunct="1"/>
              <a:t>15</a:t>
            </a:fld>
            <a:endParaRPr lang="en-US" altLang="zh-CN"/>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t>Class diagrams describe three different perspectives when designing a system, conceptual, specification, and implementation.</a:t>
            </a:r>
            <a:r>
              <a:rPr lang="en-US" altLang="zh-CN">
                <a:hlinkClick r:id="rId3" action="ppaction://hlinksldjump"/>
              </a:rPr>
              <a:t>1</a:t>
            </a:r>
            <a:r>
              <a:rPr lang="en-US" altLang="zh-CN"/>
              <a:t>   These perspectives become evident as the diagram is created and help solidify the design.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14D8DDA-2E19-420D-8FAF-487D9E60E320}" type="slidenum">
              <a:rPr lang="zh-CN" altLang="en-US" smtClean="0"/>
              <a:pPr eaLnBrk="1" hangingPunct="1"/>
              <a:t>16</a:t>
            </a:fld>
            <a:endParaRPr lang="en-US" altLang="zh-CN"/>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t>By default, attributes are hidden and operations are visible.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C0484B3-96BE-4C76-BF4E-477917E8796A}" type="slidenum">
              <a:rPr lang="zh-CN" altLang="en-US" smtClean="0"/>
              <a:pPr eaLnBrk="1" hangingPunct="1"/>
              <a:t>17</a:t>
            </a:fld>
            <a:endParaRPr lang="en-US" altLang="zh-CN"/>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F2DFC44-2901-46E5-9771-1F718F7B9928}" type="slidenum">
              <a:rPr lang="zh-CN" altLang="en-US" smtClean="0"/>
              <a:pPr eaLnBrk="1" hangingPunct="1"/>
              <a:t>18</a:t>
            </a:fld>
            <a:endParaRPr lang="en-US" altLang="zh-CN"/>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t>the class Honda would have a generalization relationship with the class car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F0F28A8-5CCF-47BF-8BC9-E5B1DCCC0618}" type="slidenum">
              <a:rPr lang="zh-CN" altLang="en-US" smtClean="0"/>
              <a:pPr eaLnBrk="1" hangingPunct="1"/>
              <a:t>19</a:t>
            </a:fld>
            <a:endParaRPr lang="en-US" altLang="zh-CN"/>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t>Place association names above, on, or below the association line. Use a filled arrow to indicate the direction of the relationship. Place roles near the end of an association. Roles represent the way the two classes see each other.</a:t>
            </a:r>
            <a:br>
              <a:rPr lang="en-US" altLang="zh-CN"/>
            </a:br>
            <a:endParaRPr lang="en-US" altLang="zh-CN"/>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54AD149-58A1-4692-9437-29A298E32A30}" type="slidenum">
              <a:rPr lang="zh-CN" altLang="en-US" smtClean="0"/>
              <a:pPr eaLnBrk="1" hangingPunct="1"/>
              <a:t>20</a:t>
            </a:fld>
            <a:endParaRPr lang="en-US" altLang="zh-CN"/>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t>asterisk</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47A4E32-FCC8-4107-A471-DF724E61559B}" type="slidenum">
              <a:rPr lang="zh-CN" altLang="en-US" smtClean="0"/>
              <a:pPr eaLnBrk="1" hangingPunct="1"/>
              <a:t>21</a:t>
            </a:fld>
            <a:endParaRPr lang="en-US" altLang="zh-CN"/>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2961D67-CBC2-4523-A4AC-26BFDF91AF1F}" type="slidenum">
              <a:rPr lang="zh-CN" altLang="en-US" smtClean="0"/>
              <a:pPr eaLnBrk="1" hangingPunct="1"/>
              <a:t>3</a:t>
            </a:fld>
            <a:endParaRPr lang="en-US" altLang="zh-CN"/>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307D1C8-E306-454B-88AC-B11B993E20EE}" type="slidenum">
              <a:rPr lang="zh-CN" altLang="en-US" smtClean="0"/>
              <a:pPr eaLnBrk="1" hangingPunct="1"/>
              <a:t>22</a:t>
            </a:fld>
            <a:endParaRPr lang="en-US" altLang="zh-CN"/>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84121B7-0D07-4996-9B16-06624459A807}" type="slidenum">
              <a:rPr lang="zh-CN" altLang="en-US" smtClean="0"/>
              <a:pPr eaLnBrk="1" hangingPunct="1"/>
              <a:t>24</a:t>
            </a:fld>
            <a:endParaRPr lang="en-US" altLang="zh-CN"/>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t>farfetched</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A2C5B75-D38E-44BF-8B58-325F5BED0B07}" type="slidenum">
              <a:rPr lang="zh-CN" altLang="en-US" smtClean="0"/>
              <a:pPr eaLnBrk="1" hangingPunct="1"/>
              <a:t>25</a:t>
            </a:fld>
            <a:endParaRPr lang="en-US" altLang="zh-CN"/>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EFE2F87-225E-4FEF-842F-EE3E59D8EAFF}" type="slidenum">
              <a:rPr lang="zh-CN" altLang="en-US" smtClean="0"/>
              <a:pPr eaLnBrk="1" hangingPunct="1"/>
              <a:t>26</a:t>
            </a:fld>
            <a:endParaRPr lang="en-US" altLang="zh-CN"/>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t>Messages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45386FF-2EAF-435C-9F18-371E6E760A19}" type="slidenum">
              <a:rPr lang="zh-CN" altLang="en-US" smtClean="0"/>
              <a:pPr eaLnBrk="1" hangingPunct="1"/>
              <a:t>27</a:t>
            </a:fld>
            <a:endParaRPr lang="en-US" altLang="zh-CN"/>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t>Sequence diagrams generally show the sequence of events that occur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DCC41EC-F538-43A2-9FB0-AFF634AB8D4B}" type="slidenum">
              <a:rPr lang="zh-CN" altLang="en-US" smtClean="0"/>
              <a:pPr eaLnBrk="1" hangingPunct="1"/>
              <a:t>28</a:t>
            </a:fld>
            <a:endParaRPr lang="en-US" altLang="zh-CN"/>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4B78083-8C67-4AA9-A2B0-9C53348FC04E}" type="slidenum">
              <a:rPr lang="zh-CN" altLang="en-US" smtClean="0"/>
              <a:pPr eaLnBrk="1" hangingPunct="1"/>
              <a:t>29</a:t>
            </a:fld>
            <a:endParaRPr lang="en-US" altLang="zh-CN"/>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dirty="0"/>
              <a:t>The </a:t>
            </a:r>
            <a:r>
              <a:rPr lang="en-US" altLang="zh-CN" b="1" dirty="0"/>
              <a:t>light blue vertical</a:t>
            </a:r>
            <a:r>
              <a:rPr lang="en-US" altLang="zh-CN" dirty="0"/>
              <a:t> </a:t>
            </a:r>
            <a:r>
              <a:rPr lang="en-US" altLang="zh-CN" b="1" dirty="0"/>
              <a:t>rectangles</a:t>
            </a:r>
            <a:r>
              <a:rPr lang="en-US" altLang="zh-CN" dirty="0"/>
              <a:t> the objects activation while the </a:t>
            </a:r>
            <a:r>
              <a:rPr lang="en-US" altLang="zh-CN" b="1" dirty="0"/>
              <a:t>green vertical dashed lines</a:t>
            </a:r>
            <a:r>
              <a:rPr lang="en-US" altLang="zh-CN" dirty="0"/>
              <a:t> represent the life of the object.  The </a:t>
            </a:r>
            <a:r>
              <a:rPr lang="en-US" altLang="zh-CN" b="1" dirty="0"/>
              <a:t>green vertical rectangles</a:t>
            </a:r>
            <a:r>
              <a:rPr lang="en-US" altLang="zh-CN" dirty="0"/>
              <a:t> represent when a particular object has control.  The </a:t>
            </a:r>
            <a:r>
              <a:rPr lang="en-US" altLang="zh-CN" b="1" dirty="0"/>
              <a:t>orange rectangles</a:t>
            </a:r>
            <a:r>
              <a:rPr lang="en-US" altLang="zh-CN" dirty="0"/>
              <a:t>  represents when the object is destroyed.  This diagrams also shows conditions for messages to be sent to other object.  The </a:t>
            </a:r>
            <a:r>
              <a:rPr lang="en-US" altLang="zh-CN" b="1" dirty="0"/>
              <a:t>condition</a:t>
            </a:r>
            <a:r>
              <a:rPr lang="en-US" altLang="zh-CN" dirty="0"/>
              <a:t> is listed between brackets next to the message.  For example, a [condition] has to be met before the object of class 2 can send a message() to the object of class 3.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F6B20B3-C6FF-4F49-9F24-2B78EF2DB3C8}" type="slidenum">
              <a:rPr lang="zh-CN" altLang="en-US" smtClean="0"/>
              <a:pPr eaLnBrk="1" hangingPunct="1"/>
              <a:t>30</a:t>
            </a:fld>
            <a:endParaRPr lang="en-US" altLang="zh-CN"/>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dirty="0"/>
              <a:t>Collaboration diagrams are also relatively easy to draw. </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EE2842F-E93E-461F-A095-929328D6FAFD}" type="slidenum">
              <a:rPr lang="zh-CN" altLang="en-US" smtClean="0"/>
              <a:pPr eaLnBrk="1" hangingPunct="1"/>
              <a:t>31</a:t>
            </a:fld>
            <a:endParaRPr lang="en-US" altLang="zh-CN"/>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t>State diagrams describe all of the possible states of an object as events occur.  Each diagram usually represents objects of a single class and track the different states of its objects through the system.  </a:t>
            </a:r>
          </a:p>
          <a:p>
            <a:pPr eaLnBrk="1" hangingPunct="1"/>
            <a:endParaRPr lang="en-US" altLang="zh-CN"/>
          </a:p>
          <a:p>
            <a:pPr eaLnBrk="1" hangingPunct="1"/>
            <a:r>
              <a:rPr lang="en-US" altLang="zh-CN"/>
              <a:t>Rounded Box represents the state of the object and arrows indicting the transition to the next state </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47C90A9-035E-4C0A-9381-D6C2C8287ADD}" type="slidenum">
              <a:rPr lang="zh-CN" altLang="en-US" smtClean="0"/>
              <a:pPr eaLnBrk="1" hangingPunct="1"/>
              <a:t>32</a:t>
            </a:fld>
            <a:endParaRPr lang="en-US" altLang="zh-CN"/>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1A458F1-3233-451B-8210-6B323E374D03}" type="slidenum">
              <a:rPr lang="zh-CN" altLang="en-US" smtClean="0"/>
              <a:pPr eaLnBrk="1" hangingPunct="1"/>
              <a:t>4</a:t>
            </a:fld>
            <a:endParaRPr lang="en-US" altLang="zh-CN"/>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262265F-522D-455D-B15F-47AB063798BE}" type="slidenum">
              <a:rPr lang="zh-CN" altLang="en-US" smtClean="0"/>
              <a:pPr eaLnBrk="1" hangingPunct="1"/>
              <a:t>33</a:t>
            </a:fld>
            <a:endParaRPr lang="en-US" altLang="zh-CN"/>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0CD646F-F1B1-4195-A973-9DE69DFCB4FE}" type="slidenum">
              <a:rPr lang="zh-CN" altLang="en-US" smtClean="0"/>
              <a:pPr eaLnBrk="1" hangingPunct="1"/>
              <a:t>34</a:t>
            </a:fld>
            <a:endParaRPr lang="en-US" altLang="zh-CN"/>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t>Activity diagrams show the flow of activities through the system.  Diagrams are read from top to bottom and have branches and forks to describe conditions and parallel activities.  A fork is used when multiple activities are occurring at the same time. </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72923FA-D539-44A4-B235-C5CED5889033}" type="slidenum">
              <a:rPr lang="zh-CN" altLang="en-US" smtClean="0"/>
              <a:pPr eaLnBrk="1" hangingPunct="1"/>
              <a:t>35</a:t>
            </a:fld>
            <a:endParaRPr lang="en-US" altLang="zh-CN"/>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F94C8A9-1D49-4266-B8FF-AA6FC30DFBE2}" type="slidenum">
              <a:rPr lang="zh-CN" altLang="en-US" smtClean="0"/>
              <a:pPr eaLnBrk="1" hangingPunct="1"/>
              <a:t>5</a:t>
            </a:fld>
            <a:endParaRPr lang="en-US" altLang="zh-CN"/>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E8639BD-F10D-4E27-8158-703A3D7FF74A}" type="slidenum">
              <a:rPr lang="zh-CN" altLang="en-US" smtClean="0"/>
              <a:pPr eaLnBrk="1" hangingPunct="1"/>
              <a:t>6</a:t>
            </a:fld>
            <a:endParaRPr lang="en-US" altLang="zh-CN"/>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23827C8-A223-43E9-A074-11A31CA3C99A}" type="slidenum">
              <a:rPr lang="zh-CN" altLang="en-US" smtClean="0"/>
              <a:pPr eaLnBrk="1" hangingPunct="1"/>
              <a:t>7</a:t>
            </a:fld>
            <a:endParaRPr lang="en-US" altLang="zh-CN"/>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971D656-FDAC-49B7-A8AD-9FB19BB03490}" type="slidenum">
              <a:rPr lang="zh-CN" altLang="en-US" smtClean="0"/>
              <a:pPr eaLnBrk="1" hangingPunct="1"/>
              <a:t>9</a:t>
            </a:fld>
            <a:endParaRPr lang="en-US" altLang="zh-CN"/>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2824B25-2D20-416C-BF04-DECC15D1BD41}" type="slidenum">
              <a:rPr lang="zh-CN" altLang="en-US" smtClean="0"/>
              <a:pPr eaLnBrk="1" hangingPunct="1"/>
              <a:t>10</a:t>
            </a:fld>
            <a:endParaRPr lang="en-US" altLang="zh-CN"/>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1B188B2-0C58-44AD-8D5A-BF080524C6E8}" type="slidenum">
              <a:rPr lang="zh-CN" altLang="en-US" smtClean="0"/>
              <a:pPr eaLnBrk="1" hangingPunct="1"/>
              <a:t>11</a:t>
            </a:fld>
            <a:endParaRPr lang="en-US" altLang="zh-CN"/>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C375C11-279E-418F-B2E4-17912571BBD7}" type="datetime1">
              <a:rPr lang="en-US" smtClean="0"/>
              <a:t>10/22/2018</a:t>
            </a:fld>
            <a:endParaRPr lang="en-US"/>
          </a:p>
        </p:txBody>
      </p:sp>
      <p:sp>
        <p:nvSpPr>
          <p:cNvPr id="5" name="Footer Placeholder 4"/>
          <p:cNvSpPr>
            <a:spLocks noGrp="1"/>
          </p:cNvSpPr>
          <p:nvPr>
            <p:ph type="ftr" sz="quarter" idx="11"/>
          </p:nvPr>
        </p:nvSpPr>
        <p:spPr/>
        <p:txBody>
          <a:bodyPr/>
          <a:lstStyle/>
          <a:p>
            <a:r>
              <a:rPr lang="en-US"/>
              <a:t>City University,KPK</a:t>
            </a:r>
          </a:p>
        </p:txBody>
      </p:sp>
      <p:sp>
        <p:nvSpPr>
          <p:cNvPr id="6" name="Slide Number Placeholder 5"/>
          <p:cNvSpPr>
            <a:spLocks noGrp="1"/>
          </p:cNvSpPr>
          <p:nvPr>
            <p:ph type="sldNum" sz="quarter" idx="12"/>
          </p:nvPr>
        </p:nvSpPr>
        <p:spPr/>
        <p:txBody>
          <a:bodyPr/>
          <a:lstStyle/>
          <a:p>
            <a:fld id="{3029D12D-2F15-40E2-96DF-3DACB76CD24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16FD1-DCC7-4A3C-9BAA-CFFB7F375801}" type="datetime1">
              <a:rPr lang="en-US" smtClean="0"/>
              <a:t>10/22/2018</a:t>
            </a:fld>
            <a:endParaRPr lang="en-US"/>
          </a:p>
        </p:txBody>
      </p:sp>
      <p:sp>
        <p:nvSpPr>
          <p:cNvPr id="5" name="Footer Placeholder 4"/>
          <p:cNvSpPr>
            <a:spLocks noGrp="1"/>
          </p:cNvSpPr>
          <p:nvPr>
            <p:ph type="ftr" sz="quarter" idx="11"/>
          </p:nvPr>
        </p:nvSpPr>
        <p:spPr/>
        <p:txBody>
          <a:bodyPr/>
          <a:lstStyle/>
          <a:p>
            <a:r>
              <a:rPr lang="en-US"/>
              <a:t>City University,KPK</a:t>
            </a:r>
          </a:p>
        </p:txBody>
      </p:sp>
      <p:sp>
        <p:nvSpPr>
          <p:cNvPr id="6" name="Slide Number Placeholder 5"/>
          <p:cNvSpPr>
            <a:spLocks noGrp="1"/>
          </p:cNvSpPr>
          <p:nvPr>
            <p:ph type="sldNum" sz="quarter" idx="12"/>
          </p:nvPr>
        </p:nvSpPr>
        <p:spPr/>
        <p:txBody>
          <a:bodyPr/>
          <a:lstStyle/>
          <a:p>
            <a:fld id="{3029D12D-2F15-40E2-96DF-3DACB76CD24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53F7E15-FC51-4AC1-9CE4-251C5C9FA0AE}" type="datetime1">
              <a:rPr lang="en-US" smtClean="0"/>
              <a:t>10/22/2018</a:t>
            </a:fld>
            <a:endParaRPr lang="en-US"/>
          </a:p>
        </p:txBody>
      </p:sp>
      <p:sp>
        <p:nvSpPr>
          <p:cNvPr id="5" name="Footer Placeholder 4"/>
          <p:cNvSpPr>
            <a:spLocks noGrp="1"/>
          </p:cNvSpPr>
          <p:nvPr>
            <p:ph type="ftr" sz="quarter" idx="11"/>
          </p:nvPr>
        </p:nvSpPr>
        <p:spPr/>
        <p:txBody>
          <a:bodyPr/>
          <a:lstStyle/>
          <a:p>
            <a:r>
              <a:rPr lang="en-US"/>
              <a:t>City University,KPK</a:t>
            </a:r>
          </a:p>
        </p:txBody>
      </p:sp>
      <p:sp>
        <p:nvSpPr>
          <p:cNvPr id="6" name="Slide Number Placeholder 5"/>
          <p:cNvSpPr>
            <a:spLocks noGrp="1"/>
          </p:cNvSpPr>
          <p:nvPr>
            <p:ph type="sldNum" sz="quarter" idx="12"/>
          </p:nvPr>
        </p:nvSpPr>
        <p:spPr/>
        <p:txBody>
          <a:bodyPr/>
          <a:lstStyle/>
          <a:p>
            <a:fld id="{3029D12D-2F15-40E2-96DF-3DACB76CD240}"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BE6AD4-53F9-4A11-BBDA-3669896D0843}" type="datetime1">
              <a:rPr lang="en-US" smtClean="0"/>
              <a:t>10/22/2018</a:t>
            </a:fld>
            <a:endParaRPr lang="en-US"/>
          </a:p>
        </p:txBody>
      </p:sp>
      <p:sp>
        <p:nvSpPr>
          <p:cNvPr id="5" name="Footer Placeholder 4"/>
          <p:cNvSpPr>
            <a:spLocks noGrp="1"/>
          </p:cNvSpPr>
          <p:nvPr>
            <p:ph type="ftr" sz="quarter" idx="11"/>
          </p:nvPr>
        </p:nvSpPr>
        <p:spPr/>
        <p:txBody>
          <a:bodyPr/>
          <a:lstStyle/>
          <a:p>
            <a:r>
              <a:rPr lang="en-US"/>
              <a:t>City University,KPK</a:t>
            </a:r>
          </a:p>
        </p:txBody>
      </p:sp>
      <p:sp>
        <p:nvSpPr>
          <p:cNvPr id="6" name="Slide Number Placeholder 5"/>
          <p:cNvSpPr>
            <a:spLocks noGrp="1"/>
          </p:cNvSpPr>
          <p:nvPr>
            <p:ph type="sldNum" sz="quarter" idx="12"/>
          </p:nvPr>
        </p:nvSpPr>
        <p:spPr/>
        <p:txBody>
          <a:bodyPr/>
          <a:lstStyle/>
          <a:p>
            <a:fld id="{3029D12D-2F15-40E2-96DF-3DACB76CD240}"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08FC6C-1533-4492-9DE4-DF3418737324}" type="datetime1">
              <a:rPr lang="en-US" smtClean="0"/>
              <a:t>10/22/2018</a:t>
            </a:fld>
            <a:endParaRPr lang="en-US"/>
          </a:p>
        </p:txBody>
      </p:sp>
      <p:sp>
        <p:nvSpPr>
          <p:cNvPr id="5" name="Footer Placeholder 4"/>
          <p:cNvSpPr>
            <a:spLocks noGrp="1"/>
          </p:cNvSpPr>
          <p:nvPr>
            <p:ph type="ftr" sz="quarter" idx="11"/>
          </p:nvPr>
        </p:nvSpPr>
        <p:spPr/>
        <p:txBody>
          <a:bodyPr/>
          <a:lstStyle/>
          <a:p>
            <a:r>
              <a:rPr lang="en-US"/>
              <a:t>City University,KPK</a:t>
            </a:r>
          </a:p>
        </p:txBody>
      </p:sp>
      <p:sp>
        <p:nvSpPr>
          <p:cNvPr id="6" name="Slide Number Placeholder 5"/>
          <p:cNvSpPr>
            <a:spLocks noGrp="1"/>
          </p:cNvSpPr>
          <p:nvPr>
            <p:ph type="sldNum" sz="quarter" idx="12"/>
          </p:nvPr>
        </p:nvSpPr>
        <p:spPr/>
        <p:txBody>
          <a:bodyPr/>
          <a:lstStyle/>
          <a:p>
            <a:fld id="{3029D12D-2F15-40E2-96DF-3DACB76CD24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479DC04A-573B-46DF-B9F6-4FEE9BFD3429}" type="datetime1">
              <a:rPr lang="en-US" smtClean="0"/>
              <a:t>10/22/2018</a:t>
            </a:fld>
            <a:endParaRPr lang="en-US"/>
          </a:p>
        </p:txBody>
      </p:sp>
      <p:sp>
        <p:nvSpPr>
          <p:cNvPr id="6" name="Footer Placeholder 5"/>
          <p:cNvSpPr>
            <a:spLocks noGrp="1"/>
          </p:cNvSpPr>
          <p:nvPr>
            <p:ph type="ftr" sz="quarter" idx="11"/>
          </p:nvPr>
        </p:nvSpPr>
        <p:spPr/>
        <p:txBody>
          <a:bodyPr/>
          <a:lstStyle/>
          <a:p>
            <a:r>
              <a:rPr lang="en-US"/>
              <a:t>City University,KPK</a:t>
            </a:r>
          </a:p>
        </p:txBody>
      </p:sp>
      <p:sp>
        <p:nvSpPr>
          <p:cNvPr id="7" name="Slide Number Placeholder 6"/>
          <p:cNvSpPr>
            <a:spLocks noGrp="1"/>
          </p:cNvSpPr>
          <p:nvPr>
            <p:ph type="sldNum" sz="quarter" idx="12"/>
          </p:nvPr>
        </p:nvSpPr>
        <p:spPr/>
        <p:txBody>
          <a:bodyPr/>
          <a:lstStyle/>
          <a:p>
            <a:fld id="{3029D12D-2F15-40E2-96DF-3DACB76CD240}"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6320A34-48ED-4E56-8DFC-AF29122404F5}" type="datetime1">
              <a:rPr lang="en-US" smtClean="0"/>
              <a:t>10/22/2018</a:t>
            </a:fld>
            <a:endParaRPr lang="en-US"/>
          </a:p>
        </p:txBody>
      </p:sp>
      <p:sp>
        <p:nvSpPr>
          <p:cNvPr id="8" name="Footer Placeholder 7"/>
          <p:cNvSpPr>
            <a:spLocks noGrp="1"/>
          </p:cNvSpPr>
          <p:nvPr>
            <p:ph type="ftr" sz="quarter" idx="11"/>
          </p:nvPr>
        </p:nvSpPr>
        <p:spPr/>
        <p:txBody>
          <a:bodyPr/>
          <a:lstStyle/>
          <a:p>
            <a:r>
              <a:rPr lang="en-US"/>
              <a:t>City University,KPK</a:t>
            </a:r>
          </a:p>
        </p:txBody>
      </p:sp>
      <p:sp>
        <p:nvSpPr>
          <p:cNvPr id="9" name="Slide Number Placeholder 8"/>
          <p:cNvSpPr>
            <a:spLocks noGrp="1"/>
          </p:cNvSpPr>
          <p:nvPr>
            <p:ph type="sldNum" sz="quarter" idx="12"/>
          </p:nvPr>
        </p:nvSpPr>
        <p:spPr/>
        <p:txBody>
          <a:bodyPr/>
          <a:lstStyle/>
          <a:p>
            <a:fld id="{3029D12D-2F15-40E2-96DF-3DACB76CD24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B33B733-692A-4943-AB13-F75951D1BF85}" type="datetime1">
              <a:rPr lang="en-US" smtClean="0"/>
              <a:t>10/22/2018</a:t>
            </a:fld>
            <a:endParaRPr lang="en-US"/>
          </a:p>
        </p:txBody>
      </p:sp>
      <p:sp>
        <p:nvSpPr>
          <p:cNvPr id="4" name="Footer Placeholder 3"/>
          <p:cNvSpPr>
            <a:spLocks noGrp="1"/>
          </p:cNvSpPr>
          <p:nvPr>
            <p:ph type="ftr" sz="quarter" idx="11"/>
          </p:nvPr>
        </p:nvSpPr>
        <p:spPr/>
        <p:txBody>
          <a:bodyPr/>
          <a:lstStyle/>
          <a:p>
            <a:r>
              <a:rPr lang="en-US"/>
              <a:t>City University,KPK</a:t>
            </a:r>
          </a:p>
        </p:txBody>
      </p:sp>
      <p:sp>
        <p:nvSpPr>
          <p:cNvPr id="5" name="Slide Number Placeholder 4"/>
          <p:cNvSpPr>
            <a:spLocks noGrp="1"/>
          </p:cNvSpPr>
          <p:nvPr>
            <p:ph type="sldNum" sz="quarter" idx="12"/>
          </p:nvPr>
        </p:nvSpPr>
        <p:spPr/>
        <p:txBody>
          <a:bodyPr/>
          <a:lstStyle/>
          <a:p>
            <a:fld id="{3029D12D-2F15-40E2-96DF-3DACB76CD24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4213566-1440-4BBC-983F-22CF4AC5298C}" type="datetime1">
              <a:rPr lang="en-US" smtClean="0"/>
              <a:t>10/22/2018</a:t>
            </a:fld>
            <a:endParaRPr lang="en-US"/>
          </a:p>
        </p:txBody>
      </p:sp>
      <p:sp>
        <p:nvSpPr>
          <p:cNvPr id="3" name="Footer Placeholder 2"/>
          <p:cNvSpPr>
            <a:spLocks noGrp="1"/>
          </p:cNvSpPr>
          <p:nvPr>
            <p:ph type="ftr" sz="quarter" idx="11"/>
          </p:nvPr>
        </p:nvSpPr>
        <p:spPr/>
        <p:txBody>
          <a:bodyPr/>
          <a:lstStyle/>
          <a:p>
            <a:r>
              <a:rPr lang="en-US"/>
              <a:t>City University,KPK</a:t>
            </a:r>
          </a:p>
        </p:txBody>
      </p:sp>
      <p:sp>
        <p:nvSpPr>
          <p:cNvPr id="4" name="Slide Number Placeholder 3"/>
          <p:cNvSpPr>
            <a:spLocks noGrp="1"/>
          </p:cNvSpPr>
          <p:nvPr>
            <p:ph type="sldNum" sz="quarter" idx="12"/>
          </p:nvPr>
        </p:nvSpPr>
        <p:spPr/>
        <p:txBody>
          <a:bodyPr/>
          <a:lstStyle/>
          <a:p>
            <a:fld id="{3029D12D-2F15-40E2-96DF-3DACB76CD24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485F7AA-A094-485B-A4CE-1AB7CB4BA0E9}" type="datetime1">
              <a:rPr lang="en-US" smtClean="0"/>
              <a:t>10/22/2018</a:t>
            </a:fld>
            <a:endParaRPr lang="en-US"/>
          </a:p>
        </p:txBody>
      </p:sp>
      <p:sp>
        <p:nvSpPr>
          <p:cNvPr id="6" name="Footer Placeholder 5"/>
          <p:cNvSpPr>
            <a:spLocks noGrp="1"/>
          </p:cNvSpPr>
          <p:nvPr>
            <p:ph type="ftr" sz="quarter" idx="11"/>
          </p:nvPr>
        </p:nvSpPr>
        <p:spPr/>
        <p:txBody>
          <a:bodyPr/>
          <a:lstStyle/>
          <a:p>
            <a:r>
              <a:rPr lang="en-US"/>
              <a:t>City University,KPK</a:t>
            </a:r>
          </a:p>
        </p:txBody>
      </p:sp>
      <p:sp>
        <p:nvSpPr>
          <p:cNvPr id="7" name="Slide Number Placeholder 6"/>
          <p:cNvSpPr>
            <a:spLocks noGrp="1"/>
          </p:cNvSpPr>
          <p:nvPr>
            <p:ph type="sldNum" sz="quarter" idx="12"/>
          </p:nvPr>
        </p:nvSpPr>
        <p:spPr/>
        <p:txBody>
          <a:bodyPr/>
          <a:lstStyle/>
          <a:p>
            <a:fld id="{3029D12D-2F15-40E2-96DF-3DACB76CD240}"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0093E1-B3BE-4B64-BCD3-9C71165AEB79}" type="datetime1">
              <a:rPr lang="en-US" smtClean="0"/>
              <a:t>10/22/2018</a:t>
            </a:fld>
            <a:endParaRPr lang="en-US"/>
          </a:p>
        </p:txBody>
      </p:sp>
      <p:sp>
        <p:nvSpPr>
          <p:cNvPr id="6" name="Footer Placeholder 5"/>
          <p:cNvSpPr>
            <a:spLocks noGrp="1"/>
          </p:cNvSpPr>
          <p:nvPr>
            <p:ph type="ftr" sz="quarter" idx="11"/>
          </p:nvPr>
        </p:nvSpPr>
        <p:spPr/>
        <p:txBody>
          <a:bodyPr/>
          <a:lstStyle/>
          <a:p>
            <a:r>
              <a:rPr lang="en-US"/>
              <a:t>City University,KPK</a:t>
            </a:r>
          </a:p>
        </p:txBody>
      </p:sp>
      <p:sp>
        <p:nvSpPr>
          <p:cNvPr id="7" name="Slide Number Placeholder 6"/>
          <p:cNvSpPr>
            <a:spLocks noGrp="1"/>
          </p:cNvSpPr>
          <p:nvPr>
            <p:ph type="sldNum" sz="quarter" idx="12"/>
          </p:nvPr>
        </p:nvSpPr>
        <p:spPr/>
        <p:txBody>
          <a:bodyPr/>
          <a:lstStyle/>
          <a:p>
            <a:fld id="{3029D12D-2F15-40E2-96DF-3DACB76CD240}"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7500FE97-1470-4821-81EB-EBDB9C39D187}" type="datetime1">
              <a:rPr lang="en-US" smtClean="0"/>
              <a:t>10/22/2018</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r>
              <a:rPr lang="en-US"/>
              <a:t>City University,KPK</a:t>
            </a: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3029D12D-2F15-40E2-96DF-3DACB76CD240}"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hf hd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35.xml.rels><?xml version="1.0" encoding="UTF-8" standalone="yes"?>
<Relationships xmlns="http://schemas.openxmlformats.org/package/2006/relationships"><Relationship Id="rId8" Type="http://schemas.openxmlformats.org/officeDocument/2006/relationships/hyperlink" Target="http://cafe.rational.com/HyperNews/get/hn/umlcafe.html" TargetMode="External"/><Relationship Id="rId3" Type="http://schemas.openxmlformats.org/officeDocument/2006/relationships/hyperlink" Target="http://www.rational.com/" TargetMode="External"/><Relationship Id="rId7" Type="http://schemas.openxmlformats.org/officeDocument/2006/relationships/hyperlink" Target="http://www.rational.com/uml/reading/index.jsp"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hyperlink" Target="http://www.rational.com/uml/resources/whitepapers/index.jsp" TargetMode="External"/><Relationship Id="rId5" Type="http://schemas.openxmlformats.org/officeDocument/2006/relationships/hyperlink" Target="http://www.rational.com/uml/resources/quick/index.jsp" TargetMode="External"/><Relationship Id="rId4" Type="http://schemas.openxmlformats.org/officeDocument/2006/relationships/hyperlink" Target="http://www.rational.com/uml/index.jsp"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468868"/>
            <a:ext cx="8001000" cy="1077218"/>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US" sz="3200" dirty="0"/>
              <a:t>Object Oriented classes implementation in UML</a:t>
            </a:r>
          </a:p>
        </p:txBody>
      </p:sp>
    </p:spTree>
    <p:extLst>
      <p:ext uri="{BB962C8B-B14F-4D97-AF65-F5344CB8AC3E}">
        <p14:creationId xmlns:p14="http://schemas.microsoft.com/office/powerpoint/2010/main" val="2256876102"/>
      </p:ext>
    </p:extLst>
  </p:cSld>
  <p:clrMapOvr>
    <a:masterClrMapping/>
  </p:clrMapOvr>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p:txBody>
          <a:bodyPr/>
          <a:lstStyle/>
          <a:p>
            <a:pPr eaLnBrk="1" hangingPunct="1"/>
            <a:r>
              <a:rPr lang="en-US" altLang="zh-CN" sz="2800" dirty="0">
                <a:solidFill>
                  <a:srgbClr val="C00000"/>
                </a:solidFill>
                <a:ea typeface="宋体" pitchFamily="2" charset="-122"/>
              </a:rPr>
              <a:t>When to use:</a:t>
            </a:r>
          </a:p>
          <a:p>
            <a:pPr lvl="1" eaLnBrk="1" hangingPunct="1"/>
            <a:r>
              <a:rPr lang="en-US" altLang="zh-CN" sz="2400" dirty="0">
                <a:solidFill>
                  <a:srgbClr val="C00000"/>
                </a:solidFill>
                <a:ea typeface="宋体" pitchFamily="2" charset="-122"/>
              </a:rPr>
              <a:t>Use cases are used in almost every project. </a:t>
            </a:r>
          </a:p>
          <a:p>
            <a:pPr eaLnBrk="1" hangingPunct="1"/>
            <a:r>
              <a:rPr lang="en-US" altLang="zh-CN" sz="2800" dirty="0">
                <a:solidFill>
                  <a:srgbClr val="C00000"/>
                </a:solidFill>
                <a:ea typeface="宋体" pitchFamily="2" charset="-122"/>
              </a:rPr>
              <a:t>How to Draw</a:t>
            </a:r>
          </a:p>
          <a:p>
            <a:pPr lvl="1" eaLnBrk="1" hangingPunct="1"/>
            <a:r>
              <a:rPr lang="en-US" altLang="zh-CN" sz="2400" dirty="0">
                <a:solidFill>
                  <a:srgbClr val="C00000"/>
                </a:solidFill>
                <a:ea typeface="宋体" pitchFamily="2" charset="-122"/>
              </a:rPr>
              <a:t>Simplest</a:t>
            </a:r>
          </a:p>
        </p:txBody>
      </p:sp>
      <p:sp>
        <p:nvSpPr>
          <p:cNvPr id="2" name="Footer Placeholder 1"/>
          <p:cNvSpPr>
            <a:spLocks noGrp="1"/>
          </p:cNvSpPr>
          <p:nvPr>
            <p:ph type="ftr" sz="quarter" idx="11"/>
          </p:nvPr>
        </p:nvSpPr>
        <p:spPr/>
        <p:txBody>
          <a:bodyPr/>
          <a:lstStyle/>
          <a:p>
            <a:r>
              <a:rPr lang="en-US"/>
              <a:t>City University,KPK</a:t>
            </a:r>
          </a:p>
        </p:txBody>
      </p:sp>
      <p:sp>
        <p:nvSpPr>
          <p:cNvPr id="3" name="Slide Number Placeholder 2"/>
          <p:cNvSpPr>
            <a:spLocks noGrp="1"/>
          </p:cNvSpPr>
          <p:nvPr>
            <p:ph type="sldNum" sz="quarter" idx="12"/>
          </p:nvPr>
        </p:nvSpPr>
        <p:spPr/>
        <p:txBody>
          <a:bodyPr/>
          <a:lstStyle/>
          <a:p>
            <a:fld id="{3029D12D-2F15-40E2-96DF-3DACB76CD240}" type="slidenum">
              <a:rPr lang="en-US" smtClean="0"/>
              <a:t>10</a:t>
            </a:fld>
            <a:endParaRPr lang="en-US"/>
          </a:p>
        </p:txBody>
      </p:sp>
      <p:sp>
        <p:nvSpPr>
          <p:cNvPr id="13314" name="Rectangle 2"/>
          <p:cNvSpPr>
            <a:spLocks noGrp="1" noChangeArrowheads="1"/>
          </p:cNvSpPr>
          <p:nvPr>
            <p:ph type="title"/>
          </p:nvPr>
        </p:nvSpPr>
        <p:spPr/>
        <p:txBody>
          <a:bodyPr/>
          <a:lstStyle/>
          <a:p>
            <a:pPr eaLnBrk="1" hangingPunct="1"/>
            <a:r>
              <a:rPr lang="en-US" altLang="zh-CN">
                <a:ea typeface="宋体" pitchFamily="2" charset="-122"/>
              </a:rPr>
              <a:t>Use-Case Diagrams</a:t>
            </a:r>
          </a:p>
        </p:txBody>
      </p:sp>
    </p:spTree>
    <p:extLst>
      <p:ext uri="{BB962C8B-B14F-4D97-AF65-F5344CB8AC3E}">
        <p14:creationId xmlns:p14="http://schemas.microsoft.com/office/powerpoint/2010/main" val="3966206693"/>
      </p:ext>
    </p:extLst>
  </p:cSld>
  <p:clrMapOvr>
    <a:masterClrMapping/>
  </p:clrMapOvr>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457200" y="2408490"/>
            <a:ext cx="7661275" cy="4419600"/>
          </a:xfrm>
        </p:spPr>
        <p:txBody>
          <a:bodyPr/>
          <a:lstStyle/>
          <a:p>
            <a:pPr eaLnBrk="1" hangingPunct="1"/>
            <a:r>
              <a:rPr lang="en-US" altLang="zh-CN" dirty="0">
                <a:solidFill>
                  <a:srgbClr val="C00000"/>
                </a:solidFill>
                <a:ea typeface="宋体" pitchFamily="2" charset="-122"/>
              </a:rPr>
              <a:t>A user placing an order with a sales company might follow these steps :</a:t>
            </a:r>
          </a:p>
          <a:p>
            <a:pPr lvl="1" eaLnBrk="1" hangingPunct="1"/>
            <a:r>
              <a:rPr lang="en-US" altLang="zh-CN" sz="2400" dirty="0">
                <a:solidFill>
                  <a:srgbClr val="C00000"/>
                </a:solidFill>
                <a:ea typeface="宋体" pitchFamily="2" charset="-122"/>
              </a:rPr>
              <a:t>Browse catalog and select items. </a:t>
            </a:r>
          </a:p>
          <a:p>
            <a:pPr lvl="1" eaLnBrk="1" hangingPunct="1"/>
            <a:r>
              <a:rPr lang="en-US" altLang="zh-CN" sz="2400" dirty="0">
                <a:solidFill>
                  <a:srgbClr val="C00000"/>
                </a:solidFill>
                <a:ea typeface="宋体" pitchFamily="2" charset="-122"/>
              </a:rPr>
              <a:t>Call sales representative. </a:t>
            </a:r>
          </a:p>
          <a:p>
            <a:pPr lvl="1" eaLnBrk="1" hangingPunct="1"/>
            <a:r>
              <a:rPr lang="en-US" altLang="zh-CN" sz="2400" dirty="0">
                <a:solidFill>
                  <a:srgbClr val="C00000"/>
                </a:solidFill>
                <a:ea typeface="宋体" pitchFamily="2" charset="-122"/>
              </a:rPr>
              <a:t>Supply shipping information. </a:t>
            </a:r>
          </a:p>
          <a:p>
            <a:pPr lvl="1" eaLnBrk="1" hangingPunct="1"/>
            <a:r>
              <a:rPr lang="en-US" altLang="zh-CN" sz="2400" dirty="0">
                <a:solidFill>
                  <a:srgbClr val="C00000"/>
                </a:solidFill>
                <a:ea typeface="宋体" pitchFamily="2" charset="-122"/>
              </a:rPr>
              <a:t>Supply payment information. </a:t>
            </a:r>
          </a:p>
          <a:p>
            <a:pPr lvl="1" eaLnBrk="1" hangingPunct="1"/>
            <a:r>
              <a:rPr lang="en-US" altLang="zh-CN" sz="2400" dirty="0">
                <a:solidFill>
                  <a:srgbClr val="C00000"/>
                </a:solidFill>
                <a:ea typeface="宋体" pitchFamily="2" charset="-122"/>
              </a:rPr>
              <a:t>Receive conformation number from salesperson.</a:t>
            </a:r>
            <a:r>
              <a:rPr lang="en-US" altLang="zh-CN" dirty="0">
                <a:solidFill>
                  <a:srgbClr val="C00000"/>
                </a:solidFill>
                <a:ea typeface="宋体" pitchFamily="2" charset="-122"/>
              </a:rPr>
              <a:t> </a:t>
            </a:r>
          </a:p>
        </p:txBody>
      </p:sp>
      <p:sp>
        <p:nvSpPr>
          <p:cNvPr id="2" name="Footer Placeholder 1"/>
          <p:cNvSpPr>
            <a:spLocks noGrp="1"/>
          </p:cNvSpPr>
          <p:nvPr>
            <p:ph type="ftr" sz="quarter" idx="11"/>
          </p:nvPr>
        </p:nvSpPr>
        <p:spPr/>
        <p:txBody>
          <a:bodyPr/>
          <a:lstStyle/>
          <a:p>
            <a:r>
              <a:rPr lang="en-US"/>
              <a:t>City University,KPK</a:t>
            </a:r>
          </a:p>
        </p:txBody>
      </p:sp>
      <p:sp>
        <p:nvSpPr>
          <p:cNvPr id="3" name="Slide Number Placeholder 2"/>
          <p:cNvSpPr>
            <a:spLocks noGrp="1"/>
          </p:cNvSpPr>
          <p:nvPr>
            <p:ph type="sldNum" sz="quarter" idx="12"/>
          </p:nvPr>
        </p:nvSpPr>
        <p:spPr/>
        <p:txBody>
          <a:bodyPr/>
          <a:lstStyle/>
          <a:p>
            <a:fld id="{3029D12D-2F15-40E2-96DF-3DACB76CD240}" type="slidenum">
              <a:rPr lang="en-US" smtClean="0"/>
              <a:t>11</a:t>
            </a:fld>
            <a:endParaRPr lang="en-US"/>
          </a:p>
        </p:txBody>
      </p:sp>
      <p:sp>
        <p:nvSpPr>
          <p:cNvPr id="14338" name="Rectangle 2"/>
          <p:cNvSpPr>
            <a:spLocks noGrp="1" noChangeArrowheads="1"/>
          </p:cNvSpPr>
          <p:nvPr>
            <p:ph type="title"/>
          </p:nvPr>
        </p:nvSpPr>
        <p:spPr/>
        <p:txBody>
          <a:bodyPr/>
          <a:lstStyle/>
          <a:p>
            <a:pPr eaLnBrk="1" hangingPunct="1"/>
            <a:r>
              <a:rPr lang="en-US" altLang="zh-CN" sz="3600">
                <a:ea typeface="宋体" pitchFamily="2" charset="-122"/>
              </a:rPr>
              <a:t>Use-Case Diagrams: Example</a:t>
            </a:r>
          </a:p>
        </p:txBody>
      </p:sp>
    </p:spTree>
    <p:extLst>
      <p:ext uri="{BB962C8B-B14F-4D97-AF65-F5344CB8AC3E}">
        <p14:creationId xmlns:p14="http://schemas.microsoft.com/office/powerpoint/2010/main" val="2000325644"/>
      </p:ext>
    </p:extLst>
  </p:cSld>
  <p:clrMapOvr>
    <a:masterClrMapping/>
  </p:clrMapOvr>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3962400" y="2438400"/>
            <a:ext cx="5181600" cy="4114800"/>
          </a:xfrm>
        </p:spPr>
        <p:txBody>
          <a:bodyPr/>
          <a:lstStyle/>
          <a:p>
            <a:pPr eaLnBrk="1" hangingPunct="1"/>
            <a:r>
              <a:rPr lang="en-US" altLang="zh-CN" sz="2400" dirty="0">
                <a:solidFill>
                  <a:srgbClr val="C00000"/>
                </a:solidFill>
                <a:ea typeface="宋体" pitchFamily="2" charset="-122"/>
              </a:rPr>
              <a:t>The salesperson could also be included in this use case diagram because the salesperson is also interacting with the ordering system. </a:t>
            </a:r>
          </a:p>
        </p:txBody>
      </p:sp>
      <p:sp>
        <p:nvSpPr>
          <p:cNvPr id="2" name="Footer Placeholder 1"/>
          <p:cNvSpPr>
            <a:spLocks noGrp="1"/>
          </p:cNvSpPr>
          <p:nvPr>
            <p:ph type="ftr" sz="quarter" idx="11"/>
          </p:nvPr>
        </p:nvSpPr>
        <p:spPr/>
        <p:txBody>
          <a:bodyPr/>
          <a:lstStyle/>
          <a:p>
            <a:r>
              <a:rPr lang="en-US"/>
              <a:t>City University,KPK</a:t>
            </a:r>
          </a:p>
        </p:txBody>
      </p:sp>
      <p:sp>
        <p:nvSpPr>
          <p:cNvPr id="3" name="Slide Number Placeholder 2"/>
          <p:cNvSpPr>
            <a:spLocks noGrp="1"/>
          </p:cNvSpPr>
          <p:nvPr>
            <p:ph type="sldNum" sz="quarter" idx="12"/>
          </p:nvPr>
        </p:nvSpPr>
        <p:spPr/>
        <p:txBody>
          <a:bodyPr/>
          <a:lstStyle/>
          <a:p>
            <a:fld id="{3029D12D-2F15-40E2-96DF-3DACB76CD240}" type="slidenum">
              <a:rPr lang="en-US" smtClean="0"/>
              <a:t>12</a:t>
            </a:fld>
            <a:endParaRPr lang="en-US"/>
          </a:p>
        </p:txBody>
      </p:sp>
      <p:sp>
        <p:nvSpPr>
          <p:cNvPr id="15362" name="Rectangle 2"/>
          <p:cNvSpPr>
            <a:spLocks noGrp="1" noChangeArrowheads="1"/>
          </p:cNvSpPr>
          <p:nvPr>
            <p:ph type="title"/>
          </p:nvPr>
        </p:nvSpPr>
        <p:spPr/>
        <p:txBody>
          <a:bodyPr/>
          <a:lstStyle/>
          <a:p>
            <a:pPr eaLnBrk="1" hangingPunct="1"/>
            <a:r>
              <a:rPr lang="en-US" altLang="zh-CN" sz="3600">
                <a:ea typeface="宋体" pitchFamily="2" charset="-122"/>
              </a:rPr>
              <a:t>Use-Case Diagrams: Example</a:t>
            </a:r>
          </a:p>
        </p:txBody>
      </p:sp>
      <p:pic>
        <p:nvPicPr>
          <p:cNvPr id="15364" name="Picture 4" descr="{FA114B56-42B0-4084-90B5-120EE244C6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2141220"/>
            <a:ext cx="4011564"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364102"/>
      </p:ext>
    </p:extLst>
  </p:cSld>
  <p:clrMapOvr>
    <a:masterClrMapping/>
  </p:clrMapOvr>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762000" y="2514600"/>
            <a:ext cx="7661275" cy="4191000"/>
          </a:xfrm>
        </p:spPr>
        <p:txBody>
          <a:bodyPr/>
          <a:lstStyle/>
          <a:p>
            <a:pPr eaLnBrk="1" hangingPunct="1"/>
            <a:r>
              <a:rPr lang="en-US" altLang="zh-CN" dirty="0">
                <a:solidFill>
                  <a:srgbClr val="C00000"/>
                </a:solidFill>
                <a:ea typeface="宋体" pitchFamily="2" charset="-122"/>
              </a:rPr>
              <a:t>Relationships in Use Cases </a:t>
            </a:r>
          </a:p>
          <a:p>
            <a:pPr lvl="1" eaLnBrk="1" hangingPunct="1"/>
            <a:r>
              <a:rPr lang="en-US" altLang="zh-CN" b="1" dirty="0">
                <a:solidFill>
                  <a:srgbClr val="C00000"/>
                </a:solidFill>
                <a:ea typeface="宋体" pitchFamily="2" charset="-122"/>
              </a:rPr>
              <a:t>Include</a:t>
            </a:r>
            <a:r>
              <a:rPr lang="en-US" altLang="zh-CN" dirty="0">
                <a:solidFill>
                  <a:srgbClr val="C00000"/>
                </a:solidFill>
                <a:ea typeface="宋体" pitchFamily="2" charset="-122"/>
              </a:rPr>
              <a:t>: a use case includes the functionality described in another use case. (</a:t>
            </a:r>
            <a:r>
              <a:rPr lang="en-US" altLang="zh-CN" sz="2400" dirty="0">
                <a:solidFill>
                  <a:srgbClr val="C00000"/>
                </a:solidFill>
                <a:ea typeface="宋体" pitchFamily="2" charset="-122"/>
              </a:rPr>
              <a:t>directed arrow having a dotted shaft, labeled &lt;&lt;include&gt;&gt; </a:t>
            </a:r>
            <a:r>
              <a:rPr lang="en-US" altLang="zh-CN" dirty="0">
                <a:solidFill>
                  <a:srgbClr val="C00000"/>
                </a:solidFill>
                <a:ea typeface="宋体" pitchFamily="2" charset="-122"/>
              </a:rPr>
              <a:t>)</a:t>
            </a:r>
          </a:p>
          <a:p>
            <a:pPr lvl="1" eaLnBrk="1" hangingPunct="1">
              <a:buFont typeface="Wingdings" pitchFamily="2" charset="2"/>
              <a:buNone/>
            </a:pPr>
            <a:r>
              <a:rPr lang="en-US" altLang="zh-CN" sz="2000" dirty="0">
                <a:solidFill>
                  <a:srgbClr val="C00000"/>
                </a:solidFill>
                <a:ea typeface="宋体" pitchFamily="2" charset="-122"/>
              </a:rPr>
              <a:t>                                        &lt;&lt;include&gt;&gt;</a:t>
            </a:r>
          </a:p>
          <a:p>
            <a:pPr lvl="1" eaLnBrk="1" hangingPunct="1"/>
            <a:endParaRPr lang="zh-CN" altLang="en-US" sz="2000" dirty="0">
              <a:solidFill>
                <a:srgbClr val="C00000"/>
              </a:solidFill>
              <a:ea typeface="宋体" pitchFamily="2" charset="-122"/>
            </a:endParaRPr>
          </a:p>
        </p:txBody>
      </p:sp>
      <p:sp>
        <p:nvSpPr>
          <p:cNvPr id="2" name="Footer Placeholder 1"/>
          <p:cNvSpPr>
            <a:spLocks noGrp="1"/>
          </p:cNvSpPr>
          <p:nvPr>
            <p:ph type="ftr" sz="quarter" idx="11"/>
          </p:nvPr>
        </p:nvSpPr>
        <p:spPr/>
        <p:txBody>
          <a:bodyPr/>
          <a:lstStyle/>
          <a:p>
            <a:r>
              <a:rPr lang="en-US"/>
              <a:t>City University,KPK</a:t>
            </a:r>
          </a:p>
        </p:txBody>
      </p:sp>
      <p:sp>
        <p:nvSpPr>
          <p:cNvPr id="3" name="Slide Number Placeholder 2"/>
          <p:cNvSpPr>
            <a:spLocks noGrp="1"/>
          </p:cNvSpPr>
          <p:nvPr>
            <p:ph type="sldNum" sz="quarter" idx="12"/>
          </p:nvPr>
        </p:nvSpPr>
        <p:spPr/>
        <p:txBody>
          <a:bodyPr/>
          <a:lstStyle/>
          <a:p>
            <a:fld id="{3029D12D-2F15-40E2-96DF-3DACB76CD240}" type="slidenum">
              <a:rPr lang="en-US" smtClean="0"/>
              <a:t>13</a:t>
            </a:fld>
            <a:endParaRPr lang="en-US"/>
          </a:p>
        </p:txBody>
      </p:sp>
      <p:sp>
        <p:nvSpPr>
          <p:cNvPr id="16386" name="Rectangle 2"/>
          <p:cNvSpPr>
            <a:spLocks noGrp="1" noChangeArrowheads="1"/>
          </p:cNvSpPr>
          <p:nvPr>
            <p:ph type="title"/>
          </p:nvPr>
        </p:nvSpPr>
        <p:spPr/>
        <p:txBody>
          <a:bodyPr/>
          <a:lstStyle/>
          <a:p>
            <a:pPr eaLnBrk="1" hangingPunct="1"/>
            <a:r>
              <a:rPr lang="en-US" altLang="zh-CN" sz="4400">
                <a:ea typeface="宋体" pitchFamily="2" charset="-122"/>
              </a:rPr>
              <a:t>Use-Case Diagrams</a:t>
            </a:r>
          </a:p>
        </p:txBody>
      </p:sp>
      <p:sp>
        <p:nvSpPr>
          <p:cNvPr id="16388" name="Line 4"/>
          <p:cNvSpPr>
            <a:spLocks noChangeShapeType="1"/>
          </p:cNvSpPr>
          <p:nvPr/>
        </p:nvSpPr>
        <p:spPr bwMode="auto">
          <a:xfrm>
            <a:off x="3886200" y="4495800"/>
            <a:ext cx="1752600" cy="0"/>
          </a:xfrm>
          <a:prstGeom prst="line">
            <a:avLst/>
          </a:prstGeom>
          <a:noFill/>
          <a:ln w="9525">
            <a:solidFill>
              <a:schemeClr val="tx1"/>
            </a:solidFill>
            <a:prstDash val="lgDash"/>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pic>
        <p:nvPicPr>
          <p:cNvPr id="16389" name="Picture 5" descr="{432DEA8D-C33A-4A96-ABD0-328C1FABE3C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4648200"/>
            <a:ext cx="6781800"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9615865"/>
      </p:ext>
    </p:extLst>
  </p:cSld>
  <p:clrMapOvr>
    <a:masterClrMapping/>
  </p:clrMapOvr>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p:txBody>
          <a:bodyPr/>
          <a:lstStyle/>
          <a:p>
            <a:pPr eaLnBrk="1" hangingPunct="1"/>
            <a:r>
              <a:rPr lang="en-US" altLang="zh-CN" sz="2800" b="1" dirty="0">
                <a:solidFill>
                  <a:srgbClr val="C00000"/>
                </a:solidFill>
                <a:ea typeface="宋体" pitchFamily="2" charset="-122"/>
              </a:rPr>
              <a:t>Extend: </a:t>
            </a:r>
            <a:r>
              <a:rPr lang="en-US" altLang="zh-CN" sz="2800" dirty="0">
                <a:solidFill>
                  <a:srgbClr val="C00000"/>
                </a:solidFill>
                <a:ea typeface="宋体" pitchFamily="2" charset="-122"/>
              </a:rPr>
              <a:t>the child use case, the parents use case. </a:t>
            </a:r>
            <a:br>
              <a:rPr lang="en-US" altLang="zh-CN" sz="2800" dirty="0">
                <a:solidFill>
                  <a:srgbClr val="C00000"/>
                </a:solidFill>
                <a:ea typeface="宋体" pitchFamily="2" charset="-122"/>
              </a:rPr>
            </a:br>
            <a:r>
              <a:rPr lang="en-US" altLang="zh-CN" sz="2800" dirty="0">
                <a:solidFill>
                  <a:srgbClr val="C00000"/>
                </a:solidFill>
                <a:ea typeface="宋体" pitchFamily="2" charset="-122"/>
              </a:rPr>
              <a:t>                   </a:t>
            </a:r>
            <a:r>
              <a:rPr lang="en-US" altLang="zh-CN" sz="2000" dirty="0">
                <a:solidFill>
                  <a:srgbClr val="C00000"/>
                </a:solidFill>
                <a:ea typeface="宋体" pitchFamily="2" charset="-122"/>
              </a:rPr>
              <a:t>&lt;&lt;extend&gt;&gt;</a:t>
            </a:r>
            <a:r>
              <a:rPr lang="en-US" altLang="zh-CN" sz="2800" dirty="0">
                <a:solidFill>
                  <a:srgbClr val="C00000"/>
                </a:solidFill>
                <a:ea typeface="宋体" pitchFamily="2" charset="-122"/>
              </a:rPr>
              <a:t> </a:t>
            </a:r>
          </a:p>
          <a:p>
            <a:pPr eaLnBrk="1" hangingPunct="1"/>
            <a:endParaRPr lang="en-US" altLang="zh-CN" sz="2800" dirty="0">
              <a:solidFill>
                <a:srgbClr val="C00000"/>
              </a:solidFill>
              <a:ea typeface="宋体" pitchFamily="2" charset="-122"/>
            </a:endParaRPr>
          </a:p>
          <a:p>
            <a:pPr eaLnBrk="1" hangingPunct="1">
              <a:buFont typeface="Wingdings" pitchFamily="2" charset="2"/>
              <a:buNone/>
            </a:pPr>
            <a:endParaRPr lang="zh-CN" altLang="en-US" sz="2800" dirty="0">
              <a:solidFill>
                <a:srgbClr val="C00000"/>
              </a:solidFill>
              <a:ea typeface="宋体" pitchFamily="2" charset="-122"/>
            </a:endParaRPr>
          </a:p>
        </p:txBody>
      </p:sp>
      <p:sp>
        <p:nvSpPr>
          <p:cNvPr id="2" name="Footer Placeholder 1"/>
          <p:cNvSpPr>
            <a:spLocks noGrp="1"/>
          </p:cNvSpPr>
          <p:nvPr>
            <p:ph type="ftr" sz="quarter" idx="11"/>
          </p:nvPr>
        </p:nvSpPr>
        <p:spPr/>
        <p:txBody>
          <a:bodyPr/>
          <a:lstStyle/>
          <a:p>
            <a:r>
              <a:rPr lang="en-US"/>
              <a:t>City University,KPK</a:t>
            </a:r>
          </a:p>
        </p:txBody>
      </p:sp>
      <p:sp>
        <p:nvSpPr>
          <p:cNvPr id="3" name="Slide Number Placeholder 2"/>
          <p:cNvSpPr>
            <a:spLocks noGrp="1"/>
          </p:cNvSpPr>
          <p:nvPr>
            <p:ph type="sldNum" sz="quarter" idx="12"/>
          </p:nvPr>
        </p:nvSpPr>
        <p:spPr/>
        <p:txBody>
          <a:bodyPr/>
          <a:lstStyle/>
          <a:p>
            <a:fld id="{3029D12D-2F15-40E2-96DF-3DACB76CD240}" type="slidenum">
              <a:rPr lang="en-US" smtClean="0"/>
              <a:t>14</a:t>
            </a:fld>
            <a:endParaRPr lang="en-US"/>
          </a:p>
        </p:txBody>
      </p:sp>
      <p:sp>
        <p:nvSpPr>
          <p:cNvPr id="17410" name="Rectangle 2"/>
          <p:cNvSpPr>
            <a:spLocks noGrp="1" noChangeArrowheads="1"/>
          </p:cNvSpPr>
          <p:nvPr>
            <p:ph type="title"/>
          </p:nvPr>
        </p:nvSpPr>
        <p:spPr/>
        <p:txBody>
          <a:bodyPr/>
          <a:lstStyle/>
          <a:p>
            <a:pPr eaLnBrk="1" hangingPunct="1"/>
            <a:r>
              <a:rPr lang="en-US" altLang="zh-CN" sz="4400">
                <a:ea typeface="宋体" pitchFamily="2" charset="-122"/>
              </a:rPr>
              <a:t>Use-Case Diagrams</a:t>
            </a:r>
          </a:p>
        </p:txBody>
      </p:sp>
      <p:sp>
        <p:nvSpPr>
          <p:cNvPr id="17412" name="Line 4"/>
          <p:cNvSpPr>
            <a:spLocks noChangeShapeType="1"/>
          </p:cNvSpPr>
          <p:nvPr/>
        </p:nvSpPr>
        <p:spPr bwMode="auto">
          <a:xfrm>
            <a:off x="3048000" y="3352800"/>
            <a:ext cx="1905000" cy="0"/>
          </a:xfrm>
          <a:prstGeom prst="line">
            <a:avLst/>
          </a:prstGeom>
          <a:noFill/>
          <a:ln w="9525">
            <a:solidFill>
              <a:schemeClr val="tx1"/>
            </a:solidFill>
            <a:prstDash val="dash"/>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pic>
        <p:nvPicPr>
          <p:cNvPr id="17413" name="Picture 5" descr="{FBCD4D3C-E02C-441B-9222-87855D65232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3962400"/>
            <a:ext cx="3200400" cy="256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Text Box 6"/>
          <p:cNvSpPr txBox="1">
            <a:spLocks noChangeArrowheads="1"/>
          </p:cNvSpPr>
          <p:nvPr/>
        </p:nvSpPr>
        <p:spPr bwMode="auto">
          <a:xfrm>
            <a:off x="3505200" y="5257800"/>
            <a:ext cx="4664075"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zh-CN" dirty="0">
                <a:solidFill>
                  <a:srgbClr val="C00000"/>
                </a:solidFill>
                <a:ea typeface="宋体" pitchFamily="2" charset="-122"/>
              </a:rPr>
              <a:t>The "Perform Pathological Tests" use case is a specialized version of the generic "Perform medical tests" use case. </a:t>
            </a:r>
          </a:p>
        </p:txBody>
      </p:sp>
      <p:pic>
        <p:nvPicPr>
          <p:cNvPr id="17415" name="Picture 9" descr="{79EC8E34-33A6-4F59-887D-62BA167B657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2590800"/>
            <a:ext cx="3276600"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9554953"/>
      </p:ext>
    </p:extLst>
  </p:cSld>
  <p:clrMapOvr>
    <a:masterClrMapping/>
  </p:clrMapOvr>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p:txBody>
          <a:bodyPr/>
          <a:lstStyle/>
          <a:p>
            <a:pPr eaLnBrk="1" hangingPunct="1"/>
            <a:r>
              <a:rPr lang="en-US" altLang="zh-CN" sz="2800" dirty="0">
                <a:solidFill>
                  <a:srgbClr val="C00000"/>
                </a:solidFill>
                <a:ea typeface="宋体" pitchFamily="2" charset="-122"/>
              </a:rPr>
              <a:t>Class diagrams are widely used to describe the types of objects in a system and their relationships</a:t>
            </a:r>
            <a:r>
              <a:rPr lang="en-US" altLang="zh-CN" dirty="0">
                <a:solidFill>
                  <a:srgbClr val="C00000"/>
                </a:solidFill>
                <a:ea typeface="宋体" pitchFamily="2" charset="-122"/>
              </a:rPr>
              <a:t> </a:t>
            </a:r>
          </a:p>
          <a:p>
            <a:pPr eaLnBrk="1" hangingPunct="1"/>
            <a:r>
              <a:rPr lang="en-US" altLang="zh-CN" sz="2800" dirty="0">
                <a:solidFill>
                  <a:srgbClr val="C00000"/>
                </a:solidFill>
                <a:ea typeface="宋体" pitchFamily="2" charset="-122"/>
              </a:rPr>
              <a:t>Each class is represented by a rectangle subdivided into three compartments</a:t>
            </a:r>
          </a:p>
          <a:p>
            <a:pPr lvl="1" eaLnBrk="1" hangingPunct="1"/>
            <a:r>
              <a:rPr lang="en-US" altLang="zh-CN" sz="2000" dirty="0">
                <a:solidFill>
                  <a:srgbClr val="C00000"/>
                </a:solidFill>
                <a:ea typeface="宋体" pitchFamily="2" charset="-122"/>
              </a:rPr>
              <a:t>Name</a:t>
            </a:r>
          </a:p>
          <a:p>
            <a:pPr lvl="1" eaLnBrk="1" hangingPunct="1"/>
            <a:r>
              <a:rPr lang="en-US" altLang="zh-CN" sz="2000" dirty="0">
                <a:solidFill>
                  <a:srgbClr val="C00000"/>
                </a:solidFill>
                <a:ea typeface="宋体" pitchFamily="2" charset="-122"/>
              </a:rPr>
              <a:t>Attributes</a:t>
            </a:r>
          </a:p>
          <a:p>
            <a:pPr lvl="1" eaLnBrk="1" hangingPunct="1"/>
            <a:r>
              <a:rPr lang="en-US" altLang="zh-CN" sz="2000" dirty="0">
                <a:solidFill>
                  <a:srgbClr val="C00000"/>
                </a:solidFill>
                <a:ea typeface="宋体" pitchFamily="2" charset="-122"/>
              </a:rPr>
              <a:t>Operations</a:t>
            </a:r>
          </a:p>
          <a:p>
            <a:pPr eaLnBrk="1" hangingPunct="1"/>
            <a:endParaRPr lang="zh-CN" altLang="en-US" sz="2000" dirty="0">
              <a:solidFill>
                <a:srgbClr val="C00000"/>
              </a:solidFill>
              <a:ea typeface="宋体" pitchFamily="2" charset="-122"/>
            </a:endParaRPr>
          </a:p>
        </p:txBody>
      </p:sp>
      <p:sp>
        <p:nvSpPr>
          <p:cNvPr id="2" name="Footer Placeholder 1"/>
          <p:cNvSpPr>
            <a:spLocks noGrp="1"/>
          </p:cNvSpPr>
          <p:nvPr>
            <p:ph type="ftr" sz="quarter" idx="11"/>
          </p:nvPr>
        </p:nvSpPr>
        <p:spPr/>
        <p:txBody>
          <a:bodyPr/>
          <a:lstStyle/>
          <a:p>
            <a:r>
              <a:rPr lang="en-US"/>
              <a:t>City University,KPK</a:t>
            </a:r>
          </a:p>
        </p:txBody>
      </p:sp>
      <p:sp>
        <p:nvSpPr>
          <p:cNvPr id="3" name="Slide Number Placeholder 2"/>
          <p:cNvSpPr>
            <a:spLocks noGrp="1"/>
          </p:cNvSpPr>
          <p:nvPr>
            <p:ph type="sldNum" sz="quarter" idx="12"/>
          </p:nvPr>
        </p:nvSpPr>
        <p:spPr/>
        <p:txBody>
          <a:bodyPr/>
          <a:lstStyle/>
          <a:p>
            <a:fld id="{3029D12D-2F15-40E2-96DF-3DACB76CD240}" type="slidenum">
              <a:rPr lang="en-US" smtClean="0"/>
              <a:t>15</a:t>
            </a:fld>
            <a:endParaRPr lang="en-US"/>
          </a:p>
        </p:txBody>
      </p:sp>
      <p:sp>
        <p:nvSpPr>
          <p:cNvPr id="19458" name="Rectangle 2"/>
          <p:cNvSpPr>
            <a:spLocks noGrp="1" noChangeArrowheads="1"/>
          </p:cNvSpPr>
          <p:nvPr>
            <p:ph type="title"/>
          </p:nvPr>
        </p:nvSpPr>
        <p:spPr/>
        <p:txBody>
          <a:bodyPr/>
          <a:lstStyle/>
          <a:p>
            <a:pPr eaLnBrk="1" hangingPunct="1"/>
            <a:r>
              <a:rPr lang="en-US" altLang="zh-CN">
                <a:ea typeface="宋体" pitchFamily="2" charset="-122"/>
              </a:rPr>
              <a:t>Class diagram</a:t>
            </a:r>
          </a:p>
        </p:txBody>
      </p:sp>
    </p:spTree>
    <p:extLst>
      <p:ext uri="{BB962C8B-B14F-4D97-AF65-F5344CB8AC3E}">
        <p14:creationId xmlns:p14="http://schemas.microsoft.com/office/powerpoint/2010/main" val="286505649"/>
      </p:ext>
    </p:extLst>
  </p:cSld>
  <p:clrMapOvr>
    <a:masterClrMapping/>
  </p:clrMapOvr>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27799" y="2467901"/>
            <a:ext cx="8990788" cy="3450696"/>
          </a:xfrm>
        </p:spPr>
        <p:txBody>
          <a:bodyPr/>
          <a:lstStyle/>
          <a:p>
            <a:pPr eaLnBrk="1" hangingPunct="1"/>
            <a:r>
              <a:rPr lang="en-US" altLang="zh-CN" sz="2400" dirty="0">
                <a:solidFill>
                  <a:srgbClr val="C00000"/>
                </a:solidFill>
                <a:ea typeface="宋体" pitchFamily="2" charset="-122"/>
              </a:rPr>
              <a:t>Modifiers are used to indicate visibility of attributes and operations.</a:t>
            </a:r>
          </a:p>
          <a:p>
            <a:pPr lvl="1" eaLnBrk="1" hangingPunct="1">
              <a:buClr>
                <a:schemeClr val="tx1"/>
              </a:buClr>
              <a:buFont typeface="Wingdings" pitchFamily="2" charset="2"/>
              <a:buChar char="Ø"/>
            </a:pPr>
            <a:r>
              <a:rPr lang="en-US" altLang="zh-CN" sz="1800" dirty="0">
                <a:solidFill>
                  <a:srgbClr val="C00000"/>
                </a:solidFill>
                <a:latin typeface="Tahoma" pitchFamily="34" charset="0"/>
                <a:ea typeface="宋体" pitchFamily="2" charset="-122"/>
              </a:rPr>
              <a:t>‘</a:t>
            </a:r>
            <a:r>
              <a:rPr lang="en-US" altLang="zh-CN" sz="1800" dirty="0">
                <a:solidFill>
                  <a:srgbClr val="C00000"/>
                </a:solidFill>
                <a:ea typeface="宋体" pitchFamily="2" charset="-122"/>
              </a:rPr>
              <a:t>+</a:t>
            </a:r>
            <a:r>
              <a:rPr lang="en-US" altLang="zh-CN" sz="1800" dirty="0">
                <a:solidFill>
                  <a:srgbClr val="C00000"/>
                </a:solidFill>
                <a:latin typeface="Tahoma" pitchFamily="34" charset="0"/>
                <a:ea typeface="宋体" pitchFamily="2" charset="-122"/>
              </a:rPr>
              <a:t>’</a:t>
            </a:r>
            <a:r>
              <a:rPr lang="en-US" altLang="zh-CN" sz="1800" dirty="0">
                <a:solidFill>
                  <a:srgbClr val="C00000"/>
                </a:solidFill>
                <a:ea typeface="宋体" pitchFamily="2" charset="-122"/>
              </a:rPr>
              <a:t>   is used to denote </a:t>
            </a:r>
            <a:r>
              <a:rPr lang="en-US" altLang="zh-CN" sz="1800" i="1" dirty="0">
                <a:solidFill>
                  <a:srgbClr val="C00000"/>
                </a:solidFill>
                <a:ea typeface="宋体" pitchFamily="2" charset="-122"/>
              </a:rPr>
              <a:t>Public</a:t>
            </a:r>
            <a:r>
              <a:rPr lang="en-US" altLang="zh-CN" sz="1800" dirty="0">
                <a:solidFill>
                  <a:srgbClr val="C00000"/>
                </a:solidFill>
                <a:ea typeface="宋体" pitchFamily="2" charset="-122"/>
              </a:rPr>
              <a:t> visibility (everyone)</a:t>
            </a:r>
          </a:p>
          <a:p>
            <a:pPr lvl="1" eaLnBrk="1" hangingPunct="1">
              <a:buClr>
                <a:schemeClr val="tx1"/>
              </a:buClr>
              <a:buFont typeface="Wingdings" pitchFamily="2" charset="2"/>
              <a:buChar char="Ø"/>
            </a:pPr>
            <a:r>
              <a:rPr lang="en-US" altLang="zh-CN" sz="1800" dirty="0">
                <a:solidFill>
                  <a:srgbClr val="C00000"/>
                </a:solidFill>
                <a:latin typeface="Tahoma" pitchFamily="34" charset="0"/>
                <a:ea typeface="宋体" pitchFamily="2" charset="-122"/>
              </a:rPr>
              <a:t>‘</a:t>
            </a:r>
            <a:r>
              <a:rPr lang="en-US" altLang="zh-CN" sz="1800" dirty="0">
                <a:solidFill>
                  <a:srgbClr val="C00000"/>
                </a:solidFill>
                <a:ea typeface="宋体" pitchFamily="2" charset="-122"/>
              </a:rPr>
              <a:t>#</a:t>
            </a:r>
            <a:r>
              <a:rPr lang="en-US" altLang="zh-CN" sz="1800" dirty="0">
                <a:solidFill>
                  <a:srgbClr val="C00000"/>
                </a:solidFill>
                <a:latin typeface="Tahoma" pitchFamily="34" charset="0"/>
                <a:ea typeface="宋体" pitchFamily="2" charset="-122"/>
              </a:rPr>
              <a:t>’</a:t>
            </a:r>
            <a:r>
              <a:rPr lang="en-US" altLang="zh-CN" sz="1800" dirty="0">
                <a:solidFill>
                  <a:srgbClr val="C00000"/>
                </a:solidFill>
                <a:ea typeface="宋体" pitchFamily="2" charset="-122"/>
              </a:rPr>
              <a:t>   is used to denote </a:t>
            </a:r>
            <a:r>
              <a:rPr lang="en-US" altLang="zh-CN" sz="1800" i="1" dirty="0">
                <a:solidFill>
                  <a:srgbClr val="C00000"/>
                </a:solidFill>
                <a:ea typeface="宋体" pitchFamily="2" charset="-122"/>
              </a:rPr>
              <a:t>Protected</a:t>
            </a:r>
            <a:r>
              <a:rPr lang="en-US" altLang="zh-CN" sz="1800" dirty="0">
                <a:solidFill>
                  <a:srgbClr val="C00000"/>
                </a:solidFill>
                <a:ea typeface="宋体" pitchFamily="2" charset="-122"/>
              </a:rPr>
              <a:t> visibility (friends and derived)</a:t>
            </a:r>
          </a:p>
          <a:p>
            <a:pPr lvl="1" eaLnBrk="1" hangingPunct="1">
              <a:buClr>
                <a:schemeClr val="tx1"/>
              </a:buClr>
              <a:buFont typeface="Wingdings" pitchFamily="2" charset="2"/>
              <a:buChar char="Ø"/>
            </a:pPr>
            <a:r>
              <a:rPr lang="en-US" altLang="zh-CN" sz="1800" dirty="0">
                <a:solidFill>
                  <a:srgbClr val="C00000"/>
                </a:solidFill>
                <a:latin typeface="Tahoma" pitchFamily="34" charset="0"/>
                <a:ea typeface="宋体" pitchFamily="2" charset="-122"/>
              </a:rPr>
              <a:t>‘</a:t>
            </a:r>
            <a:r>
              <a:rPr lang="en-US" altLang="zh-CN" sz="1800" dirty="0">
                <a:solidFill>
                  <a:srgbClr val="C00000"/>
                </a:solidFill>
                <a:ea typeface="宋体" pitchFamily="2" charset="-122"/>
              </a:rPr>
              <a:t>-</a:t>
            </a:r>
            <a:r>
              <a:rPr lang="en-US" altLang="zh-CN" sz="1800" dirty="0">
                <a:solidFill>
                  <a:srgbClr val="C00000"/>
                </a:solidFill>
                <a:latin typeface="Tahoma" pitchFamily="34" charset="0"/>
                <a:ea typeface="宋体" pitchFamily="2" charset="-122"/>
              </a:rPr>
              <a:t>’</a:t>
            </a:r>
            <a:r>
              <a:rPr lang="en-US" altLang="zh-CN" sz="1800" dirty="0">
                <a:solidFill>
                  <a:srgbClr val="C00000"/>
                </a:solidFill>
                <a:ea typeface="宋体" pitchFamily="2" charset="-122"/>
              </a:rPr>
              <a:t>    is used to denote </a:t>
            </a:r>
            <a:r>
              <a:rPr lang="en-US" altLang="zh-CN" sz="1800" i="1" dirty="0">
                <a:solidFill>
                  <a:srgbClr val="C00000"/>
                </a:solidFill>
                <a:ea typeface="宋体" pitchFamily="2" charset="-122"/>
              </a:rPr>
              <a:t>Private</a:t>
            </a:r>
            <a:r>
              <a:rPr lang="en-US" altLang="zh-CN" sz="1800" dirty="0">
                <a:solidFill>
                  <a:srgbClr val="C00000"/>
                </a:solidFill>
                <a:ea typeface="宋体" pitchFamily="2" charset="-122"/>
              </a:rPr>
              <a:t> visibility (no one)</a:t>
            </a:r>
          </a:p>
          <a:p>
            <a:pPr eaLnBrk="1" hangingPunct="1"/>
            <a:endParaRPr lang="zh-CN" altLang="en-US" sz="2800" dirty="0">
              <a:solidFill>
                <a:srgbClr val="C00000"/>
              </a:solidFill>
              <a:ea typeface="宋体" pitchFamily="2" charset="-122"/>
            </a:endParaRPr>
          </a:p>
        </p:txBody>
      </p:sp>
      <p:sp>
        <p:nvSpPr>
          <p:cNvPr id="2" name="Footer Placeholder 1"/>
          <p:cNvSpPr>
            <a:spLocks noGrp="1"/>
          </p:cNvSpPr>
          <p:nvPr>
            <p:ph type="ftr" sz="quarter" idx="11"/>
          </p:nvPr>
        </p:nvSpPr>
        <p:spPr/>
        <p:txBody>
          <a:bodyPr/>
          <a:lstStyle/>
          <a:p>
            <a:r>
              <a:rPr lang="en-US"/>
              <a:t>City University,KPK</a:t>
            </a:r>
          </a:p>
        </p:txBody>
      </p:sp>
      <p:sp>
        <p:nvSpPr>
          <p:cNvPr id="3" name="Slide Number Placeholder 2"/>
          <p:cNvSpPr>
            <a:spLocks noGrp="1"/>
          </p:cNvSpPr>
          <p:nvPr>
            <p:ph type="sldNum" sz="quarter" idx="12"/>
          </p:nvPr>
        </p:nvSpPr>
        <p:spPr/>
        <p:txBody>
          <a:bodyPr/>
          <a:lstStyle/>
          <a:p>
            <a:fld id="{3029D12D-2F15-40E2-96DF-3DACB76CD240}" type="slidenum">
              <a:rPr lang="en-US" smtClean="0"/>
              <a:t>16</a:t>
            </a:fld>
            <a:endParaRPr lang="en-US"/>
          </a:p>
        </p:txBody>
      </p:sp>
      <p:sp>
        <p:nvSpPr>
          <p:cNvPr id="20482" name="Rectangle 2"/>
          <p:cNvSpPr>
            <a:spLocks noGrp="1" noChangeArrowheads="1"/>
          </p:cNvSpPr>
          <p:nvPr>
            <p:ph type="title"/>
          </p:nvPr>
        </p:nvSpPr>
        <p:spPr/>
        <p:txBody>
          <a:bodyPr/>
          <a:lstStyle/>
          <a:p>
            <a:pPr eaLnBrk="1" hangingPunct="1"/>
            <a:r>
              <a:rPr lang="en-US" altLang="zh-CN">
                <a:ea typeface="宋体" pitchFamily="2" charset="-122"/>
              </a:rPr>
              <a:t>Class diagram</a:t>
            </a:r>
          </a:p>
        </p:txBody>
      </p:sp>
      <p:grpSp>
        <p:nvGrpSpPr>
          <p:cNvPr id="20484" name="Group 19"/>
          <p:cNvGrpSpPr>
            <a:grpSpLocks/>
          </p:cNvGrpSpPr>
          <p:nvPr/>
        </p:nvGrpSpPr>
        <p:grpSpPr bwMode="auto">
          <a:xfrm>
            <a:off x="1685523" y="4224342"/>
            <a:ext cx="5497039" cy="2407511"/>
            <a:chOff x="1248" y="1418"/>
            <a:chExt cx="3610" cy="2300"/>
          </a:xfrm>
        </p:grpSpPr>
        <p:sp>
          <p:nvSpPr>
            <p:cNvPr id="20486" name="Rectangle 20"/>
            <p:cNvSpPr>
              <a:spLocks noChangeArrowheads="1"/>
            </p:cNvSpPr>
            <p:nvPr/>
          </p:nvSpPr>
          <p:spPr bwMode="auto">
            <a:xfrm>
              <a:off x="1248" y="2385"/>
              <a:ext cx="1968" cy="1071"/>
            </a:xfrm>
            <a:prstGeom prst="rect">
              <a:avLst/>
            </a:prstGeom>
            <a:noFill/>
            <a:ln w="19050" algn="ctr">
              <a:solidFill>
                <a:schemeClr val="tx1"/>
              </a:solidFill>
              <a:miter lim="800000"/>
              <a:headEnd/>
              <a:tailEnd type="none" w="lg" len="lg"/>
            </a:ln>
            <a:extLst>
              <a:ext uri="{909E8E84-426E-40DD-AFC4-6F175D3DCCD1}">
                <a14:hiddenFill xmlns:a14="http://schemas.microsoft.com/office/drawing/2010/main">
                  <a:solidFill>
                    <a:srgbClr val="FFFFFF"/>
                  </a:solidFill>
                </a14:hiddenFill>
              </a:ext>
            </a:extLst>
          </p:spPr>
          <p:txBody>
            <a:bodyPr anchor="ctr">
              <a:spAutoFit/>
            </a:bodyPr>
            <a:lstStyle/>
            <a:p>
              <a:endParaRPr lang="en-US"/>
            </a:p>
          </p:txBody>
        </p:sp>
        <p:sp>
          <p:nvSpPr>
            <p:cNvPr id="20487" name="Rectangle 21"/>
            <p:cNvSpPr>
              <a:spLocks noChangeArrowheads="1"/>
            </p:cNvSpPr>
            <p:nvPr/>
          </p:nvSpPr>
          <p:spPr bwMode="auto">
            <a:xfrm>
              <a:off x="1248" y="1809"/>
              <a:ext cx="1968" cy="576"/>
            </a:xfrm>
            <a:prstGeom prst="rect">
              <a:avLst/>
            </a:prstGeom>
            <a:solidFill>
              <a:srgbClr val="FF9900"/>
            </a:solidFill>
            <a:ln w="19050" algn="ctr">
              <a:solidFill>
                <a:schemeClr val="tx1"/>
              </a:solidFill>
              <a:miter lim="800000"/>
              <a:headEnd/>
              <a:tailEnd type="none" w="lg" len="lg"/>
            </a:ln>
          </p:spPr>
          <p:txBody>
            <a:bodyPr anchor="ctr">
              <a:spAutoFit/>
            </a:bodyPr>
            <a:lstStyle/>
            <a:p>
              <a:endParaRPr lang="en-US"/>
            </a:p>
          </p:txBody>
        </p:sp>
        <p:sp>
          <p:nvSpPr>
            <p:cNvPr id="20488" name="Rectangle 22"/>
            <p:cNvSpPr>
              <a:spLocks noChangeArrowheads="1"/>
            </p:cNvSpPr>
            <p:nvPr/>
          </p:nvSpPr>
          <p:spPr bwMode="auto">
            <a:xfrm>
              <a:off x="1248" y="1473"/>
              <a:ext cx="1968" cy="336"/>
            </a:xfrm>
            <a:prstGeom prst="rect">
              <a:avLst/>
            </a:prstGeom>
            <a:solidFill>
              <a:srgbClr val="FF7C80"/>
            </a:solidFill>
            <a:ln w="19050" algn="ctr">
              <a:solidFill>
                <a:schemeClr val="tx1"/>
              </a:solidFill>
              <a:miter lim="800000"/>
              <a:headEnd/>
              <a:tailEnd type="none" w="lg" len="lg"/>
            </a:ln>
          </p:spPr>
          <p:txBody>
            <a:bodyPr wrap="none" anchor="ctr">
              <a:spAutoFit/>
            </a:bodyPr>
            <a:lstStyle/>
            <a:p>
              <a:endParaRPr lang="en-US"/>
            </a:p>
          </p:txBody>
        </p:sp>
        <p:sp>
          <p:nvSpPr>
            <p:cNvPr id="20489" name="Text Box 23"/>
            <p:cNvSpPr txBox="1">
              <a:spLocks noChangeArrowheads="1"/>
            </p:cNvSpPr>
            <p:nvPr/>
          </p:nvSpPr>
          <p:spPr bwMode="auto">
            <a:xfrm>
              <a:off x="1344" y="1585"/>
              <a:ext cx="116"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type="none" w="lg" len="lg"/>
                </a14:hiddenLine>
              </a:ext>
            </a:extLst>
          </p:spPr>
          <p:txBody>
            <a:bodyPr wrap="none">
              <a:spAutoFit/>
            </a:bodyPr>
            <a:lstStyle>
              <a:lvl1pPr marL="290513" indent="-2905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90000"/>
                </a:lnSpc>
                <a:spcBef>
                  <a:spcPct val="20000"/>
                </a:spcBef>
                <a:buClr>
                  <a:srgbClr val="CC0000"/>
                </a:buClr>
              </a:pPr>
              <a:endParaRPr lang="en-US" altLang="zh-CN" sz="2000">
                <a:ea typeface="宋体" pitchFamily="2" charset="-122"/>
              </a:endParaRPr>
            </a:p>
          </p:txBody>
        </p:sp>
        <p:sp>
          <p:nvSpPr>
            <p:cNvPr id="20490" name="Text Box 24"/>
            <p:cNvSpPr txBox="1">
              <a:spLocks noChangeArrowheads="1"/>
            </p:cNvSpPr>
            <p:nvPr/>
          </p:nvSpPr>
          <p:spPr bwMode="auto">
            <a:xfrm>
              <a:off x="1366" y="1823"/>
              <a:ext cx="116" cy="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type="none" w="lg" len="lg"/>
                </a14:hiddenLine>
              </a:ext>
            </a:extLst>
          </p:spPr>
          <p:txBody>
            <a:bodyPr wrap="none">
              <a:spAutoFit/>
            </a:bodyPr>
            <a:lstStyle>
              <a:lvl1pPr marL="290513" indent="-2905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90000"/>
                </a:lnSpc>
                <a:spcBef>
                  <a:spcPct val="20000"/>
                </a:spcBef>
                <a:buClr>
                  <a:srgbClr val="CC0000"/>
                </a:buClr>
              </a:pPr>
              <a:endParaRPr lang="zh-CN" altLang="en-US" sz="2800">
                <a:ea typeface="宋体" pitchFamily="2" charset="-122"/>
              </a:endParaRPr>
            </a:p>
          </p:txBody>
        </p:sp>
        <p:sp>
          <p:nvSpPr>
            <p:cNvPr id="20491" name="Text Box 25"/>
            <p:cNvSpPr txBox="1">
              <a:spLocks noChangeArrowheads="1"/>
            </p:cNvSpPr>
            <p:nvPr/>
          </p:nvSpPr>
          <p:spPr bwMode="auto">
            <a:xfrm>
              <a:off x="1296" y="1786"/>
              <a:ext cx="1419" cy="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type="none" w="lg" len="lg"/>
                </a14:hiddenLine>
              </a:ext>
            </a:extLst>
          </p:spPr>
          <p:txBody>
            <a:bodyPr wrap="none">
              <a:spAutoFit/>
            </a:bodyPr>
            <a:lstStyle>
              <a:lvl1pPr marL="290513" indent="-2905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90000"/>
                </a:lnSpc>
                <a:spcBef>
                  <a:spcPct val="20000"/>
                </a:spcBef>
                <a:buClr>
                  <a:srgbClr val="CC0000"/>
                </a:buClr>
              </a:pPr>
              <a:r>
                <a:rPr lang="en-US" altLang="zh-CN" sz="2000" dirty="0">
                  <a:ea typeface="宋体" pitchFamily="2" charset="-122"/>
                </a:rPr>
                <a:t>- </a:t>
              </a:r>
              <a:r>
                <a:rPr lang="en-US" altLang="zh-CN" sz="2000" dirty="0" err="1">
                  <a:ea typeface="宋体" pitchFamily="2" charset="-122"/>
                </a:rPr>
                <a:t>Customer_Name</a:t>
              </a:r>
              <a:endParaRPr lang="en-US" altLang="zh-CN" sz="2000" dirty="0">
                <a:ea typeface="宋体" pitchFamily="2" charset="-122"/>
              </a:endParaRPr>
            </a:p>
            <a:p>
              <a:pPr eaLnBrk="1" hangingPunct="1">
                <a:lnSpc>
                  <a:spcPct val="90000"/>
                </a:lnSpc>
                <a:spcBef>
                  <a:spcPct val="20000"/>
                </a:spcBef>
                <a:buClr>
                  <a:srgbClr val="CC0000"/>
                </a:buClr>
              </a:pPr>
              <a:r>
                <a:rPr lang="en-US" altLang="zh-CN" sz="2000" dirty="0">
                  <a:ea typeface="宋体" pitchFamily="2" charset="-122"/>
                </a:rPr>
                <a:t>- Balance</a:t>
              </a:r>
            </a:p>
          </p:txBody>
        </p:sp>
        <p:sp>
          <p:nvSpPr>
            <p:cNvPr id="20492" name="Text Box 26"/>
            <p:cNvSpPr txBox="1">
              <a:spLocks noChangeArrowheads="1"/>
            </p:cNvSpPr>
            <p:nvPr/>
          </p:nvSpPr>
          <p:spPr bwMode="auto">
            <a:xfrm>
              <a:off x="1296" y="2433"/>
              <a:ext cx="1532" cy="1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type="none" w="lg" len="lg"/>
                </a14:hiddenLine>
              </a:ext>
            </a:extLst>
          </p:spPr>
          <p:txBody>
            <a:bodyPr>
              <a:spAutoFit/>
            </a:bodyPr>
            <a:lstStyle>
              <a:lvl1pPr marL="290513" indent="-2905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90000"/>
                </a:lnSpc>
                <a:spcBef>
                  <a:spcPct val="20000"/>
                </a:spcBef>
                <a:buClr>
                  <a:srgbClr val="CC0000"/>
                </a:buClr>
              </a:pPr>
              <a:r>
                <a:rPr lang="en-US" altLang="zh-CN" sz="2000">
                  <a:ea typeface="宋体" pitchFamily="2" charset="-122"/>
                </a:rPr>
                <a:t>+addFunds( )</a:t>
              </a:r>
            </a:p>
            <a:p>
              <a:pPr eaLnBrk="1" hangingPunct="1">
                <a:lnSpc>
                  <a:spcPct val="90000"/>
                </a:lnSpc>
                <a:spcBef>
                  <a:spcPct val="20000"/>
                </a:spcBef>
                <a:buClr>
                  <a:srgbClr val="CC0000"/>
                </a:buClr>
              </a:pPr>
              <a:r>
                <a:rPr lang="en-US" altLang="zh-CN" sz="2000">
                  <a:ea typeface="宋体" pitchFamily="2" charset="-122"/>
                </a:rPr>
                <a:t>+withDraw( )</a:t>
              </a:r>
            </a:p>
            <a:p>
              <a:pPr eaLnBrk="1" hangingPunct="1">
                <a:lnSpc>
                  <a:spcPct val="90000"/>
                </a:lnSpc>
                <a:spcBef>
                  <a:spcPct val="20000"/>
                </a:spcBef>
                <a:buClr>
                  <a:srgbClr val="CC0000"/>
                </a:buClr>
              </a:pPr>
              <a:r>
                <a:rPr lang="en-US" altLang="zh-CN" sz="2000">
                  <a:ea typeface="宋体" pitchFamily="2" charset="-122"/>
                </a:rPr>
                <a:t>+transfer( )</a:t>
              </a:r>
            </a:p>
            <a:p>
              <a:pPr eaLnBrk="1" hangingPunct="1">
                <a:lnSpc>
                  <a:spcPct val="90000"/>
                </a:lnSpc>
                <a:spcBef>
                  <a:spcPct val="20000"/>
                </a:spcBef>
                <a:buClr>
                  <a:srgbClr val="CC0000"/>
                </a:buClr>
              </a:pPr>
              <a:endParaRPr lang="zh-CN" altLang="en-US" sz="2800">
                <a:ea typeface="宋体" pitchFamily="2" charset="-122"/>
              </a:endParaRPr>
            </a:p>
          </p:txBody>
        </p:sp>
        <p:sp>
          <p:nvSpPr>
            <p:cNvPr id="20493" name="Text Box 27"/>
            <p:cNvSpPr txBox="1">
              <a:spLocks noChangeArrowheads="1"/>
            </p:cNvSpPr>
            <p:nvPr/>
          </p:nvSpPr>
          <p:spPr bwMode="auto">
            <a:xfrm>
              <a:off x="3782" y="1418"/>
              <a:ext cx="640" cy="375"/>
            </a:xfrm>
            <a:prstGeom prst="rect">
              <a:avLst/>
            </a:prstGeom>
            <a:solidFill>
              <a:schemeClr val="tx1"/>
            </a:solidFill>
            <a:ln w="19050" algn="ctr">
              <a:solidFill>
                <a:schemeClr val="accent1"/>
              </a:solidFill>
              <a:miter lim="800000"/>
              <a:headEnd/>
              <a:tailEnd type="none" w="lg" len="lg"/>
            </a:ln>
          </p:spPr>
          <p:txBody>
            <a:bodyPr wrap="none">
              <a:spAutoFit/>
            </a:bodyPr>
            <a:lstStyle>
              <a:lvl1pPr marL="290513" indent="-2905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90000"/>
                </a:lnSpc>
                <a:spcBef>
                  <a:spcPct val="20000"/>
                </a:spcBef>
                <a:buClr>
                  <a:srgbClr val="CC0000"/>
                </a:buClr>
              </a:pPr>
              <a:r>
                <a:rPr lang="en-US" altLang="zh-CN" sz="2400">
                  <a:solidFill>
                    <a:schemeClr val="accent1"/>
                  </a:solidFill>
                  <a:ea typeface="宋体" pitchFamily="2" charset="-122"/>
                </a:rPr>
                <a:t>Name</a:t>
              </a:r>
            </a:p>
          </p:txBody>
        </p:sp>
        <p:sp>
          <p:nvSpPr>
            <p:cNvPr id="20494" name="Text Box 28"/>
            <p:cNvSpPr txBox="1">
              <a:spLocks noChangeArrowheads="1"/>
            </p:cNvSpPr>
            <p:nvPr/>
          </p:nvSpPr>
          <p:spPr bwMode="auto">
            <a:xfrm>
              <a:off x="3792" y="1976"/>
              <a:ext cx="937" cy="375"/>
            </a:xfrm>
            <a:prstGeom prst="rect">
              <a:avLst/>
            </a:prstGeom>
            <a:solidFill>
              <a:schemeClr val="tx1"/>
            </a:solidFill>
            <a:ln w="19050" algn="ctr">
              <a:solidFill>
                <a:srgbClr val="FF9900"/>
              </a:solidFill>
              <a:miter lim="800000"/>
              <a:headEnd/>
              <a:tailEnd type="none" w="lg" len="lg"/>
            </a:ln>
          </p:spPr>
          <p:txBody>
            <a:bodyPr wrap="none">
              <a:spAutoFit/>
            </a:bodyPr>
            <a:lstStyle>
              <a:lvl1pPr marL="290513" indent="-2905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90000"/>
                </a:lnSpc>
                <a:spcBef>
                  <a:spcPct val="20000"/>
                </a:spcBef>
                <a:buClr>
                  <a:srgbClr val="CC0000"/>
                </a:buClr>
              </a:pPr>
              <a:r>
                <a:rPr lang="en-US" altLang="zh-CN" sz="2400">
                  <a:solidFill>
                    <a:schemeClr val="folHlink"/>
                  </a:solidFill>
                  <a:ea typeface="宋体" pitchFamily="2" charset="-122"/>
                </a:rPr>
                <a:t>Attributes</a:t>
              </a:r>
            </a:p>
          </p:txBody>
        </p:sp>
        <p:sp>
          <p:nvSpPr>
            <p:cNvPr id="20495" name="Text Box 29"/>
            <p:cNvSpPr txBox="1">
              <a:spLocks noChangeArrowheads="1"/>
            </p:cNvSpPr>
            <p:nvPr/>
          </p:nvSpPr>
          <p:spPr bwMode="auto">
            <a:xfrm>
              <a:off x="3792" y="2504"/>
              <a:ext cx="1066" cy="375"/>
            </a:xfrm>
            <a:prstGeom prst="rect">
              <a:avLst/>
            </a:prstGeom>
            <a:noFill/>
            <a:ln w="19050" algn="ctr">
              <a:solidFill>
                <a:schemeClr val="tx1"/>
              </a:solidFill>
              <a:miter lim="800000"/>
              <a:headEnd/>
              <a:tailEnd type="none" w="lg" len="lg"/>
            </a:ln>
            <a:extLst>
              <a:ext uri="{909E8E84-426E-40DD-AFC4-6F175D3DCCD1}">
                <a14:hiddenFill xmlns:a14="http://schemas.microsoft.com/office/drawing/2010/main">
                  <a:solidFill>
                    <a:srgbClr val="FFFFFF"/>
                  </a:solidFill>
                </a14:hiddenFill>
              </a:ext>
            </a:extLst>
          </p:spPr>
          <p:txBody>
            <a:bodyPr wrap="none">
              <a:spAutoFit/>
            </a:bodyPr>
            <a:lstStyle>
              <a:lvl1pPr marL="290513" indent="-2905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90000"/>
                </a:lnSpc>
                <a:spcBef>
                  <a:spcPct val="20000"/>
                </a:spcBef>
                <a:buClr>
                  <a:srgbClr val="CC0000"/>
                </a:buClr>
              </a:pPr>
              <a:r>
                <a:rPr lang="en-US" altLang="zh-CN" sz="2400" dirty="0">
                  <a:ea typeface="宋体" pitchFamily="2" charset="-122"/>
                </a:rPr>
                <a:t>Operations</a:t>
              </a:r>
            </a:p>
          </p:txBody>
        </p:sp>
        <p:sp>
          <p:nvSpPr>
            <p:cNvPr id="20496" name="Line 30"/>
            <p:cNvSpPr>
              <a:spLocks noChangeShapeType="1"/>
            </p:cNvSpPr>
            <p:nvPr/>
          </p:nvSpPr>
          <p:spPr bwMode="auto">
            <a:xfrm flipH="1">
              <a:off x="3216" y="1569"/>
              <a:ext cx="576" cy="96"/>
            </a:xfrm>
            <a:prstGeom prst="line">
              <a:avLst/>
            </a:prstGeom>
            <a:noFill/>
            <a:ln w="19050">
              <a:solidFill>
                <a:schemeClr val="accent1"/>
              </a:solidFill>
              <a:round/>
              <a:headEnd/>
              <a:tailEnd type="arrow" w="lg" len="lg"/>
            </a:ln>
            <a:extLst>
              <a:ext uri="{909E8E84-426E-40DD-AFC4-6F175D3DCCD1}">
                <a14:hiddenFill xmlns:a14="http://schemas.microsoft.com/office/drawing/2010/main">
                  <a:noFill/>
                </a14:hiddenFill>
              </a:ext>
            </a:extLst>
          </p:spPr>
          <p:txBody>
            <a:bodyPr wrap="none">
              <a:spAutoFit/>
            </a:bodyPr>
            <a:lstStyle/>
            <a:p>
              <a:endParaRPr lang="en-US"/>
            </a:p>
          </p:txBody>
        </p:sp>
        <p:sp>
          <p:nvSpPr>
            <p:cNvPr id="20497" name="Line 31"/>
            <p:cNvSpPr>
              <a:spLocks noChangeShapeType="1"/>
            </p:cNvSpPr>
            <p:nvPr/>
          </p:nvSpPr>
          <p:spPr bwMode="auto">
            <a:xfrm flipH="1">
              <a:off x="3216" y="2097"/>
              <a:ext cx="576" cy="96"/>
            </a:xfrm>
            <a:prstGeom prst="line">
              <a:avLst/>
            </a:prstGeom>
            <a:noFill/>
            <a:ln w="19050">
              <a:solidFill>
                <a:srgbClr val="FF9900"/>
              </a:solidFill>
              <a:round/>
              <a:headEnd/>
              <a:tailEnd type="arrow" w="lg" len="lg"/>
            </a:ln>
            <a:extLst>
              <a:ext uri="{909E8E84-426E-40DD-AFC4-6F175D3DCCD1}">
                <a14:hiddenFill xmlns:a14="http://schemas.microsoft.com/office/drawing/2010/main">
                  <a:noFill/>
                </a14:hiddenFill>
              </a:ext>
            </a:extLst>
          </p:spPr>
          <p:txBody>
            <a:bodyPr wrap="none">
              <a:spAutoFit/>
            </a:bodyPr>
            <a:lstStyle/>
            <a:p>
              <a:endParaRPr lang="en-US"/>
            </a:p>
          </p:txBody>
        </p:sp>
        <p:sp>
          <p:nvSpPr>
            <p:cNvPr id="20498" name="Line 32"/>
            <p:cNvSpPr>
              <a:spLocks noChangeShapeType="1"/>
            </p:cNvSpPr>
            <p:nvPr/>
          </p:nvSpPr>
          <p:spPr bwMode="auto">
            <a:xfrm flipH="1">
              <a:off x="3216" y="2625"/>
              <a:ext cx="576" cy="96"/>
            </a:xfrm>
            <a:prstGeom prst="line">
              <a:avLst/>
            </a:prstGeom>
            <a:noFill/>
            <a:ln w="19050">
              <a:solidFill>
                <a:schemeClr val="tx1"/>
              </a:solidFill>
              <a:round/>
              <a:headEnd/>
              <a:tailEnd type="arrow" w="lg" len="lg"/>
            </a:ln>
            <a:extLst>
              <a:ext uri="{909E8E84-426E-40DD-AFC4-6F175D3DCCD1}">
                <a14:hiddenFill xmlns:a14="http://schemas.microsoft.com/office/drawing/2010/main">
                  <a:noFill/>
                </a14:hiddenFill>
              </a:ext>
            </a:extLst>
          </p:spPr>
          <p:txBody>
            <a:bodyPr wrap="none">
              <a:spAutoFit/>
            </a:bodyPr>
            <a:lstStyle/>
            <a:p>
              <a:endParaRPr lang="en-US"/>
            </a:p>
          </p:txBody>
        </p:sp>
        <p:sp>
          <p:nvSpPr>
            <p:cNvPr id="20499" name="Rectangle 33"/>
            <p:cNvSpPr>
              <a:spLocks noChangeArrowheads="1"/>
            </p:cNvSpPr>
            <p:nvPr/>
          </p:nvSpPr>
          <p:spPr bwMode="auto">
            <a:xfrm>
              <a:off x="1248" y="1425"/>
              <a:ext cx="2160"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type="none" w="lg" len="lg"/>
                </a14:hiddenLine>
              </a:ext>
            </a:extLst>
          </p:spPr>
          <p:txBody>
            <a:bodyPr wrap="none" anchor="ctr">
              <a:spAutoFit/>
            </a:bodyPr>
            <a:lstStyle/>
            <a:p>
              <a:endParaRPr lang="en-US"/>
            </a:p>
          </p:txBody>
        </p:sp>
      </p:grpSp>
      <p:sp>
        <p:nvSpPr>
          <p:cNvPr id="20485" name="Text Box 34"/>
          <p:cNvSpPr txBox="1">
            <a:spLocks noChangeArrowheads="1"/>
          </p:cNvSpPr>
          <p:nvPr/>
        </p:nvSpPr>
        <p:spPr bwMode="auto">
          <a:xfrm>
            <a:off x="2209800" y="4297701"/>
            <a:ext cx="1809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zh-CN" altLang="en-US" dirty="0">
                <a:ea typeface="宋体" pitchFamily="2" charset="-122"/>
              </a:rPr>
              <a:t> </a:t>
            </a:r>
            <a:r>
              <a:rPr lang="en-US" altLang="zh-CN" dirty="0" err="1">
                <a:ea typeface="宋体" pitchFamily="2" charset="-122"/>
              </a:rPr>
              <a:t>Account_Name</a:t>
            </a:r>
            <a:endParaRPr lang="en-US" altLang="zh-CN" dirty="0">
              <a:ea typeface="宋体" pitchFamily="2" charset="-122"/>
            </a:endParaRPr>
          </a:p>
        </p:txBody>
      </p:sp>
    </p:spTree>
    <p:extLst>
      <p:ext uri="{BB962C8B-B14F-4D97-AF65-F5344CB8AC3E}">
        <p14:creationId xmlns:p14="http://schemas.microsoft.com/office/powerpoint/2010/main" val="1956521934"/>
      </p:ext>
    </p:extLst>
  </p:cSld>
  <p:clrMapOvr>
    <a:masterClrMapping/>
  </p:clrMapOvr>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p:txBody>
          <a:bodyPr/>
          <a:lstStyle/>
          <a:p>
            <a:pPr eaLnBrk="1" hangingPunct="1"/>
            <a:r>
              <a:rPr lang="en-US" altLang="zh-CN" dirty="0">
                <a:solidFill>
                  <a:srgbClr val="C00000"/>
                </a:solidFill>
                <a:ea typeface="宋体" pitchFamily="2" charset="-122"/>
              </a:rPr>
              <a:t>There are two kinds of Relationships</a:t>
            </a:r>
          </a:p>
          <a:p>
            <a:pPr lvl="1" eaLnBrk="1" hangingPunct="1">
              <a:buClr>
                <a:schemeClr val="tx1"/>
              </a:buClr>
              <a:buFont typeface="Wingdings" pitchFamily="2" charset="2"/>
              <a:buChar char="Ø"/>
            </a:pPr>
            <a:r>
              <a:rPr lang="en-US" altLang="zh-CN" sz="2000" dirty="0">
                <a:solidFill>
                  <a:srgbClr val="C00000"/>
                </a:solidFill>
                <a:ea typeface="宋体" pitchFamily="2" charset="-122"/>
              </a:rPr>
              <a:t>Generalization{Inheritance} (parent-child relationship)</a:t>
            </a:r>
          </a:p>
          <a:p>
            <a:pPr lvl="1" eaLnBrk="1" hangingPunct="1">
              <a:buClr>
                <a:schemeClr val="tx1"/>
              </a:buClr>
              <a:buFont typeface="Wingdings" pitchFamily="2" charset="2"/>
              <a:buChar char="Ø"/>
            </a:pPr>
            <a:r>
              <a:rPr lang="en-US" altLang="zh-CN" sz="2000" dirty="0">
                <a:solidFill>
                  <a:srgbClr val="C00000"/>
                </a:solidFill>
                <a:ea typeface="宋体" pitchFamily="2" charset="-122"/>
              </a:rPr>
              <a:t>Association{delegation} (student enrolls in course)</a:t>
            </a:r>
          </a:p>
          <a:p>
            <a:pPr lvl="1" eaLnBrk="1" hangingPunct="1">
              <a:buClr>
                <a:schemeClr val="tx1"/>
              </a:buClr>
              <a:buFont typeface="Wingdings" pitchFamily="2" charset="2"/>
              <a:buChar char="Ø"/>
            </a:pPr>
            <a:endParaRPr lang="en-US" altLang="zh-CN" sz="2000" dirty="0">
              <a:solidFill>
                <a:srgbClr val="C00000"/>
              </a:solidFill>
              <a:ea typeface="宋体" pitchFamily="2" charset="-122"/>
            </a:endParaRPr>
          </a:p>
          <a:p>
            <a:pPr eaLnBrk="1" hangingPunct="1"/>
            <a:r>
              <a:rPr lang="en-US" altLang="zh-CN" dirty="0">
                <a:solidFill>
                  <a:srgbClr val="C00000"/>
                </a:solidFill>
                <a:ea typeface="宋体" pitchFamily="2" charset="-122"/>
              </a:rPr>
              <a:t>Associations can be further classified as</a:t>
            </a:r>
          </a:p>
          <a:p>
            <a:pPr lvl="1" eaLnBrk="1" hangingPunct="1">
              <a:buClr>
                <a:schemeClr val="tx1"/>
              </a:buClr>
              <a:buFont typeface="Wingdings" pitchFamily="2" charset="2"/>
              <a:buChar char="Ø"/>
            </a:pPr>
            <a:r>
              <a:rPr lang="en-US" altLang="zh-CN" sz="2000" dirty="0">
                <a:solidFill>
                  <a:srgbClr val="C00000"/>
                </a:solidFill>
                <a:ea typeface="宋体" pitchFamily="2" charset="-122"/>
              </a:rPr>
              <a:t>Aggregation</a:t>
            </a:r>
          </a:p>
          <a:p>
            <a:pPr lvl="1" eaLnBrk="1" hangingPunct="1">
              <a:buClr>
                <a:schemeClr val="tx1"/>
              </a:buClr>
              <a:buFont typeface="Wingdings" pitchFamily="2" charset="2"/>
              <a:buChar char="Ø"/>
            </a:pPr>
            <a:r>
              <a:rPr lang="en-US" altLang="zh-CN" sz="2000" dirty="0">
                <a:solidFill>
                  <a:srgbClr val="C00000"/>
                </a:solidFill>
                <a:ea typeface="宋体" pitchFamily="2" charset="-122"/>
              </a:rPr>
              <a:t>Composition</a:t>
            </a:r>
          </a:p>
          <a:p>
            <a:pPr eaLnBrk="1" hangingPunct="1"/>
            <a:endParaRPr lang="zh-CN" altLang="en-US" sz="2800" dirty="0">
              <a:solidFill>
                <a:srgbClr val="C00000"/>
              </a:solidFill>
              <a:ea typeface="宋体" pitchFamily="2" charset="-122"/>
            </a:endParaRPr>
          </a:p>
        </p:txBody>
      </p:sp>
      <p:sp>
        <p:nvSpPr>
          <p:cNvPr id="2" name="Footer Placeholder 1"/>
          <p:cNvSpPr>
            <a:spLocks noGrp="1"/>
          </p:cNvSpPr>
          <p:nvPr>
            <p:ph type="ftr" sz="quarter" idx="11"/>
          </p:nvPr>
        </p:nvSpPr>
        <p:spPr/>
        <p:txBody>
          <a:bodyPr/>
          <a:lstStyle/>
          <a:p>
            <a:r>
              <a:rPr lang="en-US"/>
              <a:t>City University,KPK</a:t>
            </a:r>
          </a:p>
        </p:txBody>
      </p:sp>
      <p:sp>
        <p:nvSpPr>
          <p:cNvPr id="3" name="Slide Number Placeholder 2"/>
          <p:cNvSpPr>
            <a:spLocks noGrp="1"/>
          </p:cNvSpPr>
          <p:nvPr>
            <p:ph type="sldNum" sz="quarter" idx="12"/>
          </p:nvPr>
        </p:nvSpPr>
        <p:spPr/>
        <p:txBody>
          <a:bodyPr/>
          <a:lstStyle/>
          <a:p>
            <a:fld id="{3029D12D-2F15-40E2-96DF-3DACB76CD240}" type="slidenum">
              <a:rPr lang="en-US" smtClean="0"/>
              <a:t>17</a:t>
            </a:fld>
            <a:endParaRPr lang="en-US"/>
          </a:p>
        </p:txBody>
      </p:sp>
      <p:sp>
        <p:nvSpPr>
          <p:cNvPr id="21506" name="Rectangle 2"/>
          <p:cNvSpPr>
            <a:spLocks noGrp="1" noChangeArrowheads="1"/>
          </p:cNvSpPr>
          <p:nvPr>
            <p:ph type="title"/>
          </p:nvPr>
        </p:nvSpPr>
        <p:spPr/>
        <p:txBody>
          <a:bodyPr/>
          <a:lstStyle/>
          <a:p>
            <a:pPr eaLnBrk="1" hangingPunct="1"/>
            <a:r>
              <a:rPr lang="en-US" altLang="zh-CN">
                <a:ea typeface="宋体" pitchFamily="2" charset="-122"/>
              </a:rPr>
              <a:t>Class diagram</a:t>
            </a:r>
          </a:p>
        </p:txBody>
      </p:sp>
    </p:spTree>
    <p:extLst>
      <p:ext uri="{BB962C8B-B14F-4D97-AF65-F5344CB8AC3E}">
        <p14:creationId xmlns:p14="http://schemas.microsoft.com/office/powerpoint/2010/main" val="513773067"/>
      </p:ext>
    </p:extLst>
  </p:cSld>
  <p:clrMapOvr>
    <a:masterClrMapping/>
  </p:clrMapOvr>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City University,KPK</a:t>
            </a:r>
          </a:p>
        </p:txBody>
      </p:sp>
      <p:sp>
        <p:nvSpPr>
          <p:cNvPr id="3" name="Slide Number Placeholder 2"/>
          <p:cNvSpPr>
            <a:spLocks noGrp="1"/>
          </p:cNvSpPr>
          <p:nvPr>
            <p:ph type="sldNum" sz="quarter" idx="12"/>
          </p:nvPr>
        </p:nvSpPr>
        <p:spPr/>
        <p:txBody>
          <a:bodyPr/>
          <a:lstStyle/>
          <a:p>
            <a:fld id="{3029D12D-2F15-40E2-96DF-3DACB76CD240}" type="slidenum">
              <a:rPr lang="en-US" smtClean="0"/>
              <a:t>18</a:t>
            </a:fld>
            <a:endParaRPr lang="en-US"/>
          </a:p>
        </p:txBody>
      </p:sp>
      <p:sp>
        <p:nvSpPr>
          <p:cNvPr id="22530" name="Rectangle 2"/>
          <p:cNvSpPr>
            <a:spLocks noGrp="1" noChangeArrowheads="1"/>
          </p:cNvSpPr>
          <p:nvPr>
            <p:ph type="title"/>
          </p:nvPr>
        </p:nvSpPr>
        <p:spPr/>
        <p:txBody>
          <a:bodyPr/>
          <a:lstStyle/>
          <a:p>
            <a:pPr eaLnBrk="1" hangingPunct="1"/>
            <a:r>
              <a:rPr lang="en-US" altLang="zh-CN">
                <a:ea typeface="宋体" pitchFamily="2" charset="-122"/>
              </a:rPr>
              <a:t>Generalization</a:t>
            </a:r>
          </a:p>
        </p:txBody>
      </p:sp>
      <p:sp>
        <p:nvSpPr>
          <p:cNvPr id="22531" name="AutoShape 4"/>
          <p:cNvSpPr>
            <a:spLocks noChangeArrowheads="1"/>
          </p:cNvSpPr>
          <p:nvPr/>
        </p:nvSpPr>
        <p:spPr bwMode="auto">
          <a:xfrm>
            <a:off x="2324100" y="2540000"/>
            <a:ext cx="381000" cy="457200"/>
          </a:xfrm>
          <a:prstGeom prst="triangle">
            <a:avLst>
              <a:gd name="adj" fmla="val 50000"/>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2532" name="Rectangle 5"/>
          <p:cNvSpPr>
            <a:spLocks noChangeArrowheads="1"/>
          </p:cNvSpPr>
          <p:nvPr/>
        </p:nvSpPr>
        <p:spPr bwMode="auto">
          <a:xfrm>
            <a:off x="1752600" y="2057400"/>
            <a:ext cx="1752600" cy="4572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2533" name="Line 6"/>
          <p:cNvSpPr>
            <a:spLocks noChangeShapeType="1"/>
          </p:cNvSpPr>
          <p:nvPr/>
        </p:nvSpPr>
        <p:spPr bwMode="auto">
          <a:xfrm>
            <a:off x="1752600" y="3581400"/>
            <a:ext cx="1752600" cy="1588"/>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2534" name="Line 7"/>
          <p:cNvSpPr>
            <a:spLocks noChangeShapeType="1"/>
          </p:cNvSpPr>
          <p:nvPr/>
        </p:nvSpPr>
        <p:spPr bwMode="auto">
          <a:xfrm>
            <a:off x="1752600" y="3581400"/>
            <a:ext cx="12700" cy="6858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2535" name="Rectangle 8"/>
          <p:cNvSpPr>
            <a:spLocks noChangeArrowheads="1"/>
          </p:cNvSpPr>
          <p:nvPr/>
        </p:nvSpPr>
        <p:spPr bwMode="auto">
          <a:xfrm>
            <a:off x="1143000" y="4267200"/>
            <a:ext cx="1371600" cy="5334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2536" name="Rectangle 9"/>
          <p:cNvSpPr>
            <a:spLocks noChangeArrowheads="1"/>
          </p:cNvSpPr>
          <p:nvPr/>
        </p:nvSpPr>
        <p:spPr bwMode="auto">
          <a:xfrm>
            <a:off x="2832100" y="4254500"/>
            <a:ext cx="1524000" cy="5334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algn="ctr"/>
            <a:r>
              <a:rPr lang="en-US" altLang="zh-CN" sz="2400">
                <a:latin typeface="Times New Roman" pitchFamily="18" charset="0"/>
                <a:ea typeface="宋体" pitchFamily="2" charset="-122"/>
              </a:rPr>
              <a:t>Subtype2</a:t>
            </a:r>
          </a:p>
        </p:txBody>
      </p:sp>
      <p:sp>
        <p:nvSpPr>
          <p:cNvPr id="22537" name="Text Box 10"/>
          <p:cNvSpPr txBox="1">
            <a:spLocks noChangeArrowheads="1"/>
          </p:cNvSpPr>
          <p:nvPr/>
        </p:nvSpPr>
        <p:spPr bwMode="auto">
          <a:xfrm>
            <a:off x="1905000" y="2044700"/>
            <a:ext cx="1752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CN" sz="2400">
                <a:latin typeface="Times New Roman" pitchFamily="18" charset="0"/>
                <a:ea typeface="宋体" pitchFamily="2" charset="-122"/>
              </a:rPr>
              <a:t>Supertype</a:t>
            </a:r>
          </a:p>
        </p:txBody>
      </p:sp>
      <p:sp>
        <p:nvSpPr>
          <p:cNvPr id="22538" name="Text Box 11"/>
          <p:cNvSpPr txBox="1">
            <a:spLocks noChangeArrowheads="1"/>
          </p:cNvSpPr>
          <p:nvPr/>
        </p:nvSpPr>
        <p:spPr bwMode="auto">
          <a:xfrm>
            <a:off x="1143000" y="4267200"/>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CN" sz="2400">
                <a:latin typeface="Times New Roman" pitchFamily="18" charset="0"/>
                <a:ea typeface="宋体" pitchFamily="2" charset="-122"/>
              </a:rPr>
              <a:t>Subtype1</a:t>
            </a:r>
          </a:p>
        </p:txBody>
      </p:sp>
      <p:sp>
        <p:nvSpPr>
          <p:cNvPr id="22539" name="Rectangle 12"/>
          <p:cNvSpPr>
            <a:spLocks noChangeArrowheads="1"/>
          </p:cNvSpPr>
          <p:nvPr/>
        </p:nvSpPr>
        <p:spPr bwMode="auto">
          <a:xfrm>
            <a:off x="533400" y="4953000"/>
            <a:ext cx="7924800" cy="119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p>
            <a:pPr eaLnBrk="0" hangingPunct="0">
              <a:spcBef>
                <a:spcPct val="50000"/>
              </a:spcBef>
            </a:pPr>
            <a:r>
              <a:rPr lang="en-US" altLang="zh-CN" dirty="0">
                <a:ea typeface="宋体" pitchFamily="2" charset="-122"/>
              </a:rPr>
              <a:t>-</a:t>
            </a:r>
            <a:r>
              <a:rPr lang="en-US" altLang="zh-CN" dirty="0">
                <a:solidFill>
                  <a:srgbClr val="C00000"/>
                </a:solidFill>
                <a:ea typeface="宋体" pitchFamily="2" charset="-122"/>
              </a:rPr>
              <a:t>Inheritance is a required feature of object orientation</a:t>
            </a:r>
          </a:p>
          <a:p>
            <a:pPr eaLnBrk="0" hangingPunct="0">
              <a:spcBef>
                <a:spcPct val="50000"/>
              </a:spcBef>
            </a:pPr>
            <a:r>
              <a:rPr lang="en-US" altLang="zh-CN" dirty="0">
                <a:solidFill>
                  <a:srgbClr val="C00000"/>
                </a:solidFill>
                <a:ea typeface="宋体" pitchFamily="2" charset="-122"/>
              </a:rPr>
              <a:t>-Generalization expresses a parent/child relationship among related classes.  </a:t>
            </a:r>
          </a:p>
          <a:p>
            <a:pPr eaLnBrk="0" hangingPunct="0">
              <a:spcBef>
                <a:spcPct val="50000"/>
              </a:spcBef>
              <a:buFontTx/>
              <a:buChar char="-"/>
            </a:pPr>
            <a:r>
              <a:rPr lang="en-US" altLang="zh-CN" dirty="0">
                <a:solidFill>
                  <a:srgbClr val="C00000"/>
                </a:solidFill>
                <a:ea typeface="宋体" pitchFamily="2" charset="-122"/>
              </a:rPr>
              <a:t>Used for abstracting details in several layers</a:t>
            </a:r>
          </a:p>
        </p:txBody>
      </p:sp>
      <p:sp>
        <p:nvSpPr>
          <p:cNvPr id="22540" name="AutoShape 13"/>
          <p:cNvSpPr>
            <a:spLocks noChangeArrowheads="1"/>
          </p:cNvSpPr>
          <p:nvPr/>
        </p:nvSpPr>
        <p:spPr bwMode="auto">
          <a:xfrm>
            <a:off x="6781800" y="3009900"/>
            <a:ext cx="228600" cy="304800"/>
          </a:xfrm>
          <a:prstGeom prst="triangle">
            <a:avLst>
              <a:gd name="adj" fmla="val 50000"/>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2541" name="Rectangle 14"/>
          <p:cNvSpPr>
            <a:spLocks noChangeArrowheads="1"/>
          </p:cNvSpPr>
          <p:nvPr/>
        </p:nvSpPr>
        <p:spPr bwMode="auto">
          <a:xfrm>
            <a:off x="6083300" y="2590800"/>
            <a:ext cx="1536700" cy="3810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2542" name="Line 15"/>
          <p:cNvSpPr>
            <a:spLocks noChangeShapeType="1"/>
          </p:cNvSpPr>
          <p:nvPr/>
        </p:nvSpPr>
        <p:spPr bwMode="auto">
          <a:xfrm>
            <a:off x="6896100" y="3340100"/>
            <a:ext cx="0" cy="3048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2543" name="Line 16"/>
          <p:cNvSpPr>
            <a:spLocks noChangeShapeType="1"/>
          </p:cNvSpPr>
          <p:nvPr/>
        </p:nvSpPr>
        <p:spPr bwMode="auto">
          <a:xfrm>
            <a:off x="5791200" y="3657600"/>
            <a:ext cx="20574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2544" name="Rectangle 17"/>
          <p:cNvSpPr>
            <a:spLocks noChangeArrowheads="1"/>
          </p:cNvSpPr>
          <p:nvPr/>
        </p:nvSpPr>
        <p:spPr bwMode="auto">
          <a:xfrm>
            <a:off x="5130800" y="4140200"/>
            <a:ext cx="1447800" cy="5080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algn="ctr"/>
            <a:r>
              <a:rPr lang="en-US" altLang="zh-CN" sz="1600">
                <a:latin typeface="Times New Roman" pitchFamily="18" charset="0"/>
                <a:ea typeface="宋体" pitchFamily="2" charset="-122"/>
              </a:rPr>
              <a:t>Regular </a:t>
            </a:r>
          </a:p>
          <a:p>
            <a:pPr algn="ctr"/>
            <a:r>
              <a:rPr lang="en-US" altLang="zh-CN" sz="1600">
                <a:latin typeface="Times New Roman" pitchFamily="18" charset="0"/>
                <a:ea typeface="宋体" pitchFamily="2" charset="-122"/>
              </a:rPr>
              <a:t>Customer</a:t>
            </a:r>
          </a:p>
        </p:txBody>
      </p:sp>
      <p:sp>
        <p:nvSpPr>
          <p:cNvPr id="22545" name="Rectangle 18"/>
          <p:cNvSpPr>
            <a:spLocks noChangeArrowheads="1"/>
          </p:cNvSpPr>
          <p:nvPr/>
        </p:nvSpPr>
        <p:spPr bwMode="auto">
          <a:xfrm>
            <a:off x="7162800" y="4152900"/>
            <a:ext cx="1524000" cy="4953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algn="ctr"/>
            <a:r>
              <a:rPr lang="en-US" altLang="zh-CN" sz="1600">
                <a:latin typeface="Times New Roman" pitchFamily="18" charset="0"/>
                <a:ea typeface="宋体" pitchFamily="2" charset="-122"/>
              </a:rPr>
              <a:t>Loyalty</a:t>
            </a:r>
          </a:p>
          <a:p>
            <a:pPr algn="ctr"/>
            <a:r>
              <a:rPr lang="en-US" altLang="zh-CN" sz="1600">
                <a:latin typeface="Times New Roman" pitchFamily="18" charset="0"/>
                <a:ea typeface="宋体" pitchFamily="2" charset="-122"/>
              </a:rPr>
              <a:t> Customer</a:t>
            </a:r>
          </a:p>
        </p:txBody>
      </p:sp>
      <p:sp>
        <p:nvSpPr>
          <p:cNvPr id="22546" name="Text Box 19"/>
          <p:cNvSpPr txBox="1">
            <a:spLocks noChangeArrowheads="1"/>
          </p:cNvSpPr>
          <p:nvPr/>
        </p:nvSpPr>
        <p:spPr bwMode="auto">
          <a:xfrm>
            <a:off x="6235700" y="2590800"/>
            <a:ext cx="1752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CN" sz="2000">
                <a:latin typeface="Times New Roman" pitchFamily="18" charset="0"/>
                <a:ea typeface="宋体" pitchFamily="2" charset="-122"/>
              </a:rPr>
              <a:t>Customer</a:t>
            </a:r>
          </a:p>
        </p:txBody>
      </p:sp>
      <p:sp>
        <p:nvSpPr>
          <p:cNvPr id="22547" name="Text Box 20"/>
          <p:cNvSpPr txBox="1">
            <a:spLocks noChangeArrowheads="1"/>
          </p:cNvSpPr>
          <p:nvPr/>
        </p:nvSpPr>
        <p:spPr bwMode="auto">
          <a:xfrm>
            <a:off x="4800600" y="2578100"/>
            <a:ext cx="1143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zh-CN" altLang="en-US" sz="1600">
                <a:latin typeface="Times New Roman" pitchFamily="18" charset="0"/>
                <a:ea typeface="宋体" pitchFamily="2" charset="-122"/>
              </a:rPr>
              <a:t>  </a:t>
            </a:r>
            <a:r>
              <a:rPr lang="en-US" altLang="zh-CN" sz="1600">
                <a:latin typeface="Times New Roman" pitchFamily="18" charset="0"/>
                <a:ea typeface="宋体" pitchFamily="2" charset="-122"/>
              </a:rPr>
              <a:t>Example:</a:t>
            </a:r>
          </a:p>
        </p:txBody>
      </p:sp>
      <p:sp>
        <p:nvSpPr>
          <p:cNvPr id="22548" name="Line 21"/>
          <p:cNvSpPr>
            <a:spLocks noChangeShapeType="1"/>
          </p:cNvSpPr>
          <p:nvPr/>
        </p:nvSpPr>
        <p:spPr bwMode="auto">
          <a:xfrm>
            <a:off x="3517900" y="3581400"/>
            <a:ext cx="1588" cy="6858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2549" name="Line 22"/>
          <p:cNvSpPr>
            <a:spLocks noChangeShapeType="1"/>
          </p:cNvSpPr>
          <p:nvPr/>
        </p:nvSpPr>
        <p:spPr bwMode="auto">
          <a:xfrm>
            <a:off x="5791200" y="3657600"/>
            <a:ext cx="0" cy="4572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2550" name="Line 23"/>
          <p:cNvSpPr>
            <a:spLocks noChangeShapeType="1"/>
          </p:cNvSpPr>
          <p:nvPr/>
        </p:nvSpPr>
        <p:spPr bwMode="auto">
          <a:xfrm>
            <a:off x="7848600" y="3657600"/>
            <a:ext cx="0" cy="5334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2551" name="Line 24"/>
          <p:cNvSpPr>
            <a:spLocks noChangeShapeType="1"/>
          </p:cNvSpPr>
          <p:nvPr/>
        </p:nvSpPr>
        <p:spPr bwMode="auto">
          <a:xfrm flipV="1">
            <a:off x="2527300" y="2984500"/>
            <a:ext cx="1588" cy="6096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2552" name="Text Box 25"/>
          <p:cNvSpPr txBox="1">
            <a:spLocks noChangeArrowheads="1"/>
          </p:cNvSpPr>
          <p:nvPr/>
        </p:nvSpPr>
        <p:spPr bwMode="auto">
          <a:xfrm>
            <a:off x="4889500" y="4330700"/>
            <a:ext cx="1143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zh-CN" altLang="en-US" sz="1600">
                <a:latin typeface="Times New Roman" pitchFamily="18" charset="0"/>
                <a:ea typeface="宋体" pitchFamily="2" charset="-122"/>
              </a:rPr>
              <a:t>  </a:t>
            </a:r>
          </a:p>
        </p:txBody>
      </p:sp>
    </p:spTree>
    <p:extLst>
      <p:ext uri="{BB962C8B-B14F-4D97-AF65-F5344CB8AC3E}">
        <p14:creationId xmlns:p14="http://schemas.microsoft.com/office/powerpoint/2010/main" val="1962797648"/>
      </p:ext>
    </p:extLst>
  </p:cSld>
  <p:clrMapOvr>
    <a:masterClrMapping/>
  </p:clrMapOvr>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p:txBody>
          <a:bodyPr/>
          <a:lstStyle/>
          <a:p>
            <a:pPr eaLnBrk="1" hangingPunct="1"/>
            <a:r>
              <a:rPr lang="en-US" altLang="zh-CN" dirty="0">
                <a:solidFill>
                  <a:srgbClr val="C00000"/>
                </a:solidFill>
                <a:ea typeface="宋体" pitchFamily="2" charset="-122"/>
              </a:rPr>
              <a:t>Associations represent static relationships between classes. </a:t>
            </a:r>
          </a:p>
          <a:p>
            <a:pPr lvl="1" eaLnBrk="1" hangingPunct="1"/>
            <a:r>
              <a:rPr lang="en-US" altLang="zh-CN" sz="2400" dirty="0">
                <a:solidFill>
                  <a:srgbClr val="C00000"/>
                </a:solidFill>
                <a:ea typeface="宋体" pitchFamily="2" charset="-122"/>
              </a:rPr>
              <a:t>(association names </a:t>
            </a:r>
            <a:r>
              <a:rPr lang="en-US" altLang="zh-CN" sz="2400" dirty="0">
                <a:solidFill>
                  <a:srgbClr val="C00000"/>
                </a:solidFill>
                <a:ea typeface="宋体" pitchFamily="2" charset="-122"/>
                <a:sym typeface="Wingdings" pitchFamily="2" charset="2"/>
              </a:rPr>
              <a:t> filled arrow </a:t>
            </a:r>
            <a:r>
              <a:rPr lang="en-US" altLang="zh-CN" sz="2400" dirty="0">
                <a:solidFill>
                  <a:srgbClr val="C00000"/>
                </a:solidFill>
                <a:ea typeface="宋体" pitchFamily="2" charset="-122"/>
              </a:rPr>
              <a:t> )</a:t>
            </a:r>
          </a:p>
          <a:p>
            <a:pPr lvl="1" eaLnBrk="1" hangingPunct="1"/>
            <a:r>
              <a:rPr lang="en-US" altLang="zh-CN" sz="2400" dirty="0">
                <a:solidFill>
                  <a:srgbClr val="C00000"/>
                </a:solidFill>
                <a:ea typeface="宋体" pitchFamily="2" charset="-122"/>
              </a:rPr>
              <a:t>(Place roles near the end of an association)</a:t>
            </a:r>
          </a:p>
          <a:p>
            <a:pPr lvl="1" eaLnBrk="1" hangingPunct="1"/>
            <a:endParaRPr lang="en-US" altLang="zh-CN" sz="2400" dirty="0">
              <a:solidFill>
                <a:srgbClr val="C00000"/>
              </a:solidFill>
              <a:ea typeface="宋体" pitchFamily="2" charset="-122"/>
            </a:endParaRPr>
          </a:p>
          <a:p>
            <a:pPr lvl="1" eaLnBrk="1" hangingPunct="1"/>
            <a:endParaRPr lang="en-US" altLang="zh-CN" dirty="0">
              <a:solidFill>
                <a:srgbClr val="C00000"/>
              </a:solidFill>
              <a:ea typeface="宋体" pitchFamily="2" charset="-122"/>
            </a:endParaRPr>
          </a:p>
          <a:p>
            <a:pPr lvl="1" eaLnBrk="1" hangingPunct="1"/>
            <a:endParaRPr lang="en-US" altLang="zh-CN" dirty="0">
              <a:solidFill>
                <a:srgbClr val="C00000"/>
              </a:solidFill>
              <a:ea typeface="宋体" pitchFamily="2" charset="-122"/>
            </a:endParaRPr>
          </a:p>
          <a:p>
            <a:pPr lvl="1" eaLnBrk="1" hangingPunct="1"/>
            <a:endParaRPr lang="en-US" altLang="zh-CN" dirty="0">
              <a:solidFill>
                <a:srgbClr val="C00000"/>
              </a:solidFill>
              <a:ea typeface="宋体" pitchFamily="2" charset="-122"/>
            </a:endParaRPr>
          </a:p>
          <a:p>
            <a:pPr lvl="1" eaLnBrk="1" hangingPunct="1"/>
            <a:endParaRPr lang="en-US" altLang="zh-CN" dirty="0">
              <a:solidFill>
                <a:srgbClr val="C00000"/>
              </a:solidFill>
              <a:ea typeface="宋体" pitchFamily="2" charset="-122"/>
            </a:endParaRPr>
          </a:p>
          <a:p>
            <a:pPr lvl="1" eaLnBrk="1" hangingPunct="1"/>
            <a:endParaRPr lang="en-US" altLang="zh-CN" dirty="0">
              <a:solidFill>
                <a:srgbClr val="C00000"/>
              </a:solidFill>
              <a:ea typeface="宋体" pitchFamily="2" charset="-122"/>
            </a:endParaRPr>
          </a:p>
          <a:p>
            <a:pPr lvl="1" eaLnBrk="1" hangingPunct="1"/>
            <a:endParaRPr lang="en-US" altLang="zh-CN" dirty="0">
              <a:solidFill>
                <a:srgbClr val="C00000"/>
              </a:solidFill>
              <a:ea typeface="宋体" pitchFamily="2" charset="-122"/>
            </a:endParaRPr>
          </a:p>
          <a:p>
            <a:pPr lvl="1" eaLnBrk="1" hangingPunct="1"/>
            <a:endParaRPr lang="en-US" altLang="zh-CN" dirty="0">
              <a:solidFill>
                <a:srgbClr val="C00000"/>
              </a:solidFill>
              <a:ea typeface="宋体" pitchFamily="2" charset="-122"/>
            </a:endParaRPr>
          </a:p>
          <a:p>
            <a:pPr lvl="1" eaLnBrk="1" hangingPunct="1"/>
            <a:endParaRPr lang="zh-CN" altLang="en-US" dirty="0">
              <a:solidFill>
                <a:srgbClr val="C00000"/>
              </a:solidFill>
              <a:ea typeface="宋体" pitchFamily="2" charset="-122"/>
            </a:endParaRPr>
          </a:p>
        </p:txBody>
      </p:sp>
      <p:sp>
        <p:nvSpPr>
          <p:cNvPr id="2" name="Footer Placeholder 1"/>
          <p:cNvSpPr>
            <a:spLocks noGrp="1"/>
          </p:cNvSpPr>
          <p:nvPr>
            <p:ph type="ftr" sz="quarter" idx="11"/>
          </p:nvPr>
        </p:nvSpPr>
        <p:spPr/>
        <p:txBody>
          <a:bodyPr/>
          <a:lstStyle/>
          <a:p>
            <a:r>
              <a:rPr lang="en-US"/>
              <a:t>City University,KPK</a:t>
            </a:r>
          </a:p>
        </p:txBody>
      </p:sp>
      <p:sp>
        <p:nvSpPr>
          <p:cNvPr id="3" name="Slide Number Placeholder 2"/>
          <p:cNvSpPr>
            <a:spLocks noGrp="1"/>
          </p:cNvSpPr>
          <p:nvPr>
            <p:ph type="sldNum" sz="quarter" idx="12"/>
          </p:nvPr>
        </p:nvSpPr>
        <p:spPr/>
        <p:txBody>
          <a:bodyPr/>
          <a:lstStyle/>
          <a:p>
            <a:fld id="{3029D12D-2F15-40E2-96DF-3DACB76CD240}" type="slidenum">
              <a:rPr lang="en-US" smtClean="0"/>
              <a:t>19</a:t>
            </a:fld>
            <a:endParaRPr lang="en-US"/>
          </a:p>
        </p:txBody>
      </p:sp>
      <p:sp>
        <p:nvSpPr>
          <p:cNvPr id="23554" name="Rectangle 2"/>
          <p:cNvSpPr>
            <a:spLocks noGrp="1" noChangeArrowheads="1"/>
          </p:cNvSpPr>
          <p:nvPr>
            <p:ph type="title"/>
          </p:nvPr>
        </p:nvSpPr>
        <p:spPr/>
        <p:txBody>
          <a:bodyPr/>
          <a:lstStyle/>
          <a:p>
            <a:pPr eaLnBrk="1" hangingPunct="1"/>
            <a:r>
              <a:rPr lang="en-US" altLang="zh-CN">
                <a:ea typeface="宋体" pitchFamily="2" charset="-122"/>
              </a:rPr>
              <a:t>Association</a:t>
            </a:r>
          </a:p>
        </p:txBody>
      </p:sp>
      <p:pic>
        <p:nvPicPr>
          <p:cNvPr id="23556" name="Picture 4" descr="{B8B36A27-B748-40E0-B7AD-7B64AE59652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4419600"/>
            <a:ext cx="3581400" cy="238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3033359"/>
      </p:ext>
    </p:extLst>
  </p:cSld>
  <p:clrMapOvr>
    <a:masterClrMapping/>
  </p:clrMapOvr>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p:txBody>
          <a:bodyPr/>
          <a:lstStyle/>
          <a:p>
            <a:pPr eaLnBrk="1" hangingPunct="1"/>
            <a:r>
              <a:rPr lang="en-US" altLang="zh-CN" dirty="0">
                <a:solidFill>
                  <a:srgbClr val="C00000"/>
                </a:solidFill>
                <a:ea typeface="宋体" pitchFamily="2" charset="-122"/>
              </a:rPr>
              <a:t>What is UML?</a:t>
            </a:r>
          </a:p>
          <a:p>
            <a:pPr eaLnBrk="1" hangingPunct="1"/>
            <a:r>
              <a:rPr lang="en-US" altLang="zh-CN" dirty="0">
                <a:solidFill>
                  <a:srgbClr val="C00000"/>
                </a:solidFill>
                <a:ea typeface="宋体" pitchFamily="2" charset="-122"/>
              </a:rPr>
              <a:t>Why Use UML? </a:t>
            </a:r>
          </a:p>
          <a:p>
            <a:pPr eaLnBrk="1" hangingPunct="1"/>
            <a:r>
              <a:rPr lang="en-US" altLang="zh-CN" dirty="0">
                <a:solidFill>
                  <a:srgbClr val="C00000"/>
                </a:solidFill>
                <a:ea typeface="宋体" pitchFamily="2" charset="-122"/>
              </a:rPr>
              <a:t>UML Diagrams</a:t>
            </a:r>
          </a:p>
          <a:p>
            <a:pPr eaLnBrk="1" hangingPunct="1"/>
            <a:r>
              <a:rPr lang="en-US" altLang="zh-CN" dirty="0">
                <a:solidFill>
                  <a:srgbClr val="C00000"/>
                </a:solidFill>
                <a:ea typeface="宋体" pitchFamily="2" charset="-122"/>
              </a:rPr>
              <a:t>Resources</a:t>
            </a:r>
          </a:p>
        </p:txBody>
      </p:sp>
      <p:sp>
        <p:nvSpPr>
          <p:cNvPr id="2" name="Footer Placeholder 1"/>
          <p:cNvSpPr>
            <a:spLocks noGrp="1"/>
          </p:cNvSpPr>
          <p:nvPr>
            <p:ph type="ftr" sz="quarter" idx="11"/>
          </p:nvPr>
        </p:nvSpPr>
        <p:spPr/>
        <p:txBody>
          <a:bodyPr/>
          <a:lstStyle/>
          <a:p>
            <a:r>
              <a:rPr lang="en-US"/>
              <a:t>City University,KPK</a:t>
            </a:r>
          </a:p>
        </p:txBody>
      </p:sp>
      <p:sp>
        <p:nvSpPr>
          <p:cNvPr id="3" name="Slide Number Placeholder 2"/>
          <p:cNvSpPr>
            <a:spLocks noGrp="1"/>
          </p:cNvSpPr>
          <p:nvPr>
            <p:ph type="sldNum" sz="quarter" idx="12"/>
          </p:nvPr>
        </p:nvSpPr>
        <p:spPr/>
        <p:txBody>
          <a:bodyPr/>
          <a:lstStyle/>
          <a:p>
            <a:fld id="{3029D12D-2F15-40E2-96DF-3DACB76CD240}" type="slidenum">
              <a:rPr lang="en-US" smtClean="0"/>
              <a:t>2</a:t>
            </a:fld>
            <a:endParaRPr lang="en-US"/>
          </a:p>
        </p:txBody>
      </p:sp>
      <p:sp>
        <p:nvSpPr>
          <p:cNvPr id="5122" name="Rectangle 2"/>
          <p:cNvSpPr>
            <a:spLocks noGrp="1" noChangeArrowheads="1"/>
          </p:cNvSpPr>
          <p:nvPr>
            <p:ph type="title"/>
          </p:nvPr>
        </p:nvSpPr>
        <p:spPr/>
        <p:txBody>
          <a:bodyPr/>
          <a:lstStyle/>
          <a:p>
            <a:pPr eaLnBrk="1" hangingPunct="1"/>
            <a:r>
              <a:rPr lang="en-US" altLang="zh-CN">
                <a:ea typeface="宋体" pitchFamily="2" charset="-122"/>
              </a:rPr>
              <a:t>Outline</a:t>
            </a:r>
          </a:p>
        </p:txBody>
      </p:sp>
    </p:spTree>
    <p:extLst>
      <p:ext uri="{BB962C8B-B14F-4D97-AF65-F5344CB8AC3E}">
        <p14:creationId xmlns:p14="http://schemas.microsoft.com/office/powerpoint/2010/main" val="510718815"/>
      </p:ext>
    </p:extLst>
  </p:cSld>
  <p:clrMapOvr>
    <a:masterClrMapping/>
  </p:clrMapOvr>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City University,KPK</a:t>
            </a:r>
          </a:p>
        </p:txBody>
      </p:sp>
      <p:sp>
        <p:nvSpPr>
          <p:cNvPr id="3" name="Slide Number Placeholder 2"/>
          <p:cNvSpPr>
            <a:spLocks noGrp="1"/>
          </p:cNvSpPr>
          <p:nvPr>
            <p:ph type="sldNum" sz="quarter" idx="12"/>
          </p:nvPr>
        </p:nvSpPr>
        <p:spPr/>
        <p:txBody>
          <a:bodyPr/>
          <a:lstStyle/>
          <a:p>
            <a:fld id="{3029D12D-2F15-40E2-96DF-3DACB76CD240}" type="slidenum">
              <a:rPr lang="en-US" smtClean="0"/>
              <a:t>20</a:t>
            </a:fld>
            <a:endParaRPr lang="en-US"/>
          </a:p>
        </p:txBody>
      </p:sp>
      <p:sp>
        <p:nvSpPr>
          <p:cNvPr id="24578" name="Rectangle 2"/>
          <p:cNvSpPr>
            <a:spLocks noGrp="1" noChangeArrowheads="1"/>
          </p:cNvSpPr>
          <p:nvPr>
            <p:ph type="title"/>
          </p:nvPr>
        </p:nvSpPr>
        <p:spPr/>
        <p:txBody>
          <a:bodyPr/>
          <a:lstStyle/>
          <a:p>
            <a:pPr eaLnBrk="1" hangingPunct="1"/>
            <a:r>
              <a:rPr lang="en-US" altLang="zh-CN" sz="3200">
                <a:ea typeface="宋体" pitchFamily="2" charset="-122"/>
              </a:rPr>
              <a:t>Association: Multiplicity and Roles</a:t>
            </a:r>
          </a:p>
        </p:txBody>
      </p:sp>
      <p:sp>
        <p:nvSpPr>
          <p:cNvPr id="24579" name="Rectangle 4"/>
          <p:cNvSpPr>
            <a:spLocks noChangeArrowheads="1"/>
          </p:cNvSpPr>
          <p:nvPr/>
        </p:nvSpPr>
        <p:spPr bwMode="auto">
          <a:xfrm>
            <a:off x="1701800" y="2254250"/>
            <a:ext cx="1752600" cy="914400"/>
          </a:xfrm>
          <a:prstGeom prst="rect">
            <a:avLst/>
          </a:prstGeom>
          <a:noFill/>
          <a:ln w="9525">
            <a:solidFill>
              <a:schemeClr val="tx1"/>
            </a:solidFill>
            <a:miter lim="800000"/>
            <a:headEnd/>
            <a:tailEnd type="none" w="lg" len="lg"/>
          </a:ln>
          <a:extLst>
            <a:ext uri="{909E8E84-426E-40DD-AFC4-6F175D3DCCD1}">
              <a14:hiddenFill xmlns:a14="http://schemas.microsoft.com/office/drawing/2010/main">
                <a:solidFill>
                  <a:srgbClr val="FFFFFF"/>
                </a:solidFill>
              </a14:hiddenFill>
            </a:ext>
          </a:extLst>
        </p:spPr>
        <p:txBody>
          <a:bodyPr wrap="none" anchor="ctr">
            <a:spAutoFit/>
          </a:bodyPr>
          <a:lstStyle/>
          <a:p>
            <a:endParaRPr lang="en-US"/>
          </a:p>
        </p:txBody>
      </p:sp>
      <p:sp>
        <p:nvSpPr>
          <p:cNvPr id="24580" name="Text Box 5"/>
          <p:cNvSpPr txBox="1">
            <a:spLocks noChangeArrowheads="1"/>
          </p:cNvSpPr>
          <p:nvPr/>
        </p:nvSpPr>
        <p:spPr bwMode="auto">
          <a:xfrm>
            <a:off x="2006600" y="2514600"/>
            <a:ext cx="10747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CN" sz="1600">
                <a:ea typeface="宋体" pitchFamily="2" charset="-122"/>
              </a:rPr>
              <a:t>University</a:t>
            </a:r>
          </a:p>
        </p:txBody>
      </p:sp>
      <p:sp>
        <p:nvSpPr>
          <p:cNvPr id="24581" name="Rectangle 6"/>
          <p:cNvSpPr>
            <a:spLocks noChangeArrowheads="1"/>
          </p:cNvSpPr>
          <p:nvPr/>
        </p:nvSpPr>
        <p:spPr bwMode="auto">
          <a:xfrm>
            <a:off x="6518275" y="2254250"/>
            <a:ext cx="1752600" cy="914400"/>
          </a:xfrm>
          <a:prstGeom prst="rect">
            <a:avLst/>
          </a:prstGeom>
          <a:noFill/>
          <a:ln w="9525">
            <a:solidFill>
              <a:schemeClr val="tx1"/>
            </a:solidFill>
            <a:miter lim="800000"/>
            <a:headEnd/>
            <a:tailEnd type="none" w="lg" len="lg"/>
          </a:ln>
          <a:extLst>
            <a:ext uri="{909E8E84-426E-40DD-AFC4-6F175D3DCCD1}">
              <a14:hiddenFill xmlns:a14="http://schemas.microsoft.com/office/drawing/2010/main">
                <a:solidFill>
                  <a:srgbClr val="FFFFFF"/>
                </a:solidFill>
              </a14:hiddenFill>
            </a:ext>
          </a:extLst>
        </p:spPr>
        <p:txBody>
          <a:bodyPr wrap="none" anchor="ctr">
            <a:spAutoFit/>
          </a:bodyPr>
          <a:lstStyle/>
          <a:p>
            <a:endParaRPr lang="en-US"/>
          </a:p>
        </p:txBody>
      </p:sp>
      <p:sp>
        <p:nvSpPr>
          <p:cNvPr id="24582" name="Text Box 7"/>
          <p:cNvSpPr txBox="1">
            <a:spLocks noChangeArrowheads="1"/>
          </p:cNvSpPr>
          <p:nvPr/>
        </p:nvSpPr>
        <p:spPr bwMode="auto">
          <a:xfrm>
            <a:off x="6959600" y="2514600"/>
            <a:ext cx="8270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CN" sz="1600">
                <a:ea typeface="宋体" pitchFamily="2" charset="-122"/>
              </a:rPr>
              <a:t>Person</a:t>
            </a:r>
          </a:p>
        </p:txBody>
      </p:sp>
      <p:sp>
        <p:nvSpPr>
          <p:cNvPr id="24583" name="Line 8"/>
          <p:cNvSpPr>
            <a:spLocks noChangeShapeType="1"/>
          </p:cNvSpPr>
          <p:nvPr/>
        </p:nvSpPr>
        <p:spPr bwMode="auto">
          <a:xfrm>
            <a:off x="3454400" y="3016250"/>
            <a:ext cx="3048000" cy="0"/>
          </a:xfrm>
          <a:prstGeom prst="line">
            <a:avLst/>
          </a:prstGeom>
          <a:noFill/>
          <a:ln w="9525">
            <a:solidFill>
              <a:schemeClr val="tx1"/>
            </a:solidFill>
            <a:round/>
            <a:headEnd/>
            <a:tailEnd type="none" w="lg" len="lg"/>
          </a:ln>
          <a:extLst>
            <a:ext uri="{909E8E84-426E-40DD-AFC4-6F175D3DCCD1}">
              <a14:hiddenFill xmlns:a14="http://schemas.microsoft.com/office/drawing/2010/main">
                <a:noFill/>
              </a14:hiddenFill>
            </a:ext>
          </a:extLst>
        </p:spPr>
        <p:txBody>
          <a:bodyPr wrap="none">
            <a:spAutoFit/>
          </a:bodyPr>
          <a:lstStyle/>
          <a:p>
            <a:endParaRPr lang="en-US"/>
          </a:p>
        </p:txBody>
      </p:sp>
      <p:sp>
        <p:nvSpPr>
          <p:cNvPr id="24584" name="Line 9"/>
          <p:cNvSpPr>
            <a:spLocks noChangeShapeType="1"/>
          </p:cNvSpPr>
          <p:nvPr/>
        </p:nvSpPr>
        <p:spPr bwMode="auto">
          <a:xfrm>
            <a:off x="3454400" y="2406650"/>
            <a:ext cx="3048000" cy="0"/>
          </a:xfrm>
          <a:prstGeom prst="line">
            <a:avLst/>
          </a:prstGeom>
          <a:noFill/>
          <a:ln w="9525">
            <a:solidFill>
              <a:schemeClr val="tx1"/>
            </a:solidFill>
            <a:round/>
            <a:headEnd/>
            <a:tailEnd type="none" w="lg" len="lg"/>
          </a:ln>
          <a:extLst>
            <a:ext uri="{909E8E84-426E-40DD-AFC4-6F175D3DCCD1}">
              <a14:hiddenFill xmlns:a14="http://schemas.microsoft.com/office/drawing/2010/main">
                <a:noFill/>
              </a14:hiddenFill>
            </a:ext>
          </a:extLst>
        </p:spPr>
        <p:txBody>
          <a:bodyPr wrap="none">
            <a:spAutoFit/>
          </a:bodyPr>
          <a:lstStyle/>
          <a:p>
            <a:endParaRPr lang="en-US"/>
          </a:p>
        </p:txBody>
      </p:sp>
      <p:sp>
        <p:nvSpPr>
          <p:cNvPr id="24585" name="Text Box 10"/>
          <p:cNvSpPr txBox="1">
            <a:spLocks noChangeArrowheads="1"/>
          </p:cNvSpPr>
          <p:nvPr/>
        </p:nvSpPr>
        <p:spPr bwMode="auto">
          <a:xfrm>
            <a:off x="3505200" y="213360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CN" sz="1600">
                <a:ea typeface="宋体" pitchFamily="2" charset="-122"/>
              </a:rPr>
              <a:t>1</a:t>
            </a:r>
          </a:p>
        </p:txBody>
      </p:sp>
      <p:sp>
        <p:nvSpPr>
          <p:cNvPr id="24586" name="Text Box 11"/>
          <p:cNvSpPr txBox="1">
            <a:spLocks noChangeArrowheads="1"/>
          </p:cNvSpPr>
          <p:nvPr/>
        </p:nvSpPr>
        <p:spPr bwMode="auto">
          <a:xfrm>
            <a:off x="3505200" y="3048000"/>
            <a:ext cx="5238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CN" sz="1600">
                <a:ea typeface="宋体" pitchFamily="2" charset="-122"/>
              </a:rPr>
              <a:t>0..1</a:t>
            </a:r>
          </a:p>
        </p:txBody>
      </p:sp>
      <p:sp>
        <p:nvSpPr>
          <p:cNvPr id="24587" name="Text Box 12"/>
          <p:cNvSpPr txBox="1">
            <a:spLocks noChangeArrowheads="1"/>
          </p:cNvSpPr>
          <p:nvPr/>
        </p:nvSpPr>
        <p:spPr bwMode="auto">
          <a:xfrm>
            <a:off x="6096000" y="2133600"/>
            <a:ext cx="2635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zh-CN" altLang="en-US" sz="1600">
                <a:ea typeface="宋体" pitchFamily="2" charset="-122"/>
              </a:rPr>
              <a:t>*</a:t>
            </a:r>
          </a:p>
        </p:txBody>
      </p:sp>
      <p:sp>
        <p:nvSpPr>
          <p:cNvPr id="24588" name="Text Box 13"/>
          <p:cNvSpPr txBox="1">
            <a:spLocks noChangeArrowheads="1"/>
          </p:cNvSpPr>
          <p:nvPr/>
        </p:nvSpPr>
        <p:spPr bwMode="auto">
          <a:xfrm>
            <a:off x="6172200" y="3048000"/>
            <a:ext cx="2635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zh-CN" altLang="en-US" sz="1600">
                <a:ea typeface="宋体" pitchFamily="2" charset="-122"/>
              </a:rPr>
              <a:t>*</a:t>
            </a:r>
          </a:p>
        </p:txBody>
      </p:sp>
      <p:sp>
        <p:nvSpPr>
          <p:cNvPr id="24589" name="Text Box 14"/>
          <p:cNvSpPr txBox="1">
            <a:spLocks noChangeArrowheads="1"/>
          </p:cNvSpPr>
          <p:nvPr/>
        </p:nvSpPr>
        <p:spPr bwMode="auto">
          <a:xfrm>
            <a:off x="1016000" y="4038600"/>
            <a:ext cx="3352800" cy="2236788"/>
          </a:xfrm>
          <a:prstGeom prst="rect">
            <a:avLst/>
          </a:prstGeom>
          <a:noFill/>
          <a:ln w="9525">
            <a:solidFill>
              <a:schemeClr val="tx1"/>
            </a:solidFill>
            <a:miter lim="800000"/>
            <a:headEnd/>
            <a:tailEnd type="none" w="lg" len="lg"/>
          </a:ln>
          <a:extLst>
            <a:ext uri="{909E8E84-426E-40DD-AFC4-6F175D3DCCD1}">
              <a14:hiddenFill xmlns:a14="http://schemas.microsoft.com/office/drawing/2010/main">
                <a:solidFill>
                  <a:srgbClr val="FFFFFF"/>
                </a:solidFill>
              </a14:hiddenFill>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zh-CN" sz="1400" b="1" dirty="0">
                <a:ea typeface="宋体" pitchFamily="2" charset="-122"/>
              </a:rPr>
              <a:t>Multiplicity</a:t>
            </a:r>
          </a:p>
          <a:p>
            <a:pPr eaLnBrk="1" hangingPunct="1">
              <a:spcBef>
                <a:spcPct val="50000"/>
              </a:spcBef>
            </a:pPr>
            <a:r>
              <a:rPr lang="en-US" altLang="zh-CN" sz="1200" u="sng" dirty="0">
                <a:ea typeface="宋体" pitchFamily="2" charset="-122"/>
              </a:rPr>
              <a:t>Symbol	Meaning</a:t>
            </a:r>
          </a:p>
          <a:p>
            <a:pPr eaLnBrk="1" hangingPunct="1">
              <a:spcBef>
                <a:spcPct val="50000"/>
              </a:spcBef>
            </a:pPr>
            <a:r>
              <a:rPr lang="en-US" altLang="zh-CN" sz="1200" dirty="0">
                <a:ea typeface="宋体" pitchFamily="2" charset="-122"/>
              </a:rPr>
              <a:t>1	 	One and only one</a:t>
            </a:r>
          </a:p>
          <a:p>
            <a:pPr eaLnBrk="1" hangingPunct="1">
              <a:spcBef>
                <a:spcPct val="50000"/>
              </a:spcBef>
            </a:pPr>
            <a:r>
              <a:rPr lang="en-US" altLang="zh-CN" sz="1200" dirty="0">
                <a:ea typeface="宋体" pitchFamily="2" charset="-122"/>
              </a:rPr>
              <a:t>0..1		Zero or one</a:t>
            </a:r>
          </a:p>
          <a:p>
            <a:pPr eaLnBrk="1" hangingPunct="1">
              <a:spcBef>
                <a:spcPct val="50000"/>
              </a:spcBef>
            </a:pPr>
            <a:r>
              <a:rPr lang="en-US" altLang="zh-CN" sz="1200" dirty="0">
                <a:ea typeface="宋体" pitchFamily="2" charset="-122"/>
              </a:rPr>
              <a:t>M..N		From M to N (natural language)</a:t>
            </a:r>
          </a:p>
          <a:p>
            <a:pPr eaLnBrk="1" hangingPunct="1">
              <a:spcBef>
                <a:spcPct val="50000"/>
              </a:spcBef>
            </a:pPr>
            <a:r>
              <a:rPr lang="en-US" altLang="zh-CN" sz="1200" dirty="0">
                <a:ea typeface="宋体" pitchFamily="2" charset="-122"/>
              </a:rPr>
              <a:t>*		From zero to any positive integer</a:t>
            </a:r>
          </a:p>
          <a:p>
            <a:pPr eaLnBrk="1" hangingPunct="1">
              <a:spcBef>
                <a:spcPct val="50000"/>
              </a:spcBef>
            </a:pPr>
            <a:r>
              <a:rPr lang="en-US" altLang="zh-CN" sz="1200" dirty="0">
                <a:ea typeface="宋体" pitchFamily="2" charset="-122"/>
              </a:rPr>
              <a:t>0..*		From zero to any positive integer</a:t>
            </a:r>
          </a:p>
          <a:p>
            <a:pPr eaLnBrk="1" hangingPunct="1">
              <a:spcBef>
                <a:spcPct val="50000"/>
              </a:spcBef>
            </a:pPr>
            <a:r>
              <a:rPr lang="en-US" altLang="zh-CN" sz="1200" dirty="0">
                <a:ea typeface="宋体" pitchFamily="2" charset="-122"/>
              </a:rPr>
              <a:t>1..*		From one to any positive integer</a:t>
            </a:r>
          </a:p>
        </p:txBody>
      </p:sp>
      <p:sp>
        <p:nvSpPr>
          <p:cNvPr id="24590" name="Text Box 15"/>
          <p:cNvSpPr txBox="1">
            <a:spLocks noChangeArrowheads="1"/>
          </p:cNvSpPr>
          <p:nvPr/>
        </p:nvSpPr>
        <p:spPr bwMode="auto">
          <a:xfrm>
            <a:off x="5867400" y="3276600"/>
            <a:ext cx="8620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CN" sz="1600">
                <a:ea typeface="宋体" pitchFamily="2" charset="-122"/>
              </a:rPr>
              <a:t>teacher</a:t>
            </a:r>
          </a:p>
        </p:txBody>
      </p:sp>
      <p:sp>
        <p:nvSpPr>
          <p:cNvPr id="24591" name="Text Box 16"/>
          <p:cNvSpPr txBox="1">
            <a:spLocks noChangeArrowheads="1"/>
          </p:cNvSpPr>
          <p:nvPr/>
        </p:nvSpPr>
        <p:spPr bwMode="auto">
          <a:xfrm>
            <a:off x="3200400" y="3352800"/>
            <a:ext cx="10191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CN" sz="1600">
                <a:ea typeface="宋体" pitchFamily="2" charset="-122"/>
              </a:rPr>
              <a:t>employer</a:t>
            </a:r>
          </a:p>
        </p:txBody>
      </p:sp>
      <p:sp>
        <p:nvSpPr>
          <p:cNvPr id="24592" name="Text Box 17"/>
          <p:cNvSpPr txBox="1">
            <a:spLocks noChangeArrowheads="1"/>
          </p:cNvSpPr>
          <p:nvPr/>
        </p:nvSpPr>
        <p:spPr bwMode="auto">
          <a:xfrm>
            <a:off x="7010400" y="3962400"/>
            <a:ext cx="6000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CN" sz="1600" i="1">
                <a:ea typeface="宋体" pitchFamily="2" charset="-122"/>
              </a:rPr>
              <a:t>Role</a:t>
            </a:r>
          </a:p>
        </p:txBody>
      </p:sp>
      <p:sp>
        <p:nvSpPr>
          <p:cNvPr id="24593" name="Line 18"/>
          <p:cNvSpPr>
            <a:spLocks noChangeShapeType="1"/>
          </p:cNvSpPr>
          <p:nvPr/>
        </p:nvSpPr>
        <p:spPr bwMode="auto">
          <a:xfrm flipH="1" flipV="1">
            <a:off x="6502400" y="3657600"/>
            <a:ext cx="457200" cy="381000"/>
          </a:xfrm>
          <a:prstGeom prst="line">
            <a:avLst/>
          </a:prstGeom>
          <a:noFill/>
          <a:ln w="9525">
            <a:solidFill>
              <a:schemeClr val="accent1"/>
            </a:solidFill>
            <a:round/>
            <a:headEnd/>
            <a:tailEnd type="triangle" w="lg" len="lg"/>
          </a:ln>
          <a:extLst>
            <a:ext uri="{909E8E84-426E-40DD-AFC4-6F175D3DCCD1}">
              <a14:hiddenFill xmlns:a14="http://schemas.microsoft.com/office/drawing/2010/main">
                <a:noFill/>
              </a14:hiddenFill>
            </a:ext>
          </a:extLst>
        </p:spPr>
        <p:txBody>
          <a:bodyPr wrap="none">
            <a:spAutoFit/>
          </a:bodyPr>
          <a:lstStyle/>
          <a:p>
            <a:endParaRPr lang="en-US"/>
          </a:p>
        </p:txBody>
      </p:sp>
      <p:sp>
        <p:nvSpPr>
          <p:cNvPr id="24594" name="Text Box 19"/>
          <p:cNvSpPr txBox="1">
            <a:spLocks noChangeArrowheads="1"/>
          </p:cNvSpPr>
          <p:nvPr/>
        </p:nvSpPr>
        <p:spPr bwMode="auto">
          <a:xfrm>
            <a:off x="4953000" y="4495800"/>
            <a:ext cx="3657600" cy="1728788"/>
          </a:xfrm>
          <a:prstGeom prst="rect">
            <a:avLst/>
          </a:prstGeom>
          <a:noFill/>
          <a:ln w="9525">
            <a:solidFill>
              <a:schemeClr val="tx1"/>
            </a:solidFill>
            <a:miter lim="800000"/>
            <a:headEnd/>
            <a:tailEnd type="none" w="lg" len="lg"/>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zh-CN" sz="1600" b="1">
                <a:ea typeface="宋体" pitchFamily="2" charset="-122"/>
              </a:rPr>
              <a:t>Role</a:t>
            </a:r>
          </a:p>
          <a:p>
            <a:pPr eaLnBrk="1" hangingPunct="1">
              <a:spcBef>
                <a:spcPct val="50000"/>
              </a:spcBef>
            </a:pPr>
            <a:r>
              <a:rPr lang="en-US" altLang="zh-CN" sz="1400" i="1">
                <a:ea typeface="宋体" pitchFamily="2" charset="-122"/>
              </a:rPr>
              <a:t>“A given university groups many people; some act as students, others as teachers.  A given student belongs to a single university; a given teacher may or may not be working for the university at a particular time.”</a:t>
            </a:r>
          </a:p>
        </p:txBody>
      </p:sp>
      <p:sp>
        <p:nvSpPr>
          <p:cNvPr id="24595" name="Text Box 20"/>
          <p:cNvSpPr txBox="1">
            <a:spLocks noChangeArrowheads="1"/>
          </p:cNvSpPr>
          <p:nvPr/>
        </p:nvSpPr>
        <p:spPr bwMode="auto">
          <a:xfrm>
            <a:off x="5867400" y="1752600"/>
            <a:ext cx="8509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CN" sz="1600">
                <a:ea typeface="宋体" pitchFamily="2" charset="-122"/>
              </a:rPr>
              <a:t>student</a:t>
            </a:r>
          </a:p>
        </p:txBody>
      </p:sp>
    </p:spTree>
    <p:extLst>
      <p:ext uri="{BB962C8B-B14F-4D97-AF65-F5344CB8AC3E}">
        <p14:creationId xmlns:p14="http://schemas.microsoft.com/office/powerpoint/2010/main" val="628822083"/>
      </p:ext>
    </p:extLst>
  </p:cSld>
  <p:clrMapOvr>
    <a:masterClrMapping/>
  </p:clrMapOvr>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p:txBody>
          <a:bodyPr/>
          <a:lstStyle/>
          <a:p>
            <a:pPr eaLnBrk="1" hangingPunct="1"/>
            <a:r>
              <a:rPr lang="en-US" altLang="zh-CN" sz="2400" dirty="0">
                <a:solidFill>
                  <a:srgbClr val="C00000"/>
                </a:solidFill>
                <a:ea typeface="宋体" pitchFamily="2" charset="-122"/>
              </a:rPr>
              <a:t>Association: Models the part–whole relationship</a:t>
            </a:r>
          </a:p>
          <a:p>
            <a:pPr lvl="1" eaLnBrk="1" hangingPunct="1"/>
            <a:r>
              <a:rPr lang="en-US" altLang="zh-CN" sz="2000" dirty="0">
                <a:solidFill>
                  <a:srgbClr val="FF3300"/>
                </a:solidFill>
                <a:ea typeface="宋体" pitchFamily="2" charset="-122"/>
              </a:rPr>
              <a:t>Composition</a:t>
            </a:r>
            <a:r>
              <a:rPr lang="en-US" altLang="zh-CN" sz="2000" dirty="0">
                <a:ea typeface="宋体" pitchFamily="2" charset="-122"/>
              </a:rPr>
              <a:t> : </a:t>
            </a:r>
            <a:r>
              <a:rPr lang="en-US" altLang="zh-CN" sz="2000" dirty="0">
                <a:solidFill>
                  <a:srgbClr val="C00000"/>
                </a:solidFill>
                <a:ea typeface="宋体" pitchFamily="2" charset="-122"/>
              </a:rPr>
              <a:t>(filled diamond) </a:t>
            </a:r>
            <a:br>
              <a:rPr lang="en-US" altLang="zh-CN" sz="2000" dirty="0">
                <a:solidFill>
                  <a:srgbClr val="C00000"/>
                </a:solidFill>
                <a:ea typeface="宋体" pitchFamily="2" charset="-122"/>
              </a:rPr>
            </a:br>
            <a:r>
              <a:rPr lang="en-US" altLang="zh-CN" sz="2000" b="1" dirty="0">
                <a:solidFill>
                  <a:srgbClr val="C00000"/>
                </a:solidFill>
                <a:ea typeface="宋体" pitchFamily="2" charset="-122"/>
              </a:rPr>
              <a:t>“</a:t>
            </a:r>
            <a:r>
              <a:rPr lang="en-US" altLang="zh-CN" sz="2000" b="1" i="1" dirty="0">
                <a:solidFill>
                  <a:srgbClr val="C00000"/>
                </a:solidFill>
                <a:ea typeface="宋体" pitchFamily="2" charset="-122"/>
              </a:rPr>
              <a:t>Every part may belong to only one whole, and  If the whole is deleted, so are the parts”</a:t>
            </a:r>
            <a:endParaRPr lang="en-US" altLang="zh-CN" sz="2000" b="1" dirty="0">
              <a:solidFill>
                <a:srgbClr val="C00000"/>
              </a:solidFill>
              <a:ea typeface="宋体" pitchFamily="2" charset="-122"/>
            </a:endParaRPr>
          </a:p>
          <a:p>
            <a:pPr lvl="1" eaLnBrk="1" hangingPunct="1"/>
            <a:r>
              <a:rPr lang="en-US" altLang="zh-CN" sz="2000" dirty="0">
                <a:solidFill>
                  <a:srgbClr val="FF3300"/>
                </a:solidFill>
                <a:ea typeface="宋体" pitchFamily="2" charset="-122"/>
              </a:rPr>
              <a:t>Aggregation </a:t>
            </a:r>
            <a:r>
              <a:rPr lang="en-US" altLang="zh-CN" sz="2000" dirty="0">
                <a:ea typeface="宋体" pitchFamily="2" charset="-122"/>
              </a:rPr>
              <a:t>: </a:t>
            </a:r>
            <a:r>
              <a:rPr lang="en-US" altLang="zh-CN" sz="2000" dirty="0">
                <a:solidFill>
                  <a:srgbClr val="C00000"/>
                </a:solidFill>
                <a:ea typeface="宋体" pitchFamily="2" charset="-122"/>
              </a:rPr>
              <a:t>(hollow diamond). </a:t>
            </a:r>
            <a:br>
              <a:rPr lang="en-US" altLang="zh-CN" sz="2000" dirty="0">
                <a:solidFill>
                  <a:srgbClr val="C00000"/>
                </a:solidFill>
                <a:ea typeface="宋体" pitchFamily="2" charset="-122"/>
              </a:rPr>
            </a:br>
            <a:r>
              <a:rPr lang="en-US" altLang="zh-CN" sz="2000" b="1" i="1" dirty="0">
                <a:solidFill>
                  <a:srgbClr val="C00000"/>
                </a:solidFill>
                <a:ea typeface="宋体" pitchFamily="2" charset="-122"/>
              </a:rPr>
              <a:t>“It is a specific kind of Container-</a:t>
            </a:r>
            <a:r>
              <a:rPr lang="en-US" altLang="zh-CN" sz="2000" b="1" i="1" dirty="0" err="1">
                <a:solidFill>
                  <a:srgbClr val="C00000"/>
                </a:solidFill>
                <a:ea typeface="宋体" pitchFamily="2" charset="-122"/>
              </a:rPr>
              <a:t>Containee</a:t>
            </a:r>
            <a:r>
              <a:rPr lang="en-US" altLang="zh-CN" sz="2000" b="1" i="1" dirty="0">
                <a:solidFill>
                  <a:srgbClr val="C00000"/>
                </a:solidFill>
                <a:ea typeface="宋体" pitchFamily="2" charset="-122"/>
              </a:rPr>
              <a:t> relationship”</a:t>
            </a:r>
          </a:p>
        </p:txBody>
      </p:sp>
      <p:sp>
        <p:nvSpPr>
          <p:cNvPr id="2" name="Footer Placeholder 1"/>
          <p:cNvSpPr>
            <a:spLocks noGrp="1"/>
          </p:cNvSpPr>
          <p:nvPr>
            <p:ph type="ftr" sz="quarter" idx="11"/>
          </p:nvPr>
        </p:nvSpPr>
        <p:spPr/>
        <p:txBody>
          <a:bodyPr/>
          <a:lstStyle/>
          <a:p>
            <a:r>
              <a:rPr lang="en-US"/>
              <a:t>City University,KPK</a:t>
            </a:r>
          </a:p>
        </p:txBody>
      </p:sp>
      <p:sp>
        <p:nvSpPr>
          <p:cNvPr id="3" name="Slide Number Placeholder 2"/>
          <p:cNvSpPr>
            <a:spLocks noGrp="1"/>
          </p:cNvSpPr>
          <p:nvPr>
            <p:ph type="sldNum" sz="quarter" idx="12"/>
          </p:nvPr>
        </p:nvSpPr>
        <p:spPr/>
        <p:txBody>
          <a:bodyPr/>
          <a:lstStyle/>
          <a:p>
            <a:fld id="{3029D12D-2F15-40E2-96DF-3DACB76CD240}" type="slidenum">
              <a:rPr lang="en-US" smtClean="0"/>
              <a:t>21</a:t>
            </a:fld>
            <a:endParaRPr lang="en-US"/>
          </a:p>
        </p:txBody>
      </p:sp>
      <p:sp>
        <p:nvSpPr>
          <p:cNvPr id="25602" name="Rectangle 2"/>
          <p:cNvSpPr>
            <a:spLocks noGrp="1" noChangeArrowheads="1"/>
          </p:cNvSpPr>
          <p:nvPr>
            <p:ph type="title"/>
          </p:nvPr>
        </p:nvSpPr>
        <p:spPr/>
        <p:txBody>
          <a:bodyPr/>
          <a:lstStyle/>
          <a:p>
            <a:pPr eaLnBrk="1" hangingPunct="1"/>
            <a:r>
              <a:rPr lang="en-US" altLang="zh-CN" sz="3200">
                <a:ea typeface="宋体" pitchFamily="2" charset="-122"/>
              </a:rPr>
              <a:t>Association</a:t>
            </a:r>
            <a:r>
              <a:rPr lang="en-US" altLang="zh-CN" sz="2400">
                <a:ea typeface="宋体" pitchFamily="2" charset="-122"/>
              </a:rPr>
              <a:t>: </a:t>
            </a:r>
            <a:r>
              <a:rPr lang="en-US" altLang="zh-CN" sz="2800">
                <a:ea typeface="宋体" pitchFamily="2" charset="-122"/>
              </a:rPr>
              <a:t>Composition and Aggregation</a:t>
            </a:r>
          </a:p>
        </p:txBody>
      </p:sp>
      <p:pic>
        <p:nvPicPr>
          <p:cNvPr id="25604" name="Picture 4" descr="{7E6DF94E-2594-4844-9D05-6634146ACE4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4800600"/>
            <a:ext cx="2595563"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0392710"/>
      </p:ext>
    </p:extLst>
  </p:cSld>
  <p:clrMapOvr>
    <a:masterClrMapping/>
  </p:clrMapOvr>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p:txBody>
          <a:bodyPr>
            <a:normAutofit lnSpcReduction="10000"/>
          </a:bodyPr>
          <a:lstStyle/>
          <a:p>
            <a:pPr eaLnBrk="1" hangingPunct="1">
              <a:lnSpc>
                <a:spcPct val="90000"/>
              </a:lnSpc>
            </a:pPr>
            <a:r>
              <a:rPr lang="en-US" altLang="zh-CN" sz="2400" dirty="0">
                <a:solidFill>
                  <a:srgbClr val="C00000"/>
                </a:solidFill>
                <a:ea typeface="宋体" pitchFamily="2" charset="-122"/>
              </a:rPr>
              <a:t>Composition is really a strong form of association</a:t>
            </a:r>
          </a:p>
          <a:p>
            <a:pPr lvl="1" eaLnBrk="1" hangingPunct="1">
              <a:lnSpc>
                <a:spcPct val="90000"/>
              </a:lnSpc>
            </a:pPr>
            <a:r>
              <a:rPr lang="en-US" altLang="zh-CN" sz="2000" dirty="0">
                <a:solidFill>
                  <a:srgbClr val="C00000"/>
                </a:solidFill>
                <a:ea typeface="宋体" pitchFamily="2" charset="-122"/>
              </a:rPr>
              <a:t>components have only one owner </a:t>
            </a:r>
          </a:p>
          <a:p>
            <a:pPr lvl="1" eaLnBrk="1" hangingPunct="1">
              <a:lnSpc>
                <a:spcPct val="90000"/>
              </a:lnSpc>
            </a:pPr>
            <a:r>
              <a:rPr lang="en-US" altLang="zh-CN" sz="2000" dirty="0">
                <a:solidFill>
                  <a:srgbClr val="C00000"/>
                </a:solidFill>
                <a:ea typeface="宋体" pitchFamily="2" charset="-122"/>
              </a:rPr>
              <a:t>components cannot exist independent of their owner</a:t>
            </a:r>
          </a:p>
          <a:p>
            <a:pPr lvl="1" eaLnBrk="1" hangingPunct="1">
              <a:lnSpc>
                <a:spcPct val="90000"/>
              </a:lnSpc>
            </a:pPr>
            <a:r>
              <a:rPr lang="en-US" altLang="zh-CN" sz="2000" dirty="0">
                <a:solidFill>
                  <a:srgbClr val="C00000"/>
                </a:solidFill>
                <a:ea typeface="宋体" pitchFamily="2" charset="-122"/>
              </a:rPr>
              <a:t>components live or die with their owner</a:t>
            </a:r>
          </a:p>
          <a:p>
            <a:pPr lvl="1" eaLnBrk="1" hangingPunct="1">
              <a:lnSpc>
                <a:spcPct val="90000"/>
              </a:lnSpc>
            </a:pPr>
            <a:r>
              <a:rPr lang="en-US" altLang="zh-CN" sz="2000" dirty="0">
                <a:solidFill>
                  <a:srgbClr val="C00000"/>
                </a:solidFill>
                <a:ea typeface="宋体" pitchFamily="2" charset="-122"/>
              </a:rPr>
              <a:t>e.g. Each car has an engine that can not be shared with other cars.</a:t>
            </a:r>
          </a:p>
          <a:p>
            <a:pPr eaLnBrk="1" hangingPunct="1">
              <a:lnSpc>
                <a:spcPct val="90000"/>
              </a:lnSpc>
            </a:pPr>
            <a:endParaRPr lang="en-US" altLang="zh-CN" sz="2400" dirty="0">
              <a:solidFill>
                <a:srgbClr val="C00000"/>
              </a:solidFill>
              <a:ea typeface="宋体" pitchFamily="2" charset="-122"/>
            </a:endParaRPr>
          </a:p>
          <a:p>
            <a:pPr eaLnBrk="1" hangingPunct="1">
              <a:lnSpc>
                <a:spcPct val="90000"/>
              </a:lnSpc>
            </a:pPr>
            <a:r>
              <a:rPr lang="en-US" altLang="zh-CN" sz="2400" dirty="0">
                <a:solidFill>
                  <a:srgbClr val="C00000"/>
                </a:solidFill>
                <a:ea typeface="宋体" pitchFamily="2" charset="-122"/>
              </a:rPr>
              <a:t>Aggregations </a:t>
            </a:r>
          </a:p>
          <a:p>
            <a:pPr lvl="1" eaLnBrk="1" hangingPunct="1">
              <a:lnSpc>
                <a:spcPct val="90000"/>
              </a:lnSpc>
            </a:pPr>
            <a:r>
              <a:rPr lang="en-US" altLang="zh-CN" sz="2000" dirty="0">
                <a:solidFill>
                  <a:srgbClr val="C00000"/>
                </a:solidFill>
                <a:ea typeface="宋体" pitchFamily="2" charset="-122"/>
              </a:rPr>
              <a:t>may form "part of" the association, but may not be essential to it. They may also exist independent of the aggregate.  e.g. Employees may exist independent of the team.</a:t>
            </a:r>
          </a:p>
          <a:p>
            <a:pPr eaLnBrk="1" hangingPunct="1">
              <a:lnSpc>
                <a:spcPct val="90000"/>
              </a:lnSpc>
            </a:pPr>
            <a:endParaRPr lang="en-US" altLang="zh-CN" sz="2400" dirty="0">
              <a:solidFill>
                <a:srgbClr val="C00000"/>
              </a:solidFill>
              <a:ea typeface="宋体" pitchFamily="2" charset="-122"/>
            </a:endParaRPr>
          </a:p>
          <a:p>
            <a:pPr eaLnBrk="1" hangingPunct="1">
              <a:lnSpc>
                <a:spcPct val="90000"/>
              </a:lnSpc>
            </a:pPr>
            <a:endParaRPr lang="en-US" altLang="zh-CN" sz="2400" dirty="0">
              <a:solidFill>
                <a:srgbClr val="C00000"/>
              </a:solidFill>
              <a:ea typeface="宋体" pitchFamily="2" charset="-122"/>
            </a:endParaRPr>
          </a:p>
        </p:txBody>
      </p:sp>
      <p:sp>
        <p:nvSpPr>
          <p:cNvPr id="2" name="Footer Placeholder 1"/>
          <p:cNvSpPr>
            <a:spLocks noGrp="1"/>
          </p:cNvSpPr>
          <p:nvPr>
            <p:ph type="ftr" sz="quarter" idx="11"/>
          </p:nvPr>
        </p:nvSpPr>
        <p:spPr/>
        <p:txBody>
          <a:bodyPr/>
          <a:lstStyle/>
          <a:p>
            <a:r>
              <a:rPr lang="en-US"/>
              <a:t>City University,KPK</a:t>
            </a:r>
          </a:p>
        </p:txBody>
      </p:sp>
      <p:sp>
        <p:nvSpPr>
          <p:cNvPr id="3" name="Slide Number Placeholder 2"/>
          <p:cNvSpPr>
            <a:spLocks noGrp="1"/>
          </p:cNvSpPr>
          <p:nvPr>
            <p:ph type="sldNum" sz="quarter" idx="12"/>
          </p:nvPr>
        </p:nvSpPr>
        <p:spPr/>
        <p:txBody>
          <a:bodyPr/>
          <a:lstStyle/>
          <a:p>
            <a:fld id="{3029D12D-2F15-40E2-96DF-3DACB76CD240}" type="slidenum">
              <a:rPr lang="en-US" smtClean="0"/>
              <a:t>22</a:t>
            </a:fld>
            <a:endParaRPr lang="en-US"/>
          </a:p>
        </p:txBody>
      </p:sp>
      <p:sp>
        <p:nvSpPr>
          <p:cNvPr id="26626" name="Rectangle 2"/>
          <p:cNvSpPr>
            <a:spLocks noGrp="1" noChangeArrowheads="1"/>
          </p:cNvSpPr>
          <p:nvPr>
            <p:ph type="title"/>
          </p:nvPr>
        </p:nvSpPr>
        <p:spPr/>
        <p:txBody>
          <a:bodyPr/>
          <a:lstStyle/>
          <a:p>
            <a:pPr eaLnBrk="1" hangingPunct="1"/>
            <a:r>
              <a:rPr lang="en-US" altLang="zh-CN" sz="3200" dirty="0">
                <a:ea typeface="宋体" pitchFamily="2" charset="-122"/>
              </a:rPr>
              <a:t>Aggregation vs. Composition</a:t>
            </a:r>
          </a:p>
        </p:txBody>
      </p:sp>
    </p:spTree>
    <p:extLst>
      <p:ext uri="{BB962C8B-B14F-4D97-AF65-F5344CB8AC3E}">
        <p14:creationId xmlns:p14="http://schemas.microsoft.com/office/powerpoint/2010/main" val="1393161787"/>
      </p:ext>
    </p:extLst>
  </p:cSld>
  <p:clrMapOvr>
    <a:masterClrMapping/>
  </p:clrMapOvr>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739912"/>
            <a:ext cx="4533900" cy="3450696"/>
          </a:xfrm>
        </p:spPr>
        <p:txBody>
          <a:bodyPr>
            <a:noAutofit/>
          </a:bodyPr>
          <a:lstStyle/>
          <a:p>
            <a:pPr marL="0" indent="0">
              <a:buNone/>
            </a:pPr>
            <a:r>
              <a:rPr lang="en-US" sz="1600" dirty="0">
                <a:solidFill>
                  <a:srgbClr val="C00000"/>
                </a:solidFill>
              </a:rPr>
              <a:t>//Composition</a:t>
            </a:r>
          </a:p>
          <a:p>
            <a:pPr marL="0" indent="0">
              <a:buNone/>
            </a:pPr>
            <a:endParaRPr lang="en-US" sz="1600" dirty="0">
              <a:solidFill>
                <a:srgbClr val="C00000"/>
              </a:solidFill>
            </a:endParaRPr>
          </a:p>
          <a:p>
            <a:r>
              <a:rPr lang="en-US" sz="1600" dirty="0">
                <a:solidFill>
                  <a:srgbClr val="C00000"/>
                </a:solidFill>
              </a:rPr>
              <a:t>public class Person </a:t>
            </a:r>
          </a:p>
          <a:p>
            <a:r>
              <a:rPr lang="en-US" sz="1600" dirty="0">
                <a:solidFill>
                  <a:srgbClr val="C00000"/>
                </a:solidFill>
              </a:rPr>
              <a:t>{ </a:t>
            </a:r>
          </a:p>
          <a:p>
            <a:r>
              <a:rPr lang="en-US" sz="1600" dirty="0">
                <a:solidFill>
                  <a:srgbClr val="C00000"/>
                </a:solidFill>
              </a:rPr>
              <a:t>private final Name </a:t>
            </a:r>
            <a:r>
              <a:rPr lang="en-US" sz="1600" dirty="0" err="1">
                <a:solidFill>
                  <a:srgbClr val="C00000"/>
                </a:solidFill>
              </a:rPr>
              <a:t>name</a:t>
            </a:r>
            <a:r>
              <a:rPr lang="en-US" sz="1600" dirty="0">
                <a:solidFill>
                  <a:srgbClr val="C00000"/>
                </a:solidFill>
              </a:rPr>
              <a:t>; </a:t>
            </a:r>
          </a:p>
          <a:p>
            <a:r>
              <a:rPr lang="en-US" sz="1600" dirty="0">
                <a:solidFill>
                  <a:srgbClr val="C00000"/>
                </a:solidFill>
              </a:rPr>
              <a:t>public Person (String </a:t>
            </a:r>
            <a:r>
              <a:rPr lang="en-US" sz="1600" dirty="0" err="1">
                <a:solidFill>
                  <a:srgbClr val="C00000"/>
                </a:solidFill>
              </a:rPr>
              <a:t>fName</a:t>
            </a:r>
            <a:r>
              <a:rPr lang="en-US" sz="1600" dirty="0">
                <a:solidFill>
                  <a:srgbClr val="C00000"/>
                </a:solidFill>
              </a:rPr>
              <a:t>, String </a:t>
            </a:r>
            <a:r>
              <a:rPr lang="en-US" sz="1600" dirty="0" err="1">
                <a:solidFill>
                  <a:srgbClr val="C00000"/>
                </a:solidFill>
              </a:rPr>
              <a:t>lName</a:t>
            </a:r>
            <a:r>
              <a:rPr lang="en-US" sz="1600" dirty="0">
                <a:solidFill>
                  <a:srgbClr val="C00000"/>
                </a:solidFill>
              </a:rPr>
              <a:t>) </a:t>
            </a:r>
          </a:p>
          <a:p>
            <a:r>
              <a:rPr lang="en-US" sz="1600" dirty="0">
                <a:solidFill>
                  <a:srgbClr val="C00000"/>
                </a:solidFill>
              </a:rPr>
              <a:t>{ </a:t>
            </a:r>
          </a:p>
          <a:p>
            <a:r>
              <a:rPr lang="en-US" sz="1600" dirty="0">
                <a:solidFill>
                  <a:srgbClr val="C00000"/>
                </a:solidFill>
              </a:rPr>
              <a:t>name = new Name(</a:t>
            </a:r>
            <a:r>
              <a:rPr lang="en-US" sz="1600" dirty="0" err="1">
                <a:solidFill>
                  <a:srgbClr val="C00000"/>
                </a:solidFill>
              </a:rPr>
              <a:t>fName</a:t>
            </a:r>
            <a:r>
              <a:rPr lang="en-US" sz="1600" dirty="0">
                <a:solidFill>
                  <a:srgbClr val="C00000"/>
                </a:solidFill>
              </a:rPr>
              <a:t>, </a:t>
            </a:r>
            <a:r>
              <a:rPr lang="en-US" sz="1600" dirty="0" err="1">
                <a:solidFill>
                  <a:srgbClr val="C00000"/>
                </a:solidFill>
              </a:rPr>
              <a:t>lName</a:t>
            </a:r>
            <a:r>
              <a:rPr lang="en-US" sz="1600" dirty="0">
                <a:solidFill>
                  <a:srgbClr val="C00000"/>
                </a:solidFill>
              </a:rPr>
              <a:t>); </a:t>
            </a:r>
          </a:p>
          <a:p>
            <a:r>
              <a:rPr lang="en-US" sz="1600" dirty="0">
                <a:solidFill>
                  <a:srgbClr val="C00000"/>
                </a:solidFill>
              </a:rPr>
              <a:t>} </a:t>
            </a:r>
          </a:p>
          <a:p>
            <a:r>
              <a:rPr lang="en-US" sz="1600" dirty="0">
                <a:solidFill>
                  <a:srgbClr val="C00000"/>
                </a:solidFill>
              </a:rPr>
              <a:t>//... </a:t>
            </a:r>
          </a:p>
          <a:p>
            <a:r>
              <a:rPr lang="en-US" sz="1600" dirty="0">
                <a:solidFill>
                  <a:srgbClr val="C00000"/>
                </a:solidFill>
              </a:rPr>
              <a:t>} </a:t>
            </a:r>
          </a:p>
        </p:txBody>
      </p:sp>
      <p:sp>
        <p:nvSpPr>
          <p:cNvPr id="5" name="Footer Placeholder 4"/>
          <p:cNvSpPr>
            <a:spLocks noGrp="1"/>
          </p:cNvSpPr>
          <p:nvPr>
            <p:ph type="ftr" sz="quarter" idx="11"/>
          </p:nvPr>
        </p:nvSpPr>
        <p:spPr/>
        <p:txBody>
          <a:bodyPr/>
          <a:lstStyle/>
          <a:p>
            <a:r>
              <a:rPr lang="en-US"/>
              <a:t>City University,KPK</a:t>
            </a:r>
          </a:p>
        </p:txBody>
      </p:sp>
      <p:sp>
        <p:nvSpPr>
          <p:cNvPr id="6" name="Slide Number Placeholder 5"/>
          <p:cNvSpPr>
            <a:spLocks noGrp="1"/>
          </p:cNvSpPr>
          <p:nvPr>
            <p:ph type="sldNum" sz="quarter" idx="12"/>
          </p:nvPr>
        </p:nvSpPr>
        <p:spPr/>
        <p:txBody>
          <a:bodyPr/>
          <a:lstStyle/>
          <a:p>
            <a:fld id="{3029D12D-2F15-40E2-96DF-3DACB76CD240}" type="slidenum">
              <a:rPr lang="en-US" smtClean="0"/>
              <a:t>23</a:t>
            </a:fld>
            <a:endParaRPr lang="en-US"/>
          </a:p>
        </p:txBody>
      </p:sp>
      <p:sp>
        <p:nvSpPr>
          <p:cNvPr id="3" name="Title 2"/>
          <p:cNvSpPr>
            <a:spLocks noGrp="1"/>
          </p:cNvSpPr>
          <p:nvPr>
            <p:ph type="title"/>
          </p:nvPr>
        </p:nvSpPr>
        <p:spPr/>
        <p:txBody>
          <a:bodyPr/>
          <a:lstStyle/>
          <a:p>
            <a:r>
              <a:rPr lang="en-US" altLang="zh-CN" dirty="0">
                <a:ea typeface="宋体" pitchFamily="2" charset="-122"/>
              </a:rPr>
              <a:t>Aggregation vs. Composition</a:t>
            </a:r>
            <a:endParaRPr lang="en-US" dirty="0"/>
          </a:p>
        </p:txBody>
      </p:sp>
      <p:sp>
        <p:nvSpPr>
          <p:cNvPr id="4" name="TextBox 3"/>
          <p:cNvSpPr txBox="1"/>
          <p:nvPr/>
        </p:nvSpPr>
        <p:spPr>
          <a:xfrm>
            <a:off x="4800600" y="2743200"/>
            <a:ext cx="3657600" cy="3046988"/>
          </a:xfrm>
          <a:prstGeom prst="rect">
            <a:avLst/>
          </a:prstGeom>
          <a:noFill/>
        </p:spPr>
        <p:txBody>
          <a:bodyPr wrap="square" rtlCol="0">
            <a:spAutoFit/>
          </a:bodyPr>
          <a:lstStyle/>
          <a:p>
            <a:r>
              <a:rPr lang="en-US" sz="1600" dirty="0">
                <a:solidFill>
                  <a:srgbClr val="C00000"/>
                </a:solidFill>
              </a:rPr>
              <a:t>//Aggregation</a:t>
            </a:r>
          </a:p>
          <a:p>
            <a:endParaRPr lang="en-US" sz="1600" dirty="0">
              <a:solidFill>
                <a:srgbClr val="C00000"/>
              </a:solidFill>
            </a:endParaRPr>
          </a:p>
          <a:p>
            <a:r>
              <a:rPr lang="en-US" sz="1600" dirty="0">
                <a:solidFill>
                  <a:srgbClr val="C00000"/>
                </a:solidFill>
              </a:rPr>
              <a:t>public class Person</a:t>
            </a:r>
            <a:endParaRPr lang="en-US" sz="1600" dirty="0">
              <a:solidFill>
                <a:srgbClr val="C00000"/>
              </a:solidFill>
              <a:effectLst/>
            </a:endParaRPr>
          </a:p>
          <a:p>
            <a:r>
              <a:rPr lang="en-US" sz="1600" dirty="0">
                <a:solidFill>
                  <a:srgbClr val="C00000"/>
                </a:solidFill>
              </a:rPr>
              <a:t>{</a:t>
            </a:r>
            <a:endParaRPr lang="en-US" sz="1600" dirty="0">
              <a:solidFill>
                <a:srgbClr val="C00000"/>
              </a:solidFill>
              <a:effectLst/>
            </a:endParaRPr>
          </a:p>
          <a:p>
            <a:r>
              <a:rPr lang="en-US" sz="1600" dirty="0">
                <a:solidFill>
                  <a:srgbClr val="C00000"/>
                </a:solidFill>
              </a:rPr>
              <a:t>private Address </a:t>
            </a:r>
            <a:r>
              <a:rPr lang="en-US" sz="1600" dirty="0" err="1">
                <a:solidFill>
                  <a:srgbClr val="C00000"/>
                </a:solidFill>
              </a:rPr>
              <a:t>address</a:t>
            </a:r>
            <a:r>
              <a:rPr lang="en-US" sz="1600" dirty="0">
                <a:solidFill>
                  <a:srgbClr val="C00000"/>
                </a:solidFill>
              </a:rPr>
              <a:t>;</a:t>
            </a:r>
            <a:endParaRPr lang="en-US" sz="1600" dirty="0">
              <a:solidFill>
                <a:srgbClr val="C00000"/>
              </a:solidFill>
              <a:effectLst/>
            </a:endParaRPr>
          </a:p>
          <a:p>
            <a:r>
              <a:rPr lang="en-US" sz="1600" dirty="0">
                <a:solidFill>
                  <a:srgbClr val="C00000"/>
                </a:solidFill>
              </a:rPr>
              <a:t>public Person(Address address)</a:t>
            </a:r>
            <a:endParaRPr lang="en-US" sz="1600" dirty="0">
              <a:solidFill>
                <a:srgbClr val="C00000"/>
              </a:solidFill>
              <a:effectLst/>
            </a:endParaRPr>
          </a:p>
          <a:p>
            <a:r>
              <a:rPr lang="en-US" sz="1600" dirty="0">
                <a:solidFill>
                  <a:srgbClr val="C00000"/>
                </a:solidFill>
              </a:rPr>
              <a:t>{</a:t>
            </a:r>
            <a:endParaRPr lang="en-US" sz="1600" dirty="0">
              <a:solidFill>
                <a:srgbClr val="C00000"/>
              </a:solidFill>
              <a:effectLst/>
            </a:endParaRPr>
          </a:p>
          <a:p>
            <a:r>
              <a:rPr lang="en-US" sz="1600" dirty="0" err="1">
                <a:solidFill>
                  <a:srgbClr val="C00000"/>
                </a:solidFill>
              </a:rPr>
              <a:t>this.address</a:t>
            </a:r>
            <a:r>
              <a:rPr lang="en-US" sz="1600" dirty="0">
                <a:solidFill>
                  <a:srgbClr val="C00000"/>
                </a:solidFill>
              </a:rPr>
              <a:t> = address;</a:t>
            </a:r>
            <a:endParaRPr lang="en-US" sz="1600" dirty="0">
              <a:solidFill>
                <a:srgbClr val="C00000"/>
              </a:solidFill>
              <a:effectLst/>
            </a:endParaRPr>
          </a:p>
          <a:p>
            <a:r>
              <a:rPr lang="en-US" sz="1600" dirty="0">
                <a:solidFill>
                  <a:srgbClr val="C00000"/>
                </a:solidFill>
              </a:rPr>
              <a:t>}</a:t>
            </a:r>
            <a:endParaRPr lang="en-US" sz="1600" dirty="0">
              <a:solidFill>
                <a:srgbClr val="C00000"/>
              </a:solidFill>
              <a:effectLst/>
            </a:endParaRPr>
          </a:p>
          <a:p>
            <a:r>
              <a:rPr lang="en-US" sz="1600" dirty="0">
                <a:solidFill>
                  <a:srgbClr val="C00000"/>
                </a:solidFill>
              </a:rPr>
              <a:t>. . .</a:t>
            </a:r>
            <a:endParaRPr lang="en-US" sz="1600" dirty="0">
              <a:solidFill>
                <a:srgbClr val="C00000"/>
              </a:solidFill>
              <a:effectLst/>
            </a:endParaRPr>
          </a:p>
          <a:p>
            <a:r>
              <a:rPr lang="en-US" sz="1600" dirty="0">
                <a:solidFill>
                  <a:srgbClr val="C00000"/>
                </a:solidFill>
              </a:rPr>
              <a:t>}</a:t>
            </a:r>
            <a:endParaRPr lang="en-US" sz="1600" dirty="0">
              <a:solidFill>
                <a:srgbClr val="C00000"/>
              </a:solidFill>
              <a:effectLst/>
            </a:endParaRPr>
          </a:p>
          <a:p>
            <a:endParaRPr lang="en-US" sz="1600" dirty="0">
              <a:solidFill>
                <a:srgbClr val="C00000"/>
              </a:solidFill>
            </a:endParaRPr>
          </a:p>
        </p:txBody>
      </p:sp>
    </p:spTree>
    <p:extLst>
      <p:ext uri="{BB962C8B-B14F-4D97-AF65-F5344CB8AC3E}">
        <p14:creationId xmlns:p14="http://schemas.microsoft.com/office/powerpoint/2010/main" val="1164668827"/>
      </p:ext>
    </p:extLst>
  </p:cSld>
  <p:clrMapOvr>
    <a:masterClrMapping/>
  </p:clrMapOvr>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City University,KPK</a:t>
            </a:r>
          </a:p>
        </p:txBody>
      </p:sp>
      <p:sp>
        <p:nvSpPr>
          <p:cNvPr id="3" name="Slide Number Placeholder 2"/>
          <p:cNvSpPr>
            <a:spLocks noGrp="1"/>
          </p:cNvSpPr>
          <p:nvPr>
            <p:ph type="sldNum" sz="quarter" idx="12"/>
          </p:nvPr>
        </p:nvSpPr>
        <p:spPr/>
        <p:txBody>
          <a:bodyPr/>
          <a:lstStyle/>
          <a:p>
            <a:fld id="{3029D12D-2F15-40E2-96DF-3DACB76CD240}" type="slidenum">
              <a:rPr lang="en-US" smtClean="0"/>
              <a:t>24</a:t>
            </a:fld>
            <a:endParaRPr lang="en-US"/>
          </a:p>
        </p:txBody>
      </p:sp>
      <p:sp>
        <p:nvSpPr>
          <p:cNvPr id="27650" name="Rectangle 2"/>
          <p:cNvSpPr>
            <a:spLocks noGrp="1" noChangeArrowheads="1"/>
          </p:cNvSpPr>
          <p:nvPr>
            <p:ph type="title"/>
          </p:nvPr>
        </p:nvSpPr>
        <p:spPr/>
        <p:txBody>
          <a:bodyPr/>
          <a:lstStyle/>
          <a:p>
            <a:pPr eaLnBrk="1" hangingPunct="1"/>
            <a:r>
              <a:rPr lang="en-US" altLang="zh-CN" sz="3200">
                <a:ea typeface="宋体" pitchFamily="2" charset="-122"/>
              </a:rPr>
              <a:t>Association</a:t>
            </a:r>
            <a:r>
              <a:rPr lang="en-US" altLang="zh-CN" sz="2400">
                <a:ea typeface="宋体" pitchFamily="2" charset="-122"/>
              </a:rPr>
              <a:t>: </a:t>
            </a:r>
            <a:r>
              <a:rPr lang="en-US" altLang="zh-CN" sz="2800">
                <a:ea typeface="宋体" pitchFamily="2" charset="-122"/>
              </a:rPr>
              <a:t>Composition and Aggregation</a:t>
            </a:r>
          </a:p>
        </p:txBody>
      </p:sp>
      <p:pic>
        <p:nvPicPr>
          <p:cNvPr id="27651" name="Picture 4" descr="{B477806D-BFE4-46C4-B461-147A558E247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2743200"/>
            <a:ext cx="6324600" cy="348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2" name="Text Box 5"/>
          <p:cNvSpPr txBox="1">
            <a:spLocks noChangeArrowheads="1"/>
          </p:cNvSpPr>
          <p:nvPr/>
        </p:nvSpPr>
        <p:spPr bwMode="auto">
          <a:xfrm>
            <a:off x="990600" y="1981200"/>
            <a:ext cx="3409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zh-CN" dirty="0">
                <a:solidFill>
                  <a:srgbClr val="FF3300"/>
                </a:solidFill>
                <a:ea typeface="宋体" pitchFamily="2" charset="-122"/>
              </a:rPr>
              <a:t>Composition</a:t>
            </a:r>
            <a:r>
              <a:rPr lang="en-US" altLang="zh-CN" dirty="0">
                <a:ea typeface="宋体" pitchFamily="2" charset="-122"/>
              </a:rPr>
              <a:t> : </a:t>
            </a:r>
            <a:r>
              <a:rPr lang="en-US" altLang="zh-CN" dirty="0">
                <a:solidFill>
                  <a:srgbClr val="C00000"/>
                </a:solidFill>
                <a:ea typeface="宋体" pitchFamily="2" charset="-122"/>
              </a:rPr>
              <a:t>(filled diamond) </a:t>
            </a:r>
            <a:br>
              <a:rPr lang="en-US" altLang="zh-CN" dirty="0">
                <a:ea typeface="宋体" pitchFamily="2" charset="-122"/>
              </a:rPr>
            </a:br>
            <a:r>
              <a:rPr lang="en-US" altLang="zh-CN" dirty="0">
                <a:solidFill>
                  <a:srgbClr val="FF3300"/>
                </a:solidFill>
                <a:ea typeface="宋体" pitchFamily="2" charset="-122"/>
              </a:rPr>
              <a:t>Aggregation </a:t>
            </a:r>
            <a:r>
              <a:rPr lang="en-US" altLang="zh-CN" dirty="0">
                <a:ea typeface="宋体" pitchFamily="2" charset="-122"/>
              </a:rPr>
              <a:t>: </a:t>
            </a:r>
            <a:r>
              <a:rPr lang="en-US" altLang="zh-CN" dirty="0">
                <a:solidFill>
                  <a:srgbClr val="C00000"/>
                </a:solidFill>
                <a:ea typeface="宋体" pitchFamily="2" charset="-122"/>
              </a:rPr>
              <a:t>(hollow diamond).</a:t>
            </a:r>
          </a:p>
        </p:txBody>
      </p:sp>
    </p:spTree>
    <p:extLst>
      <p:ext uri="{BB962C8B-B14F-4D97-AF65-F5344CB8AC3E}">
        <p14:creationId xmlns:p14="http://schemas.microsoft.com/office/powerpoint/2010/main" val="1072379305"/>
      </p:ext>
    </p:extLst>
  </p:cSld>
  <p:clrMapOvr>
    <a:masterClrMapping/>
  </p:clrMapOvr>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228600" y="2590800"/>
            <a:ext cx="8686800" cy="4114800"/>
          </a:xfrm>
        </p:spPr>
        <p:txBody>
          <a:bodyPr/>
          <a:lstStyle/>
          <a:p>
            <a:pPr eaLnBrk="1" hangingPunct="1"/>
            <a:r>
              <a:rPr lang="en-US" altLang="zh-CN" sz="2400" dirty="0">
                <a:solidFill>
                  <a:srgbClr val="C00000"/>
                </a:solidFill>
                <a:ea typeface="宋体" pitchFamily="2" charset="-122"/>
              </a:rPr>
              <a:t>Interaction diagrams are used when you want to model the behavior of several objects in a use case</a:t>
            </a:r>
            <a:r>
              <a:rPr lang="en-US" altLang="zh-CN" sz="2800" dirty="0">
                <a:solidFill>
                  <a:srgbClr val="C00000"/>
                </a:solidFill>
                <a:ea typeface="宋体" pitchFamily="2" charset="-122"/>
              </a:rPr>
              <a:t> </a:t>
            </a:r>
            <a:br>
              <a:rPr lang="en-US" altLang="zh-CN" sz="2800" dirty="0">
                <a:solidFill>
                  <a:srgbClr val="C00000"/>
                </a:solidFill>
                <a:ea typeface="宋体" pitchFamily="2" charset="-122"/>
              </a:rPr>
            </a:br>
            <a:endParaRPr lang="en-US" altLang="zh-CN" sz="2800" dirty="0">
              <a:solidFill>
                <a:srgbClr val="C00000"/>
              </a:solidFill>
              <a:ea typeface="宋体" pitchFamily="2" charset="-122"/>
            </a:endParaRPr>
          </a:p>
          <a:p>
            <a:pPr eaLnBrk="1" hangingPunct="1"/>
            <a:r>
              <a:rPr lang="en-US" altLang="zh-CN" sz="2800" dirty="0">
                <a:solidFill>
                  <a:srgbClr val="C00000"/>
                </a:solidFill>
                <a:ea typeface="宋体" pitchFamily="2" charset="-122"/>
              </a:rPr>
              <a:t>UML supports two types of interaction diagrams </a:t>
            </a:r>
          </a:p>
          <a:p>
            <a:pPr lvl="1" eaLnBrk="1" hangingPunct="1">
              <a:buClr>
                <a:schemeClr val="tx1"/>
              </a:buClr>
              <a:buFont typeface="Wingdings" pitchFamily="2" charset="2"/>
              <a:buChar char="Ø"/>
            </a:pPr>
            <a:r>
              <a:rPr lang="en-US" altLang="zh-CN" sz="2400" i="1" dirty="0">
                <a:solidFill>
                  <a:srgbClr val="C00000"/>
                </a:solidFill>
                <a:ea typeface="宋体" pitchFamily="2" charset="-122"/>
              </a:rPr>
              <a:t>Sequence diagrams</a:t>
            </a:r>
            <a:br>
              <a:rPr lang="en-US" altLang="zh-CN" sz="2400" dirty="0">
                <a:solidFill>
                  <a:srgbClr val="C00000"/>
                </a:solidFill>
                <a:ea typeface="宋体" pitchFamily="2" charset="-122"/>
              </a:rPr>
            </a:br>
            <a:r>
              <a:rPr lang="en-US" altLang="zh-CN" sz="1800" dirty="0">
                <a:solidFill>
                  <a:srgbClr val="C00000"/>
                </a:solidFill>
                <a:ea typeface="宋体" pitchFamily="2" charset="-122"/>
              </a:rPr>
              <a:t>Sequence diagrams generally show the sequence of events that occur </a:t>
            </a:r>
          </a:p>
          <a:p>
            <a:pPr lvl="1" eaLnBrk="1" hangingPunct="1">
              <a:buClr>
                <a:schemeClr val="tx1"/>
              </a:buClr>
              <a:buFont typeface="Wingdings" pitchFamily="2" charset="2"/>
              <a:buChar char="Ø"/>
            </a:pPr>
            <a:endParaRPr lang="en-US" altLang="zh-CN" sz="1800" dirty="0">
              <a:solidFill>
                <a:srgbClr val="C00000"/>
              </a:solidFill>
              <a:ea typeface="宋体" pitchFamily="2" charset="-122"/>
            </a:endParaRPr>
          </a:p>
          <a:p>
            <a:pPr lvl="1" eaLnBrk="1" hangingPunct="1">
              <a:buClr>
                <a:schemeClr val="tx1"/>
              </a:buClr>
              <a:buFont typeface="Wingdings" pitchFamily="2" charset="2"/>
              <a:buChar char="Ø"/>
            </a:pPr>
            <a:r>
              <a:rPr lang="en-US" altLang="zh-CN" sz="2400" i="1" dirty="0">
                <a:solidFill>
                  <a:srgbClr val="C00000"/>
                </a:solidFill>
                <a:ea typeface="宋体" pitchFamily="2" charset="-122"/>
              </a:rPr>
              <a:t>Collaboration diagrams </a:t>
            </a:r>
            <a:br>
              <a:rPr lang="en-US" altLang="zh-CN" sz="2400" i="1" dirty="0">
                <a:solidFill>
                  <a:srgbClr val="C00000"/>
                </a:solidFill>
                <a:ea typeface="宋体" pitchFamily="2" charset="-122"/>
              </a:rPr>
            </a:br>
            <a:r>
              <a:rPr lang="en-US" altLang="zh-CN" sz="1800" dirty="0">
                <a:solidFill>
                  <a:srgbClr val="C00000"/>
                </a:solidFill>
                <a:ea typeface="宋体" pitchFamily="2" charset="-122"/>
              </a:rPr>
              <a:t>Collaboration diagrams demonstrate how objects are statically connected</a:t>
            </a:r>
            <a:r>
              <a:rPr lang="en-US" altLang="zh-CN" sz="2400" dirty="0">
                <a:solidFill>
                  <a:srgbClr val="C00000"/>
                </a:solidFill>
                <a:ea typeface="宋体" pitchFamily="2" charset="-122"/>
              </a:rPr>
              <a:t>.</a:t>
            </a:r>
          </a:p>
        </p:txBody>
      </p:sp>
      <p:sp>
        <p:nvSpPr>
          <p:cNvPr id="2" name="Footer Placeholder 1"/>
          <p:cNvSpPr>
            <a:spLocks noGrp="1"/>
          </p:cNvSpPr>
          <p:nvPr>
            <p:ph type="ftr" sz="quarter" idx="11"/>
          </p:nvPr>
        </p:nvSpPr>
        <p:spPr/>
        <p:txBody>
          <a:bodyPr/>
          <a:lstStyle/>
          <a:p>
            <a:r>
              <a:rPr lang="en-US"/>
              <a:t>City University,KPK</a:t>
            </a:r>
          </a:p>
        </p:txBody>
      </p:sp>
      <p:sp>
        <p:nvSpPr>
          <p:cNvPr id="3" name="Slide Number Placeholder 2"/>
          <p:cNvSpPr>
            <a:spLocks noGrp="1"/>
          </p:cNvSpPr>
          <p:nvPr>
            <p:ph type="sldNum" sz="quarter" idx="12"/>
          </p:nvPr>
        </p:nvSpPr>
        <p:spPr/>
        <p:txBody>
          <a:bodyPr/>
          <a:lstStyle/>
          <a:p>
            <a:fld id="{3029D12D-2F15-40E2-96DF-3DACB76CD240}" type="slidenum">
              <a:rPr lang="en-US" smtClean="0"/>
              <a:t>25</a:t>
            </a:fld>
            <a:endParaRPr lang="en-US"/>
          </a:p>
        </p:txBody>
      </p:sp>
      <p:sp>
        <p:nvSpPr>
          <p:cNvPr id="28674" name="Rectangle 2"/>
          <p:cNvSpPr>
            <a:spLocks noGrp="1" noChangeArrowheads="1"/>
          </p:cNvSpPr>
          <p:nvPr>
            <p:ph type="title"/>
          </p:nvPr>
        </p:nvSpPr>
        <p:spPr/>
        <p:txBody>
          <a:bodyPr/>
          <a:lstStyle/>
          <a:p>
            <a:pPr eaLnBrk="1" hangingPunct="1"/>
            <a:r>
              <a:rPr lang="en-US" altLang="zh-CN">
                <a:ea typeface="宋体" pitchFamily="2" charset="-122"/>
              </a:rPr>
              <a:t>Interaction Diagrams </a:t>
            </a:r>
          </a:p>
        </p:txBody>
      </p:sp>
    </p:spTree>
    <p:extLst>
      <p:ext uri="{BB962C8B-B14F-4D97-AF65-F5344CB8AC3E}">
        <p14:creationId xmlns:p14="http://schemas.microsoft.com/office/powerpoint/2010/main" val="3091036986"/>
      </p:ext>
    </p:extLst>
  </p:cSld>
  <p:clrMapOvr>
    <a:masterClrMapping/>
  </p:clrMapOvr>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City University,KPK</a:t>
            </a:r>
          </a:p>
        </p:txBody>
      </p:sp>
      <p:sp>
        <p:nvSpPr>
          <p:cNvPr id="3" name="Slide Number Placeholder 2"/>
          <p:cNvSpPr>
            <a:spLocks noGrp="1"/>
          </p:cNvSpPr>
          <p:nvPr>
            <p:ph type="sldNum" sz="quarter" idx="12"/>
          </p:nvPr>
        </p:nvSpPr>
        <p:spPr/>
        <p:txBody>
          <a:bodyPr/>
          <a:lstStyle/>
          <a:p>
            <a:fld id="{3029D12D-2F15-40E2-96DF-3DACB76CD240}" type="slidenum">
              <a:rPr lang="en-US" smtClean="0"/>
              <a:t>26</a:t>
            </a:fld>
            <a:endParaRPr lang="en-US"/>
          </a:p>
        </p:txBody>
      </p:sp>
      <p:sp>
        <p:nvSpPr>
          <p:cNvPr id="29698" name="Rectangle 2"/>
          <p:cNvSpPr>
            <a:spLocks noGrp="1" noChangeArrowheads="1"/>
          </p:cNvSpPr>
          <p:nvPr>
            <p:ph type="title"/>
          </p:nvPr>
        </p:nvSpPr>
        <p:spPr/>
        <p:txBody>
          <a:bodyPr/>
          <a:lstStyle/>
          <a:p>
            <a:pPr eaLnBrk="1" hangingPunct="1"/>
            <a:r>
              <a:rPr lang="en-US" altLang="zh-CN" sz="3200">
                <a:ea typeface="宋体" pitchFamily="2" charset="-122"/>
              </a:rPr>
              <a:t>Sequence Diagram:Object interaction</a:t>
            </a:r>
          </a:p>
        </p:txBody>
      </p:sp>
      <p:sp>
        <p:nvSpPr>
          <p:cNvPr id="64516" name="Text Box 4"/>
          <p:cNvSpPr txBox="1">
            <a:spLocks noChangeArrowheads="1"/>
          </p:cNvSpPr>
          <p:nvPr/>
        </p:nvSpPr>
        <p:spPr bwMode="auto">
          <a:xfrm>
            <a:off x="990600" y="2286000"/>
            <a:ext cx="3743325" cy="2530475"/>
          </a:xfrm>
          <a:prstGeom prst="rect">
            <a:avLst/>
          </a:prstGeom>
          <a:noFill/>
          <a:ln w="9525">
            <a:noFill/>
            <a:miter lim="800000"/>
            <a:headEnd/>
            <a:tailEnd/>
          </a:ln>
          <a:effectLst/>
        </p:spPr>
        <p:txBody>
          <a:bodyPr>
            <a:spAutoFit/>
          </a:bodyPr>
          <a:lstStyle/>
          <a:p>
            <a:pPr>
              <a:defRPr/>
            </a:pPr>
            <a:r>
              <a:rPr lang="en-US" altLang="zh-CN" sz="2000" b="1" i="1" dirty="0">
                <a:solidFill>
                  <a:srgbClr val="C00000"/>
                </a:solidFill>
                <a:effectLst>
                  <a:outerShdw blurRad="38100" dist="38100" dir="2700000" algn="tl">
                    <a:srgbClr val="C0C0C0"/>
                  </a:outerShdw>
                </a:effectLst>
                <a:latin typeface="Times New Roman" pitchFamily="18" charset="0"/>
                <a:ea typeface="宋体" pitchFamily="2" charset="-122"/>
              </a:rPr>
              <a:t>Self-Call</a:t>
            </a:r>
            <a:r>
              <a:rPr lang="en-US" altLang="zh-CN" sz="2000" dirty="0">
                <a:solidFill>
                  <a:srgbClr val="C00000"/>
                </a:solidFill>
                <a:latin typeface="Times New Roman" pitchFamily="18" charset="0"/>
                <a:ea typeface="宋体" pitchFamily="2" charset="-122"/>
              </a:rPr>
              <a:t>: A message that an </a:t>
            </a:r>
          </a:p>
          <a:p>
            <a:pPr>
              <a:defRPr/>
            </a:pPr>
            <a:r>
              <a:rPr lang="en-US" altLang="zh-CN" sz="2000" dirty="0">
                <a:solidFill>
                  <a:srgbClr val="C00000"/>
                </a:solidFill>
                <a:latin typeface="Times New Roman" pitchFamily="18" charset="0"/>
                <a:ea typeface="宋体" pitchFamily="2" charset="-122"/>
              </a:rPr>
              <a:t>Object sends to itself.</a:t>
            </a:r>
          </a:p>
          <a:p>
            <a:pPr>
              <a:defRPr/>
            </a:pPr>
            <a:endParaRPr lang="en-US" altLang="zh-CN" sz="2000" dirty="0">
              <a:solidFill>
                <a:srgbClr val="C00000"/>
              </a:solidFill>
              <a:latin typeface="Times New Roman" pitchFamily="18" charset="0"/>
              <a:ea typeface="宋体" pitchFamily="2" charset="-122"/>
            </a:endParaRPr>
          </a:p>
          <a:p>
            <a:pPr>
              <a:defRPr/>
            </a:pPr>
            <a:r>
              <a:rPr lang="en-US" altLang="zh-CN" sz="2000" b="1" i="1" dirty="0">
                <a:solidFill>
                  <a:srgbClr val="C00000"/>
                </a:solidFill>
                <a:latin typeface="Times New Roman" pitchFamily="18" charset="0"/>
                <a:ea typeface="宋体" pitchFamily="2" charset="-122"/>
              </a:rPr>
              <a:t>Condition</a:t>
            </a:r>
            <a:r>
              <a:rPr lang="en-US" altLang="zh-CN" sz="2000" i="1" dirty="0">
                <a:solidFill>
                  <a:srgbClr val="C00000"/>
                </a:solidFill>
                <a:latin typeface="Times New Roman" pitchFamily="18" charset="0"/>
                <a:ea typeface="宋体" pitchFamily="2" charset="-122"/>
              </a:rPr>
              <a:t>: </a:t>
            </a:r>
            <a:r>
              <a:rPr lang="en-US" altLang="zh-CN" sz="2000" dirty="0">
                <a:solidFill>
                  <a:srgbClr val="C00000"/>
                </a:solidFill>
                <a:latin typeface="Times New Roman" pitchFamily="18" charset="0"/>
                <a:ea typeface="宋体" pitchFamily="2" charset="-122"/>
              </a:rPr>
              <a:t>indicates when a message is sent. The message is sent only if the condition is true.</a:t>
            </a:r>
          </a:p>
          <a:p>
            <a:pPr>
              <a:defRPr/>
            </a:pPr>
            <a:endParaRPr lang="en-US" altLang="zh-CN" sz="2000" dirty="0">
              <a:solidFill>
                <a:srgbClr val="C00000"/>
              </a:solidFill>
              <a:latin typeface="Times New Roman" pitchFamily="18" charset="0"/>
              <a:ea typeface="宋体" pitchFamily="2" charset="-122"/>
            </a:endParaRPr>
          </a:p>
          <a:p>
            <a:pPr>
              <a:defRPr/>
            </a:pPr>
            <a:endParaRPr lang="zh-CN" altLang="en-US" sz="2000" dirty="0">
              <a:solidFill>
                <a:srgbClr val="C00000"/>
              </a:solidFill>
              <a:latin typeface="Times New Roman" pitchFamily="18" charset="0"/>
              <a:ea typeface="宋体" pitchFamily="2" charset="-122"/>
            </a:endParaRPr>
          </a:p>
        </p:txBody>
      </p:sp>
      <p:sp>
        <p:nvSpPr>
          <p:cNvPr id="29700" name="Rectangle 5"/>
          <p:cNvSpPr>
            <a:spLocks noChangeArrowheads="1"/>
          </p:cNvSpPr>
          <p:nvPr/>
        </p:nvSpPr>
        <p:spPr bwMode="auto">
          <a:xfrm>
            <a:off x="4953000" y="1905000"/>
            <a:ext cx="1066800" cy="762000"/>
          </a:xfrm>
          <a:prstGeom prst="rect">
            <a:avLst/>
          </a:prstGeom>
          <a:noFill/>
          <a:ln w="9525">
            <a:solidFill>
              <a:schemeClr val="tx1"/>
            </a:solidFill>
            <a:miter lim="800000"/>
            <a:headEnd/>
            <a:tailEnd type="none" w="lg" len="lg"/>
          </a:ln>
          <a:extLst>
            <a:ext uri="{909E8E84-426E-40DD-AFC4-6F175D3DCCD1}">
              <a14:hiddenFill xmlns:a14="http://schemas.microsoft.com/office/drawing/2010/main">
                <a:solidFill>
                  <a:srgbClr val="FFFFFF"/>
                </a:solidFill>
              </a14:hiddenFill>
            </a:ext>
          </a:extLst>
        </p:spPr>
        <p:txBody>
          <a:bodyPr wrap="none" anchor="ctr">
            <a:spAutoFit/>
          </a:bodyPr>
          <a:lstStyle/>
          <a:p>
            <a:endParaRPr lang="en-US"/>
          </a:p>
        </p:txBody>
      </p:sp>
      <p:sp>
        <p:nvSpPr>
          <p:cNvPr id="29701" name="Rectangle 6"/>
          <p:cNvSpPr>
            <a:spLocks noChangeArrowheads="1"/>
          </p:cNvSpPr>
          <p:nvPr/>
        </p:nvSpPr>
        <p:spPr bwMode="auto">
          <a:xfrm>
            <a:off x="6934200" y="1905000"/>
            <a:ext cx="1066800" cy="762000"/>
          </a:xfrm>
          <a:prstGeom prst="rect">
            <a:avLst/>
          </a:prstGeom>
          <a:noFill/>
          <a:ln w="9525">
            <a:solidFill>
              <a:schemeClr val="tx1"/>
            </a:solidFill>
            <a:miter lim="800000"/>
            <a:headEnd/>
            <a:tailEnd type="none" w="lg" len="lg"/>
          </a:ln>
          <a:extLst>
            <a:ext uri="{909E8E84-426E-40DD-AFC4-6F175D3DCCD1}">
              <a14:hiddenFill xmlns:a14="http://schemas.microsoft.com/office/drawing/2010/main">
                <a:solidFill>
                  <a:srgbClr val="FFFFFF"/>
                </a:solidFill>
              </a14:hiddenFill>
            </a:ext>
          </a:extLst>
        </p:spPr>
        <p:txBody>
          <a:bodyPr wrap="none" anchor="ctr">
            <a:spAutoFit/>
          </a:bodyPr>
          <a:lstStyle/>
          <a:p>
            <a:endParaRPr lang="en-US"/>
          </a:p>
        </p:txBody>
      </p:sp>
      <p:sp>
        <p:nvSpPr>
          <p:cNvPr id="29702" name="Text Box 7"/>
          <p:cNvSpPr txBox="1">
            <a:spLocks noChangeArrowheads="1"/>
          </p:cNvSpPr>
          <p:nvPr/>
        </p:nvSpPr>
        <p:spPr bwMode="auto">
          <a:xfrm>
            <a:off x="3886200" y="5257800"/>
            <a:ext cx="14827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zh-CN" altLang="en-US" sz="2000">
              <a:latin typeface="Times New Roman" pitchFamily="18" charset="0"/>
              <a:ea typeface="宋体" pitchFamily="2" charset="-122"/>
            </a:endParaRPr>
          </a:p>
          <a:p>
            <a:pPr eaLnBrk="1" hangingPunct="1"/>
            <a:r>
              <a:rPr lang="en-US" altLang="zh-CN" sz="2000">
                <a:solidFill>
                  <a:srgbClr val="FF66CC"/>
                </a:solidFill>
                <a:latin typeface="Times New Roman" pitchFamily="18" charset="0"/>
                <a:ea typeface="宋体" pitchFamily="2" charset="-122"/>
              </a:rPr>
              <a:t>Iteration</a:t>
            </a:r>
          </a:p>
        </p:txBody>
      </p:sp>
      <p:sp>
        <p:nvSpPr>
          <p:cNvPr id="29703" name="Text Box 8"/>
          <p:cNvSpPr txBox="1">
            <a:spLocks noChangeArrowheads="1"/>
          </p:cNvSpPr>
          <p:nvPr/>
        </p:nvSpPr>
        <p:spPr bwMode="auto">
          <a:xfrm>
            <a:off x="3927475" y="4784725"/>
            <a:ext cx="14827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zh-CN" altLang="en-US" sz="2000">
              <a:latin typeface="Times New Roman" pitchFamily="18" charset="0"/>
              <a:ea typeface="宋体" pitchFamily="2" charset="-122"/>
            </a:endParaRPr>
          </a:p>
          <a:p>
            <a:pPr eaLnBrk="1" hangingPunct="1"/>
            <a:r>
              <a:rPr lang="en-US" altLang="zh-CN" sz="2000">
                <a:solidFill>
                  <a:srgbClr val="FF66CC"/>
                </a:solidFill>
                <a:latin typeface="Times New Roman" pitchFamily="18" charset="0"/>
                <a:ea typeface="宋体" pitchFamily="2" charset="-122"/>
              </a:rPr>
              <a:t>Condition</a:t>
            </a:r>
          </a:p>
        </p:txBody>
      </p:sp>
      <p:grpSp>
        <p:nvGrpSpPr>
          <p:cNvPr id="29704" name="Group 9"/>
          <p:cNvGrpSpPr>
            <a:grpSpLocks/>
          </p:cNvGrpSpPr>
          <p:nvPr/>
        </p:nvGrpSpPr>
        <p:grpSpPr bwMode="auto">
          <a:xfrm>
            <a:off x="4876800" y="2101850"/>
            <a:ext cx="2971800" cy="4603750"/>
            <a:chOff x="3072" y="1180"/>
            <a:chExt cx="1872" cy="2900"/>
          </a:xfrm>
        </p:grpSpPr>
        <p:sp>
          <p:nvSpPr>
            <p:cNvPr id="29705" name="Line 10"/>
            <p:cNvSpPr>
              <a:spLocks noChangeShapeType="1"/>
            </p:cNvSpPr>
            <p:nvPr/>
          </p:nvSpPr>
          <p:spPr bwMode="auto">
            <a:xfrm>
              <a:off x="3456" y="3888"/>
              <a:ext cx="0" cy="192"/>
            </a:xfrm>
            <a:prstGeom prst="line">
              <a:avLst/>
            </a:prstGeom>
            <a:noFill/>
            <a:ln w="9525">
              <a:solidFill>
                <a:schemeClr val="tx1"/>
              </a:solidFill>
              <a:prstDash val="sysDot"/>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9706" name="Text Box 11"/>
            <p:cNvSpPr txBox="1">
              <a:spLocks noChangeArrowheads="1"/>
            </p:cNvSpPr>
            <p:nvPr/>
          </p:nvSpPr>
          <p:spPr bwMode="auto">
            <a:xfrm>
              <a:off x="3360" y="1180"/>
              <a:ext cx="20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CN" sz="1600" u="sng">
                  <a:ea typeface="宋体" pitchFamily="2" charset="-122"/>
                </a:rPr>
                <a:t>A</a:t>
              </a:r>
            </a:p>
          </p:txBody>
        </p:sp>
        <p:sp>
          <p:nvSpPr>
            <p:cNvPr id="29707" name="Text Box 12"/>
            <p:cNvSpPr txBox="1">
              <a:spLocks noChangeArrowheads="1"/>
            </p:cNvSpPr>
            <p:nvPr/>
          </p:nvSpPr>
          <p:spPr bwMode="auto">
            <a:xfrm>
              <a:off x="4599" y="1180"/>
              <a:ext cx="20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CN" sz="1600" u="sng">
                  <a:ea typeface="宋体" pitchFamily="2" charset="-122"/>
                </a:rPr>
                <a:t>B</a:t>
              </a:r>
            </a:p>
          </p:txBody>
        </p:sp>
        <p:sp>
          <p:nvSpPr>
            <p:cNvPr id="29708" name="Line 13"/>
            <p:cNvSpPr>
              <a:spLocks noChangeShapeType="1"/>
            </p:cNvSpPr>
            <p:nvPr/>
          </p:nvSpPr>
          <p:spPr bwMode="auto">
            <a:xfrm>
              <a:off x="3456" y="1728"/>
              <a:ext cx="1248" cy="0"/>
            </a:xfrm>
            <a:prstGeom prst="line">
              <a:avLst/>
            </a:prstGeom>
            <a:noFill/>
            <a:ln w="12700">
              <a:solidFill>
                <a:schemeClr val="tx1"/>
              </a:solidFill>
              <a:round/>
              <a:headEnd/>
              <a:tailEnd type="arrow" w="lg" len="lg"/>
            </a:ln>
            <a:extLst>
              <a:ext uri="{909E8E84-426E-40DD-AFC4-6F175D3DCCD1}">
                <a14:hiddenFill xmlns:a14="http://schemas.microsoft.com/office/drawing/2010/main">
                  <a:noFill/>
                </a14:hiddenFill>
              </a:ext>
            </a:extLst>
          </p:spPr>
          <p:txBody>
            <a:bodyPr wrap="none">
              <a:spAutoFit/>
            </a:bodyPr>
            <a:lstStyle/>
            <a:p>
              <a:endParaRPr lang="en-US"/>
            </a:p>
          </p:txBody>
        </p:sp>
        <p:grpSp>
          <p:nvGrpSpPr>
            <p:cNvPr id="29709" name="Group 14"/>
            <p:cNvGrpSpPr>
              <a:grpSpLocks/>
            </p:cNvGrpSpPr>
            <p:nvPr/>
          </p:nvGrpSpPr>
          <p:grpSpPr bwMode="auto">
            <a:xfrm>
              <a:off x="3456" y="2160"/>
              <a:ext cx="1248" cy="48"/>
              <a:chOff x="3456" y="1680"/>
              <a:chExt cx="1248" cy="48"/>
            </a:xfrm>
          </p:grpSpPr>
          <p:sp>
            <p:nvSpPr>
              <p:cNvPr id="29730" name="Line 15"/>
              <p:cNvSpPr>
                <a:spLocks noChangeShapeType="1"/>
              </p:cNvSpPr>
              <p:nvPr/>
            </p:nvSpPr>
            <p:spPr bwMode="auto">
              <a:xfrm>
                <a:off x="3456" y="1728"/>
                <a:ext cx="1248" cy="0"/>
              </a:xfrm>
              <a:prstGeom prst="line">
                <a:avLst/>
              </a:prstGeom>
              <a:noFill/>
              <a:ln w="12700">
                <a:solidFill>
                  <a:schemeClr val="tx1"/>
                </a:solidFill>
                <a:round/>
                <a:headEnd/>
                <a:tailEnd type="none" w="lg" len="lg"/>
              </a:ln>
              <a:extLst>
                <a:ext uri="{909E8E84-426E-40DD-AFC4-6F175D3DCCD1}">
                  <a14:hiddenFill xmlns:a14="http://schemas.microsoft.com/office/drawing/2010/main">
                    <a:noFill/>
                  </a14:hiddenFill>
                </a:ext>
              </a:extLst>
            </p:spPr>
            <p:txBody>
              <a:bodyPr wrap="none">
                <a:spAutoFit/>
              </a:bodyPr>
              <a:lstStyle/>
              <a:p>
                <a:endParaRPr lang="en-US"/>
              </a:p>
            </p:txBody>
          </p:sp>
          <p:sp>
            <p:nvSpPr>
              <p:cNvPr id="29731" name="Line 16"/>
              <p:cNvSpPr>
                <a:spLocks noChangeShapeType="1"/>
              </p:cNvSpPr>
              <p:nvPr/>
            </p:nvSpPr>
            <p:spPr bwMode="auto">
              <a:xfrm>
                <a:off x="4608" y="1680"/>
                <a:ext cx="96" cy="48"/>
              </a:xfrm>
              <a:prstGeom prst="line">
                <a:avLst/>
              </a:prstGeom>
              <a:noFill/>
              <a:ln w="9525">
                <a:solidFill>
                  <a:schemeClr val="tx1"/>
                </a:solidFill>
                <a:round/>
                <a:headEnd/>
                <a:tailEnd type="none" w="lg" len="lg"/>
              </a:ln>
              <a:extLst>
                <a:ext uri="{909E8E84-426E-40DD-AFC4-6F175D3DCCD1}">
                  <a14:hiddenFill xmlns:a14="http://schemas.microsoft.com/office/drawing/2010/main">
                    <a:noFill/>
                  </a14:hiddenFill>
                </a:ext>
              </a:extLst>
            </p:spPr>
            <p:txBody>
              <a:bodyPr>
                <a:spAutoFit/>
              </a:bodyPr>
              <a:lstStyle/>
              <a:p>
                <a:endParaRPr lang="en-US"/>
              </a:p>
            </p:txBody>
          </p:sp>
        </p:grpSp>
        <p:sp>
          <p:nvSpPr>
            <p:cNvPr id="29710" name="Text Box 17"/>
            <p:cNvSpPr txBox="1">
              <a:spLocks noChangeArrowheads="1"/>
            </p:cNvSpPr>
            <p:nvPr/>
          </p:nvSpPr>
          <p:spPr bwMode="auto">
            <a:xfrm>
              <a:off x="3638" y="1526"/>
              <a:ext cx="86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CN" sz="1600">
                  <a:ea typeface="宋体" pitchFamily="2" charset="-122"/>
                </a:rPr>
                <a:t>Synchronous</a:t>
              </a:r>
            </a:p>
          </p:txBody>
        </p:sp>
        <p:sp>
          <p:nvSpPr>
            <p:cNvPr id="29711" name="Text Box 18"/>
            <p:cNvSpPr txBox="1">
              <a:spLocks noChangeArrowheads="1"/>
            </p:cNvSpPr>
            <p:nvPr/>
          </p:nvSpPr>
          <p:spPr bwMode="auto">
            <a:xfrm>
              <a:off x="3648" y="1996"/>
              <a:ext cx="92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CN" sz="1600">
                  <a:ea typeface="宋体" pitchFamily="2" charset="-122"/>
                </a:rPr>
                <a:t>Asynchronous</a:t>
              </a:r>
            </a:p>
          </p:txBody>
        </p:sp>
        <p:sp>
          <p:nvSpPr>
            <p:cNvPr id="29712" name="Line 19"/>
            <p:cNvSpPr>
              <a:spLocks noChangeShapeType="1"/>
            </p:cNvSpPr>
            <p:nvPr/>
          </p:nvSpPr>
          <p:spPr bwMode="auto">
            <a:xfrm>
              <a:off x="3504" y="2448"/>
              <a:ext cx="1248" cy="384"/>
            </a:xfrm>
            <a:prstGeom prst="line">
              <a:avLst/>
            </a:prstGeom>
            <a:noFill/>
            <a:ln w="12700">
              <a:solidFill>
                <a:schemeClr val="tx1"/>
              </a:solidFill>
              <a:round/>
              <a:headEnd/>
              <a:tailEnd type="arrow" w="lg" len="lg"/>
            </a:ln>
            <a:extLst>
              <a:ext uri="{909E8E84-426E-40DD-AFC4-6F175D3DCCD1}">
                <a14:hiddenFill xmlns:a14="http://schemas.microsoft.com/office/drawing/2010/main">
                  <a:noFill/>
                </a14:hiddenFill>
              </a:ext>
            </a:extLst>
          </p:spPr>
          <p:txBody>
            <a:bodyPr>
              <a:spAutoFit/>
            </a:bodyPr>
            <a:lstStyle/>
            <a:p>
              <a:endParaRPr lang="en-US"/>
            </a:p>
          </p:txBody>
        </p:sp>
        <p:sp>
          <p:nvSpPr>
            <p:cNvPr id="29713" name="Text Box 20"/>
            <p:cNvSpPr txBox="1">
              <a:spLocks noChangeArrowheads="1"/>
            </p:cNvSpPr>
            <p:nvPr/>
          </p:nvSpPr>
          <p:spPr bwMode="auto">
            <a:xfrm>
              <a:off x="3600" y="2304"/>
              <a:ext cx="1344"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CN" sz="1600">
                  <a:ea typeface="宋体" pitchFamily="2" charset="-122"/>
                </a:rPr>
                <a:t>Transmission 	delayed</a:t>
              </a:r>
            </a:p>
          </p:txBody>
        </p:sp>
        <p:sp>
          <p:nvSpPr>
            <p:cNvPr id="29714" name="Line 21"/>
            <p:cNvSpPr>
              <a:spLocks noChangeShapeType="1"/>
            </p:cNvSpPr>
            <p:nvPr/>
          </p:nvSpPr>
          <p:spPr bwMode="auto">
            <a:xfrm flipH="1">
              <a:off x="3456" y="3706"/>
              <a:ext cx="288" cy="0"/>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wrap="none">
              <a:spAutoFit/>
            </a:bodyPr>
            <a:lstStyle/>
            <a:p>
              <a:endParaRPr lang="en-US"/>
            </a:p>
          </p:txBody>
        </p:sp>
        <p:sp>
          <p:nvSpPr>
            <p:cNvPr id="29715" name="Line 22"/>
            <p:cNvSpPr>
              <a:spLocks noChangeShapeType="1"/>
            </p:cNvSpPr>
            <p:nvPr/>
          </p:nvSpPr>
          <p:spPr bwMode="auto">
            <a:xfrm flipV="1">
              <a:off x="3744" y="3562"/>
              <a:ext cx="0" cy="144"/>
            </a:xfrm>
            <a:prstGeom prst="line">
              <a:avLst/>
            </a:prstGeom>
            <a:noFill/>
            <a:ln w="9525">
              <a:solidFill>
                <a:schemeClr val="tx1"/>
              </a:solidFill>
              <a:round/>
              <a:headEnd/>
              <a:tailEnd type="none" w="lg" len="lg"/>
            </a:ln>
            <a:extLst>
              <a:ext uri="{909E8E84-426E-40DD-AFC4-6F175D3DCCD1}">
                <a14:hiddenFill xmlns:a14="http://schemas.microsoft.com/office/drawing/2010/main">
                  <a:noFill/>
                </a14:hiddenFill>
              </a:ext>
            </a:extLst>
          </p:spPr>
          <p:txBody>
            <a:bodyPr wrap="none">
              <a:spAutoFit/>
            </a:bodyPr>
            <a:lstStyle/>
            <a:p>
              <a:endParaRPr lang="en-US"/>
            </a:p>
          </p:txBody>
        </p:sp>
        <p:sp>
          <p:nvSpPr>
            <p:cNvPr id="29716" name="Line 23"/>
            <p:cNvSpPr>
              <a:spLocks noChangeShapeType="1"/>
            </p:cNvSpPr>
            <p:nvPr/>
          </p:nvSpPr>
          <p:spPr bwMode="auto">
            <a:xfrm>
              <a:off x="3456" y="3562"/>
              <a:ext cx="288" cy="0"/>
            </a:xfrm>
            <a:prstGeom prst="line">
              <a:avLst/>
            </a:prstGeom>
            <a:noFill/>
            <a:ln w="9525">
              <a:solidFill>
                <a:schemeClr val="tx1"/>
              </a:solidFill>
              <a:round/>
              <a:headEnd/>
              <a:tailEnd type="none" w="lg" len="lg"/>
            </a:ln>
            <a:extLst>
              <a:ext uri="{909E8E84-426E-40DD-AFC4-6F175D3DCCD1}">
                <a14:hiddenFill xmlns:a14="http://schemas.microsoft.com/office/drawing/2010/main">
                  <a:noFill/>
                </a14:hiddenFill>
              </a:ext>
            </a:extLst>
          </p:spPr>
          <p:txBody>
            <a:bodyPr wrap="none">
              <a:spAutoFit/>
            </a:bodyPr>
            <a:lstStyle/>
            <a:p>
              <a:endParaRPr lang="en-US"/>
            </a:p>
          </p:txBody>
        </p:sp>
        <p:sp>
          <p:nvSpPr>
            <p:cNvPr id="29717" name="Text Box 24"/>
            <p:cNvSpPr txBox="1">
              <a:spLocks noChangeArrowheads="1"/>
            </p:cNvSpPr>
            <p:nvPr/>
          </p:nvSpPr>
          <p:spPr bwMode="auto">
            <a:xfrm>
              <a:off x="3552" y="3312"/>
              <a:ext cx="598" cy="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endParaRPr lang="zh-CN" altLang="en-US" sz="1600">
                <a:ea typeface="宋体" pitchFamily="2" charset="-122"/>
              </a:endParaRPr>
            </a:p>
            <a:p>
              <a:pPr eaLnBrk="1" hangingPunct="1">
                <a:spcBef>
                  <a:spcPct val="50000"/>
                </a:spcBef>
              </a:pPr>
              <a:endParaRPr lang="zh-CN" altLang="en-US" sz="1600">
                <a:ea typeface="宋体" pitchFamily="2" charset="-122"/>
              </a:endParaRPr>
            </a:p>
            <a:p>
              <a:pPr eaLnBrk="1" hangingPunct="1">
                <a:spcBef>
                  <a:spcPct val="50000"/>
                </a:spcBef>
              </a:pPr>
              <a:r>
                <a:rPr lang="en-US" altLang="zh-CN" sz="1600">
                  <a:ea typeface="宋体" pitchFamily="2" charset="-122"/>
                </a:rPr>
                <a:t>Self-Call</a:t>
              </a:r>
            </a:p>
          </p:txBody>
        </p:sp>
        <p:sp>
          <p:nvSpPr>
            <p:cNvPr id="29718" name="Line 25"/>
            <p:cNvSpPr>
              <a:spLocks noChangeShapeType="1"/>
            </p:cNvSpPr>
            <p:nvPr/>
          </p:nvSpPr>
          <p:spPr bwMode="auto">
            <a:xfrm>
              <a:off x="4752" y="3552"/>
              <a:ext cx="0" cy="288"/>
            </a:xfrm>
            <a:prstGeom prst="line">
              <a:avLst/>
            </a:prstGeom>
            <a:noFill/>
            <a:ln w="9525">
              <a:solidFill>
                <a:schemeClr val="tx1"/>
              </a:solidFill>
              <a:prstDash val="sysDot"/>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9719" name="Line 26"/>
            <p:cNvSpPr>
              <a:spLocks noChangeShapeType="1"/>
            </p:cNvSpPr>
            <p:nvPr/>
          </p:nvSpPr>
          <p:spPr bwMode="auto">
            <a:xfrm>
              <a:off x="3456" y="1536"/>
              <a:ext cx="0" cy="144"/>
            </a:xfrm>
            <a:prstGeom prst="line">
              <a:avLst/>
            </a:prstGeom>
            <a:noFill/>
            <a:ln w="9525">
              <a:solidFill>
                <a:schemeClr val="tx1"/>
              </a:solidFill>
              <a:prstDash val="sysDot"/>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9720" name="Line 27"/>
            <p:cNvSpPr>
              <a:spLocks noChangeShapeType="1"/>
            </p:cNvSpPr>
            <p:nvPr/>
          </p:nvSpPr>
          <p:spPr bwMode="auto">
            <a:xfrm>
              <a:off x="4752" y="1536"/>
              <a:ext cx="0" cy="144"/>
            </a:xfrm>
            <a:prstGeom prst="line">
              <a:avLst/>
            </a:prstGeom>
            <a:noFill/>
            <a:ln w="9525">
              <a:solidFill>
                <a:schemeClr val="tx1"/>
              </a:solidFill>
              <a:prstDash val="sysDot"/>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9721" name="Line 28"/>
            <p:cNvSpPr>
              <a:spLocks noChangeShapeType="1"/>
            </p:cNvSpPr>
            <p:nvPr/>
          </p:nvSpPr>
          <p:spPr bwMode="auto">
            <a:xfrm>
              <a:off x="3456" y="3072"/>
              <a:ext cx="1248" cy="0"/>
            </a:xfrm>
            <a:prstGeom prst="line">
              <a:avLst/>
            </a:prstGeom>
            <a:noFill/>
            <a:ln w="12700">
              <a:solidFill>
                <a:schemeClr val="tx1"/>
              </a:solidFill>
              <a:round/>
              <a:headEnd/>
              <a:tailEnd type="arrow" w="lg" len="lg"/>
            </a:ln>
            <a:extLst>
              <a:ext uri="{909E8E84-426E-40DD-AFC4-6F175D3DCCD1}">
                <a14:hiddenFill xmlns:a14="http://schemas.microsoft.com/office/drawing/2010/main">
                  <a:noFill/>
                </a14:hiddenFill>
              </a:ext>
            </a:extLst>
          </p:spPr>
          <p:txBody>
            <a:bodyPr wrap="none">
              <a:spAutoFit/>
            </a:bodyPr>
            <a:lstStyle/>
            <a:p>
              <a:endParaRPr lang="en-US"/>
            </a:p>
          </p:txBody>
        </p:sp>
        <p:sp>
          <p:nvSpPr>
            <p:cNvPr id="29722" name="Text Box 29"/>
            <p:cNvSpPr txBox="1">
              <a:spLocks noChangeArrowheads="1"/>
            </p:cNvSpPr>
            <p:nvPr/>
          </p:nvSpPr>
          <p:spPr bwMode="auto">
            <a:xfrm>
              <a:off x="3494" y="2234"/>
              <a:ext cx="1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zh-CN" altLang="en-US" sz="2400">
                  <a:latin typeface="Times New Roman" pitchFamily="18" charset="0"/>
                  <a:ea typeface="宋体" pitchFamily="2" charset="-122"/>
                </a:rPr>
                <a:t> </a:t>
              </a:r>
            </a:p>
          </p:txBody>
        </p:sp>
        <p:sp>
          <p:nvSpPr>
            <p:cNvPr id="29723" name="Text Box 30"/>
            <p:cNvSpPr txBox="1">
              <a:spLocks noChangeArrowheads="1"/>
            </p:cNvSpPr>
            <p:nvPr/>
          </p:nvSpPr>
          <p:spPr bwMode="auto">
            <a:xfrm>
              <a:off x="3456" y="2880"/>
              <a:ext cx="122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zh-CN" sz="1600">
                  <a:latin typeface="Times New Roman" pitchFamily="18" charset="0"/>
                  <a:ea typeface="宋体" pitchFamily="2" charset="-122"/>
                </a:rPr>
                <a:t>[condition]  remove()</a:t>
              </a:r>
            </a:p>
          </p:txBody>
        </p:sp>
        <p:sp>
          <p:nvSpPr>
            <p:cNvPr id="29724" name="Line 31"/>
            <p:cNvSpPr>
              <a:spLocks noChangeShapeType="1"/>
            </p:cNvSpPr>
            <p:nvPr/>
          </p:nvSpPr>
          <p:spPr bwMode="auto">
            <a:xfrm>
              <a:off x="3456" y="1584"/>
              <a:ext cx="0" cy="2400"/>
            </a:xfrm>
            <a:prstGeom prst="line">
              <a:avLst/>
            </a:prstGeom>
            <a:noFill/>
            <a:ln w="9525">
              <a:solidFill>
                <a:schemeClr val="tx1"/>
              </a:solidFill>
              <a:prstDash val="sysDot"/>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9725" name="Line 32"/>
            <p:cNvSpPr>
              <a:spLocks noChangeShapeType="1"/>
            </p:cNvSpPr>
            <p:nvPr/>
          </p:nvSpPr>
          <p:spPr bwMode="auto">
            <a:xfrm>
              <a:off x="4752" y="1584"/>
              <a:ext cx="0" cy="2016"/>
            </a:xfrm>
            <a:prstGeom prst="line">
              <a:avLst/>
            </a:prstGeom>
            <a:noFill/>
            <a:ln w="9525">
              <a:solidFill>
                <a:schemeClr val="tx1"/>
              </a:solidFill>
              <a:prstDash val="sysDot"/>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9726" name="Text Box 33"/>
            <p:cNvSpPr txBox="1">
              <a:spLocks noChangeArrowheads="1"/>
            </p:cNvSpPr>
            <p:nvPr/>
          </p:nvSpPr>
          <p:spPr bwMode="auto">
            <a:xfrm>
              <a:off x="3456" y="3216"/>
              <a:ext cx="122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zh-CN" altLang="en-US" sz="1600">
                  <a:latin typeface="Times New Roman" pitchFamily="18" charset="0"/>
                  <a:ea typeface="宋体" pitchFamily="2" charset="-122"/>
                </a:rPr>
                <a:t>*</a:t>
              </a:r>
              <a:r>
                <a:rPr lang="en-US" altLang="zh-CN" sz="1600">
                  <a:latin typeface="Times New Roman" pitchFamily="18" charset="0"/>
                  <a:ea typeface="宋体" pitchFamily="2" charset="-122"/>
                </a:rPr>
                <a:t>[for each] remove()</a:t>
              </a:r>
            </a:p>
          </p:txBody>
        </p:sp>
        <p:sp>
          <p:nvSpPr>
            <p:cNvPr id="29727" name="Line 34"/>
            <p:cNvSpPr>
              <a:spLocks noChangeShapeType="1"/>
            </p:cNvSpPr>
            <p:nvPr/>
          </p:nvSpPr>
          <p:spPr bwMode="auto">
            <a:xfrm>
              <a:off x="3480" y="3408"/>
              <a:ext cx="1248" cy="0"/>
            </a:xfrm>
            <a:prstGeom prst="line">
              <a:avLst/>
            </a:prstGeom>
            <a:noFill/>
            <a:ln w="12700">
              <a:solidFill>
                <a:schemeClr val="tx1"/>
              </a:solidFill>
              <a:round/>
              <a:headEnd/>
              <a:tailEnd type="arrow" w="lg" len="lg"/>
            </a:ln>
            <a:extLst>
              <a:ext uri="{909E8E84-426E-40DD-AFC4-6F175D3DCCD1}">
                <a14:hiddenFill xmlns:a14="http://schemas.microsoft.com/office/drawing/2010/main">
                  <a:noFill/>
                </a14:hiddenFill>
              </a:ext>
            </a:extLst>
          </p:spPr>
          <p:txBody>
            <a:bodyPr>
              <a:spAutoFit/>
            </a:bodyPr>
            <a:lstStyle/>
            <a:p>
              <a:endParaRPr lang="en-US"/>
            </a:p>
          </p:txBody>
        </p:sp>
        <p:sp>
          <p:nvSpPr>
            <p:cNvPr id="29728" name="Line 35"/>
            <p:cNvSpPr>
              <a:spLocks noChangeShapeType="1"/>
            </p:cNvSpPr>
            <p:nvPr/>
          </p:nvSpPr>
          <p:spPr bwMode="auto">
            <a:xfrm flipV="1">
              <a:off x="3072" y="3312"/>
              <a:ext cx="432" cy="144"/>
            </a:xfrm>
            <a:prstGeom prst="line">
              <a:avLst/>
            </a:prstGeom>
            <a:noFill/>
            <a:ln w="9525">
              <a:solidFill>
                <a:srgbClr val="FF66CC"/>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9729" name="Line 36"/>
            <p:cNvSpPr>
              <a:spLocks noChangeShapeType="1"/>
            </p:cNvSpPr>
            <p:nvPr/>
          </p:nvSpPr>
          <p:spPr bwMode="auto">
            <a:xfrm flipV="1">
              <a:off x="3216" y="3024"/>
              <a:ext cx="432" cy="144"/>
            </a:xfrm>
            <a:prstGeom prst="line">
              <a:avLst/>
            </a:prstGeom>
            <a:noFill/>
            <a:ln w="9525">
              <a:solidFill>
                <a:srgbClr val="FF66CC"/>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spTree>
    <p:extLst>
      <p:ext uri="{BB962C8B-B14F-4D97-AF65-F5344CB8AC3E}">
        <p14:creationId xmlns:p14="http://schemas.microsoft.com/office/powerpoint/2010/main" val="3320367290"/>
      </p:ext>
    </p:extLst>
  </p:cSld>
  <p:clrMapOvr>
    <a:masterClrMapping/>
  </p:clrMapOvr>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City University,KPK</a:t>
            </a:r>
          </a:p>
        </p:txBody>
      </p:sp>
      <p:sp>
        <p:nvSpPr>
          <p:cNvPr id="3" name="Slide Number Placeholder 2"/>
          <p:cNvSpPr>
            <a:spLocks noGrp="1"/>
          </p:cNvSpPr>
          <p:nvPr>
            <p:ph type="sldNum" sz="quarter" idx="12"/>
          </p:nvPr>
        </p:nvSpPr>
        <p:spPr/>
        <p:txBody>
          <a:bodyPr/>
          <a:lstStyle/>
          <a:p>
            <a:fld id="{3029D12D-2F15-40E2-96DF-3DACB76CD240}" type="slidenum">
              <a:rPr lang="en-US" smtClean="0"/>
              <a:t>27</a:t>
            </a:fld>
            <a:endParaRPr lang="en-US"/>
          </a:p>
        </p:txBody>
      </p:sp>
      <p:sp>
        <p:nvSpPr>
          <p:cNvPr id="30722" name="Rectangle 2"/>
          <p:cNvSpPr>
            <a:spLocks noGrp="1" noChangeArrowheads="1"/>
          </p:cNvSpPr>
          <p:nvPr>
            <p:ph type="title"/>
          </p:nvPr>
        </p:nvSpPr>
        <p:spPr/>
        <p:txBody>
          <a:bodyPr/>
          <a:lstStyle/>
          <a:p>
            <a:pPr eaLnBrk="1" hangingPunct="1"/>
            <a:r>
              <a:rPr lang="en-US" altLang="zh-CN" sz="3200">
                <a:ea typeface="宋体" pitchFamily="2" charset="-122"/>
              </a:rPr>
              <a:t>Sequence Diagram(make a phone call)</a:t>
            </a:r>
          </a:p>
        </p:txBody>
      </p:sp>
      <p:sp>
        <p:nvSpPr>
          <p:cNvPr id="30723" name="Rectangle 4"/>
          <p:cNvSpPr>
            <a:spLocks noChangeArrowheads="1"/>
          </p:cNvSpPr>
          <p:nvPr/>
        </p:nvSpPr>
        <p:spPr bwMode="auto">
          <a:xfrm>
            <a:off x="130175" y="2370455"/>
            <a:ext cx="1143000" cy="685800"/>
          </a:xfrm>
          <a:prstGeom prst="rect">
            <a:avLst/>
          </a:prstGeom>
          <a:noFill/>
          <a:ln w="9525">
            <a:solidFill>
              <a:schemeClr val="tx1"/>
            </a:solidFill>
            <a:miter lim="800000"/>
            <a:headEnd/>
            <a:tailEnd type="none" w="lg" len="lg"/>
          </a:ln>
          <a:extLst>
            <a:ext uri="{909E8E84-426E-40DD-AFC4-6F175D3DCCD1}">
              <a14:hiddenFill xmlns:a14="http://schemas.microsoft.com/office/drawing/2010/main">
                <a:solidFill>
                  <a:srgbClr val="FFFFFF"/>
                </a:solidFill>
              </a14:hiddenFill>
            </a:ext>
          </a:extLst>
        </p:spPr>
        <p:txBody>
          <a:bodyPr wrap="none" anchor="ctr">
            <a:spAutoFit/>
          </a:bodyPr>
          <a:lstStyle/>
          <a:p>
            <a:endParaRPr lang="en-US"/>
          </a:p>
        </p:txBody>
      </p:sp>
      <p:sp>
        <p:nvSpPr>
          <p:cNvPr id="30724" name="Text Box 5"/>
          <p:cNvSpPr txBox="1">
            <a:spLocks noChangeArrowheads="1"/>
          </p:cNvSpPr>
          <p:nvPr/>
        </p:nvSpPr>
        <p:spPr bwMode="auto">
          <a:xfrm>
            <a:off x="228600" y="2498725"/>
            <a:ext cx="7127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CN" sz="1600" u="sng">
                <a:ea typeface="宋体" pitchFamily="2" charset="-122"/>
              </a:rPr>
              <a:t>Caller</a:t>
            </a:r>
          </a:p>
        </p:txBody>
      </p:sp>
      <p:sp>
        <p:nvSpPr>
          <p:cNvPr id="30725" name="Rectangle 6"/>
          <p:cNvSpPr>
            <a:spLocks noChangeArrowheads="1"/>
          </p:cNvSpPr>
          <p:nvPr/>
        </p:nvSpPr>
        <p:spPr bwMode="auto">
          <a:xfrm>
            <a:off x="2895600" y="2263775"/>
            <a:ext cx="1143000" cy="685800"/>
          </a:xfrm>
          <a:prstGeom prst="rect">
            <a:avLst/>
          </a:prstGeom>
          <a:noFill/>
          <a:ln w="9525">
            <a:solidFill>
              <a:schemeClr val="tx1"/>
            </a:solidFill>
            <a:miter lim="800000"/>
            <a:headEnd/>
            <a:tailEnd type="none" w="lg" len="lg"/>
          </a:ln>
          <a:extLst>
            <a:ext uri="{909E8E84-426E-40DD-AFC4-6F175D3DCCD1}">
              <a14:hiddenFill xmlns:a14="http://schemas.microsoft.com/office/drawing/2010/main">
                <a:solidFill>
                  <a:srgbClr val="FFFFFF"/>
                </a:solidFill>
              </a14:hiddenFill>
            </a:ext>
          </a:extLst>
        </p:spPr>
        <p:txBody>
          <a:bodyPr wrap="none" anchor="ctr">
            <a:spAutoFit/>
          </a:bodyPr>
          <a:lstStyle/>
          <a:p>
            <a:endParaRPr lang="en-US"/>
          </a:p>
        </p:txBody>
      </p:sp>
      <p:sp>
        <p:nvSpPr>
          <p:cNvPr id="30726" name="Text Box 7"/>
          <p:cNvSpPr txBox="1">
            <a:spLocks noChangeArrowheads="1"/>
          </p:cNvSpPr>
          <p:nvPr/>
        </p:nvSpPr>
        <p:spPr bwMode="auto">
          <a:xfrm>
            <a:off x="2987675" y="2498725"/>
            <a:ext cx="7699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CN" sz="1600" u="sng">
                <a:ea typeface="宋体" pitchFamily="2" charset="-122"/>
              </a:rPr>
              <a:t>Phone</a:t>
            </a:r>
          </a:p>
        </p:txBody>
      </p:sp>
      <p:sp>
        <p:nvSpPr>
          <p:cNvPr id="30727" name="Rectangle 8"/>
          <p:cNvSpPr>
            <a:spLocks noChangeArrowheads="1"/>
          </p:cNvSpPr>
          <p:nvPr/>
        </p:nvSpPr>
        <p:spPr bwMode="auto">
          <a:xfrm>
            <a:off x="5723255" y="2324100"/>
            <a:ext cx="1143000" cy="685800"/>
          </a:xfrm>
          <a:prstGeom prst="rect">
            <a:avLst/>
          </a:prstGeom>
          <a:noFill/>
          <a:ln w="9525">
            <a:solidFill>
              <a:schemeClr val="tx1"/>
            </a:solidFill>
            <a:miter lim="800000"/>
            <a:headEnd/>
            <a:tailEnd type="none" w="lg" len="lg"/>
          </a:ln>
          <a:extLst>
            <a:ext uri="{909E8E84-426E-40DD-AFC4-6F175D3DCCD1}">
              <a14:hiddenFill xmlns:a14="http://schemas.microsoft.com/office/drawing/2010/main">
                <a:solidFill>
                  <a:srgbClr val="FFFFFF"/>
                </a:solidFill>
              </a14:hiddenFill>
            </a:ext>
          </a:extLst>
        </p:spPr>
        <p:txBody>
          <a:bodyPr wrap="none" anchor="ctr">
            <a:spAutoFit/>
          </a:bodyPr>
          <a:lstStyle/>
          <a:p>
            <a:endParaRPr lang="en-US"/>
          </a:p>
        </p:txBody>
      </p:sp>
      <p:sp>
        <p:nvSpPr>
          <p:cNvPr id="30728" name="Text Box 9"/>
          <p:cNvSpPr txBox="1">
            <a:spLocks noChangeArrowheads="1"/>
          </p:cNvSpPr>
          <p:nvPr/>
        </p:nvSpPr>
        <p:spPr bwMode="auto">
          <a:xfrm>
            <a:off x="5730875" y="2498725"/>
            <a:ext cx="10287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CN" sz="1600" u="sng">
                <a:ea typeface="宋体" pitchFamily="2" charset="-122"/>
              </a:rPr>
              <a:t>Recipient</a:t>
            </a:r>
          </a:p>
        </p:txBody>
      </p:sp>
      <p:sp>
        <p:nvSpPr>
          <p:cNvPr id="30729" name="Line 10"/>
          <p:cNvSpPr>
            <a:spLocks noChangeShapeType="1"/>
          </p:cNvSpPr>
          <p:nvPr/>
        </p:nvSpPr>
        <p:spPr bwMode="auto">
          <a:xfrm>
            <a:off x="701675" y="3048000"/>
            <a:ext cx="0" cy="3581400"/>
          </a:xfrm>
          <a:prstGeom prst="line">
            <a:avLst/>
          </a:prstGeom>
          <a:noFill/>
          <a:ln w="9525">
            <a:solidFill>
              <a:schemeClr val="tx1"/>
            </a:solidFill>
            <a:prstDash val="dash"/>
            <a:round/>
            <a:headEnd/>
            <a:tailEnd type="none" w="lg" len="lg"/>
          </a:ln>
          <a:extLst>
            <a:ext uri="{909E8E84-426E-40DD-AFC4-6F175D3DCCD1}">
              <a14:hiddenFill xmlns:a14="http://schemas.microsoft.com/office/drawing/2010/main">
                <a:noFill/>
              </a14:hiddenFill>
            </a:ext>
          </a:extLst>
        </p:spPr>
        <p:txBody>
          <a:bodyPr wrap="none">
            <a:spAutoFit/>
          </a:bodyPr>
          <a:lstStyle/>
          <a:p>
            <a:endParaRPr lang="en-US"/>
          </a:p>
        </p:txBody>
      </p:sp>
      <p:sp>
        <p:nvSpPr>
          <p:cNvPr id="30730" name="Line 11"/>
          <p:cNvSpPr>
            <a:spLocks noChangeShapeType="1"/>
          </p:cNvSpPr>
          <p:nvPr/>
        </p:nvSpPr>
        <p:spPr bwMode="auto">
          <a:xfrm>
            <a:off x="3521075" y="3048000"/>
            <a:ext cx="0" cy="3581400"/>
          </a:xfrm>
          <a:prstGeom prst="line">
            <a:avLst/>
          </a:prstGeom>
          <a:noFill/>
          <a:ln w="9525">
            <a:solidFill>
              <a:schemeClr val="tx1"/>
            </a:solidFill>
            <a:prstDash val="dash"/>
            <a:round/>
            <a:headEnd/>
            <a:tailEnd type="none" w="lg" len="lg"/>
          </a:ln>
          <a:extLst>
            <a:ext uri="{909E8E84-426E-40DD-AFC4-6F175D3DCCD1}">
              <a14:hiddenFill xmlns:a14="http://schemas.microsoft.com/office/drawing/2010/main">
                <a:noFill/>
              </a14:hiddenFill>
            </a:ext>
          </a:extLst>
        </p:spPr>
        <p:txBody>
          <a:bodyPr wrap="none">
            <a:spAutoFit/>
          </a:bodyPr>
          <a:lstStyle/>
          <a:p>
            <a:endParaRPr lang="en-US"/>
          </a:p>
        </p:txBody>
      </p:sp>
      <p:sp>
        <p:nvSpPr>
          <p:cNvPr id="30731" name="Line 12"/>
          <p:cNvSpPr>
            <a:spLocks noChangeShapeType="1"/>
          </p:cNvSpPr>
          <p:nvPr/>
        </p:nvSpPr>
        <p:spPr bwMode="auto">
          <a:xfrm>
            <a:off x="6340475" y="3048000"/>
            <a:ext cx="0" cy="3581400"/>
          </a:xfrm>
          <a:prstGeom prst="line">
            <a:avLst/>
          </a:prstGeom>
          <a:noFill/>
          <a:ln w="9525">
            <a:solidFill>
              <a:schemeClr val="tx1"/>
            </a:solidFill>
            <a:prstDash val="dash"/>
            <a:round/>
            <a:headEnd/>
            <a:tailEnd type="none" w="lg" len="lg"/>
          </a:ln>
          <a:extLst>
            <a:ext uri="{909E8E84-426E-40DD-AFC4-6F175D3DCCD1}">
              <a14:hiddenFill xmlns:a14="http://schemas.microsoft.com/office/drawing/2010/main">
                <a:noFill/>
              </a14:hiddenFill>
            </a:ext>
          </a:extLst>
        </p:spPr>
        <p:txBody>
          <a:bodyPr wrap="none">
            <a:spAutoFit/>
          </a:bodyPr>
          <a:lstStyle/>
          <a:p>
            <a:endParaRPr lang="en-US"/>
          </a:p>
        </p:txBody>
      </p:sp>
      <p:sp>
        <p:nvSpPr>
          <p:cNvPr id="62477" name="Line 13"/>
          <p:cNvSpPr>
            <a:spLocks noChangeShapeType="1"/>
          </p:cNvSpPr>
          <p:nvPr/>
        </p:nvSpPr>
        <p:spPr bwMode="auto">
          <a:xfrm>
            <a:off x="701675" y="3429000"/>
            <a:ext cx="2819400" cy="0"/>
          </a:xfrm>
          <a:prstGeom prst="line">
            <a:avLst/>
          </a:prstGeom>
          <a:noFill/>
          <a:ln w="12700">
            <a:solidFill>
              <a:schemeClr val="tx1"/>
            </a:solidFill>
            <a:round/>
            <a:headEnd/>
            <a:tailEnd type="arrow" w="lg" len="lg"/>
          </a:ln>
          <a:extLst>
            <a:ext uri="{909E8E84-426E-40DD-AFC4-6F175D3DCCD1}">
              <a14:hiddenFill xmlns:a14="http://schemas.microsoft.com/office/drawing/2010/main">
                <a:noFill/>
              </a14:hiddenFill>
            </a:ext>
          </a:extLst>
        </p:spPr>
        <p:txBody>
          <a:bodyPr wrap="none">
            <a:spAutoFit/>
          </a:bodyPr>
          <a:lstStyle/>
          <a:p>
            <a:endParaRPr lang="en-US"/>
          </a:p>
        </p:txBody>
      </p:sp>
      <p:sp>
        <p:nvSpPr>
          <p:cNvPr id="62478" name="Line 14"/>
          <p:cNvSpPr>
            <a:spLocks noChangeShapeType="1"/>
          </p:cNvSpPr>
          <p:nvPr/>
        </p:nvSpPr>
        <p:spPr bwMode="auto">
          <a:xfrm>
            <a:off x="701675" y="4343400"/>
            <a:ext cx="2819400" cy="0"/>
          </a:xfrm>
          <a:prstGeom prst="line">
            <a:avLst/>
          </a:prstGeom>
          <a:noFill/>
          <a:ln w="12700">
            <a:solidFill>
              <a:schemeClr val="tx1"/>
            </a:solidFill>
            <a:round/>
            <a:headEnd/>
            <a:tailEnd type="arrow" w="lg" len="lg"/>
          </a:ln>
          <a:extLst>
            <a:ext uri="{909E8E84-426E-40DD-AFC4-6F175D3DCCD1}">
              <a14:hiddenFill xmlns:a14="http://schemas.microsoft.com/office/drawing/2010/main">
                <a:noFill/>
              </a14:hiddenFill>
            </a:ext>
          </a:extLst>
        </p:spPr>
        <p:txBody>
          <a:bodyPr wrap="none">
            <a:spAutoFit/>
          </a:bodyPr>
          <a:lstStyle/>
          <a:p>
            <a:endParaRPr lang="en-US"/>
          </a:p>
        </p:txBody>
      </p:sp>
      <p:sp>
        <p:nvSpPr>
          <p:cNvPr id="62479" name="Line 15"/>
          <p:cNvSpPr>
            <a:spLocks noChangeShapeType="1"/>
          </p:cNvSpPr>
          <p:nvPr/>
        </p:nvSpPr>
        <p:spPr bwMode="auto">
          <a:xfrm flipH="1">
            <a:off x="701675" y="3886200"/>
            <a:ext cx="2819400" cy="0"/>
          </a:xfrm>
          <a:prstGeom prst="line">
            <a:avLst/>
          </a:prstGeom>
          <a:noFill/>
          <a:ln w="12700">
            <a:solidFill>
              <a:schemeClr val="tx1"/>
            </a:solidFill>
            <a:round/>
            <a:headEnd/>
            <a:tailEnd type="arrow" w="lg" len="lg"/>
          </a:ln>
          <a:extLst>
            <a:ext uri="{909E8E84-426E-40DD-AFC4-6F175D3DCCD1}">
              <a14:hiddenFill xmlns:a14="http://schemas.microsoft.com/office/drawing/2010/main">
                <a:noFill/>
              </a14:hiddenFill>
            </a:ext>
          </a:extLst>
        </p:spPr>
        <p:txBody>
          <a:bodyPr>
            <a:spAutoFit/>
          </a:bodyPr>
          <a:lstStyle/>
          <a:p>
            <a:endParaRPr lang="en-US"/>
          </a:p>
        </p:txBody>
      </p:sp>
      <p:sp>
        <p:nvSpPr>
          <p:cNvPr id="62480" name="Line 16"/>
          <p:cNvSpPr>
            <a:spLocks noChangeShapeType="1"/>
          </p:cNvSpPr>
          <p:nvPr/>
        </p:nvSpPr>
        <p:spPr bwMode="auto">
          <a:xfrm flipH="1">
            <a:off x="701675" y="4953000"/>
            <a:ext cx="2819400" cy="0"/>
          </a:xfrm>
          <a:prstGeom prst="line">
            <a:avLst/>
          </a:prstGeom>
          <a:noFill/>
          <a:ln w="12700">
            <a:solidFill>
              <a:schemeClr val="tx1"/>
            </a:solidFill>
            <a:round/>
            <a:headEnd/>
            <a:tailEnd type="arrow" w="lg" len="lg"/>
          </a:ln>
          <a:extLst>
            <a:ext uri="{909E8E84-426E-40DD-AFC4-6F175D3DCCD1}">
              <a14:hiddenFill xmlns:a14="http://schemas.microsoft.com/office/drawing/2010/main">
                <a:noFill/>
              </a14:hiddenFill>
            </a:ext>
          </a:extLst>
        </p:spPr>
        <p:txBody>
          <a:bodyPr>
            <a:spAutoFit/>
          </a:bodyPr>
          <a:lstStyle/>
          <a:p>
            <a:endParaRPr lang="en-US"/>
          </a:p>
        </p:txBody>
      </p:sp>
      <p:sp>
        <p:nvSpPr>
          <p:cNvPr id="62481" name="Line 17"/>
          <p:cNvSpPr>
            <a:spLocks noChangeShapeType="1"/>
          </p:cNvSpPr>
          <p:nvPr/>
        </p:nvSpPr>
        <p:spPr bwMode="auto">
          <a:xfrm>
            <a:off x="3521075" y="4953000"/>
            <a:ext cx="2819400" cy="0"/>
          </a:xfrm>
          <a:prstGeom prst="line">
            <a:avLst/>
          </a:prstGeom>
          <a:noFill/>
          <a:ln w="12700">
            <a:solidFill>
              <a:schemeClr val="tx1"/>
            </a:solidFill>
            <a:round/>
            <a:headEnd/>
            <a:tailEnd type="arrow" w="lg" len="lg"/>
          </a:ln>
          <a:extLst>
            <a:ext uri="{909E8E84-426E-40DD-AFC4-6F175D3DCCD1}">
              <a14:hiddenFill xmlns:a14="http://schemas.microsoft.com/office/drawing/2010/main">
                <a:noFill/>
              </a14:hiddenFill>
            </a:ext>
          </a:extLst>
        </p:spPr>
        <p:txBody>
          <a:bodyPr wrap="none">
            <a:spAutoFit/>
          </a:bodyPr>
          <a:lstStyle/>
          <a:p>
            <a:endParaRPr lang="en-US"/>
          </a:p>
        </p:txBody>
      </p:sp>
      <p:sp>
        <p:nvSpPr>
          <p:cNvPr id="62482" name="Line 18"/>
          <p:cNvSpPr>
            <a:spLocks noChangeShapeType="1"/>
          </p:cNvSpPr>
          <p:nvPr/>
        </p:nvSpPr>
        <p:spPr bwMode="auto">
          <a:xfrm flipH="1">
            <a:off x="3521075" y="5562600"/>
            <a:ext cx="2819400" cy="0"/>
          </a:xfrm>
          <a:prstGeom prst="line">
            <a:avLst/>
          </a:prstGeom>
          <a:noFill/>
          <a:ln w="12700">
            <a:solidFill>
              <a:schemeClr val="tx1"/>
            </a:solidFill>
            <a:round/>
            <a:headEnd/>
            <a:tailEnd type="arrow" w="lg" len="lg"/>
          </a:ln>
          <a:extLst>
            <a:ext uri="{909E8E84-426E-40DD-AFC4-6F175D3DCCD1}">
              <a14:hiddenFill xmlns:a14="http://schemas.microsoft.com/office/drawing/2010/main">
                <a:noFill/>
              </a14:hiddenFill>
            </a:ext>
          </a:extLst>
        </p:spPr>
        <p:txBody>
          <a:bodyPr>
            <a:spAutoFit/>
          </a:bodyPr>
          <a:lstStyle/>
          <a:p>
            <a:endParaRPr lang="en-US"/>
          </a:p>
        </p:txBody>
      </p:sp>
      <p:sp>
        <p:nvSpPr>
          <p:cNvPr id="62483" name="Line 19"/>
          <p:cNvSpPr>
            <a:spLocks noChangeShapeType="1"/>
          </p:cNvSpPr>
          <p:nvPr/>
        </p:nvSpPr>
        <p:spPr bwMode="auto">
          <a:xfrm flipH="1">
            <a:off x="701675" y="6096000"/>
            <a:ext cx="5638800" cy="0"/>
          </a:xfrm>
          <a:prstGeom prst="line">
            <a:avLst/>
          </a:prstGeom>
          <a:noFill/>
          <a:ln w="12700">
            <a:solidFill>
              <a:schemeClr val="tx1"/>
            </a:solidFill>
            <a:round/>
            <a:headEnd/>
            <a:tailEnd type="arrow" w="lg" len="lg"/>
          </a:ln>
          <a:extLst>
            <a:ext uri="{909E8E84-426E-40DD-AFC4-6F175D3DCCD1}">
              <a14:hiddenFill xmlns:a14="http://schemas.microsoft.com/office/drawing/2010/main">
                <a:noFill/>
              </a14:hiddenFill>
            </a:ext>
          </a:extLst>
        </p:spPr>
        <p:txBody>
          <a:bodyPr>
            <a:spAutoFit/>
          </a:bodyPr>
          <a:lstStyle/>
          <a:p>
            <a:endParaRPr lang="en-US"/>
          </a:p>
        </p:txBody>
      </p:sp>
      <p:sp>
        <p:nvSpPr>
          <p:cNvPr id="62484" name="Text Box 20"/>
          <p:cNvSpPr txBox="1">
            <a:spLocks noChangeArrowheads="1"/>
          </p:cNvSpPr>
          <p:nvPr/>
        </p:nvSpPr>
        <p:spPr bwMode="auto">
          <a:xfrm>
            <a:off x="1295400" y="3108325"/>
            <a:ext cx="9509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CN" sz="1600">
                <a:ea typeface="宋体" pitchFamily="2" charset="-122"/>
              </a:rPr>
              <a:t>Picks up</a:t>
            </a:r>
          </a:p>
        </p:txBody>
      </p:sp>
      <p:sp>
        <p:nvSpPr>
          <p:cNvPr id="62485" name="Text Box 21"/>
          <p:cNvSpPr txBox="1">
            <a:spLocks noChangeArrowheads="1"/>
          </p:cNvSpPr>
          <p:nvPr/>
        </p:nvSpPr>
        <p:spPr bwMode="auto">
          <a:xfrm>
            <a:off x="1311275" y="3549650"/>
            <a:ext cx="9842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CN" sz="1600" dirty="0">
                <a:ea typeface="宋体" pitchFamily="2" charset="-122"/>
              </a:rPr>
              <a:t>Dial tone</a:t>
            </a:r>
          </a:p>
        </p:txBody>
      </p:sp>
      <p:sp>
        <p:nvSpPr>
          <p:cNvPr id="62486" name="Text Box 22"/>
          <p:cNvSpPr txBox="1">
            <a:spLocks noChangeArrowheads="1"/>
          </p:cNvSpPr>
          <p:nvPr/>
        </p:nvSpPr>
        <p:spPr bwMode="auto">
          <a:xfrm>
            <a:off x="1311275" y="4006850"/>
            <a:ext cx="5318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CN" sz="1600">
                <a:ea typeface="宋体" pitchFamily="2" charset="-122"/>
              </a:rPr>
              <a:t>Dial</a:t>
            </a:r>
          </a:p>
        </p:txBody>
      </p:sp>
      <p:sp>
        <p:nvSpPr>
          <p:cNvPr id="62487" name="Text Box 23"/>
          <p:cNvSpPr txBox="1">
            <a:spLocks noChangeArrowheads="1"/>
          </p:cNvSpPr>
          <p:nvPr/>
        </p:nvSpPr>
        <p:spPr bwMode="auto">
          <a:xfrm>
            <a:off x="1311275" y="4616450"/>
            <a:ext cx="16271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CN" sz="1600">
                <a:ea typeface="宋体" pitchFamily="2" charset="-122"/>
              </a:rPr>
              <a:t>Ring notification</a:t>
            </a:r>
          </a:p>
        </p:txBody>
      </p:sp>
      <p:sp>
        <p:nvSpPr>
          <p:cNvPr id="62488" name="Text Box 24"/>
          <p:cNvSpPr txBox="1">
            <a:spLocks noChangeArrowheads="1"/>
          </p:cNvSpPr>
          <p:nvPr/>
        </p:nvSpPr>
        <p:spPr bwMode="auto">
          <a:xfrm>
            <a:off x="4740275" y="4616450"/>
            <a:ext cx="6000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CN" sz="1600">
                <a:ea typeface="宋体" pitchFamily="2" charset="-122"/>
              </a:rPr>
              <a:t>Ring</a:t>
            </a:r>
          </a:p>
        </p:txBody>
      </p:sp>
      <p:sp>
        <p:nvSpPr>
          <p:cNvPr id="62489" name="Text Box 25"/>
          <p:cNvSpPr txBox="1">
            <a:spLocks noChangeArrowheads="1"/>
          </p:cNvSpPr>
          <p:nvPr/>
        </p:nvSpPr>
        <p:spPr bwMode="auto">
          <a:xfrm>
            <a:off x="4511675" y="5257800"/>
            <a:ext cx="9509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CN" sz="1600">
                <a:ea typeface="宋体" pitchFamily="2" charset="-122"/>
              </a:rPr>
              <a:t>Picks up</a:t>
            </a:r>
          </a:p>
        </p:txBody>
      </p:sp>
      <p:sp>
        <p:nvSpPr>
          <p:cNvPr id="62490" name="Text Box 26"/>
          <p:cNvSpPr txBox="1">
            <a:spLocks noChangeArrowheads="1"/>
          </p:cNvSpPr>
          <p:nvPr/>
        </p:nvSpPr>
        <p:spPr bwMode="auto">
          <a:xfrm>
            <a:off x="3044825" y="5715000"/>
            <a:ext cx="6445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CN" sz="1600">
                <a:ea typeface="宋体" pitchFamily="2" charset="-122"/>
              </a:rPr>
              <a:t>Hello</a:t>
            </a:r>
          </a:p>
        </p:txBody>
      </p:sp>
    </p:spTree>
    <p:extLst>
      <p:ext uri="{BB962C8B-B14F-4D97-AF65-F5344CB8AC3E}">
        <p14:creationId xmlns:p14="http://schemas.microsoft.com/office/powerpoint/2010/main" val="1447392170"/>
      </p:ext>
    </p:extLst>
  </p:cSld>
  <p:clrMapOvr>
    <a:masterClrMapping/>
  </p:clrMapOvr>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2477"/>
                                        </p:tgtEl>
                                        <p:attrNameLst>
                                          <p:attrName>style.visibility</p:attrName>
                                        </p:attrNameLst>
                                      </p:cBhvr>
                                      <p:to>
                                        <p:strVal val="visible"/>
                                      </p:to>
                                    </p:set>
                                    <p:animEffect transition="in" filter="blinds(horizontal)">
                                      <p:cBhvr>
                                        <p:cTn id="7" dur="500"/>
                                        <p:tgtEl>
                                          <p:spTgt spid="62477"/>
                                        </p:tgtEl>
                                      </p:cBhvr>
                                    </p:animEffect>
                                  </p:childTnLst>
                                </p:cTn>
                              </p:par>
                            </p:childTnLst>
                          </p:cTn>
                        </p:par>
                        <p:par>
                          <p:cTn id="8" fill="hold" nodeType="afterGroup">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62484"/>
                                        </p:tgtEl>
                                        <p:attrNameLst>
                                          <p:attrName>style.visibility</p:attrName>
                                        </p:attrNameLst>
                                      </p:cBhvr>
                                      <p:to>
                                        <p:strVal val="visible"/>
                                      </p:to>
                                    </p:set>
                                    <p:animEffect transition="in" filter="blinds(horizontal)">
                                      <p:cBhvr>
                                        <p:cTn id="11" dur="500"/>
                                        <p:tgtEl>
                                          <p:spTgt spid="6248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62479"/>
                                        </p:tgtEl>
                                        <p:attrNameLst>
                                          <p:attrName>style.visibility</p:attrName>
                                        </p:attrNameLst>
                                      </p:cBhvr>
                                      <p:to>
                                        <p:strVal val="visible"/>
                                      </p:to>
                                    </p:set>
                                    <p:animEffect transition="in" filter="blinds(horizontal)">
                                      <p:cBhvr>
                                        <p:cTn id="16" dur="500"/>
                                        <p:tgtEl>
                                          <p:spTgt spid="62479"/>
                                        </p:tgtEl>
                                      </p:cBhvr>
                                    </p:animEffect>
                                  </p:childTnLst>
                                </p:cTn>
                              </p:par>
                            </p:childTnLst>
                          </p:cTn>
                        </p:par>
                        <p:par>
                          <p:cTn id="17" fill="hold" nodeType="afterGroup">
                            <p:stCondLst>
                              <p:cond delay="500"/>
                            </p:stCondLst>
                            <p:childTnLst>
                              <p:par>
                                <p:cTn id="18" presetID="3" presetClass="entr" presetSubtype="10" fill="hold" grpId="0" nodeType="afterEffect">
                                  <p:stCondLst>
                                    <p:cond delay="0"/>
                                  </p:stCondLst>
                                  <p:childTnLst>
                                    <p:set>
                                      <p:cBhvr>
                                        <p:cTn id="19" dur="1" fill="hold">
                                          <p:stCondLst>
                                            <p:cond delay="0"/>
                                          </p:stCondLst>
                                        </p:cTn>
                                        <p:tgtEl>
                                          <p:spTgt spid="62485"/>
                                        </p:tgtEl>
                                        <p:attrNameLst>
                                          <p:attrName>style.visibility</p:attrName>
                                        </p:attrNameLst>
                                      </p:cBhvr>
                                      <p:to>
                                        <p:strVal val="visible"/>
                                      </p:to>
                                    </p:set>
                                    <p:animEffect transition="in" filter="blinds(horizontal)">
                                      <p:cBhvr>
                                        <p:cTn id="20" dur="500"/>
                                        <p:tgtEl>
                                          <p:spTgt spid="62485"/>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62478"/>
                                        </p:tgtEl>
                                        <p:attrNameLst>
                                          <p:attrName>style.visibility</p:attrName>
                                        </p:attrNameLst>
                                      </p:cBhvr>
                                      <p:to>
                                        <p:strVal val="visible"/>
                                      </p:to>
                                    </p:set>
                                    <p:animEffect transition="in" filter="blinds(horizontal)">
                                      <p:cBhvr>
                                        <p:cTn id="25" dur="500"/>
                                        <p:tgtEl>
                                          <p:spTgt spid="62478"/>
                                        </p:tgtEl>
                                      </p:cBhvr>
                                    </p:animEffect>
                                  </p:childTnLst>
                                </p:cTn>
                              </p:par>
                            </p:childTnLst>
                          </p:cTn>
                        </p:par>
                        <p:par>
                          <p:cTn id="26" fill="hold" nodeType="afterGroup">
                            <p:stCondLst>
                              <p:cond delay="500"/>
                            </p:stCondLst>
                            <p:childTnLst>
                              <p:par>
                                <p:cTn id="27" presetID="3" presetClass="entr" presetSubtype="10" fill="hold" grpId="0" nodeType="afterEffect">
                                  <p:stCondLst>
                                    <p:cond delay="0"/>
                                  </p:stCondLst>
                                  <p:childTnLst>
                                    <p:set>
                                      <p:cBhvr>
                                        <p:cTn id="28" dur="1" fill="hold">
                                          <p:stCondLst>
                                            <p:cond delay="0"/>
                                          </p:stCondLst>
                                        </p:cTn>
                                        <p:tgtEl>
                                          <p:spTgt spid="62486"/>
                                        </p:tgtEl>
                                        <p:attrNameLst>
                                          <p:attrName>style.visibility</p:attrName>
                                        </p:attrNameLst>
                                      </p:cBhvr>
                                      <p:to>
                                        <p:strVal val="visible"/>
                                      </p:to>
                                    </p:set>
                                    <p:animEffect transition="in" filter="blinds(horizontal)">
                                      <p:cBhvr>
                                        <p:cTn id="29" dur="500"/>
                                        <p:tgtEl>
                                          <p:spTgt spid="62486"/>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grpId="0" nodeType="clickEffect">
                                  <p:stCondLst>
                                    <p:cond delay="0"/>
                                  </p:stCondLst>
                                  <p:childTnLst>
                                    <p:set>
                                      <p:cBhvr>
                                        <p:cTn id="33" dur="1" fill="hold">
                                          <p:stCondLst>
                                            <p:cond delay="499"/>
                                          </p:stCondLst>
                                        </p:cTn>
                                        <p:tgtEl>
                                          <p:spTgt spid="62481"/>
                                        </p:tgtEl>
                                        <p:attrNameLst>
                                          <p:attrName>style.visibility</p:attrName>
                                        </p:attrNameLst>
                                      </p:cBhvr>
                                      <p:to>
                                        <p:strVal val="visible"/>
                                      </p:to>
                                    </p:set>
                                  </p:childTnLst>
                                </p:cTn>
                              </p:par>
                            </p:childTnLst>
                          </p:cTn>
                        </p:par>
                        <p:par>
                          <p:cTn id="34" fill="hold" nodeType="afterGroup">
                            <p:stCondLst>
                              <p:cond delay="500"/>
                            </p:stCondLst>
                            <p:childTnLst>
                              <p:par>
                                <p:cTn id="35" presetID="1" presetClass="entr" presetSubtype="0" fill="hold" grpId="0" nodeType="afterEffect">
                                  <p:stCondLst>
                                    <p:cond delay="0"/>
                                  </p:stCondLst>
                                  <p:childTnLst>
                                    <p:set>
                                      <p:cBhvr>
                                        <p:cTn id="36" dur="1" fill="hold">
                                          <p:stCondLst>
                                            <p:cond delay="499"/>
                                          </p:stCondLst>
                                        </p:cTn>
                                        <p:tgtEl>
                                          <p:spTgt spid="62488"/>
                                        </p:tgtEl>
                                        <p:attrNameLst>
                                          <p:attrName>style.visibility</p:attrName>
                                        </p:attrNameLst>
                                      </p:cBhvr>
                                      <p:to>
                                        <p:strVal val="visible"/>
                                      </p:to>
                                    </p:set>
                                  </p:childTnLst>
                                </p:cTn>
                              </p:par>
                            </p:childTnLst>
                          </p:cTn>
                        </p:par>
                        <p:par>
                          <p:cTn id="37" fill="hold" nodeType="afterGroup">
                            <p:stCondLst>
                              <p:cond delay="1000"/>
                            </p:stCondLst>
                            <p:childTnLst>
                              <p:par>
                                <p:cTn id="38" presetID="3" presetClass="entr" presetSubtype="10" fill="hold" grpId="0" nodeType="afterEffect">
                                  <p:stCondLst>
                                    <p:cond delay="0"/>
                                  </p:stCondLst>
                                  <p:childTnLst>
                                    <p:set>
                                      <p:cBhvr>
                                        <p:cTn id="39" dur="1" fill="hold">
                                          <p:stCondLst>
                                            <p:cond delay="0"/>
                                          </p:stCondLst>
                                        </p:cTn>
                                        <p:tgtEl>
                                          <p:spTgt spid="62480"/>
                                        </p:tgtEl>
                                        <p:attrNameLst>
                                          <p:attrName>style.visibility</p:attrName>
                                        </p:attrNameLst>
                                      </p:cBhvr>
                                      <p:to>
                                        <p:strVal val="visible"/>
                                      </p:to>
                                    </p:set>
                                    <p:animEffect transition="in" filter="blinds(horizontal)">
                                      <p:cBhvr>
                                        <p:cTn id="40" dur="500"/>
                                        <p:tgtEl>
                                          <p:spTgt spid="62480"/>
                                        </p:tgtEl>
                                      </p:cBhvr>
                                    </p:animEffect>
                                  </p:childTnLst>
                                </p:cTn>
                              </p:par>
                            </p:childTnLst>
                          </p:cTn>
                        </p:par>
                        <p:par>
                          <p:cTn id="41" fill="hold" nodeType="afterGroup">
                            <p:stCondLst>
                              <p:cond delay="1500"/>
                            </p:stCondLst>
                            <p:childTnLst>
                              <p:par>
                                <p:cTn id="42" presetID="1" presetClass="entr" presetSubtype="0" fill="hold" grpId="0" nodeType="afterEffect">
                                  <p:stCondLst>
                                    <p:cond delay="0"/>
                                  </p:stCondLst>
                                  <p:childTnLst>
                                    <p:set>
                                      <p:cBhvr>
                                        <p:cTn id="43" dur="1" fill="hold">
                                          <p:stCondLst>
                                            <p:cond delay="499"/>
                                          </p:stCondLst>
                                        </p:cTn>
                                        <p:tgtEl>
                                          <p:spTgt spid="62487"/>
                                        </p:tgtEl>
                                        <p:attrNameLst>
                                          <p:attrName>style.visibility</p:attrName>
                                        </p:attrNameLst>
                                      </p:cBhvr>
                                      <p:to>
                                        <p:strVal val="visible"/>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62482"/>
                                        </p:tgtEl>
                                        <p:attrNameLst>
                                          <p:attrName>style.visibility</p:attrName>
                                        </p:attrNameLst>
                                      </p:cBhvr>
                                      <p:to>
                                        <p:strVal val="visible"/>
                                      </p:to>
                                    </p:set>
                                    <p:animEffect transition="in" filter="blinds(horizontal)">
                                      <p:cBhvr>
                                        <p:cTn id="48" dur="500"/>
                                        <p:tgtEl>
                                          <p:spTgt spid="62482"/>
                                        </p:tgtEl>
                                      </p:cBhvr>
                                    </p:animEffect>
                                  </p:childTnLst>
                                </p:cTn>
                              </p:par>
                            </p:childTnLst>
                          </p:cTn>
                        </p:par>
                        <p:par>
                          <p:cTn id="49" fill="hold" nodeType="afterGroup">
                            <p:stCondLst>
                              <p:cond delay="500"/>
                            </p:stCondLst>
                            <p:childTnLst>
                              <p:par>
                                <p:cTn id="50" presetID="3" presetClass="entr" presetSubtype="10" fill="hold" grpId="0" nodeType="afterEffect">
                                  <p:stCondLst>
                                    <p:cond delay="0"/>
                                  </p:stCondLst>
                                  <p:childTnLst>
                                    <p:set>
                                      <p:cBhvr>
                                        <p:cTn id="51" dur="1" fill="hold">
                                          <p:stCondLst>
                                            <p:cond delay="0"/>
                                          </p:stCondLst>
                                        </p:cTn>
                                        <p:tgtEl>
                                          <p:spTgt spid="62489"/>
                                        </p:tgtEl>
                                        <p:attrNameLst>
                                          <p:attrName>style.visibility</p:attrName>
                                        </p:attrNameLst>
                                      </p:cBhvr>
                                      <p:to>
                                        <p:strVal val="visible"/>
                                      </p:to>
                                    </p:set>
                                    <p:animEffect transition="in" filter="blinds(horizontal)">
                                      <p:cBhvr>
                                        <p:cTn id="52" dur="500"/>
                                        <p:tgtEl>
                                          <p:spTgt spid="62489"/>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62483"/>
                                        </p:tgtEl>
                                        <p:attrNameLst>
                                          <p:attrName>style.visibility</p:attrName>
                                        </p:attrNameLst>
                                      </p:cBhvr>
                                      <p:to>
                                        <p:strVal val="visible"/>
                                      </p:to>
                                    </p:set>
                                    <p:animEffect transition="in" filter="blinds(horizontal)">
                                      <p:cBhvr>
                                        <p:cTn id="57" dur="500"/>
                                        <p:tgtEl>
                                          <p:spTgt spid="62483"/>
                                        </p:tgtEl>
                                      </p:cBhvr>
                                    </p:animEffect>
                                  </p:childTnLst>
                                </p:cTn>
                              </p:par>
                            </p:childTnLst>
                          </p:cTn>
                        </p:par>
                        <p:par>
                          <p:cTn id="58" fill="hold" nodeType="afterGroup">
                            <p:stCondLst>
                              <p:cond delay="500"/>
                            </p:stCondLst>
                            <p:childTnLst>
                              <p:par>
                                <p:cTn id="59" presetID="3" presetClass="entr" presetSubtype="10" fill="hold" grpId="0" nodeType="afterEffect">
                                  <p:stCondLst>
                                    <p:cond delay="0"/>
                                  </p:stCondLst>
                                  <p:childTnLst>
                                    <p:set>
                                      <p:cBhvr>
                                        <p:cTn id="60" dur="1" fill="hold">
                                          <p:stCondLst>
                                            <p:cond delay="0"/>
                                          </p:stCondLst>
                                        </p:cTn>
                                        <p:tgtEl>
                                          <p:spTgt spid="62490"/>
                                        </p:tgtEl>
                                        <p:attrNameLst>
                                          <p:attrName>style.visibility</p:attrName>
                                        </p:attrNameLst>
                                      </p:cBhvr>
                                      <p:to>
                                        <p:strVal val="visible"/>
                                      </p:to>
                                    </p:set>
                                    <p:animEffect transition="in" filter="blinds(horizontal)">
                                      <p:cBhvr>
                                        <p:cTn id="61" dur="500"/>
                                        <p:tgtEl>
                                          <p:spTgt spid="624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77" grpId="0" animBg="1"/>
      <p:bldP spid="62478" grpId="0" animBg="1"/>
      <p:bldP spid="62479" grpId="0" animBg="1"/>
      <p:bldP spid="62480" grpId="0" animBg="1"/>
      <p:bldP spid="62481" grpId="0" animBg="1"/>
      <p:bldP spid="62482" grpId="0" animBg="1"/>
      <p:bldP spid="62483" grpId="0" animBg="1"/>
      <p:bldP spid="62484" grpId="0" autoUpdateAnimBg="0"/>
      <p:bldP spid="62485" grpId="0" autoUpdateAnimBg="0"/>
      <p:bldP spid="62486" grpId="0" autoUpdateAnimBg="0"/>
      <p:bldP spid="62487" grpId="0" autoUpdateAnimBg="0"/>
      <p:bldP spid="62488" grpId="0" autoUpdateAnimBg="0"/>
      <p:bldP spid="62489" grpId="0" autoUpdateAnimBg="0"/>
      <p:bldP spid="62490"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34" name="Rectangle 26"/>
          <p:cNvSpPr>
            <a:spLocks noGrp="1" noChangeArrowheads="1"/>
          </p:cNvSpPr>
          <p:nvPr>
            <p:ph idx="1"/>
          </p:nvPr>
        </p:nvSpPr>
        <p:spPr>
          <a:xfrm>
            <a:off x="228600" y="1828800"/>
            <a:ext cx="4713288" cy="4343400"/>
          </a:xfrm>
          <a:noFill/>
        </p:spPr>
        <p:txBody>
          <a:bodyPr/>
          <a:lstStyle/>
          <a:p>
            <a:pPr marL="290513" indent="-290513" eaLnBrk="1" hangingPunct="1"/>
            <a:r>
              <a:rPr lang="en-US" altLang="zh-CN" sz="2000" dirty="0">
                <a:solidFill>
                  <a:srgbClr val="C00000"/>
                </a:solidFill>
                <a:ea typeface="宋体" pitchFamily="2" charset="-122"/>
              </a:rPr>
              <a:t>Creation</a:t>
            </a:r>
          </a:p>
          <a:p>
            <a:pPr marL="741363" lvl="1" indent="-284163" eaLnBrk="1" hangingPunct="1"/>
            <a:r>
              <a:rPr lang="en-US" altLang="zh-CN" sz="2000" dirty="0">
                <a:solidFill>
                  <a:srgbClr val="C00000"/>
                </a:solidFill>
                <a:ea typeface="宋体" pitchFamily="2" charset="-122"/>
              </a:rPr>
              <a:t>Create message</a:t>
            </a:r>
          </a:p>
          <a:p>
            <a:pPr marL="741363" lvl="1" indent="-284163" eaLnBrk="1" hangingPunct="1"/>
            <a:r>
              <a:rPr lang="en-US" altLang="zh-CN" sz="2000" dirty="0">
                <a:solidFill>
                  <a:srgbClr val="C00000"/>
                </a:solidFill>
                <a:ea typeface="宋体" pitchFamily="2" charset="-122"/>
              </a:rPr>
              <a:t>Object life starts at that point</a:t>
            </a:r>
          </a:p>
          <a:p>
            <a:pPr marL="290513" indent="-290513" eaLnBrk="1" hangingPunct="1"/>
            <a:r>
              <a:rPr lang="en-US" altLang="zh-CN" sz="2000" dirty="0">
                <a:solidFill>
                  <a:srgbClr val="C00000"/>
                </a:solidFill>
                <a:ea typeface="宋体" pitchFamily="2" charset="-122"/>
              </a:rPr>
              <a:t>Activation</a:t>
            </a:r>
          </a:p>
          <a:p>
            <a:pPr marL="741363" lvl="1" indent="-284163" eaLnBrk="1" hangingPunct="1"/>
            <a:r>
              <a:rPr lang="en-US" altLang="zh-CN" sz="2000" dirty="0">
                <a:solidFill>
                  <a:srgbClr val="C00000"/>
                </a:solidFill>
                <a:ea typeface="宋体" pitchFamily="2" charset="-122"/>
              </a:rPr>
              <a:t>Symbolized by rectangular stripes</a:t>
            </a:r>
          </a:p>
          <a:p>
            <a:pPr marL="741363" lvl="1" indent="-284163" eaLnBrk="1" hangingPunct="1"/>
            <a:r>
              <a:rPr lang="en-US" altLang="zh-CN" sz="2000" dirty="0">
                <a:solidFill>
                  <a:srgbClr val="C00000"/>
                </a:solidFill>
                <a:ea typeface="宋体" pitchFamily="2" charset="-122"/>
              </a:rPr>
              <a:t>Place on the lifeline where object is activated.</a:t>
            </a:r>
          </a:p>
          <a:p>
            <a:pPr marL="741363" lvl="1" indent="-284163" eaLnBrk="1" hangingPunct="1"/>
            <a:r>
              <a:rPr lang="en-US" altLang="zh-CN" sz="2000" dirty="0">
                <a:solidFill>
                  <a:srgbClr val="C00000"/>
                </a:solidFill>
                <a:ea typeface="宋体" pitchFamily="2" charset="-122"/>
              </a:rPr>
              <a:t>Rectangle also denotes when object is deactivated.</a:t>
            </a:r>
          </a:p>
          <a:p>
            <a:pPr marL="290513" indent="-290513" eaLnBrk="1" hangingPunct="1"/>
            <a:r>
              <a:rPr lang="en-US" altLang="zh-CN" sz="2000" dirty="0">
                <a:solidFill>
                  <a:srgbClr val="C00000"/>
                </a:solidFill>
                <a:ea typeface="宋体" pitchFamily="2" charset="-122"/>
              </a:rPr>
              <a:t>Deletion</a:t>
            </a:r>
          </a:p>
          <a:p>
            <a:pPr marL="741363" lvl="1" indent="-284163" eaLnBrk="1" hangingPunct="1"/>
            <a:r>
              <a:rPr lang="en-US" altLang="zh-CN" sz="2000" dirty="0">
                <a:solidFill>
                  <a:srgbClr val="C00000"/>
                </a:solidFill>
                <a:ea typeface="宋体" pitchFamily="2" charset="-122"/>
              </a:rPr>
              <a:t>Placing an ‘X’ on lifeline</a:t>
            </a:r>
          </a:p>
          <a:p>
            <a:pPr marL="741363" lvl="1" indent="-284163" eaLnBrk="1" hangingPunct="1"/>
            <a:r>
              <a:rPr lang="en-US" altLang="zh-CN" sz="2000" dirty="0">
                <a:solidFill>
                  <a:srgbClr val="C00000"/>
                </a:solidFill>
                <a:ea typeface="宋体" pitchFamily="2" charset="-122"/>
              </a:rPr>
              <a:t>Object’s life ends at that point</a:t>
            </a:r>
          </a:p>
        </p:txBody>
      </p:sp>
      <p:sp>
        <p:nvSpPr>
          <p:cNvPr id="2" name="Footer Placeholder 1"/>
          <p:cNvSpPr>
            <a:spLocks noGrp="1"/>
          </p:cNvSpPr>
          <p:nvPr>
            <p:ph type="ftr" sz="quarter" idx="11"/>
          </p:nvPr>
        </p:nvSpPr>
        <p:spPr/>
        <p:txBody>
          <a:bodyPr/>
          <a:lstStyle/>
          <a:p>
            <a:r>
              <a:rPr lang="en-US"/>
              <a:t>City University,KPK</a:t>
            </a:r>
          </a:p>
        </p:txBody>
      </p:sp>
      <p:sp>
        <p:nvSpPr>
          <p:cNvPr id="3" name="Slide Number Placeholder 2"/>
          <p:cNvSpPr>
            <a:spLocks noGrp="1"/>
          </p:cNvSpPr>
          <p:nvPr>
            <p:ph type="sldNum" sz="quarter" idx="12"/>
          </p:nvPr>
        </p:nvSpPr>
        <p:spPr/>
        <p:txBody>
          <a:bodyPr/>
          <a:lstStyle/>
          <a:p>
            <a:fld id="{3029D12D-2F15-40E2-96DF-3DACB76CD240}" type="slidenum">
              <a:rPr lang="en-US" smtClean="0"/>
              <a:t>28</a:t>
            </a:fld>
            <a:endParaRPr lang="en-US"/>
          </a:p>
        </p:txBody>
      </p:sp>
      <p:sp>
        <p:nvSpPr>
          <p:cNvPr id="31746" name="Rectangle 2"/>
          <p:cNvSpPr>
            <a:spLocks noGrp="1" noChangeArrowheads="1"/>
          </p:cNvSpPr>
          <p:nvPr>
            <p:ph type="title"/>
          </p:nvPr>
        </p:nvSpPr>
        <p:spPr/>
        <p:txBody>
          <a:bodyPr/>
          <a:lstStyle/>
          <a:p>
            <a:pPr eaLnBrk="1" hangingPunct="1"/>
            <a:r>
              <a:rPr lang="en-US" altLang="zh-CN" sz="2800">
                <a:ea typeface="宋体" pitchFamily="2" charset="-122"/>
              </a:rPr>
              <a:t>Sequence Diagrams </a:t>
            </a:r>
            <a:r>
              <a:rPr lang="en-US" altLang="zh-CN" sz="2800">
                <a:latin typeface="Tahoma" pitchFamily="34" charset="0"/>
                <a:ea typeface="宋体" pitchFamily="2" charset="-122"/>
              </a:rPr>
              <a:t>–</a:t>
            </a:r>
            <a:r>
              <a:rPr lang="en-US" altLang="zh-CN" sz="2800">
                <a:ea typeface="宋体" pitchFamily="2" charset="-122"/>
              </a:rPr>
              <a:t> Object Life Spans</a:t>
            </a:r>
          </a:p>
        </p:txBody>
      </p:sp>
      <p:sp>
        <p:nvSpPr>
          <p:cNvPr id="31748" name="Text Box 49"/>
          <p:cNvSpPr txBox="1">
            <a:spLocks noChangeArrowheads="1"/>
          </p:cNvSpPr>
          <p:nvPr/>
        </p:nvSpPr>
        <p:spPr bwMode="auto">
          <a:xfrm>
            <a:off x="3962400" y="4613275"/>
            <a:ext cx="1752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zh-CN" altLang="en-US" sz="2400">
              <a:latin typeface="Times New Roman" pitchFamily="18" charset="0"/>
              <a:ea typeface="宋体" pitchFamily="2" charset="-122"/>
            </a:endParaRPr>
          </a:p>
          <a:p>
            <a:pPr eaLnBrk="1" hangingPunct="1"/>
            <a:r>
              <a:rPr lang="zh-CN" altLang="en-US" sz="2000">
                <a:latin typeface="Times New Roman" pitchFamily="18" charset="0"/>
                <a:ea typeface="宋体" pitchFamily="2" charset="-122"/>
              </a:rPr>
              <a:t>   </a:t>
            </a:r>
            <a:r>
              <a:rPr lang="en-US" altLang="zh-CN" sz="1600">
                <a:latin typeface="Times New Roman" pitchFamily="18" charset="0"/>
                <a:ea typeface="宋体" pitchFamily="2" charset="-122"/>
              </a:rPr>
              <a:t>Activation bar</a:t>
            </a:r>
          </a:p>
        </p:txBody>
      </p:sp>
      <p:grpSp>
        <p:nvGrpSpPr>
          <p:cNvPr id="31749" name="Group 50"/>
          <p:cNvGrpSpPr>
            <a:grpSpLocks/>
          </p:cNvGrpSpPr>
          <p:nvPr/>
        </p:nvGrpSpPr>
        <p:grpSpPr bwMode="auto">
          <a:xfrm>
            <a:off x="5013325" y="1955800"/>
            <a:ext cx="3457575" cy="4157663"/>
            <a:chOff x="3158" y="1232"/>
            <a:chExt cx="2178" cy="2619"/>
          </a:xfrm>
        </p:grpSpPr>
        <p:sp>
          <p:nvSpPr>
            <p:cNvPr id="31750" name="Rectangle 51"/>
            <p:cNvSpPr>
              <a:spLocks noChangeArrowheads="1"/>
            </p:cNvSpPr>
            <p:nvPr/>
          </p:nvSpPr>
          <p:spPr bwMode="auto">
            <a:xfrm>
              <a:off x="3416" y="1232"/>
              <a:ext cx="624" cy="384"/>
            </a:xfrm>
            <a:prstGeom prst="rect">
              <a:avLst/>
            </a:prstGeom>
            <a:noFill/>
            <a:ln w="9525">
              <a:solidFill>
                <a:schemeClr val="tx1"/>
              </a:solidFill>
              <a:miter lim="800000"/>
              <a:headEnd/>
              <a:tailEnd type="none" w="lg" len="lg"/>
            </a:ln>
            <a:extLst>
              <a:ext uri="{909E8E84-426E-40DD-AFC4-6F175D3DCCD1}">
                <a14:hiddenFill xmlns:a14="http://schemas.microsoft.com/office/drawing/2010/main">
                  <a:solidFill>
                    <a:srgbClr val="FFFFFF"/>
                  </a:solidFill>
                </a14:hiddenFill>
              </a:ext>
            </a:extLst>
          </p:spPr>
          <p:txBody>
            <a:bodyPr wrap="none" anchor="ctr">
              <a:spAutoFit/>
            </a:bodyPr>
            <a:lstStyle/>
            <a:p>
              <a:endParaRPr lang="en-US"/>
            </a:p>
          </p:txBody>
        </p:sp>
        <p:sp>
          <p:nvSpPr>
            <p:cNvPr id="31751" name="Rectangle 52"/>
            <p:cNvSpPr>
              <a:spLocks noChangeArrowheads="1"/>
            </p:cNvSpPr>
            <p:nvPr/>
          </p:nvSpPr>
          <p:spPr bwMode="auto">
            <a:xfrm>
              <a:off x="4712" y="1808"/>
              <a:ext cx="624" cy="384"/>
            </a:xfrm>
            <a:prstGeom prst="rect">
              <a:avLst/>
            </a:prstGeom>
            <a:noFill/>
            <a:ln w="9525">
              <a:solidFill>
                <a:schemeClr val="tx1"/>
              </a:solidFill>
              <a:miter lim="800000"/>
              <a:headEnd/>
              <a:tailEnd type="none" w="lg" len="lg"/>
            </a:ln>
            <a:extLst>
              <a:ext uri="{909E8E84-426E-40DD-AFC4-6F175D3DCCD1}">
                <a14:hiddenFill xmlns:a14="http://schemas.microsoft.com/office/drawing/2010/main">
                  <a:solidFill>
                    <a:srgbClr val="FFFFFF"/>
                  </a:solidFill>
                </a14:hiddenFill>
              </a:ext>
            </a:extLst>
          </p:spPr>
          <p:txBody>
            <a:bodyPr wrap="none" anchor="ctr">
              <a:spAutoFit/>
            </a:bodyPr>
            <a:lstStyle/>
            <a:p>
              <a:endParaRPr lang="en-US"/>
            </a:p>
          </p:txBody>
        </p:sp>
        <p:sp>
          <p:nvSpPr>
            <p:cNvPr id="31752" name="Text Box 53"/>
            <p:cNvSpPr txBox="1">
              <a:spLocks noChangeArrowheads="1"/>
            </p:cNvSpPr>
            <p:nvPr/>
          </p:nvSpPr>
          <p:spPr bwMode="auto">
            <a:xfrm>
              <a:off x="3608" y="1308"/>
              <a:ext cx="20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CN" sz="1600" b="1" u="sng">
                  <a:ea typeface="宋体" pitchFamily="2" charset="-122"/>
                </a:rPr>
                <a:t>A</a:t>
              </a:r>
            </a:p>
          </p:txBody>
        </p:sp>
        <p:sp>
          <p:nvSpPr>
            <p:cNvPr id="31753" name="Text Box 54"/>
            <p:cNvSpPr txBox="1">
              <a:spLocks noChangeArrowheads="1"/>
            </p:cNvSpPr>
            <p:nvPr/>
          </p:nvSpPr>
          <p:spPr bwMode="auto">
            <a:xfrm>
              <a:off x="4936" y="1884"/>
              <a:ext cx="20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CN" sz="1600" b="1" u="sng">
                  <a:ea typeface="宋体" pitchFamily="2" charset="-122"/>
                </a:rPr>
                <a:t>B</a:t>
              </a:r>
            </a:p>
          </p:txBody>
        </p:sp>
        <p:sp>
          <p:nvSpPr>
            <p:cNvPr id="31754" name="Line 55"/>
            <p:cNvSpPr>
              <a:spLocks noChangeShapeType="1"/>
            </p:cNvSpPr>
            <p:nvPr/>
          </p:nvSpPr>
          <p:spPr bwMode="auto">
            <a:xfrm>
              <a:off x="3704" y="1616"/>
              <a:ext cx="0" cy="216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1755" name="Line 56"/>
            <p:cNvSpPr>
              <a:spLocks noChangeShapeType="1"/>
            </p:cNvSpPr>
            <p:nvPr/>
          </p:nvSpPr>
          <p:spPr bwMode="auto">
            <a:xfrm>
              <a:off x="5048" y="2192"/>
              <a:ext cx="0" cy="96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1756" name="Line 57"/>
            <p:cNvSpPr>
              <a:spLocks noChangeShapeType="1"/>
            </p:cNvSpPr>
            <p:nvPr/>
          </p:nvSpPr>
          <p:spPr bwMode="auto">
            <a:xfrm>
              <a:off x="3704" y="2000"/>
              <a:ext cx="1008" cy="0"/>
            </a:xfrm>
            <a:prstGeom prst="line">
              <a:avLst/>
            </a:prstGeom>
            <a:noFill/>
            <a:ln w="12700">
              <a:solidFill>
                <a:schemeClr val="tx1"/>
              </a:solidFill>
              <a:round/>
              <a:headEnd/>
              <a:tailEnd type="arrow" w="lg" len="lg"/>
            </a:ln>
            <a:extLst>
              <a:ext uri="{909E8E84-426E-40DD-AFC4-6F175D3DCCD1}">
                <a14:hiddenFill xmlns:a14="http://schemas.microsoft.com/office/drawing/2010/main">
                  <a:noFill/>
                </a14:hiddenFill>
              </a:ext>
            </a:extLst>
          </p:spPr>
          <p:txBody>
            <a:bodyPr/>
            <a:lstStyle/>
            <a:p>
              <a:endParaRPr lang="en-US"/>
            </a:p>
          </p:txBody>
        </p:sp>
        <p:sp>
          <p:nvSpPr>
            <p:cNvPr id="31757" name="Text Box 58"/>
            <p:cNvSpPr txBox="1">
              <a:spLocks noChangeArrowheads="1"/>
            </p:cNvSpPr>
            <p:nvPr/>
          </p:nvSpPr>
          <p:spPr bwMode="auto">
            <a:xfrm>
              <a:off x="3934" y="1810"/>
              <a:ext cx="500"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marL="290513" indent="-2905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90000"/>
                </a:lnSpc>
                <a:spcBef>
                  <a:spcPct val="20000"/>
                </a:spcBef>
                <a:buClr>
                  <a:srgbClr val="CC0000"/>
                </a:buClr>
              </a:pPr>
              <a:r>
                <a:rPr lang="en-US" altLang="zh-CN" sz="1600">
                  <a:ea typeface="宋体" pitchFamily="2" charset="-122"/>
                </a:rPr>
                <a:t>Create</a:t>
              </a:r>
            </a:p>
          </p:txBody>
        </p:sp>
        <p:sp>
          <p:nvSpPr>
            <p:cNvPr id="31758" name="Line 59"/>
            <p:cNvSpPr>
              <a:spLocks noChangeShapeType="1"/>
            </p:cNvSpPr>
            <p:nvPr/>
          </p:nvSpPr>
          <p:spPr bwMode="auto">
            <a:xfrm>
              <a:off x="3752" y="2432"/>
              <a:ext cx="1296" cy="0"/>
            </a:xfrm>
            <a:prstGeom prst="line">
              <a:avLst/>
            </a:prstGeom>
            <a:noFill/>
            <a:ln w="12700">
              <a:solidFill>
                <a:schemeClr val="tx1"/>
              </a:solidFill>
              <a:round/>
              <a:headEnd/>
              <a:tailEnd type="arrow" w="lg" len="lg"/>
            </a:ln>
            <a:extLst>
              <a:ext uri="{909E8E84-426E-40DD-AFC4-6F175D3DCCD1}">
                <a14:hiddenFill xmlns:a14="http://schemas.microsoft.com/office/drawing/2010/main">
                  <a:noFill/>
                </a14:hiddenFill>
              </a:ext>
            </a:extLst>
          </p:spPr>
          <p:txBody>
            <a:bodyPr/>
            <a:lstStyle/>
            <a:p>
              <a:endParaRPr lang="en-US"/>
            </a:p>
          </p:txBody>
        </p:sp>
        <p:sp>
          <p:nvSpPr>
            <p:cNvPr id="31759" name="Rectangle 60"/>
            <p:cNvSpPr>
              <a:spLocks noChangeArrowheads="1"/>
            </p:cNvSpPr>
            <p:nvPr/>
          </p:nvSpPr>
          <p:spPr bwMode="auto">
            <a:xfrm>
              <a:off x="5002" y="2429"/>
              <a:ext cx="98" cy="478"/>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1760" name="Text Box 61"/>
            <p:cNvSpPr txBox="1">
              <a:spLocks noChangeArrowheads="1"/>
            </p:cNvSpPr>
            <p:nvPr/>
          </p:nvSpPr>
          <p:spPr bwMode="auto">
            <a:xfrm>
              <a:off x="4918" y="3023"/>
              <a:ext cx="265"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marL="290513" indent="-2905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90000"/>
                </a:lnSpc>
                <a:spcBef>
                  <a:spcPct val="20000"/>
                </a:spcBef>
                <a:buClr>
                  <a:srgbClr val="CC0000"/>
                </a:buClr>
              </a:pPr>
              <a:r>
                <a:rPr lang="en-US" altLang="zh-CN" sz="2800" b="1">
                  <a:ea typeface="宋体" pitchFamily="2" charset="-122"/>
                </a:rPr>
                <a:t>X</a:t>
              </a:r>
            </a:p>
          </p:txBody>
        </p:sp>
        <p:sp>
          <p:nvSpPr>
            <p:cNvPr id="31761" name="Rectangle 62"/>
            <p:cNvSpPr>
              <a:spLocks noChangeArrowheads="1"/>
            </p:cNvSpPr>
            <p:nvPr/>
          </p:nvSpPr>
          <p:spPr bwMode="auto">
            <a:xfrm>
              <a:off x="3654" y="2000"/>
              <a:ext cx="98" cy="1008"/>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1762" name="Line 63"/>
            <p:cNvSpPr>
              <a:spLocks noChangeShapeType="1"/>
            </p:cNvSpPr>
            <p:nvPr/>
          </p:nvSpPr>
          <p:spPr bwMode="auto">
            <a:xfrm flipH="1">
              <a:off x="3752" y="2913"/>
              <a:ext cx="1250" cy="0"/>
            </a:xfrm>
            <a:prstGeom prst="line">
              <a:avLst/>
            </a:prstGeom>
            <a:noFill/>
            <a:ln w="9525">
              <a:solidFill>
                <a:schemeClr val="tx1"/>
              </a:solidFill>
              <a:prstDash val="dash"/>
              <a:round/>
              <a:headEnd/>
              <a:tailEnd type="arrow" w="lg" len="lg"/>
            </a:ln>
            <a:extLst>
              <a:ext uri="{909E8E84-426E-40DD-AFC4-6F175D3DCCD1}">
                <a14:hiddenFill xmlns:a14="http://schemas.microsoft.com/office/drawing/2010/main">
                  <a:noFill/>
                </a14:hiddenFill>
              </a:ext>
            </a:extLst>
          </p:spPr>
          <p:txBody>
            <a:bodyPr/>
            <a:lstStyle/>
            <a:p>
              <a:endParaRPr lang="en-US"/>
            </a:p>
          </p:txBody>
        </p:sp>
        <p:sp>
          <p:nvSpPr>
            <p:cNvPr id="31763" name="Rectangle 64"/>
            <p:cNvSpPr>
              <a:spLocks noChangeArrowheads="1"/>
            </p:cNvSpPr>
            <p:nvPr/>
          </p:nvSpPr>
          <p:spPr bwMode="auto">
            <a:xfrm>
              <a:off x="4656" y="3312"/>
              <a:ext cx="66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000">
                  <a:latin typeface="Times New Roman" pitchFamily="18" charset="0"/>
                  <a:ea typeface="宋体" pitchFamily="2" charset="-122"/>
                </a:rPr>
                <a:t>Deletion</a:t>
              </a:r>
            </a:p>
          </p:txBody>
        </p:sp>
        <p:sp>
          <p:nvSpPr>
            <p:cNvPr id="31764" name="Line 65"/>
            <p:cNvSpPr>
              <a:spLocks noChangeShapeType="1"/>
            </p:cNvSpPr>
            <p:nvPr/>
          </p:nvSpPr>
          <p:spPr bwMode="auto">
            <a:xfrm flipV="1">
              <a:off x="4032" y="2976"/>
              <a:ext cx="192" cy="192"/>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1765" name="Text Box 66"/>
            <p:cNvSpPr txBox="1">
              <a:spLocks noChangeArrowheads="1"/>
            </p:cNvSpPr>
            <p:nvPr/>
          </p:nvSpPr>
          <p:spPr bwMode="auto">
            <a:xfrm>
              <a:off x="3878" y="3177"/>
              <a:ext cx="55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zh-CN" sz="2000">
                  <a:latin typeface="Times New Roman" pitchFamily="18" charset="0"/>
                  <a:ea typeface="宋体" pitchFamily="2" charset="-122"/>
                </a:rPr>
                <a:t>Return</a:t>
              </a:r>
            </a:p>
          </p:txBody>
        </p:sp>
        <p:sp>
          <p:nvSpPr>
            <p:cNvPr id="31766" name="Text Box 67"/>
            <p:cNvSpPr txBox="1">
              <a:spLocks noChangeArrowheads="1"/>
            </p:cNvSpPr>
            <p:nvPr/>
          </p:nvSpPr>
          <p:spPr bwMode="auto">
            <a:xfrm>
              <a:off x="3158" y="3639"/>
              <a:ext cx="52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zh-CN" sz="1600">
                  <a:latin typeface="Times New Roman" pitchFamily="18" charset="0"/>
                  <a:ea typeface="宋体" pitchFamily="2" charset="-122"/>
                </a:rPr>
                <a:t>Lifeline</a:t>
              </a:r>
            </a:p>
          </p:txBody>
        </p:sp>
        <p:sp>
          <p:nvSpPr>
            <p:cNvPr id="31767" name="Line 68"/>
            <p:cNvSpPr>
              <a:spLocks noChangeShapeType="1"/>
            </p:cNvSpPr>
            <p:nvPr/>
          </p:nvSpPr>
          <p:spPr bwMode="auto">
            <a:xfrm flipV="1">
              <a:off x="3360" y="2688"/>
              <a:ext cx="240" cy="48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spTree>
    <p:extLst>
      <p:ext uri="{BB962C8B-B14F-4D97-AF65-F5344CB8AC3E}">
        <p14:creationId xmlns:p14="http://schemas.microsoft.com/office/powerpoint/2010/main" val="2920431697"/>
      </p:ext>
    </p:extLst>
  </p:cSld>
  <p:clrMapOvr>
    <a:masterClrMapping/>
  </p:clrMapOvr>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86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34"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City University,KPK</a:t>
            </a:r>
          </a:p>
        </p:txBody>
      </p:sp>
      <p:sp>
        <p:nvSpPr>
          <p:cNvPr id="3" name="Slide Number Placeholder 2"/>
          <p:cNvSpPr>
            <a:spLocks noGrp="1"/>
          </p:cNvSpPr>
          <p:nvPr>
            <p:ph type="sldNum" sz="quarter" idx="12"/>
          </p:nvPr>
        </p:nvSpPr>
        <p:spPr/>
        <p:txBody>
          <a:bodyPr/>
          <a:lstStyle/>
          <a:p>
            <a:fld id="{3029D12D-2F15-40E2-96DF-3DACB76CD240}" type="slidenum">
              <a:rPr lang="en-US" smtClean="0"/>
              <a:t>29</a:t>
            </a:fld>
            <a:endParaRPr lang="en-US"/>
          </a:p>
        </p:txBody>
      </p:sp>
      <p:sp>
        <p:nvSpPr>
          <p:cNvPr id="32770" name="Rectangle 2"/>
          <p:cNvSpPr>
            <a:spLocks noGrp="1" noChangeArrowheads="1"/>
          </p:cNvSpPr>
          <p:nvPr>
            <p:ph type="title"/>
          </p:nvPr>
        </p:nvSpPr>
        <p:spPr/>
        <p:txBody>
          <a:bodyPr/>
          <a:lstStyle/>
          <a:p>
            <a:pPr eaLnBrk="1" hangingPunct="1"/>
            <a:r>
              <a:rPr lang="en-US" altLang="zh-CN" sz="2800">
                <a:ea typeface="宋体" pitchFamily="2" charset="-122"/>
              </a:rPr>
              <a:t>Sequence Diagrams </a:t>
            </a:r>
            <a:r>
              <a:rPr lang="en-US" altLang="zh-CN" sz="2800">
                <a:latin typeface="Tahoma" pitchFamily="34" charset="0"/>
                <a:ea typeface="宋体" pitchFamily="2" charset="-122"/>
              </a:rPr>
              <a:t>–</a:t>
            </a:r>
            <a:r>
              <a:rPr lang="en-US" altLang="zh-CN" sz="2800">
                <a:ea typeface="宋体" pitchFamily="2" charset="-122"/>
              </a:rPr>
              <a:t> Object Life Spans</a:t>
            </a:r>
          </a:p>
        </p:txBody>
      </p:sp>
      <p:pic>
        <p:nvPicPr>
          <p:cNvPr id="32771" name="Picture 4" descr="{444FBCFD-59E9-48E3-B294-74B06805C8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2209800"/>
            <a:ext cx="6191250" cy="416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3534090"/>
      </p:ext>
    </p:extLst>
  </p:cSld>
  <p:clrMapOvr>
    <a:masterClrMapping/>
  </p:clrMapOvr>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p:txBody>
          <a:bodyPr/>
          <a:lstStyle/>
          <a:p>
            <a:pPr eaLnBrk="1" hangingPunct="1"/>
            <a:r>
              <a:rPr lang="en-US" altLang="zh-CN" dirty="0">
                <a:solidFill>
                  <a:srgbClr val="C00000"/>
                </a:solidFill>
                <a:ea typeface="宋体" pitchFamily="2" charset="-122"/>
              </a:rPr>
              <a:t>UML → “Unified Modeling Language”</a:t>
            </a:r>
          </a:p>
          <a:p>
            <a:pPr lvl="1" eaLnBrk="1" hangingPunct="1"/>
            <a:r>
              <a:rPr lang="en-US" altLang="zh-CN" dirty="0">
                <a:solidFill>
                  <a:srgbClr val="C00000"/>
                </a:solidFill>
                <a:ea typeface="宋体" pitchFamily="2" charset="-122"/>
              </a:rPr>
              <a:t>Unified: UML has become a world standard</a:t>
            </a:r>
          </a:p>
          <a:p>
            <a:pPr lvl="1" eaLnBrk="1" hangingPunct="1"/>
            <a:r>
              <a:rPr lang="en-US" altLang="zh-CN" dirty="0">
                <a:solidFill>
                  <a:srgbClr val="C00000"/>
                </a:solidFill>
                <a:ea typeface="宋体" pitchFamily="2" charset="-122"/>
              </a:rPr>
              <a:t>Modeling :Describing a software system at a high level of abstraction</a:t>
            </a:r>
          </a:p>
          <a:p>
            <a:pPr lvl="1" eaLnBrk="1" hangingPunct="1"/>
            <a:r>
              <a:rPr lang="en-US" altLang="zh-CN" dirty="0">
                <a:solidFill>
                  <a:srgbClr val="C00000"/>
                </a:solidFill>
                <a:ea typeface="宋体" pitchFamily="2" charset="-122"/>
              </a:rPr>
              <a:t>Language: More comprehensible, ready-to-use, expressive, and </a:t>
            </a:r>
            <a:r>
              <a:rPr lang="en-US" altLang="zh-CN" dirty="0" err="1">
                <a:solidFill>
                  <a:srgbClr val="C00000"/>
                </a:solidFill>
                <a:ea typeface="宋体" pitchFamily="2" charset="-122"/>
              </a:rPr>
              <a:t>visualing</a:t>
            </a:r>
            <a:r>
              <a:rPr lang="en-US" altLang="zh-CN" dirty="0">
                <a:solidFill>
                  <a:srgbClr val="C00000"/>
                </a:solidFill>
                <a:ea typeface="宋体" pitchFamily="2" charset="-122"/>
              </a:rPr>
              <a:t>. </a:t>
            </a:r>
          </a:p>
          <a:p>
            <a:pPr lvl="1" eaLnBrk="1" hangingPunct="1"/>
            <a:endParaRPr lang="zh-CN" altLang="en-US" dirty="0">
              <a:solidFill>
                <a:srgbClr val="C00000"/>
              </a:solidFill>
              <a:ea typeface="宋体" pitchFamily="2" charset="-122"/>
            </a:endParaRPr>
          </a:p>
        </p:txBody>
      </p:sp>
      <p:sp>
        <p:nvSpPr>
          <p:cNvPr id="2" name="Footer Placeholder 1"/>
          <p:cNvSpPr>
            <a:spLocks noGrp="1"/>
          </p:cNvSpPr>
          <p:nvPr>
            <p:ph type="ftr" sz="quarter" idx="11"/>
          </p:nvPr>
        </p:nvSpPr>
        <p:spPr/>
        <p:txBody>
          <a:bodyPr/>
          <a:lstStyle/>
          <a:p>
            <a:r>
              <a:rPr lang="en-US"/>
              <a:t>City University,KPK</a:t>
            </a:r>
          </a:p>
        </p:txBody>
      </p:sp>
      <p:sp>
        <p:nvSpPr>
          <p:cNvPr id="3" name="Slide Number Placeholder 2"/>
          <p:cNvSpPr>
            <a:spLocks noGrp="1"/>
          </p:cNvSpPr>
          <p:nvPr>
            <p:ph type="sldNum" sz="quarter" idx="12"/>
          </p:nvPr>
        </p:nvSpPr>
        <p:spPr/>
        <p:txBody>
          <a:bodyPr/>
          <a:lstStyle/>
          <a:p>
            <a:fld id="{3029D12D-2F15-40E2-96DF-3DACB76CD240}" type="slidenum">
              <a:rPr lang="en-US" smtClean="0"/>
              <a:t>3</a:t>
            </a:fld>
            <a:endParaRPr lang="en-US"/>
          </a:p>
        </p:txBody>
      </p:sp>
      <p:sp>
        <p:nvSpPr>
          <p:cNvPr id="6146" name="Rectangle 2"/>
          <p:cNvSpPr>
            <a:spLocks noGrp="1" noChangeArrowheads="1"/>
          </p:cNvSpPr>
          <p:nvPr>
            <p:ph type="title"/>
          </p:nvPr>
        </p:nvSpPr>
        <p:spPr/>
        <p:txBody>
          <a:bodyPr/>
          <a:lstStyle/>
          <a:p>
            <a:pPr eaLnBrk="1" hangingPunct="1"/>
            <a:r>
              <a:rPr lang="en-US" altLang="zh-CN">
                <a:ea typeface="宋体" pitchFamily="2" charset="-122"/>
              </a:rPr>
              <a:t>What is UML?</a:t>
            </a:r>
          </a:p>
        </p:txBody>
      </p:sp>
    </p:spTree>
    <p:extLst>
      <p:ext uri="{BB962C8B-B14F-4D97-AF65-F5344CB8AC3E}">
        <p14:creationId xmlns:p14="http://schemas.microsoft.com/office/powerpoint/2010/main" val="3316348218"/>
      </p:ext>
    </p:extLst>
  </p:cSld>
  <p:clrMapOvr>
    <a:masterClrMapping/>
  </p:clrMapOvr>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City University,KPK</a:t>
            </a:r>
          </a:p>
        </p:txBody>
      </p:sp>
      <p:sp>
        <p:nvSpPr>
          <p:cNvPr id="6" name="Slide Number Placeholder 5"/>
          <p:cNvSpPr>
            <a:spLocks noGrp="1"/>
          </p:cNvSpPr>
          <p:nvPr>
            <p:ph type="sldNum" sz="quarter" idx="12"/>
          </p:nvPr>
        </p:nvSpPr>
        <p:spPr/>
        <p:txBody>
          <a:bodyPr/>
          <a:lstStyle/>
          <a:p>
            <a:fld id="{3029D12D-2F15-40E2-96DF-3DACB76CD240}" type="slidenum">
              <a:rPr lang="en-US" smtClean="0"/>
              <a:t>30</a:t>
            </a:fld>
            <a:endParaRPr lang="en-US"/>
          </a:p>
        </p:txBody>
      </p:sp>
      <p:sp>
        <p:nvSpPr>
          <p:cNvPr id="33794" name="Rectangle 2"/>
          <p:cNvSpPr>
            <a:spLocks noGrp="1" noChangeArrowheads="1"/>
          </p:cNvSpPr>
          <p:nvPr>
            <p:ph type="title"/>
          </p:nvPr>
        </p:nvSpPr>
        <p:spPr/>
        <p:txBody>
          <a:bodyPr/>
          <a:lstStyle/>
          <a:p>
            <a:pPr eaLnBrk="1" hangingPunct="1"/>
            <a:r>
              <a:rPr lang="en-US" altLang="zh-CN" sz="2800">
                <a:ea typeface="宋体" pitchFamily="2" charset="-122"/>
              </a:rPr>
              <a:t>Interaction Diagrams:</a:t>
            </a:r>
            <a:r>
              <a:rPr lang="en-US" altLang="zh-CN" sz="2400">
                <a:ea typeface="宋体" pitchFamily="2" charset="-122"/>
              </a:rPr>
              <a:t> Collaboration diagrams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9268" y="2106930"/>
            <a:ext cx="4105275" cy="3019425"/>
          </a:xfrm>
          <a:prstGeom prst="rect">
            <a:avLst/>
          </a:prstGeom>
        </p:spPr>
      </p:pic>
      <p:sp>
        <p:nvSpPr>
          <p:cNvPr id="33833" name="Rectangle 42"/>
          <p:cNvSpPr>
            <a:spLocks noChangeArrowheads="1"/>
          </p:cNvSpPr>
          <p:nvPr/>
        </p:nvSpPr>
        <p:spPr bwMode="auto">
          <a:xfrm>
            <a:off x="0" y="4587240"/>
            <a:ext cx="91440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ctr"/>
          <a:lstStyle/>
          <a:p>
            <a:pPr>
              <a:buFont typeface="Wingdings" pitchFamily="2" charset="2"/>
              <a:buChar char="Ø"/>
            </a:pPr>
            <a:r>
              <a:rPr lang="en-US" altLang="zh-CN" sz="1600" dirty="0">
                <a:solidFill>
                  <a:srgbClr val="C00000"/>
                </a:solidFill>
                <a:ea typeface="宋体" pitchFamily="2" charset="-122"/>
              </a:rPr>
              <a:t>Collaboration diagrams are equivalent to sequence diagrams. All the features of sequence diagrams are equally applicable to collaboration diagrams</a:t>
            </a:r>
          </a:p>
          <a:p>
            <a:pPr lvl="1">
              <a:buFont typeface="Wingdings" pitchFamily="2" charset="2"/>
              <a:buChar char="Ø"/>
            </a:pPr>
            <a:endParaRPr lang="en-US" altLang="zh-CN" sz="1600" dirty="0">
              <a:solidFill>
                <a:srgbClr val="C00000"/>
              </a:solidFill>
              <a:ea typeface="宋体" pitchFamily="2" charset="-122"/>
            </a:endParaRPr>
          </a:p>
          <a:p>
            <a:pPr>
              <a:buFont typeface="Wingdings" pitchFamily="2" charset="2"/>
              <a:buChar char="Ø"/>
            </a:pPr>
            <a:r>
              <a:rPr lang="en-US" altLang="zh-CN" sz="1600" dirty="0">
                <a:solidFill>
                  <a:srgbClr val="C00000"/>
                </a:solidFill>
                <a:ea typeface="宋体" pitchFamily="2" charset="-122"/>
              </a:rPr>
              <a:t>Use a sequence diagram when the transfer of information is the focus of attention</a:t>
            </a:r>
          </a:p>
          <a:p>
            <a:pPr>
              <a:buFont typeface="Wingdings" pitchFamily="2" charset="2"/>
              <a:buChar char="Ø"/>
            </a:pPr>
            <a:endParaRPr lang="en-US" altLang="zh-CN" sz="1600" dirty="0">
              <a:solidFill>
                <a:srgbClr val="C00000"/>
              </a:solidFill>
              <a:ea typeface="宋体" pitchFamily="2" charset="-122"/>
            </a:endParaRPr>
          </a:p>
          <a:p>
            <a:pPr>
              <a:buFont typeface="Wingdings" pitchFamily="2" charset="2"/>
              <a:buChar char="Ø"/>
            </a:pPr>
            <a:r>
              <a:rPr lang="en-US" altLang="zh-CN" sz="1600" dirty="0">
                <a:solidFill>
                  <a:srgbClr val="C00000"/>
                </a:solidFill>
                <a:ea typeface="宋体" pitchFamily="2" charset="-122"/>
              </a:rPr>
              <a:t>Use a collaboration diagram when concentrating on the classes</a:t>
            </a:r>
          </a:p>
        </p:txBody>
      </p:sp>
    </p:spTree>
    <p:extLst>
      <p:ext uri="{BB962C8B-B14F-4D97-AF65-F5344CB8AC3E}">
        <p14:creationId xmlns:p14="http://schemas.microsoft.com/office/powerpoint/2010/main" val="354809287"/>
      </p:ext>
    </p:extLst>
  </p:cSld>
  <p:clrMapOvr>
    <a:masterClrMapping/>
  </p:clrMapOvr>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City University,KPK</a:t>
            </a:r>
          </a:p>
        </p:txBody>
      </p:sp>
      <p:sp>
        <p:nvSpPr>
          <p:cNvPr id="3" name="Slide Number Placeholder 2"/>
          <p:cNvSpPr>
            <a:spLocks noGrp="1"/>
          </p:cNvSpPr>
          <p:nvPr>
            <p:ph type="sldNum" sz="quarter" idx="12"/>
          </p:nvPr>
        </p:nvSpPr>
        <p:spPr/>
        <p:txBody>
          <a:bodyPr/>
          <a:lstStyle/>
          <a:p>
            <a:fld id="{3029D12D-2F15-40E2-96DF-3DACB76CD240}" type="slidenum">
              <a:rPr lang="en-US" smtClean="0"/>
              <a:t>31</a:t>
            </a:fld>
            <a:endParaRPr lang="en-US"/>
          </a:p>
        </p:txBody>
      </p:sp>
      <p:sp>
        <p:nvSpPr>
          <p:cNvPr id="34818" name="Rectangle 2"/>
          <p:cNvSpPr>
            <a:spLocks noGrp="1" noChangeArrowheads="1"/>
          </p:cNvSpPr>
          <p:nvPr>
            <p:ph type="title"/>
          </p:nvPr>
        </p:nvSpPr>
        <p:spPr/>
        <p:txBody>
          <a:bodyPr/>
          <a:lstStyle/>
          <a:p>
            <a:pPr eaLnBrk="1" hangingPunct="1"/>
            <a:r>
              <a:rPr lang="en-US" altLang="zh-CN" sz="3200">
                <a:ea typeface="宋体" pitchFamily="2" charset="-122"/>
              </a:rPr>
              <a:t>State Diagrams (Billing Example)</a:t>
            </a:r>
          </a:p>
        </p:txBody>
      </p:sp>
      <p:sp>
        <p:nvSpPr>
          <p:cNvPr id="34819" name="Text Box 4"/>
          <p:cNvSpPr txBox="1">
            <a:spLocks noChangeArrowheads="1"/>
          </p:cNvSpPr>
          <p:nvPr/>
        </p:nvSpPr>
        <p:spPr bwMode="auto">
          <a:xfrm>
            <a:off x="1003300" y="2460942"/>
            <a:ext cx="70104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CN" sz="2400" dirty="0">
                <a:solidFill>
                  <a:srgbClr val="C00000"/>
                </a:solidFill>
                <a:latin typeface="Times New Roman" pitchFamily="18" charset="0"/>
                <a:ea typeface="宋体" pitchFamily="2" charset="-122"/>
              </a:rPr>
              <a:t>State Diagrams show the sequences of states an object goes through during its life cycle in response to stimuli, together with its responses and actions; </a:t>
            </a:r>
          </a:p>
          <a:p>
            <a:pPr eaLnBrk="1" hangingPunct="1">
              <a:spcBef>
                <a:spcPct val="50000"/>
              </a:spcBef>
            </a:pPr>
            <a:r>
              <a:rPr lang="en-US" altLang="zh-CN" sz="2400" dirty="0">
                <a:solidFill>
                  <a:srgbClr val="C00000"/>
                </a:solidFill>
                <a:latin typeface="Times New Roman" pitchFamily="18" charset="0"/>
                <a:ea typeface="宋体" pitchFamily="2" charset="-122"/>
              </a:rPr>
              <a:t>an abstraction of all possible behaviors.</a:t>
            </a:r>
          </a:p>
        </p:txBody>
      </p:sp>
      <p:sp>
        <p:nvSpPr>
          <p:cNvPr id="34820" name="AutoShape 5"/>
          <p:cNvSpPr>
            <a:spLocks noChangeArrowheads="1"/>
          </p:cNvSpPr>
          <p:nvPr/>
        </p:nvSpPr>
        <p:spPr bwMode="auto">
          <a:xfrm>
            <a:off x="3200400" y="4775200"/>
            <a:ext cx="977900" cy="381000"/>
          </a:xfrm>
          <a:prstGeom prst="flowChartAlternateProcess">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algn="ctr"/>
            <a:r>
              <a:rPr lang="en-US" altLang="zh-CN">
                <a:latin typeface="Times New Roman" pitchFamily="18" charset="0"/>
                <a:ea typeface="宋体" pitchFamily="2" charset="-122"/>
              </a:rPr>
              <a:t>Unpaid</a:t>
            </a:r>
          </a:p>
        </p:txBody>
      </p:sp>
      <p:sp>
        <p:nvSpPr>
          <p:cNvPr id="34821" name="Oval 6"/>
          <p:cNvSpPr>
            <a:spLocks noChangeArrowheads="1"/>
          </p:cNvSpPr>
          <p:nvPr/>
        </p:nvSpPr>
        <p:spPr bwMode="auto">
          <a:xfrm>
            <a:off x="1714500" y="4838700"/>
            <a:ext cx="304800" cy="304800"/>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en-US"/>
          </a:p>
        </p:txBody>
      </p:sp>
      <p:sp>
        <p:nvSpPr>
          <p:cNvPr id="34822" name="Oval 7"/>
          <p:cNvSpPr>
            <a:spLocks noChangeArrowheads="1"/>
          </p:cNvSpPr>
          <p:nvPr/>
        </p:nvSpPr>
        <p:spPr bwMode="auto">
          <a:xfrm>
            <a:off x="7708900" y="4826000"/>
            <a:ext cx="304800" cy="304800"/>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en-US"/>
          </a:p>
        </p:txBody>
      </p:sp>
      <p:sp>
        <p:nvSpPr>
          <p:cNvPr id="34823" name="Oval 8"/>
          <p:cNvSpPr>
            <a:spLocks noChangeArrowheads="1"/>
          </p:cNvSpPr>
          <p:nvPr/>
        </p:nvSpPr>
        <p:spPr bwMode="auto">
          <a:xfrm>
            <a:off x="7632700" y="4749800"/>
            <a:ext cx="457200" cy="457200"/>
          </a:xfrm>
          <a:prstGeom prst="ellipse">
            <a:avLst/>
          </a:prstGeom>
          <a:noFill/>
          <a:ln w="1270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824" name="Text Box 9"/>
          <p:cNvSpPr txBox="1">
            <a:spLocks noChangeArrowheads="1"/>
          </p:cNvSpPr>
          <p:nvPr/>
        </p:nvSpPr>
        <p:spPr bwMode="auto">
          <a:xfrm>
            <a:off x="1447800" y="4318000"/>
            <a:ext cx="990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CN" sz="2400">
                <a:latin typeface="Times New Roman" pitchFamily="18" charset="0"/>
                <a:ea typeface="宋体" pitchFamily="2" charset="-122"/>
              </a:rPr>
              <a:t>Start</a:t>
            </a:r>
          </a:p>
        </p:txBody>
      </p:sp>
      <p:sp>
        <p:nvSpPr>
          <p:cNvPr id="34825" name="Text Box 10"/>
          <p:cNvSpPr txBox="1">
            <a:spLocks noChangeArrowheads="1"/>
          </p:cNvSpPr>
          <p:nvPr/>
        </p:nvSpPr>
        <p:spPr bwMode="auto">
          <a:xfrm>
            <a:off x="7543800" y="42418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CN" sz="2400">
                <a:latin typeface="Times New Roman" pitchFamily="18" charset="0"/>
                <a:ea typeface="宋体" pitchFamily="2" charset="-122"/>
              </a:rPr>
              <a:t>End</a:t>
            </a:r>
          </a:p>
        </p:txBody>
      </p:sp>
      <p:sp>
        <p:nvSpPr>
          <p:cNvPr id="34826" name="AutoShape 11"/>
          <p:cNvSpPr>
            <a:spLocks noChangeArrowheads="1"/>
          </p:cNvSpPr>
          <p:nvPr/>
        </p:nvSpPr>
        <p:spPr bwMode="auto">
          <a:xfrm>
            <a:off x="5194300" y="4800600"/>
            <a:ext cx="990600" cy="381000"/>
          </a:xfrm>
          <a:prstGeom prst="flowChartAlternateProcess">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algn="ctr"/>
            <a:r>
              <a:rPr lang="en-US" altLang="zh-CN">
                <a:latin typeface="Times New Roman" pitchFamily="18" charset="0"/>
                <a:ea typeface="宋体" pitchFamily="2" charset="-122"/>
              </a:rPr>
              <a:t>Paid</a:t>
            </a:r>
          </a:p>
        </p:txBody>
      </p:sp>
      <p:sp>
        <p:nvSpPr>
          <p:cNvPr id="34827" name="Line 12"/>
          <p:cNvSpPr>
            <a:spLocks noChangeShapeType="1"/>
          </p:cNvSpPr>
          <p:nvPr/>
        </p:nvSpPr>
        <p:spPr bwMode="auto">
          <a:xfrm>
            <a:off x="2057400" y="4953000"/>
            <a:ext cx="1143000" cy="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4828" name="Text Box 13"/>
          <p:cNvSpPr txBox="1">
            <a:spLocks noChangeArrowheads="1"/>
          </p:cNvSpPr>
          <p:nvPr/>
        </p:nvSpPr>
        <p:spPr bwMode="auto">
          <a:xfrm>
            <a:off x="1981200" y="5105400"/>
            <a:ext cx="1320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zh-CN" sz="1400">
                <a:latin typeface="Times New Roman" pitchFamily="18" charset="0"/>
                <a:ea typeface="宋体" pitchFamily="2" charset="-122"/>
              </a:rPr>
              <a:t>Invoice  created</a:t>
            </a:r>
          </a:p>
        </p:txBody>
      </p:sp>
      <p:sp>
        <p:nvSpPr>
          <p:cNvPr id="34829" name="Line 14"/>
          <p:cNvSpPr>
            <a:spLocks noChangeShapeType="1"/>
          </p:cNvSpPr>
          <p:nvPr/>
        </p:nvSpPr>
        <p:spPr bwMode="auto">
          <a:xfrm>
            <a:off x="4191000" y="4953000"/>
            <a:ext cx="990600" cy="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4830" name="Text Box 15"/>
          <p:cNvSpPr txBox="1">
            <a:spLocks noChangeArrowheads="1"/>
          </p:cNvSpPr>
          <p:nvPr/>
        </p:nvSpPr>
        <p:spPr bwMode="auto">
          <a:xfrm>
            <a:off x="4343400" y="5105400"/>
            <a:ext cx="6683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zh-CN" sz="1400">
                <a:latin typeface="Times New Roman" pitchFamily="18" charset="0"/>
                <a:ea typeface="宋体" pitchFamily="2" charset="-122"/>
              </a:rPr>
              <a:t>paying</a:t>
            </a:r>
          </a:p>
        </p:txBody>
      </p:sp>
      <p:sp>
        <p:nvSpPr>
          <p:cNvPr id="34831" name="Line 16"/>
          <p:cNvSpPr>
            <a:spLocks noChangeShapeType="1"/>
          </p:cNvSpPr>
          <p:nvPr/>
        </p:nvSpPr>
        <p:spPr bwMode="auto">
          <a:xfrm>
            <a:off x="6172200" y="4953000"/>
            <a:ext cx="1447800" cy="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4832" name="Text Box 17"/>
          <p:cNvSpPr txBox="1">
            <a:spLocks noChangeArrowheads="1"/>
          </p:cNvSpPr>
          <p:nvPr/>
        </p:nvSpPr>
        <p:spPr bwMode="auto">
          <a:xfrm>
            <a:off x="6172200" y="5105400"/>
            <a:ext cx="15128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zh-CN" sz="1400">
                <a:latin typeface="Times New Roman" pitchFamily="18" charset="0"/>
                <a:ea typeface="宋体" pitchFamily="2" charset="-122"/>
              </a:rPr>
              <a:t>Invoice destroying</a:t>
            </a:r>
          </a:p>
        </p:txBody>
      </p:sp>
    </p:spTree>
    <p:extLst>
      <p:ext uri="{BB962C8B-B14F-4D97-AF65-F5344CB8AC3E}">
        <p14:creationId xmlns:p14="http://schemas.microsoft.com/office/powerpoint/2010/main" val="330828052"/>
      </p:ext>
    </p:extLst>
  </p:cSld>
  <p:clrMapOvr>
    <a:masterClrMapping/>
  </p:clrMapOvr>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29" name="Text Box 29"/>
          <p:cNvSpPr>
            <a:spLocks noGrp="1" noChangeArrowheads="1"/>
          </p:cNvSpPr>
          <p:nvPr>
            <p:ph idx="1"/>
          </p:nvPr>
        </p:nvSpPr>
        <p:spPr>
          <a:xfrm>
            <a:off x="0" y="2590800"/>
            <a:ext cx="7772400" cy="4114800"/>
          </a:xfrm>
          <a:noFill/>
        </p:spPr>
        <p:txBody>
          <a:bodyPr/>
          <a:lstStyle/>
          <a:p>
            <a:pPr marL="290513" indent="-290513" eaLnBrk="1" hangingPunct="1">
              <a:lnSpc>
                <a:spcPct val="90000"/>
              </a:lnSpc>
              <a:buClr>
                <a:srgbClr val="CC0000"/>
              </a:buClr>
              <a:buFont typeface="Wingdings" pitchFamily="2" charset="2"/>
              <a:buNone/>
            </a:pPr>
            <a:r>
              <a:rPr lang="zh-CN" altLang="en-US" dirty="0">
                <a:ea typeface="宋体" pitchFamily="2" charset="-122"/>
              </a:rPr>
              <a:t> </a:t>
            </a:r>
          </a:p>
        </p:txBody>
      </p:sp>
      <p:sp>
        <p:nvSpPr>
          <p:cNvPr id="2" name="Footer Placeholder 1"/>
          <p:cNvSpPr>
            <a:spLocks noGrp="1"/>
          </p:cNvSpPr>
          <p:nvPr>
            <p:ph type="ftr" sz="quarter" idx="11"/>
          </p:nvPr>
        </p:nvSpPr>
        <p:spPr/>
        <p:txBody>
          <a:bodyPr/>
          <a:lstStyle/>
          <a:p>
            <a:r>
              <a:rPr lang="en-US"/>
              <a:t>City University,KPK</a:t>
            </a:r>
          </a:p>
        </p:txBody>
      </p:sp>
      <p:sp>
        <p:nvSpPr>
          <p:cNvPr id="3" name="Slide Number Placeholder 2"/>
          <p:cNvSpPr>
            <a:spLocks noGrp="1"/>
          </p:cNvSpPr>
          <p:nvPr>
            <p:ph type="sldNum" sz="quarter" idx="12"/>
          </p:nvPr>
        </p:nvSpPr>
        <p:spPr/>
        <p:txBody>
          <a:bodyPr/>
          <a:lstStyle/>
          <a:p>
            <a:fld id="{3029D12D-2F15-40E2-96DF-3DACB76CD240}" type="slidenum">
              <a:rPr lang="en-US" smtClean="0"/>
              <a:t>32</a:t>
            </a:fld>
            <a:endParaRPr lang="en-US"/>
          </a:p>
        </p:txBody>
      </p:sp>
      <p:sp>
        <p:nvSpPr>
          <p:cNvPr id="35869" name="Rectangle 32"/>
          <p:cNvSpPr>
            <a:spLocks noGrp="1" noChangeArrowheads="1"/>
          </p:cNvSpPr>
          <p:nvPr>
            <p:ph type="title"/>
          </p:nvPr>
        </p:nvSpPr>
        <p:spPr/>
        <p:txBody>
          <a:bodyPr/>
          <a:lstStyle/>
          <a:p>
            <a:pPr eaLnBrk="1" hangingPunct="1"/>
            <a:r>
              <a:rPr lang="en-US" altLang="zh-CN" sz="3200" b="1">
                <a:ea typeface="宋体" pitchFamily="2" charset="-122"/>
              </a:rPr>
              <a:t>State Diagrams</a:t>
            </a:r>
            <a:r>
              <a:rPr lang="en-US" altLang="zh-CN" sz="4800">
                <a:ea typeface="宋体" pitchFamily="2" charset="-122"/>
              </a:rPr>
              <a:t> </a:t>
            </a:r>
            <a:r>
              <a:rPr lang="en-US" altLang="zh-CN" sz="2800">
                <a:ea typeface="宋体" pitchFamily="2" charset="-122"/>
              </a:rPr>
              <a:t>(Traffic light example)</a:t>
            </a:r>
          </a:p>
        </p:txBody>
      </p:sp>
      <p:sp>
        <p:nvSpPr>
          <p:cNvPr id="30" name="Freeform 5"/>
          <p:cNvSpPr>
            <a:spLocks/>
          </p:cNvSpPr>
          <p:nvPr/>
        </p:nvSpPr>
        <p:spPr bwMode="auto">
          <a:xfrm>
            <a:off x="2967038" y="2362200"/>
            <a:ext cx="2214562" cy="3657600"/>
          </a:xfrm>
          <a:custGeom>
            <a:avLst/>
            <a:gdLst>
              <a:gd name="T0" fmla="*/ 0 w 1395"/>
              <a:gd name="T1" fmla="*/ 0 h 2304"/>
              <a:gd name="T2" fmla="*/ 1909762 w 1395"/>
              <a:gd name="T3" fmla="*/ 0 h 2304"/>
              <a:gd name="T4" fmla="*/ 1909762 w 1395"/>
              <a:gd name="T5" fmla="*/ 381000 h 2304"/>
              <a:gd name="T6" fmla="*/ 2214562 w 1395"/>
              <a:gd name="T7" fmla="*/ 381000 h 2304"/>
              <a:gd name="T8" fmla="*/ 1900237 w 1395"/>
              <a:gd name="T9" fmla="*/ 0 h 2304"/>
              <a:gd name="T10" fmla="*/ 2214562 w 1395"/>
              <a:gd name="T11" fmla="*/ 390525 h 2304"/>
              <a:gd name="T12" fmla="*/ 2214562 w 1395"/>
              <a:gd name="T13" fmla="*/ 3657600 h 2304"/>
              <a:gd name="T14" fmla="*/ 4762 w 1395"/>
              <a:gd name="T15" fmla="*/ 3657600 h 2304"/>
              <a:gd name="T16" fmla="*/ 4762 w 1395"/>
              <a:gd name="T17" fmla="*/ 0 h 2304"/>
              <a:gd name="T18" fmla="*/ 0 w 1395"/>
              <a:gd name="T19" fmla="*/ 0 h 23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95"/>
              <a:gd name="T31" fmla="*/ 0 h 2304"/>
              <a:gd name="T32" fmla="*/ 1395 w 1395"/>
              <a:gd name="T33" fmla="*/ 2304 h 230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95" h="2304">
                <a:moveTo>
                  <a:pt x="0" y="0"/>
                </a:moveTo>
                <a:lnTo>
                  <a:pt x="1203" y="0"/>
                </a:lnTo>
                <a:lnTo>
                  <a:pt x="1203" y="240"/>
                </a:lnTo>
                <a:lnTo>
                  <a:pt x="1395" y="240"/>
                </a:lnTo>
                <a:lnTo>
                  <a:pt x="1197" y="0"/>
                </a:lnTo>
                <a:lnTo>
                  <a:pt x="1395" y="246"/>
                </a:lnTo>
                <a:lnTo>
                  <a:pt x="1395" y="2304"/>
                </a:lnTo>
                <a:lnTo>
                  <a:pt x="3" y="2304"/>
                </a:lnTo>
                <a:lnTo>
                  <a:pt x="3" y="0"/>
                </a:lnTo>
                <a:lnTo>
                  <a:pt x="0" y="0"/>
                </a:lnTo>
                <a:close/>
              </a:path>
            </a:pathLst>
          </a:custGeom>
          <a:solidFill>
            <a:schemeClr val="bg2"/>
          </a:solidFill>
          <a:ln w="19050" cap="flat" cmpd="sng">
            <a:solidFill>
              <a:schemeClr val="tx1"/>
            </a:solidFill>
            <a:prstDash val="solid"/>
            <a:round/>
            <a:headEnd type="none" w="med" len="med"/>
            <a:tailEnd type="none" w="lg" len="lg"/>
          </a:ln>
        </p:spPr>
        <p:txBody>
          <a:bodyPr>
            <a:spAutoFit/>
          </a:bodyPr>
          <a:lstStyle/>
          <a:p>
            <a:endParaRPr lang="en-US"/>
          </a:p>
        </p:txBody>
      </p:sp>
      <p:sp>
        <p:nvSpPr>
          <p:cNvPr id="31" name="AutoShape 6"/>
          <p:cNvSpPr>
            <a:spLocks noChangeArrowheads="1"/>
          </p:cNvSpPr>
          <p:nvPr/>
        </p:nvSpPr>
        <p:spPr bwMode="auto">
          <a:xfrm>
            <a:off x="3200400" y="3048000"/>
            <a:ext cx="1600200" cy="838200"/>
          </a:xfrm>
          <a:prstGeom prst="roundRect">
            <a:avLst>
              <a:gd name="adj" fmla="val 16667"/>
            </a:avLst>
          </a:prstGeom>
          <a:solidFill>
            <a:srgbClr val="FF0000"/>
          </a:solidFill>
          <a:ln w="19050" algn="ctr">
            <a:solidFill>
              <a:schemeClr val="tx1"/>
            </a:solidFill>
            <a:round/>
            <a:headEnd/>
            <a:tailEnd type="none" w="lg" len="lg"/>
          </a:ln>
        </p:spPr>
        <p:txBody>
          <a:bodyPr wrap="none" anchor="ctr">
            <a:spAutoFit/>
          </a:bodyPr>
          <a:lstStyle/>
          <a:p>
            <a:endParaRPr lang="en-US"/>
          </a:p>
        </p:txBody>
      </p:sp>
      <p:sp>
        <p:nvSpPr>
          <p:cNvPr id="32" name="AutoShape 7"/>
          <p:cNvSpPr>
            <a:spLocks noChangeArrowheads="1"/>
          </p:cNvSpPr>
          <p:nvPr/>
        </p:nvSpPr>
        <p:spPr bwMode="auto">
          <a:xfrm>
            <a:off x="3200400" y="4038600"/>
            <a:ext cx="1600200" cy="838200"/>
          </a:xfrm>
          <a:prstGeom prst="roundRect">
            <a:avLst>
              <a:gd name="adj" fmla="val 16667"/>
            </a:avLst>
          </a:prstGeom>
          <a:solidFill>
            <a:srgbClr val="FFFF00"/>
          </a:solidFill>
          <a:ln w="19050" algn="ctr">
            <a:solidFill>
              <a:schemeClr val="tx1"/>
            </a:solidFill>
            <a:round/>
            <a:headEnd/>
            <a:tailEnd type="none" w="lg" len="lg"/>
          </a:ln>
        </p:spPr>
        <p:txBody>
          <a:bodyPr wrap="none" anchor="ctr">
            <a:spAutoFit/>
          </a:bodyPr>
          <a:lstStyle/>
          <a:p>
            <a:endParaRPr lang="en-US"/>
          </a:p>
        </p:txBody>
      </p:sp>
      <p:sp>
        <p:nvSpPr>
          <p:cNvPr id="33" name="AutoShape 8"/>
          <p:cNvSpPr>
            <a:spLocks noChangeArrowheads="1"/>
          </p:cNvSpPr>
          <p:nvPr/>
        </p:nvSpPr>
        <p:spPr bwMode="auto">
          <a:xfrm>
            <a:off x="3200400" y="5029200"/>
            <a:ext cx="1600200" cy="838200"/>
          </a:xfrm>
          <a:prstGeom prst="roundRect">
            <a:avLst>
              <a:gd name="adj" fmla="val 16667"/>
            </a:avLst>
          </a:prstGeom>
          <a:solidFill>
            <a:srgbClr val="00FF00"/>
          </a:solidFill>
          <a:ln w="19050" algn="ctr">
            <a:solidFill>
              <a:schemeClr val="tx1"/>
            </a:solidFill>
            <a:round/>
            <a:headEnd/>
            <a:tailEnd type="none" w="lg" len="lg"/>
          </a:ln>
        </p:spPr>
        <p:txBody>
          <a:bodyPr wrap="none" anchor="ctr">
            <a:spAutoFit/>
          </a:bodyPr>
          <a:lstStyle/>
          <a:p>
            <a:endParaRPr lang="en-US"/>
          </a:p>
        </p:txBody>
      </p:sp>
      <p:sp>
        <p:nvSpPr>
          <p:cNvPr id="34" name="Text Box 9"/>
          <p:cNvSpPr txBox="1">
            <a:spLocks noChangeArrowheads="1"/>
          </p:cNvSpPr>
          <p:nvPr/>
        </p:nvSpPr>
        <p:spPr bwMode="auto">
          <a:xfrm>
            <a:off x="3352800" y="4248150"/>
            <a:ext cx="123348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type="none" w="lg" len="lg"/>
              </a14:hiddenLine>
            </a:ext>
          </a:extLst>
        </p:spPr>
        <p:txBody>
          <a:bodyPr wrap="none">
            <a:spAutoFit/>
          </a:bodyPr>
          <a:lstStyle>
            <a:lvl1pPr marL="290513" indent="-2905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90000"/>
              </a:lnSpc>
              <a:spcBef>
                <a:spcPct val="20000"/>
              </a:spcBef>
              <a:buClr>
                <a:srgbClr val="CC0000"/>
              </a:buClr>
            </a:pPr>
            <a:r>
              <a:rPr lang="en-US" altLang="zh-CN" sz="2800">
                <a:ea typeface="宋体" pitchFamily="2" charset="-122"/>
              </a:rPr>
              <a:t>Yellow</a:t>
            </a:r>
          </a:p>
        </p:txBody>
      </p:sp>
      <p:sp>
        <p:nvSpPr>
          <p:cNvPr id="35" name="Text Box 10"/>
          <p:cNvSpPr txBox="1">
            <a:spLocks noChangeArrowheads="1"/>
          </p:cNvSpPr>
          <p:nvPr/>
        </p:nvSpPr>
        <p:spPr bwMode="auto">
          <a:xfrm>
            <a:off x="3581400" y="3200400"/>
            <a:ext cx="8382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type="none" w="lg" len="lg"/>
              </a14:hiddenLine>
            </a:ext>
          </a:extLst>
        </p:spPr>
        <p:txBody>
          <a:bodyPr wrap="none">
            <a:spAutoFit/>
          </a:bodyPr>
          <a:lstStyle>
            <a:lvl1pPr marL="290513" indent="-2905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90000"/>
              </a:lnSpc>
              <a:spcBef>
                <a:spcPct val="20000"/>
              </a:spcBef>
              <a:buClr>
                <a:srgbClr val="CC0000"/>
              </a:buClr>
            </a:pPr>
            <a:r>
              <a:rPr lang="en-US" altLang="zh-CN" sz="2800">
                <a:ea typeface="宋体" pitchFamily="2" charset="-122"/>
              </a:rPr>
              <a:t>Red</a:t>
            </a:r>
          </a:p>
        </p:txBody>
      </p:sp>
      <p:sp>
        <p:nvSpPr>
          <p:cNvPr id="36" name="Text Box 11"/>
          <p:cNvSpPr txBox="1">
            <a:spLocks noChangeArrowheads="1"/>
          </p:cNvSpPr>
          <p:nvPr/>
        </p:nvSpPr>
        <p:spPr bwMode="auto">
          <a:xfrm>
            <a:off x="3352800" y="5238750"/>
            <a:ext cx="11747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type="none" w="lg" len="lg"/>
              </a14:hiddenLine>
            </a:ext>
          </a:extLst>
        </p:spPr>
        <p:txBody>
          <a:bodyPr wrap="none">
            <a:spAutoFit/>
          </a:bodyPr>
          <a:lstStyle>
            <a:lvl1pPr marL="290513" indent="-2905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90000"/>
              </a:lnSpc>
              <a:spcBef>
                <a:spcPct val="20000"/>
              </a:spcBef>
              <a:buClr>
                <a:srgbClr val="CC0000"/>
              </a:buClr>
            </a:pPr>
            <a:r>
              <a:rPr lang="en-US" altLang="zh-CN" sz="2800">
                <a:ea typeface="宋体" pitchFamily="2" charset="-122"/>
              </a:rPr>
              <a:t>Green</a:t>
            </a:r>
          </a:p>
        </p:txBody>
      </p:sp>
      <p:sp>
        <p:nvSpPr>
          <p:cNvPr id="37" name="Text Box 12"/>
          <p:cNvSpPr txBox="1">
            <a:spLocks noChangeArrowheads="1"/>
          </p:cNvSpPr>
          <p:nvPr/>
        </p:nvSpPr>
        <p:spPr bwMode="auto">
          <a:xfrm>
            <a:off x="3048000" y="2474913"/>
            <a:ext cx="1776413"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type="none" w="lg" len="lg"/>
              </a14:hiddenLine>
            </a:ext>
          </a:extLst>
        </p:spPr>
        <p:txBody>
          <a:bodyPr wrap="none">
            <a:spAutoFit/>
          </a:bodyPr>
          <a:lstStyle>
            <a:lvl1pPr marL="290513" indent="-2905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90000"/>
              </a:lnSpc>
              <a:spcBef>
                <a:spcPct val="20000"/>
              </a:spcBef>
              <a:buClr>
                <a:srgbClr val="CC0000"/>
              </a:buClr>
            </a:pPr>
            <a:r>
              <a:rPr lang="en-US" altLang="zh-CN" sz="2400">
                <a:ea typeface="宋体" pitchFamily="2" charset="-122"/>
              </a:rPr>
              <a:t>Traffic Light</a:t>
            </a:r>
          </a:p>
        </p:txBody>
      </p:sp>
      <p:sp>
        <p:nvSpPr>
          <p:cNvPr id="38" name="Line 13"/>
          <p:cNvSpPr>
            <a:spLocks noChangeShapeType="1"/>
          </p:cNvSpPr>
          <p:nvPr/>
        </p:nvSpPr>
        <p:spPr bwMode="auto">
          <a:xfrm>
            <a:off x="2667000" y="3048000"/>
            <a:ext cx="457200" cy="381000"/>
          </a:xfrm>
          <a:prstGeom prst="line">
            <a:avLst/>
          </a:prstGeom>
          <a:noFill/>
          <a:ln w="19050">
            <a:solidFill>
              <a:schemeClr val="accent1"/>
            </a:solidFill>
            <a:round/>
            <a:headEnd/>
            <a:tailEnd type="arrow" w="lg" len="lg"/>
          </a:ln>
          <a:extLst>
            <a:ext uri="{909E8E84-426E-40DD-AFC4-6F175D3DCCD1}">
              <a14:hiddenFill xmlns:a14="http://schemas.microsoft.com/office/drawing/2010/main">
                <a:noFill/>
              </a14:hiddenFill>
            </a:ext>
          </a:extLst>
        </p:spPr>
        <p:txBody>
          <a:bodyPr>
            <a:spAutoFit/>
          </a:bodyPr>
          <a:lstStyle/>
          <a:p>
            <a:endParaRPr lang="en-US"/>
          </a:p>
        </p:txBody>
      </p:sp>
      <p:sp>
        <p:nvSpPr>
          <p:cNvPr id="39" name="Text Box 14"/>
          <p:cNvSpPr txBox="1">
            <a:spLocks noChangeArrowheads="1"/>
          </p:cNvSpPr>
          <p:nvPr/>
        </p:nvSpPr>
        <p:spPr bwMode="auto">
          <a:xfrm>
            <a:off x="1752600" y="2819400"/>
            <a:ext cx="1014413"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type="none" w="lg" len="lg"/>
              </a14:hiddenLine>
            </a:ext>
          </a:extLst>
        </p:spPr>
        <p:txBody>
          <a:bodyPr wrap="none">
            <a:spAutoFit/>
          </a:bodyPr>
          <a:lstStyle>
            <a:lvl1pPr marL="290513" indent="-2905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90000"/>
              </a:lnSpc>
              <a:spcBef>
                <a:spcPct val="20000"/>
              </a:spcBef>
              <a:buClr>
                <a:srgbClr val="CC0000"/>
              </a:buClr>
            </a:pPr>
            <a:r>
              <a:rPr lang="en-US" altLang="zh-CN" sz="2800">
                <a:solidFill>
                  <a:schemeClr val="accent1"/>
                </a:solidFill>
                <a:ea typeface="宋体" pitchFamily="2" charset="-122"/>
              </a:rPr>
              <a:t>State</a:t>
            </a:r>
          </a:p>
        </p:txBody>
      </p:sp>
      <p:sp>
        <p:nvSpPr>
          <p:cNvPr id="40" name="AutoShape 15"/>
          <p:cNvSpPr>
            <a:spLocks noChangeArrowheads="1"/>
          </p:cNvSpPr>
          <p:nvPr/>
        </p:nvSpPr>
        <p:spPr bwMode="auto">
          <a:xfrm>
            <a:off x="3200400" y="3048000"/>
            <a:ext cx="1600200" cy="838200"/>
          </a:xfrm>
          <a:prstGeom prst="roundRect">
            <a:avLst>
              <a:gd name="adj" fmla="val 16667"/>
            </a:avLst>
          </a:prstGeom>
          <a:noFill/>
          <a:ln w="19050" algn="ctr">
            <a:solidFill>
              <a:schemeClr val="tx1"/>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spAutoFit/>
          </a:bodyPr>
          <a:lstStyle/>
          <a:p>
            <a:endParaRPr lang="en-US"/>
          </a:p>
        </p:txBody>
      </p:sp>
      <p:sp>
        <p:nvSpPr>
          <p:cNvPr id="41" name="AutoShape 16"/>
          <p:cNvSpPr>
            <a:spLocks noChangeArrowheads="1"/>
          </p:cNvSpPr>
          <p:nvPr/>
        </p:nvSpPr>
        <p:spPr bwMode="auto">
          <a:xfrm>
            <a:off x="3200400" y="4038600"/>
            <a:ext cx="1600200" cy="838200"/>
          </a:xfrm>
          <a:prstGeom prst="roundRect">
            <a:avLst>
              <a:gd name="adj" fmla="val 16667"/>
            </a:avLst>
          </a:prstGeom>
          <a:noFill/>
          <a:ln w="19050" algn="ctr">
            <a:solidFill>
              <a:schemeClr val="tx1"/>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spAutoFit/>
          </a:bodyPr>
          <a:lstStyle/>
          <a:p>
            <a:endParaRPr lang="en-US"/>
          </a:p>
        </p:txBody>
      </p:sp>
      <p:sp>
        <p:nvSpPr>
          <p:cNvPr id="42" name="AutoShape 17"/>
          <p:cNvSpPr>
            <a:spLocks noChangeArrowheads="1"/>
          </p:cNvSpPr>
          <p:nvPr/>
        </p:nvSpPr>
        <p:spPr bwMode="auto">
          <a:xfrm>
            <a:off x="3200400" y="5029200"/>
            <a:ext cx="1600200" cy="838200"/>
          </a:xfrm>
          <a:prstGeom prst="roundRect">
            <a:avLst>
              <a:gd name="adj" fmla="val 16667"/>
            </a:avLst>
          </a:prstGeom>
          <a:noFill/>
          <a:ln w="19050" algn="ctr">
            <a:solidFill>
              <a:schemeClr val="tx1"/>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spAutoFit/>
          </a:bodyPr>
          <a:lstStyle/>
          <a:p>
            <a:endParaRPr lang="en-US"/>
          </a:p>
        </p:txBody>
      </p:sp>
      <p:cxnSp>
        <p:nvCxnSpPr>
          <p:cNvPr id="43" name="AutoShape 18"/>
          <p:cNvCxnSpPr>
            <a:cxnSpLocks noChangeShapeType="1"/>
            <a:stCxn id="33" idx="3"/>
            <a:endCxn id="32" idx="3"/>
          </p:cNvCxnSpPr>
          <p:nvPr/>
        </p:nvCxnSpPr>
        <p:spPr bwMode="auto">
          <a:xfrm flipV="1">
            <a:off x="4810125" y="4457700"/>
            <a:ext cx="1588" cy="990600"/>
          </a:xfrm>
          <a:prstGeom prst="curvedConnector3">
            <a:avLst>
              <a:gd name="adj1" fmla="val 43800014"/>
            </a:avLst>
          </a:prstGeom>
          <a:noFill/>
          <a:ln w="19050">
            <a:solidFill>
              <a:schemeClr val="tx1"/>
            </a:solidFill>
            <a:round/>
            <a:headEnd/>
            <a:tailEnd type="arrow" w="lg" len="lg"/>
          </a:ln>
          <a:extLst>
            <a:ext uri="{909E8E84-426E-40DD-AFC4-6F175D3DCCD1}">
              <a14:hiddenFill xmlns:a14="http://schemas.microsoft.com/office/drawing/2010/main">
                <a:noFill/>
              </a14:hiddenFill>
            </a:ext>
          </a:extLst>
        </p:spPr>
      </p:cxnSp>
      <p:cxnSp>
        <p:nvCxnSpPr>
          <p:cNvPr id="44" name="AutoShape 19"/>
          <p:cNvCxnSpPr>
            <a:cxnSpLocks noChangeShapeType="1"/>
          </p:cNvCxnSpPr>
          <p:nvPr/>
        </p:nvCxnSpPr>
        <p:spPr bwMode="auto">
          <a:xfrm flipV="1">
            <a:off x="4800600" y="3429000"/>
            <a:ext cx="1588" cy="990600"/>
          </a:xfrm>
          <a:prstGeom prst="curvedConnector3">
            <a:avLst>
              <a:gd name="adj1" fmla="val 43800014"/>
            </a:avLst>
          </a:prstGeom>
          <a:noFill/>
          <a:ln w="19050">
            <a:solidFill>
              <a:schemeClr val="tx1"/>
            </a:solidFill>
            <a:round/>
            <a:headEnd/>
            <a:tailEnd type="arrow" w="lg" len="lg"/>
          </a:ln>
          <a:extLst>
            <a:ext uri="{909E8E84-426E-40DD-AFC4-6F175D3DCCD1}">
              <a14:hiddenFill xmlns:a14="http://schemas.microsoft.com/office/drawing/2010/main">
                <a:noFill/>
              </a14:hiddenFill>
            </a:ext>
          </a:extLst>
        </p:spPr>
      </p:cxnSp>
      <p:cxnSp>
        <p:nvCxnSpPr>
          <p:cNvPr id="45" name="AutoShape 20"/>
          <p:cNvCxnSpPr>
            <a:cxnSpLocks noChangeShapeType="1"/>
            <a:stCxn id="40" idx="1"/>
            <a:endCxn id="33" idx="1"/>
          </p:cNvCxnSpPr>
          <p:nvPr/>
        </p:nvCxnSpPr>
        <p:spPr bwMode="auto">
          <a:xfrm rot="10800000" flipH="1" flipV="1">
            <a:off x="3190875" y="3467100"/>
            <a:ext cx="1588" cy="1981200"/>
          </a:xfrm>
          <a:prstGeom prst="curvedConnector3">
            <a:avLst>
              <a:gd name="adj1" fmla="val -44400014"/>
            </a:avLst>
          </a:prstGeom>
          <a:noFill/>
          <a:ln w="19050">
            <a:solidFill>
              <a:schemeClr val="tx1"/>
            </a:solidFill>
            <a:round/>
            <a:headEnd/>
            <a:tailEnd type="arrow" w="lg" len="lg"/>
          </a:ln>
          <a:extLst>
            <a:ext uri="{909E8E84-426E-40DD-AFC4-6F175D3DCCD1}">
              <a14:hiddenFill xmlns:a14="http://schemas.microsoft.com/office/drawing/2010/main">
                <a:noFill/>
              </a14:hiddenFill>
            </a:ext>
          </a:extLst>
        </p:spPr>
      </p:cxnSp>
      <p:sp>
        <p:nvSpPr>
          <p:cNvPr id="46" name="Text Box 21"/>
          <p:cNvSpPr txBox="1">
            <a:spLocks noChangeArrowheads="1"/>
          </p:cNvSpPr>
          <p:nvPr/>
        </p:nvSpPr>
        <p:spPr bwMode="auto">
          <a:xfrm>
            <a:off x="457200" y="3352800"/>
            <a:ext cx="17494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type="none" w="lg" len="lg"/>
              </a14:hiddenLine>
            </a:ext>
          </a:extLst>
        </p:spPr>
        <p:txBody>
          <a:bodyPr wrap="none">
            <a:spAutoFit/>
          </a:bodyPr>
          <a:lstStyle>
            <a:lvl1pPr marL="290513" indent="-2905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90000"/>
              </a:lnSpc>
              <a:spcBef>
                <a:spcPct val="20000"/>
              </a:spcBef>
              <a:buClr>
                <a:srgbClr val="CC0000"/>
              </a:buClr>
            </a:pPr>
            <a:r>
              <a:rPr lang="en-US" altLang="zh-CN" sz="2800">
                <a:solidFill>
                  <a:srgbClr val="33CC33"/>
                </a:solidFill>
                <a:ea typeface="宋体" pitchFamily="2" charset="-122"/>
              </a:rPr>
              <a:t>Transition</a:t>
            </a:r>
          </a:p>
        </p:txBody>
      </p:sp>
      <p:sp>
        <p:nvSpPr>
          <p:cNvPr id="47" name="Line 22"/>
          <p:cNvSpPr>
            <a:spLocks noChangeShapeType="1"/>
          </p:cNvSpPr>
          <p:nvPr/>
        </p:nvSpPr>
        <p:spPr bwMode="auto">
          <a:xfrm flipV="1">
            <a:off x="2133600" y="3581400"/>
            <a:ext cx="762000" cy="0"/>
          </a:xfrm>
          <a:prstGeom prst="line">
            <a:avLst/>
          </a:prstGeom>
          <a:noFill/>
          <a:ln w="19050">
            <a:solidFill>
              <a:srgbClr val="339966"/>
            </a:solidFill>
            <a:round/>
            <a:headEnd/>
            <a:tailEnd type="arrow" w="lg" len="lg"/>
          </a:ln>
          <a:extLst>
            <a:ext uri="{909E8E84-426E-40DD-AFC4-6F175D3DCCD1}">
              <a14:hiddenFill xmlns:a14="http://schemas.microsoft.com/office/drawing/2010/main">
                <a:noFill/>
              </a14:hiddenFill>
            </a:ext>
          </a:extLst>
        </p:spPr>
        <p:txBody>
          <a:bodyPr>
            <a:spAutoFit/>
          </a:bodyPr>
          <a:lstStyle/>
          <a:p>
            <a:endParaRPr lang="en-US"/>
          </a:p>
        </p:txBody>
      </p:sp>
      <p:sp>
        <p:nvSpPr>
          <p:cNvPr id="48" name="Oval 23"/>
          <p:cNvSpPr>
            <a:spLocks noChangeArrowheads="1"/>
          </p:cNvSpPr>
          <p:nvPr/>
        </p:nvSpPr>
        <p:spPr bwMode="auto">
          <a:xfrm>
            <a:off x="5410200" y="2514600"/>
            <a:ext cx="228600" cy="228600"/>
          </a:xfrm>
          <a:prstGeom prst="ellipse">
            <a:avLst/>
          </a:prstGeom>
          <a:solidFill>
            <a:srgbClr val="000000"/>
          </a:solidFill>
          <a:ln w="19050" algn="ctr">
            <a:solidFill>
              <a:schemeClr val="tx1"/>
            </a:solidFill>
            <a:round/>
            <a:headEnd/>
            <a:tailEnd type="none" w="lg" len="lg"/>
          </a:ln>
        </p:spPr>
        <p:txBody>
          <a:bodyPr wrap="none" anchor="ctr">
            <a:spAutoFit/>
          </a:bodyPr>
          <a:lstStyle/>
          <a:p>
            <a:endParaRPr lang="en-US"/>
          </a:p>
        </p:txBody>
      </p:sp>
      <p:cxnSp>
        <p:nvCxnSpPr>
          <p:cNvPr id="49" name="AutoShape 24"/>
          <p:cNvCxnSpPr>
            <a:cxnSpLocks noChangeShapeType="1"/>
            <a:stCxn id="48" idx="4"/>
            <a:endCxn id="31" idx="3"/>
          </p:cNvCxnSpPr>
          <p:nvPr/>
        </p:nvCxnSpPr>
        <p:spPr bwMode="auto">
          <a:xfrm rot="5400000">
            <a:off x="4810125" y="2752725"/>
            <a:ext cx="714375" cy="714375"/>
          </a:xfrm>
          <a:prstGeom prst="curvedConnector2">
            <a:avLst/>
          </a:prstGeom>
          <a:noFill/>
          <a:ln w="19050">
            <a:solidFill>
              <a:schemeClr val="tx1"/>
            </a:solidFill>
            <a:round/>
            <a:headEnd/>
            <a:tailEnd type="arrow" w="lg" len="lg"/>
          </a:ln>
          <a:extLst>
            <a:ext uri="{909E8E84-426E-40DD-AFC4-6F175D3DCCD1}">
              <a14:hiddenFill xmlns:a14="http://schemas.microsoft.com/office/drawing/2010/main">
                <a:noFill/>
              </a14:hiddenFill>
            </a:ext>
          </a:extLst>
        </p:spPr>
      </p:cxnSp>
      <p:sp>
        <p:nvSpPr>
          <p:cNvPr id="50" name="WordArt 25"/>
          <p:cNvSpPr>
            <a:spLocks noChangeArrowheads="1" noChangeShapeType="1" noTextEdit="1"/>
          </p:cNvSpPr>
          <p:nvPr/>
        </p:nvSpPr>
        <p:spPr bwMode="auto">
          <a:xfrm rot="6828918">
            <a:off x="4585494" y="4634706"/>
            <a:ext cx="1219200" cy="941388"/>
          </a:xfrm>
          <a:prstGeom prst="rect">
            <a:avLst/>
          </a:prstGeom>
        </p:spPr>
        <p:txBody>
          <a:bodyPr spcFirstLastPara="1" wrap="none" fromWordArt="1">
            <a:prstTxWarp prst="textArchUp">
              <a:avLst>
                <a:gd name="adj" fmla="val 10800004"/>
              </a:avLst>
            </a:prstTxWarp>
          </a:bodyPr>
          <a:lstStyle/>
          <a:p>
            <a:pPr algn="ctr"/>
            <a:r>
              <a:rPr lang="en-US" sz="1600" kern="10">
                <a:ln w="9525">
                  <a:solidFill>
                    <a:srgbClr val="000000"/>
                  </a:solidFill>
                  <a:round/>
                  <a:headEnd/>
                  <a:tailEnd type="none" w="lg" len="lg"/>
                </a:ln>
                <a:solidFill>
                  <a:srgbClr val="000000"/>
                </a:solidFill>
                <a:latin typeface="Arial"/>
                <a:cs typeface="Arial"/>
              </a:rPr>
              <a:t>Green timer expires</a:t>
            </a:r>
          </a:p>
        </p:txBody>
      </p:sp>
      <p:sp>
        <p:nvSpPr>
          <p:cNvPr id="51" name="WordArt 26"/>
          <p:cNvSpPr>
            <a:spLocks noChangeArrowheads="1" noChangeShapeType="1" noTextEdit="1"/>
          </p:cNvSpPr>
          <p:nvPr/>
        </p:nvSpPr>
        <p:spPr bwMode="auto">
          <a:xfrm rot="5913611">
            <a:off x="4800600" y="3429000"/>
            <a:ext cx="914400" cy="914400"/>
          </a:xfrm>
          <a:prstGeom prst="rect">
            <a:avLst/>
          </a:prstGeom>
        </p:spPr>
        <p:txBody>
          <a:bodyPr spcFirstLastPara="1" wrap="none" fromWordArt="1">
            <a:prstTxWarp prst="textArchUp">
              <a:avLst>
                <a:gd name="adj" fmla="val 10800004"/>
              </a:avLst>
            </a:prstTxWarp>
          </a:bodyPr>
          <a:lstStyle/>
          <a:p>
            <a:pPr algn="ctr"/>
            <a:r>
              <a:rPr lang="en-US" sz="1600" kern="10">
                <a:ln w="9525">
                  <a:solidFill>
                    <a:srgbClr val="000000"/>
                  </a:solidFill>
                  <a:round/>
                  <a:headEnd/>
                  <a:tailEnd type="none" w="lg" len="lg"/>
                </a:ln>
                <a:solidFill>
                  <a:srgbClr val="000000"/>
                </a:solidFill>
                <a:latin typeface="Arial"/>
                <a:cs typeface="Arial"/>
              </a:rPr>
              <a:t>Yellow timer expires</a:t>
            </a:r>
          </a:p>
        </p:txBody>
      </p:sp>
      <p:sp>
        <p:nvSpPr>
          <p:cNvPr id="52" name="WordArt 27"/>
          <p:cNvSpPr>
            <a:spLocks noChangeArrowheads="1" noChangeShapeType="1" noTextEdit="1"/>
          </p:cNvSpPr>
          <p:nvPr/>
        </p:nvSpPr>
        <p:spPr bwMode="auto">
          <a:xfrm rot="15716909">
            <a:off x="1979613" y="4321175"/>
            <a:ext cx="1371600" cy="609600"/>
          </a:xfrm>
          <a:prstGeom prst="rect">
            <a:avLst/>
          </a:prstGeom>
        </p:spPr>
        <p:txBody>
          <a:bodyPr spcFirstLastPara="1" wrap="none" fromWordArt="1">
            <a:prstTxWarp prst="textArchUp">
              <a:avLst>
                <a:gd name="adj" fmla="val 10800004"/>
              </a:avLst>
            </a:prstTxWarp>
          </a:bodyPr>
          <a:lstStyle/>
          <a:p>
            <a:pPr algn="ctr"/>
            <a:r>
              <a:rPr lang="en-US" sz="1200" kern="10">
                <a:ln w="9525">
                  <a:solidFill>
                    <a:srgbClr val="000000"/>
                  </a:solidFill>
                  <a:round/>
                  <a:headEnd/>
                  <a:tailEnd type="none" w="lg" len="lg"/>
                </a:ln>
                <a:solidFill>
                  <a:srgbClr val="000000"/>
                </a:solidFill>
                <a:latin typeface="Arial Black"/>
              </a:rPr>
              <a:t>Car trips sensor</a:t>
            </a:r>
          </a:p>
        </p:txBody>
      </p:sp>
      <p:sp>
        <p:nvSpPr>
          <p:cNvPr id="53" name="Line 28"/>
          <p:cNvSpPr>
            <a:spLocks noChangeShapeType="1"/>
          </p:cNvSpPr>
          <p:nvPr/>
        </p:nvSpPr>
        <p:spPr bwMode="auto">
          <a:xfrm flipV="1">
            <a:off x="1333500" y="5029200"/>
            <a:ext cx="838200" cy="990600"/>
          </a:xfrm>
          <a:prstGeom prst="line">
            <a:avLst/>
          </a:prstGeom>
          <a:noFill/>
          <a:ln w="19050">
            <a:solidFill>
              <a:schemeClr val="folHlink"/>
            </a:solidFill>
            <a:round/>
            <a:headEnd/>
            <a:tailEnd type="arrow" w="lg" len="lg"/>
          </a:ln>
          <a:extLst>
            <a:ext uri="{909E8E84-426E-40DD-AFC4-6F175D3DCCD1}">
              <a14:hiddenFill xmlns:a14="http://schemas.microsoft.com/office/drawing/2010/main">
                <a:noFill/>
              </a14:hiddenFill>
            </a:ext>
          </a:extLst>
        </p:spPr>
        <p:txBody>
          <a:bodyPr>
            <a:spAutoFit/>
          </a:bodyPr>
          <a:lstStyle/>
          <a:p>
            <a:endParaRPr lang="en-US"/>
          </a:p>
        </p:txBody>
      </p:sp>
      <p:sp>
        <p:nvSpPr>
          <p:cNvPr id="54" name="Text Box 30"/>
          <p:cNvSpPr txBox="1">
            <a:spLocks noChangeArrowheads="1"/>
          </p:cNvSpPr>
          <p:nvPr/>
        </p:nvSpPr>
        <p:spPr bwMode="auto">
          <a:xfrm>
            <a:off x="914400" y="60198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CN" sz="2400">
                <a:latin typeface="Times New Roman" pitchFamily="18" charset="0"/>
                <a:ea typeface="宋体" pitchFamily="2" charset="-122"/>
              </a:rPr>
              <a:t>Event</a:t>
            </a:r>
          </a:p>
        </p:txBody>
      </p:sp>
      <p:sp>
        <p:nvSpPr>
          <p:cNvPr id="55" name="Text Box 31"/>
          <p:cNvSpPr txBox="1">
            <a:spLocks noChangeArrowheads="1"/>
          </p:cNvSpPr>
          <p:nvPr/>
        </p:nvSpPr>
        <p:spPr bwMode="auto">
          <a:xfrm>
            <a:off x="5715000" y="23622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CN" sz="2400">
                <a:latin typeface="Times New Roman" pitchFamily="18" charset="0"/>
                <a:ea typeface="宋体" pitchFamily="2" charset="-122"/>
              </a:rPr>
              <a:t>Start</a:t>
            </a:r>
          </a:p>
        </p:txBody>
      </p:sp>
    </p:spTree>
    <p:extLst>
      <p:ext uri="{BB962C8B-B14F-4D97-AF65-F5344CB8AC3E}">
        <p14:creationId xmlns:p14="http://schemas.microsoft.com/office/powerpoint/2010/main" val="1846038889"/>
      </p:ext>
    </p:extLst>
  </p:cSld>
  <p:clrMapOvr>
    <a:masterClrMapping/>
  </p:clrMapOvr>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6829"/>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0"/>
                                  </p:stCondLst>
                                  <p:childTnLst>
                                    <p:set>
                                      <p:cBhvr>
                                        <p:cTn id="9" dur="1" fill="hold">
                                          <p:stCondLst>
                                            <p:cond delay="499"/>
                                          </p:stCondLst>
                                        </p:cTn>
                                        <p:tgtEl>
                                          <p:spTgt spid="49"/>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48"/>
                                        </p:tgtEl>
                                        <p:attrNameLst>
                                          <p:attrName>style.visibility</p:attrName>
                                        </p:attrNameLst>
                                      </p:cBhvr>
                                      <p:to>
                                        <p:strVal val="visible"/>
                                      </p:to>
                                    </p:set>
                                  </p:childTnLst>
                                </p:cTn>
                              </p:par>
                            </p:childTnLst>
                          </p:cTn>
                        </p:par>
                        <p:par>
                          <p:cTn id="13" fill="hold">
                            <p:stCondLst>
                              <p:cond delay="1500"/>
                            </p:stCondLst>
                            <p:childTnLst>
                              <p:par>
                                <p:cTn id="14" presetID="3" presetClass="entr" presetSubtype="10" fill="hold" grpId="0" nodeType="after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blinds(horizontal)">
                                      <p:cBhvr>
                                        <p:cTn id="16" dur="500"/>
                                        <p:tgtEl>
                                          <p:spTgt spid="31"/>
                                        </p:tgtEl>
                                      </p:cBhvr>
                                    </p:animEffect>
                                  </p:childTnLst>
                                </p:cTn>
                              </p:par>
                            </p:childTnLst>
                          </p:cTn>
                        </p:par>
                        <p:par>
                          <p:cTn id="17" fill="hold">
                            <p:stCondLst>
                              <p:cond delay="2000"/>
                            </p:stCondLst>
                            <p:childTnLst>
                              <p:par>
                                <p:cTn id="18" presetID="1" presetClass="entr" presetSubtype="0" fill="hold" grpId="0" nodeType="afterEffect">
                                  <p:stCondLst>
                                    <p:cond delay="0"/>
                                  </p:stCondLst>
                                  <p:childTnLst>
                                    <p:set>
                                      <p:cBhvr>
                                        <p:cTn id="19" dur="1" fill="hold">
                                          <p:stCondLst>
                                            <p:cond delay="499"/>
                                          </p:stCondLst>
                                        </p:cTn>
                                        <p:tgtEl>
                                          <p:spTgt spid="53"/>
                                        </p:tgtEl>
                                        <p:attrNameLst>
                                          <p:attrName>style.visibility</p:attrName>
                                        </p:attrNameLst>
                                      </p:cBhvr>
                                      <p:to>
                                        <p:strVal val="visible"/>
                                      </p:to>
                                    </p:set>
                                  </p:childTnLst>
                                </p:cTn>
                              </p:par>
                            </p:childTnLst>
                          </p:cTn>
                        </p:par>
                        <p:par>
                          <p:cTn id="20" fill="hold">
                            <p:stCondLst>
                              <p:cond delay="2500"/>
                            </p:stCondLst>
                            <p:childTnLst>
                              <p:par>
                                <p:cTn id="21" presetID="3" presetClass="entr" presetSubtype="0" fill="hold" grpId="0" nodeType="afterEffect">
                                  <p:stCondLst>
                                    <p:cond delay="0"/>
                                  </p:stCondLst>
                                  <p:childTnLst>
                                    <p:set>
                                      <p:cBhvr>
                                        <p:cTn id="22" dur="1" fill="hold">
                                          <p:stCondLst>
                                            <p:cond delay="499"/>
                                          </p:stCondLst>
                                        </p:cTn>
                                        <p:tgtEl>
                                          <p:spTgt spid="52"/>
                                        </p:tgtEl>
                                        <p:attrNameLst>
                                          <p:attrName>style.visibility</p:attrName>
                                        </p:attrNameLst>
                                      </p:cBhvr>
                                      <p:to>
                                        <p:strVal val="visible"/>
                                      </p:to>
                                    </p:set>
                                  </p:childTnLst>
                                </p:cTn>
                              </p:par>
                            </p:childTnLst>
                          </p:cTn>
                        </p:par>
                        <p:par>
                          <p:cTn id="23" fill="hold">
                            <p:stCondLst>
                              <p:cond delay="3000"/>
                            </p:stCondLst>
                            <p:childTnLst>
                              <p:par>
                                <p:cTn id="24" presetID="1" presetClass="entr" presetSubtype="0" fill="hold" grpId="0" nodeType="afterEffect">
                                  <p:stCondLst>
                                    <p:cond delay="0"/>
                                  </p:stCondLst>
                                  <p:childTnLst>
                                    <p:set>
                                      <p:cBhvr>
                                        <p:cTn id="25" dur="1" fill="hold">
                                          <p:stCondLst>
                                            <p:cond delay="499"/>
                                          </p:stCondLst>
                                        </p:cTn>
                                        <p:tgtEl>
                                          <p:spTgt spid="46"/>
                                        </p:tgtEl>
                                        <p:attrNameLst>
                                          <p:attrName>style.visibility</p:attrName>
                                        </p:attrNameLst>
                                      </p:cBhvr>
                                      <p:to>
                                        <p:strVal val="visible"/>
                                      </p:to>
                                    </p:set>
                                  </p:childTnLst>
                                </p:cTn>
                              </p:par>
                            </p:childTnLst>
                          </p:cTn>
                        </p:par>
                        <p:par>
                          <p:cTn id="26" fill="hold">
                            <p:stCondLst>
                              <p:cond delay="3500"/>
                            </p:stCondLst>
                            <p:childTnLst>
                              <p:par>
                                <p:cTn id="27" presetID="1" presetClass="entr" presetSubtype="0" fill="hold" grpId="0" nodeType="afterEffect">
                                  <p:stCondLst>
                                    <p:cond delay="0"/>
                                  </p:stCondLst>
                                  <p:childTnLst>
                                    <p:set>
                                      <p:cBhvr>
                                        <p:cTn id="28" dur="1" fill="hold">
                                          <p:stCondLst>
                                            <p:cond delay="499"/>
                                          </p:stCondLst>
                                        </p:cTn>
                                        <p:tgtEl>
                                          <p:spTgt spid="47"/>
                                        </p:tgtEl>
                                        <p:attrNameLst>
                                          <p:attrName>style.visibility</p:attrName>
                                        </p:attrNameLst>
                                      </p:cBhvr>
                                      <p:to>
                                        <p:strVal val="visible"/>
                                      </p:to>
                                    </p:set>
                                  </p:childTnLst>
                                </p:cTn>
                              </p:par>
                            </p:childTnLst>
                          </p:cTn>
                        </p:par>
                        <p:par>
                          <p:cTn id="29" fill="hold">
                            <p:stCondLst>
                              <p:cond delay="4000"/>
                            </p:stCondLst>
                            <p:childTnLst>
                              <p:par>
                                <p:cTn id="30" presetID="1" presetClass="entr" presetSubtype="0" fill="hold" nodeType="afterEffect">
                                  <p:stCondLst>
                                    <p:cond delay="0"/>
                                  </p:stCondLst>
                                  <p:childTnLst>
                                    <p:set>
                                      <p:cBhvr>
                                        <p:cTn id="31" dur="1" fill="hold">
                                          <p:stCondLst>
                                            <p:cond delay="499"/>
                                          </p:stCondLst>
                                        </p:cTn>
                                        <p:tgtEl>
                                          <p:spTgt spid="45"/>
                                        </p:tgtEl>
                                        <p:attrNameLst>
                                          <p:attrName>style.visibility</p:attrName>
                                        </p:attrNameLst>
                                      </p:cBhvr>
                                      <p:to>
                                        <p:strVal val="visible"/>
                                      </p:to>
                                    </p:set>
                                  </p:childTnLst>
                                </p:cTn>
                              </p:par>
                            </p:childTnLst>
                          </p:cTn>
                        </p:par>
                        <p:par>
                          <p:cTn id="32" fill="hold">
                            <p:stCondLst>
                              <p:cond delay="4500"/>
                            </p:stCondLst>
                            <p:childTnLst>
                              <p:par>
                                <p:cTn id="33" presetID="1" presetClass="entr" presetSubtype="0" fill="hold" grpId="0" nodeType="afterEffect">
                                  <p:stCondLst>
                                    <p:cond delay="0"/>
                                  </p:stCondLst>
                                  <p:childTnLst>
                                    <p:set>
                                      <p:cBhvr>
                                        <p:cTn id="34" dur="1" fill="hold">
                                          <p:stCondLst>
                                            <p:cond delay="499"/>
                                          </p:stCondLst>
                                        </p:cTn>
                                        <p:tgtEl>
                                          <p:spTgt spid="3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3" presetClass="entr" presetSubtype="0" fill="hold" grpId="0" nodeType="clickEffect">
                                  <p:stCondLst>
                                    <p:cond delay="0"/>
                                  </p:stCondLst>
                                  <p:childTnLst>
                                    <p:set>
                                      <p:cBhvr>
                                        <p:cTn id="38" dur="1" fill="hold">
                                          <p:stCondLst>
                                            <p:cond delay="499"/>
                                          </p:stCondLst>
                                        </p:cTn>
                                        <p:tgtEl>
                                          <p:spTgt spid="50"/>
                                        </p:tgtEl>
                                        <p:attrNameLst>
                                          <p:attrName>style.visibility</p:attrName>
                                        </p:attrNameLst>
                                      </p:cBhvr>
                                      <p:to>
                                        <p:strVal val="visible"/>
                                      </p:to>
                                    </p:set>
                                  </p:childTnLst>
                                </p:cTn>
                              </p:par>
                            </p:childTnLst>
                          </p:cTn>
                        </p:par>
                        <p:par>
                          <p:cTn id="39" fill="hold">
                            <p:stCondLst>
                              <p:cond delay="500"/>
                            </p:stCondLst>
                            <p:childTnLst>
                              <p:par>
                                <p:cTn id="40" presetID="1" presetClass="entr" presetSubtype="0" fill="hold" grpId="0" nodeType="afterEffect">
                                  <p:stCondLst>
                                    <p:cond delay="0"/>
                                  </p:stCondLst>
                                  <p:childTnLst>
                                    <p:set>
                                      <p:cBhvr>
                                        <p:cTn id="41" dur="1" fill="hold">
                                          <p:stCondLst>
                                            <p:cond delay="499"/>
                                          </p:stCondLst>
                                        </p:cTn>
                                        <p:tgtEl>
                                          <p:spTgt spid="32"/>
                                        </p:tgtEl>
                                        <p:attrNameLst>
                                          <p:attrName>style.visibility</p:attrName>
                                        </p:attrNameLst>
                                      </p:cBhvr>
                                      <p:to>
                                        <p:strVal val="visible"/>
                                      </p:to>
                                    </p:set>
                                  </p:childTnLst>
                                </p:cTn>
                              </p:par>
                            </p:childTnLst>
                          </p:cTn>
                        </p:par>
                        <p:par>
                          <p:cTn id="42" fill="hold">
                            <p:stCondLst>
                              <p:cond delay="1000"/>
                            </p:stCondLst>
                            <p:childTnLst>
                              <p:par>
                                <p:cTn id="43" presetID="1" presetClass="entr" presetSubtype="0" fill="hold" nodeType="afterEffect">
                                  <p:stCondLst>
                                    <p:cond delay="0"/>
                                  </p:stCondLst>
                                  <p:childTnLst>
                                    <p:set>
                                      <p:cBhvr>
                                        <p:cTn id="44" dur="1" fill="hold">
                                          <p:stCondLst>
                                            <p:cond delay="499"/>
                                          </p:stCondLst>
                                        </p:cTn>
                                        <p:tgtEl>
                                          <p:spTgt spid="4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3" presetClass="entr" presetSubtype="0" fill="hold" grpId="0" nodeType="clickEffect">
                                  <p:stCondLst>
                                    <p:cond delay="0"/>
                                  </p:stCondLst>
                                  <p:childTnLst>
                                    <p:set>
                                      <p:cBhvr>
                                        <p:cTn id="48" dur="1" fill="hold">
                                          <p:stCondLst>
                                            <p:cond delay="499"/>
                                          </p:stCondLst>
                                        </p:cTn>
                                        <p:tgtEl>
                                          <p:spTgt spid="51"/>
                                        </p:tgtEl>
                                        <p:attrNameLst>
                                          <p:attrName>style.visibility</p:attrName>
                                        </p:attrNameLst>
                                      </p:cBhvr>
                                      <p:to>
                                        <p:strVal val="visible"/>
                                      </p:to>
                                    </p:set>
                                  </p:childTnLst>
                                </p:cTn>
                              </p:par>
                            </p:childTnLst>
                          </p:cTn>
                        </p:par>
                        <p:par>
                          <p:cTn id="49" fill="hold">
                            <p:stCondLst>
                              <p:cond delay="500"/>
                            </p:stCondLst>
                            <p:childTnLst>
                              <p:par>
                                <p:cTn id="50" presetID="1" presetClass="entr" presetSubtype="0" fill="hold" nodeType="afterEffect">
                                  <p:stCondLst>
                                    <p:cond delay="0"/>
                                  </p:stCondLst>
                                  <p:childTnLst>
                                    <p:set>
                                      <p:cBhvr>
                                        <p:cTn id="51" dur="1" fill="hold">
                                          <p:stCondLst>
                                            <p:cond delay="499"/>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29" grpId="0" autoUpdateAnimBg="0"/>
      <p:bldP spid="31" grpId="0" animBg="1"/>
      <p:bldP spid="32" grpId="0" animBg="1"/>
      <p:bldP spid="33" grpId="0" animBg="1"/>
      <p:bldP spid="46" grpId="0" autoUpdateAnimBg="0"/>
      <p:bldP spid="47" grpId="0" animBg="1"/>
      <p:bldP spid="48" grpId="0" animBg="1"/>
      <p:bldP spid="50" grpId="0" animBg="1"/>
      <p:bldP spid="51" grpId="0" animBg="1"/>
      <p:bldP spid="52" grpId="0" animBg="1"/>
      <p:bldP spid="5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p:txBody>
          <a:bodyPr/>
          <a:lstStyle/>
          <a:p>
            <a:pPr eaLnBrk="1" hangingPunct="1"/>
            <a:r>
              <a:rPr lang="en-US" altLang="zh-CN" dirty="0">
                <a:solidFill>
                  <a:srgbClr val="C00000"/>
                </a:solidFill>
                <a:ea typeface="宋体" pitchFamily="2" charset="-122"/>
              </a:rPr>
              <a:t>Activity diagrams describe the workflow behavior of a system. </a:t>
            </a:r>
          </a:p>
          <a:p>
            <a:pPr lvl="1" eaLnBrk="1" hangingPunct="1"/>
            <a:r>
              <a:rPr lang="en-US" altLang="zh-CN" dirty="0">
                <a:solidFill>
                  <a:srgbClr val="C00000"/>
                </a:solidFill>
                <a:ea typeface="宋体" pitchFamily="2" charset="-122"/>
              </a:rPr>
              <a:t>similar to </a:t>
            </a:r>
            <a:r>
              <a:rPr lang="en-US" altLang="zh-CN" i="1" dirty="0">
                <a:solidFill>
                  <a:srgbClr val="FF0000"/>
                </a:solidFill>
                <a:ea typeface="宋体" pitchFamily="2" charset="-122"/>
              </a:rPr>
              <a:t>state diagrams</a:t>
            </a:r>
            <a:r>
              <a:rPr lang="en-US" altLang="zh-CN" dirty="0">
                <a:solidFill>
                  <a:srgbClr val="FF0000"/>
                </a:solidFill>
                <a:ea typeface="宋体" pitchFamily="2" charset="-122"/>
              </a:rPr>
              <a:t> </a:t>
            </a:r>
            <a:r>
              <a:rPr lang="en-US" altLang="zh-CN" dirty="0">
                <a:solidFill>
                  <a:srgbClr val="C00000"/>
                </a:solidFill>
                <a:ea typeface="宋体" pitchFamily="2" charset="-122"/>
              </a:rPr>
              <a:t>because activities are the state of doing something</a:t>
            </a:r>
            <a:br>
              <a:rPr lang="en-US" altLang="zh-CN" dirty="0">
                <a:solidFill>
                  <a:srgbClr val="C00000"/>
                </a:solidFill>
                <a:ea typeface="宋体" pitchFamily="2" charset="-122"/>
              </a:rPr>
            </a:br>
            <a:endParaRPr lang="en-US" altLang="zh-CN" dirty="0">
              <a:solidFill>
                <a:srgbClr val="C00000"/>
              </a:solidFill>
              <a:ea typeface="宋体" pitchFamily="2" charset="-122"/>
            </a:endParaRPr>
          </a:p>
          <a:p>
            <a:pPr eaLnBrk="1" hangingPunct="1"/>
            <a:r>
              <a:rPr lang="en-US" altLang="zh-CN" dirty="0">
                <a:solidFill>
                  <a:srgbClr val="C00000"/>
                </a:solidFill>
                <a:ea typeface="宋体" pitchFamily="2" charset="-122"/>
              </a:rPr>
              <a:t>Activity diagrams can show activities that are conditional or parallel. </a:t>
            </a:r>
          </a:p>
          <a:p>
            <a:pPr lvl="1" eaLnBrk="1" hangingPunct="1"/>
            <a:endParaRPr lang="zh-CN" altLang="en-US" dirty="0">
              <a:solidFill>
                <a:srgbClr val="C00000"/>
              </a:solidFill>
              <a:ea typeface="宋体" pitchFamily="2" charset="-122"/>
            </a:endParaRPr>
          </a:p>
        </p:txBody>
      </p:sp>
      <p:sp>
        <p:nvSpPr>
          <p:cNvPr id="2" name="Footer Placeholder 1"/>
          <p:cNvSpPr>
            <a:spLocks noGrp="1"/>
          </p:cNvSpPr>
          <p:nvPr>
            <p:ph type="ftr" sz="quarter" idx="11"/>
          </p:nvPr>
        </p:nvSpPr>
        <p:spPr/>
        <p:txBody>
          <a:bodyPr/>
          <a:lstStyle/>
          <a:p>
            <a:r>
              <a:rPr lang="en-US"/>
              <a:t>City University,KPK</a:t>
            </a:r>
          </a:p>
        </p:txBody>
      </p:sp>
      <p:sp>
        <p:nvSpPr>
          <p:cNvPr id="3" name="Slide Number Placeholder 2"/>
          <p:cNvSpPr>
            <a:spLocks noGrp="1"/>
          </p:cNvSpPr>
          <p:nvPr>
            <p:ph type="sldNum" sz="quarter" idx="12"/>
          </p:nvPr>
        </p:nvSpPr>
        <p:spPr/>
        <p:txBody>
          <a:bodyPr/>
          <a:lstStyle/>
          <a:p>
            <a:fld id="{3029D12D-2F15-40E2-96DF-3DACB76CD240}" type="slidenum">
              <a:rPr lang="en-US" smtClean="0"/>
              <a:t>33</a:t>
            </a:fld>
            <a:endParaRPr lang="en-US"/>
          </a:p>
        </p:txBody>
      </p:sp>
      <p:sp>
        <p:nvSpPr>
          <p:cNvPr id="36866" name="Rectangle 2"/>
          <p:cNvSpPr>
            <a:spLocks noGrp="1" noChangeArrowheads="1"/>
          </p:cNvSpPr>
          <p:nvPr>
            <p:ph type="title"/>
          </p:nvPr>
        </p:nvSpPr>
        <p:spPr/>
        <p:txBody>
          <a:bodyPr/>
          <a:lstStyle/>
          <a:p>
            <a:pPr eaLnBrk="1" hangingPunct="1"/>
            <a:r>
              <a:rPr lang="en-US" altLang="zh-CN">
                <a:ea typeface="宋体" pitchFamily="2" charset="-122"/>
              </a:rPr>
              <a:t>Activity Diagrams </a:t>
            </a:r>
          </a:p>
        </p:txBody>
      </p:sp>
    </p:spTree>
    <p:extLst>
      <p:ext uri="{BB962C8B-B14F-4D97-AF65-F5344CB8AC3E}">
        <p14:creationId xmlns:p14="http://schemas.microsoft.com/office/powerpoint/2010/main" val="1067255498"/>
      </p:ext>
    </p:extLst>
  </p:cSld>
  <p:clrMapOvr>
    <a:masterClrMapping/>
  </p:clrMapOvr>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City University,KPK</a:t>
            </a:r>
          </a:p>
        </p:txBody>
      </p:sp>
      <p:sp>
        <p:nvSpPr>
          <p:cNvPr id="3" name="Slide Number Placeholder 2"/>
          <p:cNvSpPr>
            <a:spLocks noGrp="1"/>
          </p:cNvSpPr>
          <p:nvPr>
            <p:ph type="sldNum" sz="quarter" idx="12"/>
          </p:nvPr>
        </p:nvSpPr>
        <p:spPr/>
        <p:txBody>
          <a:bodyPr/>
          <a:lstStyle/>
          <a:p>
            <a:fld id="{3029D12D-2F15-40E2-96DF-3DACB76CD240}" type="slidenum">
              <a:rPr lang="en-US" smtClean="0"/>
              <a:t>34</a:t>
            </a:fld>
            <a:endParaRPr lang="en-US"/>
          </a:p>
        </p:txBody>
      </p:sp>
      <p:sp>
        <p:nvSpPr>
          <p:cNvPr id="37890" name="Rectangle 2"/>
          <p:cNvSpPr>
            <a:spLocks noGrp="1" noChangeArrowheads="1"/>
          </p:cNvSpPr>
          <p:nvPr>
            <p:ph type="title"/>
          </p:nvPr>
        </p:nvSpPr>
        <p:spPr/>
        <p:txBody>
          <a:bodyPr/>
          <a:lstStyle/>
          <a:p>
            <a:pPr eaLnBrk="1" hangingPunct="1"/>
            <a:r>
              <a:rPr lang="en-US" altLang="zh-CN">
                <a:ea typeface="宋体" pitchFamily="2" charset="-122"/>
              </a:rPr>
              <a:t>Activity Diagrams</a:t>
            </a:r>
          </a:p>
        </p:txBody>
      </p:sp>
      <p:pic>
        <p:nvPicPr>
          <p:cNvPr id="37891" name="Picture 4" descr="{DECB6630-A15E-44A1-A0EA-063F43DDA42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1600200"/>
            <a:ext cx="5029200" cy="478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2" name="Picture 6" descr="{4FBAA854-7256-41DE-97A0-77963BE551C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600200"/>
            <a:ext cx="2971800" cy="477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8703617"/>
      </p:ext>
    </p:extLst>
  </p:cSld>
  <p:clrMapOvr>
    <a:masterClrMapping/>
  </p:clrMapOvr>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idx="1"/>
          </p:nvPr>
        </p:nvSpPr>
        <p:spPr>
          <a:xfrm>
            <a:off x="76200" y="2133600"/>
            <a:ext cx="8001000" cy="4495800"/>
          </a:xfrm>
        </p:spPr>
        <p:txBody>
          <a:bodyPr>
            <a:normAutofit/>
          </a:bodyPr>
          <a:lstStyle/>
          <a:p>
            <a:pPr eaLnBrk="1" hangingPunct="1">
              <a:lnSpc>
                <a:spcPct val="80000"/>
              </a:lnSpc>
            </a:pPr>
            <a:r>
              <a:rPr lang="en-US" altLang="zh-CN" sz="2000" b="1" dirty="0">
                <a:solidFill>
                  <a:srgbClr val="C00000"/>
                </a:solidFill>
                <a:ea typeface="宋体" pitchFamily="2" charset="-122"/>
              </a:rPr>
              <a:t>Books</a:t>
            </a:r>
          </a:p>
          <a:p>
            <a:pPr lvl="1" eaLnBrk="1" hangingPunct="1">
              <a:lnSpc>
                <a:spcPct val="80000"/>
              </a:lnSpc>
            </a:pPr>
            <a:r>
              <a:rPr lang="en-US" altLang="zh-CN" sz="1800" dirty="0">
                <a:solidFill>
                  <a:srgbClr val="C00000"/>
                </a:solidFill>
                <a:ea typeface="宋体" pitchFamily="2" charset="-122"/>
              </a:rPr>
              <a:t>Martin Fowler, Kendall Scott: </a:t>
            </a:r>
            <a:r>
              <a:rPr lang="en-US" altLang="zh-CN" sz="1800" b="1" i="1" dirty="0">
                <a:solidFill>
                  <a:srgbClr val="C00000"/>
                </a:solidFill>
                <a:ea typeface="宋体" pitchFamily="2" charset="-122"/>
              </a:rPr>
              <a:t>UML Distilled</a:t>
            </a:r>
            <a:r>
              <a:rPr lang="en-US" altLang="zh-CN" sz="1800" b="1" dirty="0">
                <a:solidFill>
                  <a:srgbClr val="C00000"/>
                </a:solidFill>
                <a:ea typeface="宋体" pitchFamily="2" charset="-122"/>
              </a:rPr>
              <a:t>,</a:t>
            </a:r>
            <a:r>
              <a:rPr lang="en-US" altLang="zh-CN" sz="1800" dirty="0">
                <a:solidFill>
                  <a:srgbClr val="C00000"/>
                </a:solidFill>
                <a:ea typeface="宋体" pitchFamily="2" charset="-122"/>
              </a:rPr>
              <a:t> Addison-Wesley 2000</a:t>
            </a:r>
          </a:p>
          <a:p>
            <a:pPr lvl="1" eaLnBrk="1" hangingPunct="1">
              <a:lnSpc>
                <a:spcPct val="80000"/>
              </a:lnSpc>
            </a:pPr>
            <a:r>
              <a:rPr lang="en-US" altLang="zh-CN" sz="1800" dirty="0">
                <a:solidFill>
                  <a:srgbClr val="C00000"/>
                </a:solidFill>
                <a:ea typeface="宋体" pitchFamily="2" charset="-122"/>
              </a:rPr>
              <a:t>Grady </a:t>
            </a:r>
            <a:r>
              <a:rPr lang="en-US" altLang="zh-CN" sz="1800" dirty="0" err="1">
                <a:solidFill>
                  <a:srgbClr val="C00000"/>
                </a:solidFill>
                <a:ea typeface="宋体" pitchFamily="2" charset="-122"/>
              </a:rPr>
              <a:t>Booch</a:t>
            </a:r>
            <a:r>
              <a:rPr lang="en-US" altLang="zh-CN" sz="1800" dirty="0">
                <a:solidFill>
                  <a:srgbClr val="C00000"/>
                </a:solidFill>
                <a:ea typeface="宋体" pitchFamily="2" charset="-122"/>
              </a:rPr>
              <a:t>, et al: </a:t>
            </a:r>
            <a:r>
              <a:rPr lang="en-US" altLang="zh-CN" sz="1800" b="1" i="1" dirty="0">
                <a:solidFill>
                  <a:srgbClr val="C00000"/>
                </a:solidFill>
                <a:ea typeface="宋体" pitchFamily="2" charset="-122"/>
              </a:rPr>
              <a:t>The Unified Modeling Language User Guide</a:t>
            </a:r>
            <a:r>
              <a:rPr lang="en-US" altLang="zh-CN" sz="1800" b="1" dirty="0">
                <a:solidFill>
                  <a:srgbClr val="C00000"/>
                </a:solidFill>
                <a:ea typeface="宋体" pitchFamily="2" charset="-122"/>
              </a:rPr>
              <a:t>, </a:t>
            </a:r>
            <a:r>
              <a:rPr lang="en-US" altLang="zh-CN" sz="1800" dirty="0">
                <a:solidFill>
                  <a:srgbClr val="C00000"/>
                </a:solidFill>
                <a:ea typeface="宋体" pitchFamily="2" charset="-122"/>
              </a:rPr>
              <a:t>Addison-Wesley </a:t>
            </a:r>
          </a:p>
          <a:p>
            <a:pPr lvl="1" eaLnBrk="1" hangingPunct="1">
              <a:lnSpc>
                <a:spcPct val="80000"/>
              </a:lnSpc>
            </a:pPr>
            <a:r>
              <a:rPr lang="en-US" altLang="zh-CN" sz="1800" dirty="0">
                <a:solidFill>
                  <a:srgbClr val="C00000"/>
                </a:solidFill>
                <a:ea typeface="宋体" pitchFamily="2" charset="-122"/>
              </a:rPr>
              <a:t>James </a:t>
            </a:r>
            <a:r>
              <a:rPr lang="en-US" altLang="zh-CN" sz="1800" dirty="0" err="1">
                <a:solidFill>
                  <a:srgbClr val="C00000"/>
                </a:solidFill>
                <a:ea typeface="宋体" pitchFamily="2" charset="-122"/>
              </a:rPr>
              <a:t>Rumbaugh</a:t>
            </a:r>
            <a:r>
              <a:rPr lang="en-US" altLang="zh-CN" sz="1800" dirty="0">
                <a:solidFill>
                  <a:srgbClr val="C00000"/>
                </a:solidFill>
                <a:ea typeface="宋体" pitchFamily="2" charset="-122"/>
              </a:rPr>
              <a:t>, et al: </a:t>
            </a:r>
            <a:r>
              <a:rPr lang="en-US" altLang="zh-CN" sz="1800" b="1" i="1" dirty="0">
                <a:solidFill>
                  <a:srgbClr val="C00000"/>
                </a:solidFill>
                <a:ea typeface="宋体" pitchFamily="2" charset="-122"/>
              </a:rPr>
              <a:t>The Unified Modeling Language Reference Manual, </a:t>
            </a:r>
            <a:r>
              <a:rPr lang="en-US" altLang="zh-CN" sz="1800" dirty="0">
                <a:solidFill>
                  <a:srgbClr val="C00000"/>
                </a:solidFill>
                <a:ea typeface="宋体" pitchFamily="2" charset="-122"/>
              </a:rPr>
              <a:t> Addison-Wesley </a:t>
            </a:r>
            <a:r>
              <a:rPr lang="en-US" altLang="zh-CN" sz="1800" dirty="0" err="1">
                <a:solidFill>
                  <a:srgbClr val="C00000"/>
                </a:solidFill>
                <a:ea typeface="宋体" pitchFamily="2" charset="-122"/>
              </a:rPr>
              <a:t>Ivar</a:t>
            </a:r>
            <a:r>
              <a:rPr lang="en-US" altLang="zh-CN" sz="1800" dirty="0">
                <a:solidFill>
                  <a:srgbClr val="C00000"/>
                </a:solidFill>
                <a:ea typeface="宋体" pitchFamily="2" charset="-122"/>
              </a:rPr>
              <a:t> Jacobson, et al: </a:t>
            </a:r>
            <a:r>
              <a:rPr lang="en-US" altLang="zh-CN" sz="1800" b="1" i="1" dirty="0">
                <a:solidFill>
                  <a:srgbClr val="C00000"/>
                </a:solidFill>
                <a:ea typeface="宋体" pitchFamily="2" charset="-122"/>
              </a:rPr>
              <a:t>Unified Software Development Process,</a:t>
            </a:r>
            <a:r>
              <a:rPr lang="en-US" altLang="zh-CN" sz="1800" i="1" dirty="0">
                <a:solidFill>
                  <a:srgbClr val="C00000"/>
                </a:solidFill>
                <a:ea typeface="宋体" pitchFamily="2" charset="-122"/>
              </a:rPr>
              <a:t> </a:t>
            </a:r>
            <a:r>
              <a:rPr lang="en-US" altLang="zh-CN" sz="1800" dirty="0">
                <a:solidFill>
                  <a:srgbClr val="C00000"/>
                </a:solidFill>
                <a:ea typeface="宋体" pitchFamily="2" charset="-122"/>
              </a:rPr>
              <a:t>Addison-Wesley</a:t>
            </a:r>
          </a:p>
          <a:p>
            <a:pPr eaLnBrk="1" hangingPunct="1">
              <a:lnSpc>
                <a:spcPct val="80000"/>
              </a:lnSpc>
            </a:pPr>
            <a:r>
              <a:rPr lang="en-US" altLang="zh-CN" sz="2000" b="1" dirty="0">
                <a:solidFill>
                  <a:srgbClr val="C00000"/>
                </a:solidFill>
                <a:ea typeface="宋体" pitchFamily="2" charset="-122"/>
              </a:rPr>
              <a:t>Online UML Resources</a:t>
            </a:r>
          </a:p>
          <a:p>
            <a:pPr lvl="1" eaLnBrk="1" hangingPunct="1">
              <a:lnSpc>
                <a:spcPct val="80000"/>
              </a:lnSpc>
            </a:pPr>
            <a:r>
              <a:rPr lang="en-US" altLang="zh-CN" sz="1600" b="1" i="1" dirty="0">
                <a:solidFill>
                  <a:srgbClr val="C00000"/>
                </a:solidFill>
                <a:ea typeface="宋体" pitchFamily="2" charset="-122"/>
                <a:hlinkClick r:id="rId3"/>
              </a:rPr>
              <a:t>Rational Software</a:t>
            </a:r>
            <a:r>
              <a:rPr lang="en-US" altLang="zh-CN" sz="1600" b="1" i="1" dirty="0">
                <a:solidFill>
                  <a:srgbClr val="C00000"/>
                </a:solidFill>
                <a:ea typeface="宋体" pitchFamily="2" charset="-122"/>
              </a:rPr>
              <a:t> </a:t>
            </a:r>
            <a:r>
              <a:rPr lang="en-US" altLang="zh-CN" sz="1600" dirty="0">
                <a:solidFill>
                  <a:srgbClr val="C00000"/>
                </a:solidFill>
                <a:ea typeface="宋体" pitchFamily="2" charset="-122"/>
              </a:rPr>
              <a:t>– </a:t>
            </a:r>
            <a:br>
              <a:rPr lang="en-US" altLang="zh-CN" sz="1600" dirty="0">
                <a:solidFill>
                  <a:srgbClr val="C00000"/>
                </a:solidFill>
                <a:ea typeface="宋体" pitchFamily="2" charset="-122"/>
              </a:rPr>
            </a:br>
            <a:r>
              <a:rPr lang="en-US" altLang="zh-CN" sz="1600" dirty="0">
                <a:solidFill>
                  <a:srgbClr val="C00000"/>
                </a:solidFill>
                <a:ea typeface="宋体" pitchFamily="2" charset="-122"/>
                <a:hlinkClick r:id="rId4"/>
              </a:rPr>
              <a:t>UML Resource Center</a:t>
            </a:r>
            <a:r>
              <a:rPr lang="en-US" altLang="zh-CN" sz="1600" dirty="0">
                <a:solidFill>
                  <a:srgbClr val="C00000"/>
                </a:solidFill>
                <a:ea typeface="宋体" pitchFamily="2" charset="-122"/>
              </a:rPr>
              <a:t> (http://www.rational.com/uml/index.jsp), </a:t>
            </a:r>
            <a:br>
              <a:rPr lang="en-US" altLang="zh-CN" sz="1600" dirty="0">
                <a:solidFill>
                  <a:srgbClr val="C00000"/>
                </a:solidFill>
                <a:ea typeface="宋体" pitchFamily="2" charset="-122"/>
              </a:rPr>
            </a:br>
            <a:r>
              <a:rPr lang="en-US" altLang="zh-CN" sz="1600" dirty="0">
                <a:solidFill>
                  <a:srgbClr val="C00000"/>
                </a:solidFill>
                <a:ea typeface="宋体" pitchFamily="2" charset="-122"/>
                <a:hlinkClick r:id="rId5"/>
              </a:rPr>
              <a:t>UML Quick Reference</a:t>
            </a:r>
            <a:r>
              <a:rPr lang="en-US" altLang="zh-CN" sz="1600" dirty="0">
                <a:solidFill>
                  <a:srgbClr val="C00000"/>
                </a:solidFill>
                <a:ea typeface="宋体" pitchFamily="2" charset="-122"/>
              </a:rPr>
              <a:t> (http://www.rational.com/uml/resources/quick/index.jsp),</a:t>
            </a:r>
            <a:br>
              <a:rPr lang="en-US" altLang="zh-CN" sz="1600" dirty="0">
                <a:solidFill>
                  <a:srgbClr val="C00000"/>
                </a:solidFill>
                <a:ea typeface="宋体" pitchFamily="2" charset="-122"/>
              </a:rPr>
            </a:br>
            <a:r>
              <a:rPr lang="en-US" altLang="zh-CN" sz="1600" dirty="0">
                <a:solidFill>
                  <a:srgbClr val="C00000"/>
                </a:solidFill>
                <a:ea typeface="宋体" pitchFamily="2" charset="-122"/>
              </a:rPr>
              <a:t> </a:t>
            </a:r>
            <a:r>
              <a:rPr lang="en-US" altLang="zh-CN" sz="1600" dirty="0">
                <a:solidFill>
                  <a:srgbClr val="C00000"/>
                </a:solidFill>
                <a:ea typeface="宋体" pitchFamily="2" charset="-122"/>
                <a:hlinkClick r:id="rId6"/>
              </a:rPr>
              <a:t>UML Whitepapers</a:t>
            </a:r>
            <a:br>
              <a:rPr lang="en-US" altLang="zh-CN" sz="1600" dirty="0">
                <a:solidFill>
                  <a:srgbClr val="C00000"/>
                </a:solidFill>
                <a:ea typeface="宋体" pitchFamily="2" charset="-122"/>
              </a:rPr>
            </a:br>
            <a:r>
              <a:rPr lang="en-US" altLang="zh-CN" sz="1600" dirty="0">
                <a:solidFill>
                  <a:srgbClr val="C00000"/>
                </a:solidFill>
                <a:ea typeface="宋体" pitchFamily="2" charset="-122"/>
              </a:rPr>
              <a:t>(http://www.rational.com/uml/resources/whitepapers/index.jsp)</a:t>
            </a:r>
            <a:br>
              <a:rPr lang="en-US" altLang="zh-CN" sz="1600" dirty="0">
                <a:solidFill>
                  <a:srgbClr val="C00000"/>
                </a:solidFill>
                <a:ea typeface="宋体" pitchFamily="2" charset="-122"/>
              </a:rPr>
            </a:br>
            <a:r>
              <a:rPr lang="en-US" altLang="zh-CN" sz="1600" dirty="0">
                <a:solidFill>
                  <a:srgbClr val="C00000"/>
                </a:solidFill>
                <a:ea typeface="宋体" pitchFamily="2" charset="-122"/>
              </a:rPr>
              <a:t> </a:t>
            </a:r>
            <a:r>
              <a:rPr lang="en-US" altLang="zh-CN" sz="1600" dirty="0">
                <a:solidFill>
                  <a:srgbClr val="C00000"/>
                </a:solidFill>
                <a:ea typeface="宋体" pitchFamily="2" charset="-122"/>
                <a:hlinkClick r:id="rId7"/>
              </a:rPr>
              <a:t>Recommended Books</a:t>
            </a:r>
            <a:br>
              <a:rPr lang="en-US" altLang="zh-CN" sz="1600" dirty="0">
                <a:solidFill>
                  <a:srgbClr val="C00000"/>
                </a:solidFill>
                <a:ea typeface="宋体" pitchFamily="2" charset="-122"/>
              </a:rPr>
            </a:br>
            <a:r>
              <a:rPr lang="en-US" altLang="zh-CN" sz="1600" dirty="0">
                <a:solidFill>
                  <a:srgbClr val="C00000"/>
                </a:solidFill>
                <a:ea typeface="宋体" pitchFamily="2" charset="-122"/>
              </a:rPr>
              <a:t>(http://www.rational.com/uml/reading/index.jsp)</a:t>
            </a:r>
            <a:br>
              <a:rPr lang="en-US" altLang="zh-CN" sz="1600" dirty="0">
                <a:solidFill>
                  <a:srgbClr val="C00000"/>
                </a:solidFill>
                <a:ea typeface="宋体" pitchFamily="2" charset="-122"/>
              </a:rPr>
            </a:br>
            <a:r>
              <a:rPr lang="en-US" altLang="zh-CN" sz="1600" dirty="0">
                <a:solidFill>
                  <a:srgbClr val="C00000"/>
                </a:solidFill>
                <a:ea typeface="宋体" pitchFamily="2" charset="-122"/>
              </a:rPr>
              <a:t> </a:t>
            </a:r>
            <a:r>
              <a:rPr lang="en-US" altLang="zh-CN" sz="1600" dirty="0">
                <a:solidFill>
                  <a:srgbClr val="C00000"/>
                </a:solidFill>
                <a:ea typeface="宋体" pitchFamily="2" charset="-122"/>
                <a:hlinkClick r:id="rId8"/>
              </a:rPr>
              <a:t>UML Cafe</a:t>
            </a:r>
            <a:r>
              <a:rPr lang="en-US" altLang="zh-CN" sz="1600" dirty="0">
                <a:solidFill>
                  <a:srgbClr val="C00000"/>
                </a:solidFill>
                <a:ea typeface="宋体" pitchFamily="2" charset="-122"/>
              </a:rPr>
              <a:t> </a:t>
            </a:r>
            <a:br>
              <a:rPr lang="en-US" altLang="zh-CN" sz="1600" dirty="0">
                <a:solidFill>
                  <a:srgbClr val="C00000"/>
                </a:solidFill>
                <a:ea typeface="宋体" pitchFamily="2" charset="-122"/>
              </a:rPr>
            </a:br>
            <a:r>
              <a:rPr lang="en-US" altLang="zh-CN" sz="1600" dirty="0">
                <a:solidFill>
                  <a:srgbClr val="C00000"/>
                </a:solidFill>
                <a:ea typeface="宋体" pitchFamily="2" charset="-122"/>
              </a:rPr>
              <a:t>(http://cafe.rational.com/HyperNews/get/hn/umlcafe.html)</a:t>
            </a:r>
          </a:p>
          <a:p>
            <a:pPr lvl="1" eaLnBrk="1" hangingPunct="1">
              <a:lnSpc>
                <a:spcPct val="80000"/>
              </a:lnSpc>
              <a:buFont typeface="Wingdings" pitchFamily="2" charset="2"/>
              <a:buNone/>
            </a:pPr>
            <a:endParaRPr lang="en-US" altLang="zh-CN" sz="1800" dirty="0">
              <a:solidFill>
                <a:srgbClr val="C00000"/>
              </a:solidFill>
              <a:ea typeface="宋体" pitchFamily="2" charset="-122"/>
            </a:endParaRPr>
          </a:p>
        </p:txBody>
      </p:sp>
      <p:sp>
        <p:nvSpPr>
          <p:cNvPr id="2" name="Footer Placeholder 1"/>
          <p:cNvSpPr>
            <a:spLocks noGrp="1"/>
          </p:cNvSpPr>
          <p:nvPr>
            <p:ph type="ftr" sz="quarter" idx="11"/>
          </p:nvPr>
        </p:nvSpPr>
        <p:spPr/>
        <p:txBody>
          <a:bodyPr/>
          <a:lstStyle/>
          <a:p>
            <a:r>
              <a:rPr lang="en-US"/>
              <a:t>City University,KPK</a:t>
            </a:r>
          </a:p>
        </p:txBody>
      </p:sp>
      <p:sp>
        <p:nvSpPr>
          <p:cNvPr id="3" name="Slide Number Placeholder 2"/>
          <p:cNvSpPr>
            <a:spLocks noGrp="1"/>
          </p:cNvSpPr>
          <p:nvPr>
            <p:ph type="sldNum" sz="quarter" idx="12"/>
          </p:nvPr>
        </p:nvSpPr>
        <p:spPr/>
        <p:txBody>
          <a:bodyPr/>
          <a:lstStyle/>
          <a:p>
            <a:fld id="{3029D12D-2F15-40E2-96DF-3DACB76CD240}" type="slidenum">
              <a:rPr lang="en-US" smtClean="0"/>
              <a:t>35</a:t>
            </a:fld>
            <a:endParaRPr lang="en-US"/>
          </a:p>
        </p:txBody>
      </p:sp>
      <p:sp>
        <p:nvSpPr>
          <p:cNvPr id="39938" name="Rectangle 2"/>
          <p:cNvSpPr>
            <a:spLocks noGrp="1" noChangeArrowheads="1"/>
          </p:cNvSpPr>
          <p:nvPr>
            <p:ph type="title"/>
          </p:nvPr>
        </p:nvSpPr>
        <p:spPr/>
        <p:txBody>
          <a:bodyPr/>
          <a:lstStyle/>
          <a:p>
            <a:pPr eaLnBrk="1" hangingPunct="1"/>
            <a:r>
              <a:rPr lang="en-US" altLang="zh-CN">
                <a:ea typeface="宋体" pitchFamily="2" charset="-122"/>
              </a:rPr>
              <a:t>UML Resources </a:t>
            </a:r>
          </a:p>
        </p:txBody>
      </p:sp>
    </p:spTree>
    <p:extLst>
      <p:ext uri="{BB962C8B-B14F-4D97-AF65-F5344CB8AC3E}">
        <p14:creationId xmlns:p14="http://schemas.microsoft.com/office/powerpoint/2010/main" val="4229032096"/>
      </p:ext>
    </p:extLst>
  </p:cSld>
  <p:clrMapOvr>
    <a:masterClrMapping/>
  </p:clrMapOvr>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2514600"/>
            <a:ext cx="7408333" cy="3450696"/>
          </a:xfrm>
        </p:spPr>
        <p:txBody>
          <a:bodyPr/>
          <a:lstStyle/>
          <a:p>
            <a:pPr marL="0" indent="0">
              <a:buNone/>
            </a:pPr>
            <a:endParaRPr lang="en-US" dirty="0"/>
          </a:p>
        </p:txBody>
      </p:sp>
      <p:sp>
        <p:nvSpPr>
          <p:cNvPr id="4" name="Footer Placeholder 3"/>
          <p:cNvSpPr>
            <a:spLocks noGrp="1"/>
          </p:cNvSpPr>
          <p:nvPr>
            <p:ph type="ftr" sz="quarter" idx="11"/>
          </p:nvPr>
        </p:nvSpPr>
        <p:spPr/>
        <p:txBody>
          <a:bodyPr/>
          <a:lstStyle/>
          <a:p>
            <a:r>
              <a:rPr lang="en-US"/>
              <a:t>City University,KPK</a:t>
            </a:r>
          </a:p>
        </p:txBody>
      </p:sp>
      <p:sp>
        <p:nvSpPr>
          <p:cNvPr id="5" name="Slide Number Placeholder 4"/>
          <p:cNvSpPr>
            <a:spLocks noGrp="1"/>
          </p:cNvSpPr>
          <p:nvPr>
            <p:ph type="sldNum" sz="quarter" idx="12"/>
          </p:nvPr>
        </p:nvSpPr>
        <p:spPr/>
        <p:txBody>
          <a:bodyPr/>
          <a:lstStyle/>
          <a:p>
            <a:fld id="{3029D12D-2F15-40E2-96DF-3DACB76CD240}" type="slidenum">
              <a:rPr lang="en-US" smtClean="0"/>
              <a:t>36</a:t>
            </a:fld>
            <a:endParaRPr lang="en-US"/>
          </a:p>
        </p:txBody>
      </p:sp>
      <p:sp>
        <p:nvSpPr>
          <p:cNvPr id="3" name="Title 2"/>
          <p:cNvSpPr>
            <a:spLocks noGrp="1"/>
          </p:cNvSpPr>
          <p:nvPr>
            <p:ph type="title"/>
          </p:nvPr>
        </p:nvSpPr>
        <p:spPr/>
        <p:txBody>
          <a:bodyPr/>
          <a:lstStyle/>
          <a:p>
            <a:r>
              <a:rPr lang="en-US" dirty="0"/>
              <a:t>Thank you…..</a:t>
            </a:r>
          </a:p>
        </p:txBody>
      </p:sp>
    </p:spTree>
    <p:extLst>
      <p:ext uri="{BB962C8B-B14F-4D97-AF65-F5344CB8AC3E}">
        <p14:creationId xmlns:p14="http://schemas.microsoft.com/office/powerpoint/2010/main" val="1566771083"/>
      </p:ext>
    </p:extLst>
  </p:cSld>
  <p:clrMapOvr>
    <a:masterClrMapping/>
  </p:clrMapOvr>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normAutofit lnSpcReduction="10000"/>
          </a:bodyPr>
          <a:lstStyle/>
          <a:p>
            <a:pPr eaLnBrk="1" hangingPunct="1"/>
            <a:r>
              <a:rPr lang="en-US" altLang="zh-CN" sz="2800" b="1" dirty="0">
                <a:solidFill>
                  <a:srgbClr val="C00000"/>
                </a:solidFill>
                <a:ea typeface="宋体" pitchFamily="2" charset="-122"/>
              </a:rPr>
              <a:t>Goals of UML:</a:t>
            </a:r>
          </a:p>
          <a:p>
            <a:pPr lvl="1" eaLnBrk="1" hangingPunct="1"/>
            <a:r>
              <a:rPr lang="en-US" altLang="zh-CN" sz="2000" dirty="0">
                <a:solidFill>
                  <a:srgbClr val="C00000"/>
                </a:solidFill>
                <a:ea typeface="宋体" pitchFamily="2" charset="-122"/>
              </a:rPr>
              <a:t>Provide extensibility and specialization mechanisms to extend the core concepts</a:t>
            </a:r>
            <a:r>
              <a:rPr lang="en-US" altLang="zh-CN" sz="2400" dirty="0">
                <a:solidFill>
                  <a:srgbClr val="C00000"/>
                </a:solidFill>
                <a:ea typeface="宋体" pitchFamily="2" charset="-122"/>
              </a:rPr>
              <a:t> </a:t>
            </a:r>
          </a:p>
          <a:p>
            <a:pPr lvl="1" eaLnBrk="1" hangingPunct="1"/>
            <a:r>
              <a:rPr lang="en-US" altLang="zh-CN" sz="2000" dirty="0">
                <a:solidFill>
                  <a:srgbClr val="C00000"/>
                </a:solidFill>
                <a:ea typeface="宋体" pitchFamily="2" charset="-122"/>
              </a:rPr>
              <a:t>Be independent of particular programming languages and development processes</a:t>
            </a:r>
            <a:r>
              <a:rPr lang="en-US" altLang="zh-CN" sz="2400" dirty="0">
                <a:solidFill>
                  <a:srgbClr val="C00000"/>
                </a:solidFill>
                <a:ea typeface="宋体" pitchFamily="2" charset="-122"/>
              </a:rPr>
              <a:t>  </a:t>
            </a:r>
          </a:p>
          <a:p>
            <a:pPr lvl="1" eaLnBrk="1" hangingPunct="1"/>
            <a:r>
              <a:rPr lang="en-US" altLang="zh-CN" sz="2000" dirty="0">
                <a:solidFill>
                  <a:srgbClr val="C00000"/>
                </a:solidFill>
                <a:ea typeface="宋体" pitchFamily="2" charset="-122"/>
              </a:rPr>
              <a:t>Provide a formal basis for understanding the modeling language </a:t>
            </a:r>
          </a:p>
          <a:p>
            <a:pPr lvl="1" eaLnBrk="1" hangingPunct="1"/>
            <a:r>
              <a:rPr lang="en-US" altLang="zh-CN" sz="2000" dirty="0">
                <a:solidFill>
                  <a:srgbClr val="C00000"/>
                </a:solidFill>
                <a:ea typeface="宋体" pitchFamily="2" charset="-122"/>
              </a:rPr>
              <a:t>Encourage the growth of the OO tools market. </a:t>
            </a:r>
          </a:p>
          <a:p>
            <a:pPr lvl="1" eaLnBrk="1" hangingPunct="1"/>
            <a:r>
              <a:rPr lang="en-US" altLang="zh-CN" sz="2000" dirty="0">
                <a:solidFill>
                  <a:srgbClr val="C00000"/>
                </a:solidFill>
                <a:ea typeface="宋体" pitchFamily="2" charset="-122"/>
              </a:rPr>
              <a:t>Support higher-level development concepts such as collaborations, frameworks, patterns and components. </a:t>
            </a:r>
          </a:p>
        </p:txBody>
      </p:sp>
      <p:sp>
        <p:nvSpPr>
          <p:cNvPr id="2" name="Footer Placeholder 1"/>
          <p:cNvSpPr>
            <a:spLocks noGrp="1"/>
          </p:cNvSpPr>
          <p:nvPr>
            <p:ph type="ftr" sz="quarter" idx="11"/>
          </p:nvPr>
        </p:nvSpPr>
        <p:spPr/>
        <p:txBody>
          <a:bodyPr/>
          <a:lstStyle/>
          <a:p>
            <a:r>
              <a:rPr lang="en-US"/>
              <a:t>City University,KPK</a:t>
            </a:r>
          </a:p>
        </p:txBody>
      </p:sp>
      <p:sp>
        <p:nvSpPr>
          <p:cNvPr id="3" name="Slide Number Placeholder 2"/>
          <p:cNvSpPr>
            <a:spLocks noGrp="1"/>
          </p:cNvSpPr>
          <p:nvPr>
            <p:ph type="sldNum" sz="quarter" idx="12"/>
          </p:nvPr>
        </p:nvSpPr>
        <p:spPr/>
        <p:txBody>
          <a:bodyPr/>
          <a:lstStyle/>
          <a:p>
            <a:fld id="{3029D12D-2F15-40E2-96DF-3DACB76CD240}" type="slidenum">
              <a:rPr lang="en-US" smtClean="0"/>
              <a:t>4</a:t>
            </a:fld>
            <a:endParaRPr lang="en-US"/>
          </a:p>
        </p:txBody>
      </p:sp>
      <p:sp>
        <p:nvSpPr>
          <p:cNvPr id="7170" name="Rectangle 2"/>
          <p:cNvSpPr>
            <a:spLocks noGrp="1" noChangeArrowheads="1"/>
          </p:cNvSpPr>
          <p:nvPr>
            <p:ph type="title"/>
          </p:nvPr>
        </p:nvSpPr>
        <p:spPr/>
        <p:txBody>
          <a:bodyPr/>
          <a:lstStyle/>
          <a:p>
            <a:pPr eaLnBrk="1" hangingPunct="1"/>
            <a:r>
              <a:rPr lang="en-US" altLang="zh-CN">
                <a:ea typeface="宋体" pitchFamily="2" charset="-122"/>
              </a:rPr>
              <a:t>What is UML?</a:t>
            </a:r>
          </a:p>
        </p:txBody>
      </p:sp>
    </p:spTree>
    <p:extLst>
      <p:ext uri="{BB962C8B-B14F-4D97-AF65-F5344CB8AC3E}">
        <p14:creationId xmlns:p14="http://schemas.microsoft.com/office/powerpoint/2010/main" val="2679430158"/>
      </p:ext>
    </p:extLst>
  </p:cSld>
  <p:clrMapOvr>
    <a:masterClrMapping/>
  </p:clrMapOvr>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p:txBody>
          <a:bodyPr/>
          <a:lstStyle/>
          <a:p>
            <a:pPr eaLnBrk="1" hangingPunct="1"/>
            <a:r>
              <a:rPr lang="en-US" altLang="zh-CN" dirty="0">
                <a:solidFill>
                  <a:srgbClr val="C00000"/>
                </a:solidFill>
                <a:ea typeface="宋体" pitchFamily="2" charset="-122"/>
              </a:rPr>
              <a:t>History of UML </a:t>
            </a:r>
          </a:p>
          <a:p>
            <a:pPr lvl="1" eaLnBrk="1" hangingPunct="1"/>
            <a:r>
              <a:rPr lang="en-US" altLang="zh-CN" dirty="0">
                <a:solidFill>
                  <a:srgbClr val="C00000"/>
                </a:solidFill>
                <a:ea typeface="宋体" pitchFamily="2" charset="-122"/>
              </a:rPr>
              <a:t>Object-Oriented modeling languages began to appear between mid-1970 and the late 1980s ; </a:t>
            </a:r>
          </a:p>
          <a:p>
            <a:pPr lvl="1" eaLnBrk="1" hangingPunct="1"/>
            <a:r>
              <a:rPr lang="en-US" altLang="zh-CN" dirty="0">
                <a:solidFill>
                  <a:srgbClr val="C00000"/>
                </a:solidFill>
                <a:ea typeface="宋体" pitchFamily="2" charset="-122"/>
              </a:rPr>
              <a:t>Identified modeling languages: &lt; 10 </a:t>
            </a:r>
            <a:r>
              <a:rPr lang="en-US" altLang="zh-CN" dirty="0">
                <a:solidFill>
                  <a:srgbClr val="C00000"/>
                </a:solidFill>
                <a:ea typeface="宋体" pitchFamily="2" charset="-122"/>
                <a:sym typeface="Wingdings" pitchFamily="2" charset="2"/>
              </a:rPr>
              <a:t></a:t>
            </a:r>
            <a:r>
              <a:rPr lang="en-US" altLang="zh-CN" dirty="0">
                <a:solidFill>
                  <a:srgbClr val="C00000"/>
                </a:solidFill>
                <a:ea typeface="宋体" pitchFamily="2" charset="-122"/>
              </a:rPr>
              <a:t> &gt; 50  (1989-1994 )</a:t>
            </a:r>
          </a:p>
          <a:p>
            <a:pPr lvl="1" eaLnBrk="1" hangingPunct="1"/>
            <a:r>
              <a:rPr lang="en-US" altLang="zh-CN" dirty="0">
                <a:solidFill>
                  <a:srgbClr val="C00000"/>
                </a:solidFill>
                <a:ea typeface="宋体" pitchFamily="2" charset="-122"/>
              </a:rPr>
              <a:t>Necessity and development</a:t>
            </a:r>
          </a:p>
        </p:txBody>
      </p:sp>
      <p:sp>
        <p:nvSpPr>
          <p:cNvPr id="2" name="Footer Placeholder 1"/>
          <p:cNvSpPr>
            <a:spLocks noGrp="1"/>
          </p:cNvSpPr>
          <p:nvPr>
            <p:ph type="ftr" sz="quarter" idx="11"/>
          </p:nvPr>
        </p:nvSpPr>
        <p:spPr/>
        <p:txBody>
          <a:bodyPr/>
          <a:lstStyle/>
          <a:p>
            <a:r>
              <a:rPr lang="en-US"/>
              <a:t>City University,KPK</a:t>
            </a:r>
          </a:p>
        </p:txBody>
      </p:sp>
      <p:sp>
        <p:nvSpPr>
          <p:cNvPr id="3" name="Slide Number Placeholder 2"/>
          <p:cNvSpPr>
            <a:spLocks noGrp="1"/>
          </p:cNvSpPr>
          <p:nvPr>
            <p:ph type="sldNum" sz="quarter" idx="12"/>
          </p:nvPr>
        </p:nvSpPr>
        <p:spPr/>
        <p:txBody>
          <a:bodyPr/>
          <a:lstStyle/>
          <a:p>
            <a:fld id="{3029D12D-2F15-40E2-96DF-3DACB76CD240}" type="slidenum">
              <a:rPr lang="en-US" smtClean="0"/>
              <a:t>5</a:t>
            </a:fld>
            <a:endParaRPr lang="en-US"/>
          </a:p>
        </p:txBody>
      </p:sp>
      <p:sp>
        <p:nvSpPr>
          <p:cNvPr id="8194" name="Rectangle 2"/>
          <p:cNvSpPr>
            <a:spLocks noGrp="1" noChangeArrowheads="1"/>
          </p:cNvSpPr>
          <p:nvPr>
            <p:ph type="title"/>
          </p:nvPr>
        </p:nvSpPr>
        <p:spPr/>
        <p:txBody>
          <a:bodyPr/>
          <a:lstStyle/>
          <a:p>
            <a:pPr eaLnBrk="1" hangingPunct="1"/>
            <a:r>
              <a:rPr lang="en-US" altLang="zh-CN">
                <a:ea typeface="宋体" pitchFamily="2" charset="-122"/>
              </a:rPr>
              <a:t>What is UML?</a:t>
            </a:r>
          </a:p>
        </p:txBody>
      </p:sp>
    </p:spTree>
    <p:extLst>
      <p:ext uri="{BB962C8B-B14F-4D97-AF65-F5344CB8AC3E}">
        <p14:creationId xmlns:p14="http://schemas.microsoft.com/office/powerpoint/2010/main" val="2283824027"/>
      </p:ext>
    </p:extLst>
  </p:cSld>
  <p:clrMapOvr>
    <a:masterClrMapping/>
  </p:clrMapOvr>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City University,KPK</a:t>
            </a:r>
          </a:p>
        </p:txBody>
      </p:sp>
      <p:sp>
        <p:nvSpPr>
          <p:cNvPr id="3" name="Slide Number Placeholder 2"/>
          <p:cNvSpPr>
            <a:spLocks noGrp="1"/>
          </p:cNvSpPr>
          <p:nvPr>
            <p:ph type="sldNum" sz="quarter" idx="12"/>
          </p:nvPr>
        </p:nvSpPr>
        <p:spPr/>
        <p:txBody>
          <a:bodyPr/>
          <a:lstStyle/>
          <a:p>
            <a:fld id="{3029D12D-2F15-40E2-96DF-3DACB76CD240}" type="slidenum">
              <a:rPr lang="en-US" smtClean="0"/>
              <a:t>6</a:t>
            </a:fld>
            <a:endParaRPr lang="en-US"/>
          </a:p>
        </p:txBody>
      </p:sp>
      <p:sp>
        <p:nvSpPr>
          <p:cNvPr id="9218" name="Rectangle 2"/>
          <p:cNvSpPr>
            <a:spLocks noGrp="1" noChangeArrowheads="1"/>
          </p:cNvSpPr>
          <p:nvPr>
            <p:ph type="title"/>
          </p:nvPr>
        </p:nvSpPr>
        <p:spPr/>
        <p:txBody>
          <a:bodyPr/>
          <a:lstStyle/>
          <a:p>
            <a:pPr eaLnBrk="1" hangingPunct="1"/>
            <a:r>
              <a:rPr lang="en-US" altLang="zh-CN">
                <a:ea typeface="宋体" pitchFamily="2" charset="-122"/>
              </a:rPr>
              <a:t>What is UML?</a:t>
            </a:r>
          </a:p>
        </p:txBody>
      </p:sp>
      <p:grpSp>
        <p:nvGrpSpPr>
          <p:cNvPr id="9219" name="Group 4"/>
          <p:cNvGrpSpPr>
            <a:grpSpLocks/>
          </p:cNvGrpSpPr>
          <p:nvPr/>
        </p:nvGrpSpPr>
        <p:grpSpPr bwMode="auto">
          <a:xfrm>
            <a:off x="233362" y="1874520"/>
            <a:ext cx="5505450" cy="4257676"/>
            <a:chOff x="1344" y="1152"/>
            <a:chExt cx="3468" cy="2682"/>
          </a:xfrm>
        </p:grpSpPr>
        <p:sp>
          <p:nvSpPr>
            <p:cNvPr id="9221" name="Text Box 5"/>
            <p:cNvSpPr txBox="1">
              <a:spLocks noChangeArrowheads="1"/>
            </p:cNvSpPr>
            <p:nvPr/>
          </p:nvSpPr>
          <p:spPr bwMode="auto">
            <a:xfrm>
              <a:off x="2160" y="2060"/>
              <a:ext cx="2652" cy="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CN" sz="1600" dirty="0">
                  <a:solidFill>
                    <a:srgbClr val="C00000"/>
                  </a:solidFill>
                  <a:ea typeface="宋体" pitchFamily="2" charset="-122"/>
                </a:rPr>
                <a:t>1997:    UML 1.0, 1.1</a:t>
              </a:r>
            </a:p>
            <a:p>
              <a:pPr eaLnBrk="1" hangingPunct="1">
                <a:spcBef>
                  <a:spcPct val="50000"/>
                </a:spcBef>
              </a:pPr>
              <a:r>
                <a:rPr lang="en-US" altLang="zh-CN" sz="1600" dirty="0">
                  <a:solidFill>
                    <a:srgbClr val="C00000"/>
                  </a:solidFill>
                  <a:ea typeface="宋体" pitchFamily="2" charset="-122"/>
                </a:rPr>
                <a:t>1996:    UML 0.9 &amp; 0.91</a:t>
              </a:r>
            </a:p>
            <a:p>
              <a:pPr eaLnBrk="1" hangingPunct="1">
                <a:spcBef>
                  <a:spcPct val="50000"/>
                </a:spcBef>
              </a:pPr>
              <a:r>
                <a:rPr lang="en-US" altLang="zh-CN" sz="1600" dirty="0">
                  <a:solidFill>
                    <a:srgbClr val="C00000"/>
                  </a:solidFill>
                  <a:ea typeface="宋体" pitchFamily="2" charset="-122"/>
                </a:rPr>
                <a:t>1995:    Unified Method 0.8</a:t>
              </a:r>
            </a:p>
          </p:txBody>
        </p:sp>
        <p:sp>
          <p:nvSpPr>
            <p:cNvPr id="9222" name="Text Box 6"/>
            <p:cNvSpPr txBox="1">
              <a:spLocks noChangeArrowheads="1"/>
            </p:cNvSpPr>
            <p:nvPr/>
          </p:nvSpPr>
          <p:spPr bwMode="auto">
            <a:xfrm>
              <a:off x="1506" y="3285"/>
              <a:ext cx="75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CN" sz="1200">
                  <a:solidFill>
                    <a:srgbClr val="C00000"/>
                  </a:solidFill>
                  <a:ea typeface="宋体" pitchFamily="2" charset="-122"/>
                </a:rPr>
                <a:t>Other methods</a:t>
              </a:r>
            </a:p>
          </p:txBody>
        </p:sp>
        <p:sp>
          <p:nvSpPr>
            <p:cNvPr id="9223" name="Text Box 7"/>
            <p:cNvSpPr txBox="1">
              <a:spLocks noChangeArrowheads="1"/>
            </p:cNvSpPr>
            <p:nvPr/>
          </p:nvSpPr>
          <p:spPr bwMode="auto">
            <a:xfrm>
              <a:off x="2170" y="3592"/>
              <a:ext cx="72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CN" sz="1200">
                  <a:solidFill>
                    <a:srgbClr val="C00000"/>
                  </a:solidFill>
                  <a:ea typeface="宋体" pitchFamily="2" charset="-122"/>
                </a:rPr>
                <a:t>Booch ‘91</a:t>
              </a:r>
            </a:p>
          </p:txBody>
        </p:sp>
        <p:sp>
          <p:nvSpPr>
            <p:cNvPr id="9224" name="Text Box 8"/>
            <p:cNvSpPr txBox="1">
              <a:spLocks noChangeArrowheads="1"/>
            </p:cNvSpPr>
            <p:nvPr/>
          </p:nvSpPr>
          <p:spPr bwMode="auto">
            <a:xfrm>
              <a:off x="2562" y="3169"/>
              <a:ext cx="54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CN" sz="1200">
                  <a:solidFill>
                    <a:srgbClr val="C00000"/>
                  </a:solidFill>
                  <a:ea typeface="宋体" pitchFamily="2" charset="-122"/>
                </a:rPr>
                <a:t>Booch ‘93</a:t>
              </a:r>
            </a:p>
          </p:txBody>
        </p:sp>
        <p:sp>
          <p:nvSpPr>
            <p:cNvPr id="9225" name="Text Box 9"/>
            <p:cNvSpPr txBox="1">
              <a:spLocks noChangeArrowheads="1"/>
            </p:cNvSpPr>
            <p:nvPr/>
          </p:nvSpPr>
          <p:spPr bwMode="auto">
            <a:xfrm>
              <a:off x="3612" y="3132"/>
              <a:ext cx="4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CN" sz="1200">
                  <a:solidFill>
                    <a:srgbClr val="C00000"/>
                  </a:solidFill>
                  <a:ea typeface="宋体" pitchFamily="2" charset="-122"/>
                </a:rPr>
                <a:t>OMT - 2</a:t>
              </a:r>
            </a:p>
          </p:txBody>
        </p:sp>
        <p:sp>
          <p:nvSpPr>
            <p:cNvPr id="9226" name="Line 10"/>
            <p:cNvSpPr>
              <a:spLocks noChangeShapeType="1"/>
            </p:cNvSpPr>
            <p:nvPr/>
          </p:nvSpPr>
          <p:spPr bwMode="auto">
            <a:xfrm flipV="1">
              <a:off x="1836" y="2748"/>
              <a:ext cx="816" cy="480"/>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a:spAutoFit/>
            </a:bodyPr>
            <a:lstStyle/>
            <a:p>
              <a:endParaRPr lang="en-US">
                <a:solidFill>
                  <a:srgbClr val="C00000"/>
                </a:solidFill>
              </a:endParaRPr>
            </a:p>
          </p:txBody>
        </p:sp>
        <p:sp>
          <p:nvSpPr>
            <p:cNvPr id="9227" name="Line 11"/>
            <p:cNvSpPr>
              <a:spLocks noChangeShapeType="1"/>
            </p:cNvSpPr>
            <p:nvPr/>
          </p:nvSpPr>
          <p:spPr bwMode="auto">
            <a:xfrm flipV="1">
              <a:off x="2412" y="3324"/>
              <a:ext cx="258" cy="258"/>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wrap="none">
              <a:spAutoFit/>
            </a:bodyPr>
            <a:lstStyle/>
            <a:p>
              <a:endParaRPr lang="en-US">
                <a:solidFill>
                  <a:srgbClr val="C00000"/>
                </a:solidFill>
              </a:endParaRPr>
            </a:p>
          </p:txBody>
        </p:sp>
        <p:sp>
          <p:nvSpPr>
            <p:cNvPr id="9228" name="Line 12"/>
            <p:cNvSpPr>
              <a:spLocks noChangeShapeType="1"/>
            </p:cNvSpPr>
            <p:nvPr/>
          </p:nvSpPr>
          <p:spPr bwMode="auto">
            <a:xfrm flipV="1">
              <a:off x="2796" y="2796"/>
              <a:ext cx="162" cy="288"/>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a:spAutoFit/>
            </a:bodyPr>
            <a:lstStyle/>
            <a:p>
              <a:endParaRPr lang="en-US">
                <a:solidFill>
                  <a:srgbClr val="C00000"/>
                </a:solidFill>
              </a:endParaRPr>
            </a:p>
          </p:txBody>
        </p:sp>
        <p:sp>
          <p:nvSpPr>
            <p:cNvPr id="9229" name="Line 13"/>
            <p:cNvSpPr>
              <a:spLocks noChangeShapeType="1"/>
            </p:cNvSpPr>
            <p:nvPr/>
          </p:nvSpPr>
          <p:spPr bwMode="auto">
            <a:xfrm flipH="1" flipV="1">
              <a:off x="3832" y="3316"/>
              <a:ext cx="324" cy="336"/>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wrap="none">
              <a:spAutoFit/>
            </a:bodyPr>
            <a:lstStyle/>
            <a:p>
              <a:endParaRPr lang="en-US">
                <a:solidFill>
                  <a:srgbClr val="C00000"/>
                </a:solidFill>
              </a:endParaRPr>
            </a:p>
          </p:txBody>
        </p:sp>
        <p:sp>
          <p:nvSpPr>
            <p:cNvPr id="9230" name="Line 14"/>
            <p:cNvSpPr>
              <a:spLocks noChangeShapeType="1"/>
            </p:cNvSpPr>
            <p:nvPr/>
          </p:nvSpPr>
          <p:spPr bwMode="auto">
            <a:xfrm flipH="1" flipV="1">
              <a:off x="3228" y="2796"/>
              <a:ext cx="324" cy="336"/>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wrap="none">
              <a:spAutoFit/>
            </a:bodyPr>
            <a:lstStyle/>
            <a:p>
              <a:endParaRPr lang="en-US">
                <a:solidFill>
                  <a:srgbClr val="C00000"/>
                </a:solidFill>
              </a:endParaRPr>
            </a:p>
          </p:txBody>
        </p:sp>
        <p:sp>
          <p:nvSpPr>
            <p:cNvPr id="9231" name="Rectangle 15"/>
            <p:cNvSpPr>
              <a:spLocks noChangeArrowheads="1"/>
            </p:cNvSpPr>
            <p:nvPr/>
          </p:nvSpPr>
          <p:spPr bwMode="auto">
            <a:xfrm>
              <a:off x="3948" y="3660"/>
              <a:ext cx="417"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US" altLang="zh-CN" sz="1200">
                  <a:solidFill>
                    <a:srgbClr val="C00000"/>
                  </a:solidFill>
                  <a:ea typeface="宋体" pitchFamily="2" charset="-122"/>
                </a:rPr>
                <a:t>OMT - 1</a:t>
              </a:r>
            </a:p>
          </p:txBody>
        </p:sp>
        <p:sp>
          <p:nvSpPr>
            <p:cNvPr id="9232" name="Text Box 16"/>
            <p:cNvSpPr txBox="1">
              <a:spLocks noChangeArrowheads="1"/>
            </p:cNvSpPr>
            <p:nvPr/>
          </p:nvSpPr>
          <p:spPr bwMode="auto">
            <a:xfrm>
              <a:off x="2112" y="1152"/>
              <a:ext cx="14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zh-CN" altLang="en-US" sz="2400">
                  <a:solidFill>
                    <a:srgbClr val="C00000"/>
                  </a:solidFill>
                  <a:latin typeface="Times New Roman" pitchFamily="18" charset="0"/>
                  <a:ea typeface="宋体" pitchFamily="2" charset="-122"/>
                </a:rPr>
                <a:t> </a:t>
              </a:r>
              <a:r>
                <a:rPr lang="en-US" altLang="zh-CN" sz="2400">
                  <a:solidFill>
                    <a:srgbClr val="C00000"/>
                  </a:solidFill>
                  <a:latin typeface="Times New Roman" pitchFamily="18" charset="0"/>
                  <a:ea typeface="宋体" pitchFamily="2" charset="-122"/>
                </a:rPr>
                <a:t>Year  Version </a:t>
              </a:r>
            </a:p>
          </p:txBody>
        </p:sp>
        <p:sp>
          <p:nvSpPr>
            <p:cNvPr id="9233" name="Text Box 17"/>
            <p:cNvSpPr txBox="1">
              <a:spLocks noChangeArrowheads="1"/>
            </p:cNvSpPr>
            <p:nvPr/>
          </p:nvSpPr>
          <p:spPr bwMode="auto">
            <a:xfrm>
              <a:off x="2160" y="1408"/>
              <a:ext cx="1536" cy="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zh-CN" sz="1600" dirty="0">
                  <a:solidFill>
                    <a:srgbClr val="C00000"/>
                  </a:solidFill>
                  <a:ea typeface="宋体" pitchFamily="2" charset="-122"/>
                </a:rPr>
                <a:t>2003:    UML 2.0</a:t>
              </a:r>
            </a:p>
            <a:p>
              <a:pPr eaLnBrk="1" hangingPunct="1">
                <a:spcBef>
                  <a:spcPct val="50000"/>
                </a:spcBef>
              </a:pPr>
              <a:r>
                <a:rPr lang="en-US" altLang="zh-CN" sz="1600" dirty="0">
                  <a:solidFill>
                    <a:srgbClr val="C00000"/>
                  </a:solidFill>
                  <a:ea typeface="宋体" pitchFamily="2" charset="-122"/>
                </a:rPr>
                <a:t>2001:    UML 1.4</a:t>
              </a:r>
            </a:p>
            <a:p>
              <a:pPr eaLnBrk="1" hangingPunct="1">
                <a:spcBef>
                  <a:spcPct val="50000"/>
                </a:spcBef>
              </a:pPr>
              <a:r>
                <a:rPr lang="en-US" altLang="zh-CN" sz="1600" dirty="0">
                  <a:solidFill>
                    <a:srgbClr val="C00000"/>
                  </a:solidFill>
                  <a:ea typeface="宋体" pitchFamily="2" charset="-122"/>
                </a:rPr>
                <a:t>1999:    UML 1.3</a:t>
              </a:r>
            </a:p>
          </p:txBody>
        </p:sp>
        <p:sp>
          <p:nvSpPr>
            <p:cNvPr id="9234" name="Line 18"/>
            <p:cNvSpPr>
              <a:spLocks noChangeShapeType="1"/>
            </p:cNvSpPr>
            <p:nvPr/>
          </p:nvSpPr>
          <p:spPr bwMode="auto">
            <a:xfrm flipV="1">
              <a:off x="1344" y="1440"/>
              <a:ext cx="0" cy="216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solidFill>
                  <a:srgbClr val="C00000"/>
                </a:solidFill>
              </a:endParaRPr>
            </a:p>
          </p:txBody>
        </p:sp>
      </p:grpSp>
      <p:sp>
        <p:nvSpPr>
          <p:cNvPr id="9220" name="Text Box 19"/>
          <p:cNvSpPr txBox="1">
            <a:spLocks noChangeArrowheads="1"/>
          </p:cNvSpPr>
          <p:nvPr/>
        </p:nvSpPr>
        <p:spPr bwMode="auto">
          <a:xfrm>
            <a:off x="0" y="6019800"/>
            <a:ext cx="9144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zh-CN" dirty="0">
                <a:solidFill>
                  <a:srgbClr val="C00000"/>
                </a:solidFill>
                <a:ea typeface="宋体" pitchFamily="2" charset="-122"/>
              </a:rPr>
              <a:t>began in late 1994(unifying the </a:t>
            </a:r>
            <a:r>
              <a:rPr lang="en-US" altLang="zh-CN" dirty="0" err="1">
                <a:solidFill>
                  <a:srgbClr val="C00000"/>
                </a:solidFill>
                <a:ea typeface="宋体" pitchFamily="2" charset="-122"/>
              </a:rPr>
              <a:t>Booch</a:t>
            </a:r>
            <a:r>
              <a:rPr lang="en-US" altLang="zh-CN" dirty="0">
                <a:solidFill>
                  <a:srgbClr val="C00000"/>
                </a:solidFill>
                <a:ea typeface="宋体" pitchFamily="2" charset="-122"/>
              </a:rPr>
              <a:t> and OMT (Object Modeling Technique) methods ) </a:t>
            </a:r>
          </a:p>
        </p:txBody>
      </p:sp>
    </p:spTree>
    <p:extLst>
      <p:ext uri="{BB962C8B-B14F-4D97-AF65-F5344CB8AC3E}">
        <p14:creationId xmlns:p14="http://schemas.microsoft.com/office/powerpoint/2010/main" val="3554172920"/>
      </p:ext>
    </p:extLst>
  </p:cSld>
  <p:clrMapOvr>
    <a:masterClrMapping/>
  </p:clrMapOvr>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872067" y="2675467"/>
            <a:ext cx="7967133" cy="3450696"/>
          </a:xfrm>
        </p:spPr>
        <p:txBody>
          <a:bodyPr>
            <a:normAutofit/>
          </a:bodyPr>
          <a:lstStyle/>
          <a:p>
            <a:pPr eaLnBrk="1" hangingPunct="1"/>
            <a:r>
              <a:rPr lang="en-US" altLang="zh-CN" sz="2400" dirty="0">
                <a:solidFill>
                  <a:srgbClr val="C00000"/>
                </a:solidFill>
                <a:ea typeface="宋体" pitchFamily="2" charset="-122"/>
              </a:rPr>
              <a:t>Each UML diagram is designed to let developers and customers view a software system from a different perspective and in varying degrees of abstraction </a:t>
            </a:r>
          </a:p>
          <a:p>
            <a:pPr lvl="1" eaLnBrk="1" hangingPunct="1"/>
            <a:r>
              <a:rPr lang="en-US" altLang="zh-CN" sz="2000" i="1" dirty="0">
                <a:solidFill>
                  <a:srgbClr val="FF3300"/>
                </a:solidFill>
                <a:ea typeface="宋体" pitchFamily="2" charset="-122"/>
              </a:rPr>
              <a:t>Use Case Diagram</a:t>
            </a:r>
            <a:endParaRPr lang="en-US" altLang="zh-CN" sz="2000" dirty="0">
              <a:ea typeface="宋体" pitchFamily="2" charset="-122"/>
            </a:endParaRPr>
          </a:p>
          <a:p>
            <a:pPr lvl="1" eaLnBrk="1" hangingPunct="1"/>
            <a:r>
              <a:rPr lang="en-US" altLang="zh-CN" sz="2000" i="1" dirty="0">
                <a:solidFill>
                  <a:srgbClr val="FF3300"/>
                </a:solidFill>
                <a:ea typeface="宋体" pitchFamily="2" charset="-122"/>
              </a:rPr>
              <a:t>Class Diagram</a:t>
            </a:r>
          </a:p>
          <a:p>
            <a:pPr lvl="1" eaLnBrk="1" hangingPunct="1"/>
            <a:r>
              <a:rPr lang="en-US" altLang="zh-CN" sz="2000" i="1" dirty="0">
                <a:solidFill>
                  <a:srgbClr val="FF3300"/>
                </a:solidFill>
                <a:ea typeface="宋体" pitchFamily="2" charset="-122"/>
              </a:rPr>
              <a:t>Interaction Diagrams (Sequence Diagram / Collaboration Diagram )</a:t>
            </a:r>
          </a:p>
          <a:p>
            <a:pPr lvl="1" eaLnBrk="1" hangingPunct="1"/>
            <a:r>
              <a:rPr lang="en-US" altLang="zh-CN" sz="2000" i="1" dirty="0">
                <a:solidFill>
                  <a:srgbClr val="FF3300"/>
                </a:solidFill>
                <a:ea typeface="宋体" pitchFamily="2" charset="-122"/>
              </a:rPr>
              <a:t>State Diagram </a:t>
            </a:r>
          </a:p>
          <a:p>
            <a:pPr lvl="1" eaLnBrk="1" hangingPunct="1"/>
            <a:r>
              <a:rPr lang="en-US" altLang="zh-CN" sz="2000" i="1" dirty="0">
                <a:solidFill>
                  <a:srgbClr val="FF3300"/>
                </a:solidFill>
                <a:ea typeface="宋体" pitchFamily="2" charset="-122"/>
              </a:rPr>
              <a:t>Activity Diagram </a:t>
            </a:r>
          </a:p>
          <a:p>
            <a:pPr lvl="1" eaLnBrk="1" hangingPunct="1"/>
            <a:r>
              <a:rPr lang="en-US" altLang="zh-CN" sz="2000" i="1" dirty="0">
                <a:solidFill>
                  <a:srgbClr val="FF3300"/>
                </a:solidFill>
                <a:ea typeface="宋体" pitchFamily="2" charset="-122"/>
              </a:rPr>
              <a:t>…</a:t>
            </a:r>
          </a:p>
        </p:txBody>
      </p:sp>
      <p:sp>
        <p:nvSpPr>
          <p:cNvPr id="2" name="Footer Placeholder 1"/>
          <p:cNvSpPr>
            <a:spLocks noGrp="1"/>
          </p:cNvSpPr>
          <p:nvPr>
            <p:ph type="ftr" sz="quarter" idx="11"/>
          </p:nvPr>
        </p:nvSpPr>
        <p:spPr/>
        <p:txBody>
          <a:bodyPr/>
          <a:lstStyle/>
          <a:p>
            <a:r>
              <a:rPr lang="en-US"/>
              <a:t>City University,KPK</a:t>
            </a:r>
          </a:p>
        </p:txBody>
      </p:sp>
      <p:sp>
        <p:nvSpPr>
          <p:cNvPr id="3" name="Slide Number Placeholder 2"/>
          <p:cNvSpPr>
            <a:spLocks noGrp="1"/>
          </p:cNvSpPr>
          <p:nvPr>
            <p:ph type="sldNum" sz="quarter" idx="12"/>
          </p:nvPr>
        </p:nvSpPr>
        <p:spPr/>
        <p:txBody>
          <a:bodyPr/>
          <a:lstStyle/>
          <a:p>
            <a:fld id="{3029D12D-2F15-40E2-96DF-3DACB76CD240}" type="slidenum">
              <a:rPr lang="en-US" smtClean="0"/>
              <a:t>7</a:t>
            </a:fld>
            <a:endParaRPr lang="en-US"/>
          </a:p>
        </p:txBody>
      </p:sp>
      <p:sp>
        <p:nvSpPr>
          <p:cNvPr id="10242" name="Rectangle 2"/>
          <p:cNvSpPr>
            <a:spLocks noGrp="1" noChangeArrowheads="1"/>
          </p:cNvSpPr>
          <p:nvPr>
            <p:ph type="title"/>
          </p:nvPr>
        </p:nvSpPr>
        <p:spPr/>
        <p:txBody>
          <a:bodyPr/>
          <a:lstStyle/>
          <a:p>
            <a:pPr eaLnBrk="1" hangingPunct="1"/>
            <a:r>
              <a:rPr lang="en-US" altLang="zh-CN">
                <a:ea typeface="宋体" pitchFamily="2" charset="-122"/>
              </a:rPr>
              <a:t>UML Diagrams</a:t>
            </a:r>
          </a:p>
        </p:txBody>
      </p:sp>
    </p:spTree>
    <p:extLst>
      <p:ext uri="{BB962C8B-B14F-4D97-AF65-F5344CB8AC3E}">
        <p14:creationId xmlns:p14="http://schemas.microsoft.com/office/powerpoint/2010/main" val="1276913621"/>
      </p:ext>
    </p:extLst>
  </p:cSld>
  <p:clrMapOvr>
    <a:masterClrMapping/>
  </p:clrMapOvr>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84" y="1524001"/>
            <a:ext cx="9066376"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r>
              <a:rPr lang="en-US"/>
              <a:t>City University,KPK</a:t>
            </a:r>
          </a:p>
        </p:txBody>
      </p:sp>
      <p:sp>
        <p:nvSpPr>
          <p:cNvPr id="3" name="Slide Number Placeholder 2"/>
          <p:cNvSpPr>
            <a:spLocks noGrp="1"/>
          </p:cNvSpPr>
          <p:nvPr>
            <p:ph type="sldNum" sz="quarter" idx="12"/>
          </p:nvPr>
        </p:nvSpPr>
        <p:spPr/>
        <p:txBody>
          <a:bodyPr/>
          <a:lstStyle/>
          <a:p>
            <a:fld id="{3029D12D-2F15-40E2-96DF-3DACB76CD240}" type="slidenum">
              <a:rPr lang="en-US" smtClean="0"/>
              <a:t>8</a:t>
            </a:fld>
            <a:endParaRPr lang="en-US"/>
          </a:p>
        </p:txBody>
      </p:sp>
    </p:spTree>
    <p:extLst>
      <p:ext uri="{BB962C8B-B14F-4D97-AF65-F5344CB8AC3E}">
        <p14:creationId xmlns:p14="http://schemas.microsoft.com/office/powerpoint/2010/main" val="2939474437"/>
      </p:ext>
    </p:extLst>
  </p:cSld>
  <p:clrMapOvr>
    <a:masterClrMapping/>
  </p:clrMapOvr>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838200" y="2514600"/>
            <a:ext cx="7408333" cy="3450696"/>
          </a:xfrm>
        </p:spPr>
        <p:txBody>
          <a:bodyPr/>
          <a:lstStyle/>
          <a:p>
            <a:pPr eaLnBrk="1" hangingPunct="1"/>
            <a:r>
              <a:rPr lang="en-US" altLang="zh-CN" sz="2400" dirty="0">
                <a:solidFill>
                  <a:srgbClr val="C00000"/>
                </a:solidFill>
                <a:ea typeface="宋体" pitchFamily="2" charset="-122"/>
              </a:rPr>
              <a:t>Relationship between </a:t>
            </a:r>
            <a:r>
              <a:rPr lang="en-US" altLang="zh-CN" sz="2400" i="1" dirty="0">
                <a:solidFill>
                  <a:srgbClr val="FF0000"/>
                </a:solidFill>
                <a:ea typeface="宋体" pitchFamily="2" charset="-122"/>
              </a:rPr>
              <a:t>actors</a:t>
            </a:r>
            <a:r>
              <a:rPr lang="en-US" altLang="zh-CN" sz="2400" dirty="0">
                <a:solidFill>
                  <a:srgbClr val="C00000"/>
                </a:solidFill>
                <a:ea typeface="宋体" pitchFamily="2" charset="-122"/>
              </a:rPr>
              <a:t> and </a:t>
            </a:r>
            <a:r>
              <a:rPr lang="en-US" altLang="zh-CN" sz="2400" i="1" dirty="0">
                <a:solidFill>
                  <a:srgbClr val="FF0000"/>
                </a:solidFill>
                <a:ea typeface="宋体" pitchFamily="2" charset="-122"/>
              </a:rPr>
              <a:t>use cases</a:t>
            </a:r>
            <a:r>
              <a:rPr lang="en-US" altLang="zh-CN" sz="2400" i="1" dirty="0">
                <a:solidFill>
                  <a:srgbClr val="C00000"/>
                </a:solidFill>
                <a:ea typeface="宋体" pitchFamily="2" charset="-122"/>
              </a:rPr>
              <a:t>; </a:t>
            </a:r>
            <a:r>
              <a:rPr lang="en-US" altLang="zh-CN" sz="2400" dirty="0">
                <a:solidFill>
                  <a:srgbClr val="C00000"/>
                </a:solidFill>
                <a:ea typeface="宋体" pitchFamily="2" charset="-122"/>
              </a:rPr>
              <a:t>capturing user requirements.</a:t>
            </a:r>
          </a:p>
          <a:p>
            <a:pPr eaLnBrk="1" hangingPunct="1"/>
            <a:r>
              <a:rPr lang="en-US" altLang="zh-CN" sz="2400" dirty="0">
                <a:solidFill>
                  <a:srgbClr val="FF0000"/>
                </a:solidFill>
                <a:ea typeface="宋体" pitchFamily="2" charset="-122"/>
              </a:rPr>
              <a:t>Actors</a:t>
            </a:r>
            <a:r>
              <a:rPr lang="en-US" altLang="zh-CN" sz="2400" dirty="0">
                <a:solidFill>
                  <a:srgbClr val="C00000"/>
                </a:solidFill>
                <a:ea typeface="宋体" pitchFamily="2" charset="-122"/>
              </a:rPr>
              <a:t>: An actor is represents a user or another system that will interact with the system you are modeling </a:t>
            </a:r>
          </a:p>
          <a:p>
            <a:pPr eaLnBrk="1" hangingPunct="1"/>
            <a:r>
              <a:rPr lang="en-US" altLang="zh-CN" sz="2400" i="1" dirty="0">
                <a:solidFill>
                  <a:srgbClr val="FF0000"/>
                </a:solidFill>
                <a:ea typeface="宋体" pitchFamily="2" charset="-122"/>
              </a:rPr>
              <a:t>Use cases</a:t>
            </a:r>
            <a:r>
              <a:rPr lang="en-US" altLang="zh-CN" sz="2400" i="1" dirty="0">
                <a:solidFill>
                  <a:srgbClr val="C00000"/>
                </a:solidFill>
                <a:ea typeface="宋体" pitchFamily="2" charset="-122"/>
              </a:rPr>
              <a:t>: </a:t>
            </a:r>
            <a:r>
              <a:rPr lang="en-US" altLang="zh-CN" sz="2400" dirty="0">
                <a:solidFill>
                  <a:srgbClr val="C00000"/>
                </a:solidFill>
                <a:ea typeface="宋体" pitchFamily="2" charset="-122"/>
              </a:rPr>
              <a:t>an external view of the system that represents some actions the user might perform in order to complete a task</a:t>
            </a:r>
          </a:p>
          <a:p>
            <a:pPr eaLnBrk="1" hangingPunct="1"/>
            <a:endParaRPr lang="en-US" altLang="zh-CN" sz="2400" dirty="0">
              <a:solidFill>
                <a:srgbClr val="C00000"/>
              </a:solidFill>
              <a:ea typeface="宋体" pitchFamily="2" charset="-122"/>
            </a:endParaRPr>
          </a:p>
          <a:p>
            <a:pPr eaLnBrk="1" hangingPunct="1"/>
            <a:endParaRPr lang="en-US" altLang="zh-CN" sz="2800" dirty="0">
              <a:solidFill>
                <a:srgbClr val="C00000"/>
              </a:solidFill>
              <a:ea typeface="宋体" pitchFamily="2" charset="-122"/>
            </a:endParaRPr>
          </a:p>
          <a:p>
            <a:pPr eaLnBrk="1" hangingPunct="1"/>
            <a:endParaRPr lang="en-US" altLang="zh-CN" sz="2800" dirty="0">
              <a:solidFill>
                <a:srgbClr val="C00000"/>
              </a:solidFill>
              <a:ea typeface="宋体" pitchFamily="2" charset="-122"/>
            </a:endParaRPr>
          </a:p>
        </p:txBody>
      </p:sp>
      <p:sp>
        <p:nvSpPr>
          <p:cNvPr id="2" name="Footer Placeholder 1"/>
          <p:cNvSpPr>
            <a:spLocks noGrp="1"/>
          </p:cNvSpPr>
          <p:nvPr>
            <p:ph type="ftr" sz="quarter" idx="11"/>
          </p:nvPr>
        </p:nvSpPr>
        <p:spPr/>
        <p:txBody>
          <a:bodyPr/>
          <a:lstStyle/>
          <a:p>
            <a:r>
              <a:rPr lang="en-US"/>
              <a:t>City University,KPK</a:t>
            </a:r>
          </a:p>
        </p:txBody>
      </p:sp>
      <p:sp>
        <p:nvSpPr>
          <p:cNvPr id="3" name="Slide Number Placeholder 2"/>
          <p:cNvSpPr>
            <a:spLocks noGrp="1"/>
          </p:cNvSpPr>
          <p:nvPr>
            <p:ph type="sldNum" sz="quarter" idx="12"/>
          </p:nvPr>
        </p:nvSpPr>
        <p:spPr/>
        <p:txBody>
          <a:bodyPr/>
          <a:lstStyle/>
          <a:p>
            <a:fld id="{3029D12D-2F15-40E2-96DF-3DACB76CD240}" type="slidenum">
              <a:rPr lang="en-US" smtClean="0"/>
              <a:t>9</a:t>
            </a:fld>
            <a:endParaRPr lang="en-US"/>
          </a:p>
        </p:txBody>
      </p:sp>
      <p:sp>
        <p:nvSpPr>
          <p:cNvPr id="12290" name="Rectangle 2"/>
          <p:cNvSpPr>
            <a:spLocks noGrp="1" noChangeArrowheads="1"/>
          </p:cNvSpPr>
          <p:nvPr>
            <p:ph type="title"/>
          </p:nvPr>
        </p:nvSpPr>
        <p:spPr/>
        <p:txBody>
          <a:bodyPr/>
          <a:lstStyle/>
          <a:p>
            <a:pPr eaLnBrk="1" hangingPunct="1"/>
            <a:r>
              <a:rPr lang="en-US" altLang="zh-CN">
                <a:ea typeface="宋体" pitchFamily="2" charset="-122"/>
              </a:rPr>
              <a:t>Use-Case Diagrams</a:t>
            </a:r>
          </a:p>
        </p:txBody>
      </p:sp>
      <p:pic>
        <p:nvPicPr>
          <p:cNvPr id="12292" name="Picture 5" descr="{645EFA62-C906-4070-A2B9-DB9602CCC3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32647" y="5325261"/>
            <a:ext cx="3124200" cy="148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63570084"/>
      </p:ext>
    </p:extLst>
  </p:cSld>
  <p:clrMapOvr>
    <a:masterClrMapping/>
  </p:clrMapOvr>
  <mc:AlternateContent xmlns:mc="http://schemas.openxmlformats.org/markup-compatibility/2006" xmlns:p14="http://schemas.microsoft.com/office/powerpoint/2010/main">
    <mc:Choice Requires="p14">
      <p:transition spd="slow">
        <p14:switch dir="r"/>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176</TotalTime>
  <Words>1655</Words>
  <Application>Microsoft Office PowerPoint</Application>
  <PresentationFormat>On-screen Show (4:3)</PresentationFormat>
  <Paragraphs>400</Paragraphs>
  <Slides>36</Slides>
  <Notes>32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36</vt:i4>
      </vt:variant>
    </vt:vector>
  </HeadingPairs>
  <TitlesOfParts>
    <vt:vector size="46" baseType="lpstr">
      <vt:lpstr>宋体</vt:lpstr>
      <vt:lpstr>Arial</vt:lpstr>
      <vt:lpstr>Arial Black</vt:lpstr>
      <vt:lpstr>Calibri</vt:lpstr>
      <vt:lpstr>Candara</vt:lpstr>
      <vt:lpstr>Symbol</vt:lpstr>
      <vt:lpstr>Tahoma</vt:lpstr>
      <vt:lpstr>Times New Roman</vt:lpstr>
      <vt:lpstr>Wingdings</vt:lpstr>
      <vt:lpstr>Waveform</vt:lpstr>
      <vt:lpstr>PowerPoint Presentation</vt:lpstr>
      <vt:lpstr>Outline</vt:lpstr>
      <vt:lpstr>What is UML?</vt:lpstr>
      <vt:lpstr>What is UML?</vt:lpstr>
      <vt:lpstr>What is UML?</vt:lpstr>
      <vt:lpstr>What is UML?</vt:lpstr>
      <vt:lpstr>UML Diagrams</vt:lpstr>
      <vt:lpstr>PowerPoint Presentation</vt:lpstr>
      <vt:lpstr>Use-Case Diagrams</vt:lpstr>
      <vt:lpstr>Use-Case Diagrams</vt:lpstr>
      <vt:lpstr>Use-Case Diagrams: Example</vt:lpstr>
      <vt:lpstr>Use-Case Diagrams: Example</vt:lpstr>
      <vt:lpstr>Use-Case Diagrams</vt:lpstr>
      <vt:lpstr>Use-Case Diagrams</vt:lpstr>
      <vt:lpstr>Class diagram</vt:lpstr>
      <vt:lpstr>Class diagram</vt:lpstr>
      <vt:lpstr>Class diagram</vt:lpstr>
      <vt:lpstr>Generalization</vt:lpstr>
      <vt:lpstr>Association</vt:lpstr>
      <vt:lpstr>Association: Multiplicity and Roles</vt:lpstr>
      <vt:lpstr>Association: Composition and Aggregation</vt:lpstr>
      <vt:lpstr>Aggregation vs. Composition</vt:lpstr>
      <vt:lpstr>Aggregation vs. Composition</vt:lpstr>
      <vt:lpstr>Association: Composition and Aggregation</vt:lpstr>
      <vt:lpstr>Interaction Diagrams </vt:lpstr>
      <vt:lpstr>Sequence Diagram:Object interaction</vt:lpstr>
      <vt:lpstr>Sequence Diagram(make a phone call)</vt:lpstr>
      <vt:lpstr>Sequence Diagrams – Object Life Spans</vt:lpstr>
      <vt:lpstr>Sequence Diagrams – Object Life Spans</vt:lpstr>
      <vt:lpstr>Interaction Diagrams: Collaboration diagrams</vt:lpstr>
      <vt:lpstr>State Diagrams (Billing Example)</vt:lpstr>
      <vt:lpstr>State Diagrams (Traffic light example)</vt:lpstr>
      <vt:lpstr>Activity Diagrams </vt:lpstr>
      <vt:lpstr>Activity Diagrams</vt:lpstr>
      <vt:lpstr>UML Resources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zain Sadozai</dc:creator>
  <cp:lastModifiedBy>zain sadozai</cp:lastModifiedBy>
  <cp:revision>15</cp:revision>
  <dcterms:created xsi:type="dcterms:W3CDTF">2012-11-30T13:58:58Z</dcterms:created>
  <dcterms:modified xsi:type="dcterms:W3CDTF">2018-10-22T09:33:36Z</dcterms:modified>
</cp:coreProperties>
</file>