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6" r:id="rId9"/>
    <p:sldId id="263" r:id="rId10"/>
    <p:sldId id="264" r:id="rId11"/>
    <p:sldId id="265"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26" autoAdjust="0"/>
    <p:restoredTop sz="94660"/>
  </p:normalViewPr>
  <p:slideViewPr>
    <p:cSldViewPr snapToGrid="0">
      <p:cViewPr varScale="1">
        <p:scale>
          <a:sx n="74" d="100"/>
          <a:sy n="74" d="100"/>
        </p:scale>
        <p:origin x="58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19-Jan-19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19-Jan-19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19-Jan-19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19-Jan-19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19-Jan-19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19-Jan-19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19-Jan-19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19-Jan-19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19-Jan-19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19-Jan-19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19-Jan-19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19-Jan-19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19-Jan-19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19-Jan-19</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19-Jan-19</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Fragments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7222475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Fragment Life </a:t>
            </a:r>
            <a:r>
              <a:rPr lang="en-US" dirty="0" smtClean="0"/>
              <a:t>Cycle (cont.)</a:t>
            </a:r>
            <a:endParaRPr lang="en-US" dirty="0"/>
          </a:p>
        </p:txBody>
      </p:sp>
      <p:sp>
        <p:nvSpPr>
          <p:cNvPr id="3" name="Content Placeholder 2"/>
          <p:cNvSpPr>
            <a:spLocks noGrp="1"/>
          </p:cNvSpPr>
          <p:nvPr>
            <p:ph idx="1"/>
          </p:nvPr>
        </p:nvSpPr>
        <p:spPr>
          <a:xfrm>
            <a:off x="818712" y="2222287"/>
            <a:ext cx="10554574" cy="4635713"/>
          </a:xfrm>
        </p:spPr>
        <p:txBody>
          <a:bodyPr/>
          <a:lstStyle/>
          <a:p>
            <a:r>
              <a:rPr lang="en-US" b="1" u="sng" dirty="0" err="1"/>
              <a:t>onStart</a:t>
            </a:r>
            <a:r>
              <a:rPr lang="en-US" b="1" u="sng" dirty="0" smtClean="0"/>
              <a:t>()</a:t>
            </a:r>
            <a:r>
              <a:rPr lang="en-US" b="1" dirty="0" smtClean="0"/>
              <a:t> </a:t>
            </a:r>
            <a:r>
              <a:rPr lang="en-US" dirty="0" smtClean="0"/>
              <a:t>The </a:t>
            </a:r>
            <a:r>
              <a:rPr lang="en-US" dirty="0" err="1"/>
              <a:t>onStart</a:t>
            </a:r>
            <a:r>
              <a:rPr lang="en-US" dirty="0"/>
              <a:t>() method is called once the fragment gets visible.</a:t>
            </a:r>
          </a:p>
          <a:p>
            <a:r>
              <a:rPr lang="en-US" b="1" u="sng" dirty="0" err="1"/>
              <a:t>onResume</a:t>
            </a:r>
            <a:r>
              <a:rPr lang="en-US" b="1" u="sng" dirty="0" smtClean="0"/>
              <a:t>()</a:t>
            </a:r>
            <a:r>
              <a:rPr lang="en-US" b="1" dirty="0" smtClean="0"/>
              <a:t> </a:t>
            </a:r>
            <a:r>
              <a:rPr lang="en-US" dirty="0" smtClean="0"/>
              <a:t>Fragment </a:t>
            </a:r>
            <a:r>
              <a:rPr lang="en-US" dirty="0"/>
              <a:t>becomes active.</a:t>
            </a:r>
          </a:p>
          <a:p>
            <a:r>
              <a:rPr lang="en-US" b="1" u="sng" dirty="0" err="1"/>
              <a:t>onPause</a:t>
            </a:r>
            <a:r>
              <a:rPr lang="en-US" b="1" u="sng" dirty="0"/>
              <a:t>()</a:t>
            </a:r>
            <a:r>
              <a:rPr lang="en-US" dirty="0"/>
              <a:t> The system calls this method as the first indication that the user is leaving the fragment. This is usually where you should commit any changes that should be persisted beyond the current user session.</a:t>
            </a:r>
          </a:p>
          <a:p>
            <a:r>
              <a:rPr lang="en-US" b="1" u="sng" dirty="0" err="1"/>
              <a:t>onStop</a:t>
            </a:r>
            <a:r>
              <a:rPr lang="en-US" b="1" u="sng" dirty="0" smtClean="0"/>
              <a:t>()</a:t>
            </a:r>
            <a:r>
              <a:rPr lang="en-US" b="1" dirty="0" smtClean="0"/>
              <a:t> </a:t>
            </a:r>
            <a:r>
              <a:rPr lang="en-US" dirty="0" smtClean="0"/>
              <a:t>Fragment </a:t>
            </a:r>
            <a:r>
              <a:rPr lang="en-US" dirty="0"/>
              <a:t>going to be stopped by calling </a:t>
            </a:r>
            <a:r>
              <a:rPr lang="en-US" dirty="0" err="1"/>
              <a:t>onStop</a:t>
            </a:r>
            <a:r>
              <a:rPr lang="en-US" dirty="0"/>
              <a:t>()</a:t>
            </a:r>
          </a:p>
          <a:p>
            <a:r>
              <a:rPr lang="en-US" b="1" u="sng" dirty="0" err="1"/>
              <a:t>onDestroyView</a:t>
            </a:r>
            <a:r>
              <a:rPr lang="en-US" b="1" u="sng" dirty="0" smtClean="0"/>
              <a:t>()</a:t>
            </a:r>
            <a:r>
              <a:rPr lang="en-US" b="1" dirty="0" smtClean="0"/>
              <a:t> </a:t>
            </a:r>
            <a:r>
              <a:rPr lang="en-US" dirty="0" smtClean="0"/>
              <a:t>Fragment </a:t>
            </a:r>
            <a:r>
              <a:rPr lang="en-US" dirty="0"/>
              <a:t>view will destroy after call this method</a:t>
            </a:r>
          </a:p>
          <a:p>
            <a:r>
              <a:rPr lang="en-US" b="1" u="sng" dirty="0" err="1"/>
              <a:t>onDestroy</a:t>
            </a:r>
            <a:r>
              <a:rPr lang="en-US" b="1" u="sng" dirty="0" smtClean="0"/>
              <a:t>()</a:t>
            </a:r>
            <a:r>
              <a:rPr lang="en-US" b="1" dirty="0" smtClean="0"/>
              <a:t> </a:t>
            </a:r>
            <a:r>
              <a:rPr lang="en-US" dirty="0" smtClean="0"/>
              <a:t>It </a:t>
            </a:r>
            <a:r>
              <a:rPr lang="en-US" dirty="0"/>
              <a:t>called to do final clean up of the fragment's state but Not guaranteed to be called by the Android platform.</a:t>
            </a:r>
          </a:p>
          <a:p>
            <a:endParaRPr lang="en-US" dirty="0"/>
          </a:p>
        </p:txBody>
      </p:sp>
    </p:spTree>
    <p:extLst>
      <p:ext uri="{BB962C8B-B14F-4D97-AF65-F5344CB8AC3E}">
        <p14:creationId xmlns:p14="http://schemas.microsoft.com/office/powerpoint/2010/main" val="37043614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use Fragments?</a:t>
            </a:r>
            <a:endParaRPr lang="en-US" dirty="0"/>
          </a:p>
        </p:txBody>
      </p:sp>
      <p:sp>
        <p:nvSpPr>
          <p:cNvPr id="3" name="Content Placeholder 2"/>
          <p:cNvSpPr>
            <a:spLocks noGrp="1"/>
          </p:cNvSpPr>
          <p:nvPr>
            <p:ph idx="1"/>
          </p:nvPr>
        </p:nvSpPr>
        <p:spPr/>
        <p:txBody>
          <a:bodyPr/>
          <a:lstStyle/>
          <a:p>
            <a:r>
              <a:rPr lang="en-US" dirty="0"/>
              <a:t>First of all decide how many fragments you want to use in an activity. For example let's we want to use two fragments to handle landscape and portrait modes of the device.</a:t>
            </a:r>
          </a:p>
          <a:p>
            <a:r>
              <a:rPr lang="en-US" dirty="0"/>
              <a:t>Next based on number of fragments, create classes which will extend the </a:t>
            </a:r>
            <a:r>
              <a:rPr lang="en-US" i="1" dirty="0"/>
              <a:t>Fragment</a:t>
            </a:r>
            <a:r>
              <a:rPr lang="en-US" dirty="0"/>
              <a:t> class. The Fragment class has above mentioned callback functions. You can override any of the functions based on your requirements.</a:t>
            </a:r>
          </a:p>
          <a:p>
            <a:r>
              <a:rPr lang="en-US" dirty="0"/>
              <a:t>Corresponding to each fragment, you will need to create layout files in XML file. These files will have layout for the defined fragments.</a:t>
            </a:r>
          </a:p>
          <a:p>
            <a:r>
              <a:rPr lang="en-US" dirty="0"/>
              <a:t>Finally modify activity file to define the actual logic of replacing fragments based on your requirement</a:t>
            </a:r>
            <a:r>
              <a:rPr lang="en-US" dirty="0" smtClean="0"/>
              <a:t>.</a:t>
            </a:r>
            <a:endParaRPr lang="en-US" dirty="0"/>
          </a:p>
        </p:txBody>
      </p:sp>
    </p:spTree>
    <p:extLst>
      <p:ext uri="{BB962C8B-B14F-4D97-AF65-F5344CB8AC3E}">
        <p14:creationId xmlns:p14="http://schemas.microsoft.com/office/powerpoint/2010/main" val="7413384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Fragment</a:t>
            </a:r>
            <a:endParaRPr lang="en-US" dirty="0"/>
          </a:p>
        </p:txBody>
      </p:sp>
      <p:sp>
        <p:nvSpPr>
          <p:cNvPr id="3" name="Content Placeholder 2"/>
          <p:cNvSpPr>
            <a:spLocks noGrp="1"/>
          </p:cNvSpPr>
          <p:nvPr>
            <p:ph idx="1"/>
          </p:nvPr>
        </p:nvSpPr>
        <p:spPr>
          <a:xfrm>
            <a:off x="797121" y="1964710"/>
            <a:ext cx="10554574" cy="4635713"/>
          </a:xfrm>
        </p:spPr>
        <p:txBody>
          <a:bodyPr>
            <a:normAutofit/>
          </a:bodyPr>
          <a:lstStyle/>
          <a:p>
            <a:endParaRPr lang="en-US" dirty="0"/>
          </a:p>
          <a:p>
            <a:endParaRPr lang="en-US" dirty="0"/>
          </a:p>
          <a:p>
            <a:r>
              <a:rPr lang="en-US" dirty="0" smtClean="0"/>
              <a:t>Single </a:t>
            </a:r>
            <a:r>
              <a:rPr lang="en-US" dirty="0"/>
              <a:t>frame fragments </a:t>
            </a:r>
          </a:p>
          <a:p>
            <a:pPr lvl="1"/>
            <a:r>
              <a:rPr lang="en-US" dirty="0" smtClean="0"/>
              <a:t>Single </a:t>
            </a:r>
            <a:r>
              <a:rPr lang="en-US" dirty="0"/>
              <a:t>frame fragments are using for hand hold devices like mobiles, here we can show only one fragment as a view.</a:t>
            </a:r>
          </a:p>
          <a:p>
            <a:endParaRPr lang="en-US" dirty="0"/>
          </a:p>
          <a:p>
            <a:r>
              <a:rPr lang="en-US" dirty="0" smtClean="0"/>
              <a:t>List fragments</a:t>
            </a:r>
          </a:p>
          <a:p>
            <a:pPr lvl="1"/>
            <a:r>
              <a:rPr lang="en-US" dirty="0" smtClean="0"/>
              <a:t>Fragments </a:t>
            </a:r>
            <a:r>
              <a:rPr lang="en-US" dirty="0"/>
              <a:t>having special list view is called as list fragment</a:t>
            </a:r>
          </a:p>
          <a:p>
            <a:endParaRPr lang="en-US" dirty="0"/>
          </a:p>
          <a:p>
            <a:r>
              <a:rPr lang="en-US" dirty="0" smtClean="0"/>
              <a:t>Fragments transaction</a:t>
            </a:r>
          </a:p>
          <a:p>
            <a:pPr lvl="1"/>
            <a:r>
              <a:rPr lang="en-US" dirty="0" smtClean="0"/>
              <a:t>Using </a:t>
            </a:r>
            <a:r>
              <a:rPr lang="en-US" dirty="0"/>
              <a:t>with fragment transaction. we can move one fragment to another fragment.</a:t>
            </a:r>
          </a:p>
          <a:p>
            <a:endParaRPr lang="en-US" dirty="0"/>
          </a:p>
        </p:txBody>
      </p:sp>
    </p:spTree>
    <p:extLst>
      <p:ext uri="{BB962C8B-B14F-4D97-AF65-F5344CB8AC3E}">
        <p14:creationId xmlns:p14="http://schemas.microsoft.com/office/powerpoint/2010/main" val="1203464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Fragments?</a:t>
            </a:r>
            <a:endParaRPr lang="en-US" dirty="0"/>
          </a:p>
        </p:txBody>
      </p:sp>
      <p:sp>
        <p:nvSpPr>
          <p:cNvPr id="3" name="Content Placeholder 2"/>
          <p:cNvSpPr>
            <a:spLocks noGrp="1"/>
          </p:cNvSpPr>
          <p:nvPr>
            <p:ph idx="1"/>
          </p:nvPr>
        </p:nvSpPr>
        <p:spPr/>
        <p:txBody>
          <a:bodyPr/>
          <a:lstStyle/>
          <a:p>
            <a:r>
              <a:rPr lang="en-US" dirty="0"/>
              <a:t>A </a:t>
            </a:r>
            <a:r>
              <a:rPr lang="en-US" b="1" dirty="0"/>
              <a:t>Fragment </a:t>
            </a:r>
            <a:r>
              <a:rPr lang="en-US" dirty="0"/>
              <a:t>is a piece of an activity which enable more modular activity design. It will not be wrong if we say, a fragment is a kind of </a:t>
            </a:r>
            <a:r>
              <a:rPr lang="en-US" b="1" dirty="0"/>
              <a:t>sub-activity</a:t>
            </a:r>
            <a:r>
              <a:rPr lang="en-US" dirty="0"/>
              <a:t>.</a:t>
            </a:r>
            <a:endParaRPr lang="en-US" dirty="0" smtClean="0"/>
          </a:p>
        </p:txBody>
      </p:sp>
    </p:spTree>
    <p:extLst>
      <p:ext uri="{BB962C8B-B14F-4D97-AF65-F5344CB8AC3E}">
        <p14:creationId xmlns:p14="http://schemas.microsoft.com/office/powerpoint/2010/main" val="17336965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Properties of Fragment</a:t>
            </a:r>
            <a:endParaRPr lang="en-US" dirty="0"/>
          </a:p>
        </p:txBody>
      </p:sp>
      <p:sp>
        <p:nvSpPr>
          <p:cNvPr id="3" name="Content Placeholder 2"/>
          <p:cNvSpPr>
            <a:spLocks noGrp="1"/>
          </p:cNvSpPr>
          <p:nvPr>
            <p:ph idx="1"/>
          </p:nvPr>
        </p:nvSpPr>
        <p:spPr>
          <a:xfrm>
            <a:off x="818712" y="2222287"/>
            <a:ext cx="10554574" cy="3805026"/>
          </a:xfrm>
        </p:spPr>
        <p:txBody>
          <a:bodyPr>
            <a:normAutofit/>
          </a:bodyPr>
          <a:lstStyle/>
          <a:p>
            <a:endParaRPr lang="en-US" dirty="0"/>
          </a:p>
          <a:p>
            <a:endParaRPr lang="en-US" dirty="0"/>
          </a:p>
          <a:p>
            <a:r>
              <a:rPr lang="en-US" dirty="0"/>
              <a:t>    A fragment has its own layout and its own </a:t>
            </a:r>
            <a:r>
              <a:rPr lang="en-US" dirty="0" smtClean="0"/>
              <a:t>behavior </a:t>
            </a:r>
            <a:r>
              <a:rPr lang="en-US" dirty="0"/>
              <a:t>with its own life cycle callbacks.</a:t>
            </a:r>
          </a:p>
          <a:p>
            <a:endParaRPr lang="en-US" dirty="0"/>
          </a:p>
          <a:p>
            <a:r>
              <a:rPr lang="en-US" dirty="0"/>
              <a:t>    You can add or remove fragments in an activity while the activity is running.</a:t>
            </a:r>
          </a:p>
          <a:p>
            <a:endParaRPr lang="en-US" dirty="0"/>
          </a:p>
          <a:p>
            <a:r>
              <a:rPr lang="en-US" dirty="0"/>
              <a:t>    You can combine multiple fragments in a single activity to build a multi-pane UI.</a:t>
            </a:r>
          </a:p>
          <a:p>
            <a:endParaRPr lang="en-US" dirty="0"/>
          </a:p>
          <a:p>
            <a:r>
              <a:rPr lang="en-US" dirty="0"/>
              <a:t>    A fragment can be used in multiple activities</a:t>
            </a:r>
            <a:r>
              <a:rPr lang="en-US" dirty="0" smtClean="0"/>
              <a:t>.</a:t>
            </a:r>
            <a:endParaRPr lang="en-US" dirty="0"/>
          </a:p>
        </p:txBody>
      </p:sp>
    </p:spTree>
    <p:extLst>
      <p:ext uri="{BB962C8B-B14F-4D97-AF65-F5344CB8AC3E}">
        <p14:creationId xmlns:p14="http://schemas.microsoft.com/office/powerpoint/2010/main" val="331124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Properties of </a:t>
            </a:r>
            <a:r>
              <a:rPr lang="en-US" dirty="0" smtClean="0"/>
              <a:t>Fragment  (</a:t>
            </a:r>
            <a:r>
              <a:rPr lang="en-US" dirty="0" err="1" smtClean="0"/>
              <a:t>cont</a:t>
            </a:r>
            <a:r>
              <a:rPr lang="en-US" dirty="0" smtClean="0"/>
              <a:t>)</a:t>
            </a:r>
            <a:endParaRPr lang="en-US" dirty="0"/>
          </a:p>
        </p:txBody>
      </p:sp>
      <p:sp>
        <p:nvSpPr>
          <p:cNvPr id="3" name="Content Placeholder 2"/>
          <p:cNvSpPr>
            <a:spLocks noGrp="1"/>
          </p:cNvSpPr>
          <p:nvPr>
            <p:ph idx="1"/>
          </p:nvPr>
        </p:nvSpPr>
        <p:spPr/>
        <p:txBody>
          <a:bodyPr/>
          <a:lstStyle/>
          <a:p>
            <a:r>
              <a:rPr lang="en-US" dirty="0"/>
              <a:t>Fragment life cycle is closely related to the life cycle of its host activity which means when the activity is paused, all the fragments available in the activity will also be stopped.</a:t>
            </a:r>
          </a:p>
          <a:p>
            <a:pPr marL="0" indent="0">
              <a:buNone/>
            </a:pPr>
            <a:endParaRPr lang="en-US" dirty="0"/>
          </a:p>
          <a:p>
            <a:r>
              <a:rPr lang="en-US" dirty="0" smtClean="0"/>
              <a:t>A </a:t>
            </a:r>
            <a:r>
              <a:rPr lang="en-US" dirty="0"/>
              <a:t>fragment can implement a </a:t>
            </a:r>
            <a:r>
              <a:rPr lang="en-US" dirty="0" smtClean="0"/>
              <a:t>behavior </a:t>
            </a:r>
            <a:r>
              <a:rPr lang="en-US" dirty="0"/>
              <a:t>that has no user interface component.</a:t>
            </a:r>
          </a:p>
          <a:p>
            <a:endParaRPr lang="en-US" dirty="0"/>
          </a:p>
          <a:p>
            <a:r>
              <a:rPr lang="en-US" dirty="0" smtClean="0"/>
              <a:t>Fragments </a:t>
            </a:r>
            <a:r>
              <a:rPr lang="en-US" dirty="0"/>
              <a:t>were added to the Android API in Honeycomb version of Android which API version 11.</a:t>
            </a:r>
          </a:p>
          <a:p>
            <a:endParaRPr lang="en-US" dirty="0"/>
          </a:p>
        </p:txBody>
      </p:sp>
    </p:spTree>
    <p:extLst>
      <p:ext uri="{BB962C8B-B14F-4D97-AF65-F5344CB8AC3E}">
        <p14:creationId xmlns:p14="http://schemas.microsoft.com/office/powerpoint/2010/main" val="18331628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create Fragment</a:t>
            </a:r>
            <a:endParaRPr lang="en-US" dirty="0"/>
          </a:p>
        </p:txBody>
      </p:sp>
      <p:sp>
        <p:nvSpPr>
          <p:cNvPr id="3" name="Content Placeholder 2"/>
          <p:cNvSpPr>
            <a:spLocks noGrp="1"/>
          </p:cNvSpPr>
          <p:nvPr>
            <p:ph idx="1"/>
          </p:nvPr>
        </p:nvSpPr>
        <p:spPr/>
        <p:txBody>
          <a:bodyPr/>
          <a:lstStyle/>
          <a:p>
            <a:r>
              <a:rPr lang="en-US" dirty="0" smtClean="0"/>
              <a:t>Fragments are created </a:t>
            </a:r>
            <a:r>
              <a:rPr lang="en-US" dirty="0"/>
              <a:t>by extending </a:t>
            </a:r>
            <a:r>
              <a:rPr lang="en-US" b="1" dirty="0"/>
              <a:t>Fragment</a:t>
            </a:r>
            <a:r>
              <a:rPr lang="en-US" dirty="0"/>
              <a:t> </a:t>
            </a:r>
            <a:r>
              <a:rPr lang="en-US" dirty="0" smtClean="0"/>
              <a:t>class</a:t>
            </a:r>
          </a:p>
          <a:p>
            <a:r>
              <a:rPr lang="en-US" dirty="0" smtClean="0"/>
              <a:t>Fragments can be inserted </a:t>
            </a:r>
            <a:r>
              <a:rPr lang="en-US" dirty="0"/>
              <a:t>into </a:t>
            </a:r>
            <a:r>
              <a:rPr lang="en-US" dirty="0" smtClean="0"/>
              <a:t>the </a:t>
            </a:r>
            <a:r>
              <a:rPr lang="en-US" dirty="0"/>
              <a:t>activity layout by declaring the fragment in the activity's layout file, as a </a:t>
            </a:r>
            <a:r>
              <a:rPr lang="en-US" b="1" dirty="0"/>
              <a:t>&lt;fragment&gt;</a:t>
            </a:r>
            <a:r>
              <a:rPr lang="en-US" dirty="0"/>
              <a:t> element.</a:t>
            </a:r>
          </a:p>
        </p:txBody>
      </p:sp>
    </p:spTree>
    <p:extLst>
      <p:ext uri="{BB962C8B-B14F-4D97-AF65-F5344CB8AC3E}">
        <p14:creationId xmlns:p14="http://schemas.microsoft.com/office/powerpoint/2010/main" val="2860254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 of Fragments</a:t>
            </a:r>
            <a:endParaRPr lang="en-US" dirty="0"/>
          </a:p>
        </p:txBody>
      </p:sp>
      <p:sp>
        <p:nvSpPr>
          <p:cNvPr id="3" name="Content Placeholder 2"/>
          <p:cNvSpPr>
            <a:spLocks noGrp="1"/>
          </p:cNvSpPr>
          <p:nvPr>
            <p:ph idx="1"/>
          </p:nvPr>
        </p:nvSpPr>
        <p:spPr/>
        <p:txBody>
          <a:bodyPr/>
          <a:lstStyle/>
          <a:p>
            <a:r>
              <a:rPr lang="en-US" dirty="0"/>
              <a:t>Prior to fragment introduction, we had a limitation because we can show only a single activity on the screen at one given point in time. So we were not able to divide device screen and control different parts separately. But with the introduction of fragment we got more flexibility and removed the limitation of having a single activity on the screen at a time. Now we can have a single activity but each activity can comprise of multiple fragments which will have their own layout, events and complete life cycle.</a:t>
            </a:r>
          </a:p>
        </p:txBody>
      </p:sp>
    </p:spTree>
    <p:extLst>
      <p:ext uri="{BB962C8B-B14F-4D97-AF65-F5344CB8AC3E}">
        <p14:creationId xmlns:p14="http://schemas.microsoft.com/office/powerpoint/2010/main" val="3132730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Fragments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10166" y="2450963"/>
            <a:ext cx="7902796" cy="4233172"/>
          </a:xfrm>
        </p:spPr>
      </p:pic>
    </p:spTree>
    <p:extLst>
      <p:ext uri="{BB962C8B-B14F-4D97-AF65-F5344CB8AC3E}">
        <p14:creationId xmlns:p14="http://schemas.microsoft.com/office/powerpoint/2010/main" val="8697375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Fragment Life Cycle</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83347" y="2315652"/>
            <a:ext cx="7801853" cy="4389335"/>
          </a:xfrm>
        </p:spPr>
      </p:pic>
    </p:spTree>
    <p:extLst>
      <p:ext uri="{BB962C8B-B14F-4D97-AF65-F5344CB8AC3E}">
        <p14:creationId xmlns:p14="http://schemas.microsoft.com/office/powerpoint/2010/main" val="11887906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Fragment Life Cycle (cont.)</a:t>
            </a:r>
            <a:endParaRPr lang="en-US" dirty="0"/>
          </a:p>
        </p:txBody>
      </p:sp>
      <p:sp>
        <p:nvSpPr>
          <p:cNvPr id="3" name="Content Placeholder 2"/>
          <p:cNvSpPr>
            <a:spLocks noGrp="1"/>
          </p:cNvSpPr>
          <p:nvPr>
            <p:ph idx="1"/>
          </p:nvPr>
        </p:nvSpPr>
        <p:spPr>
          <a:xfrm>
            <a:off x="818712" y="2222287"/>
            <a:ext cx="10554574" cy="4635713"/>
          </a:xfrm>
        </p:spPr>
        <p:txBody>
          <a:bodyPr>
            <a:normAutofit/>
          </a:bodyPr>
          <a:lstStyle/>
          <a:p>
            <a:r>
              <a:rPr lang="en-US" b="1" u="sng" dirty="0" err="1"/>
              <a:t>onAttach</a:t>
            </a:r>
            <a:r>
              <a:rPr lang="en-US" b="1" u="sng" dirty="0" smtClean="0"/>
              <a:t>()</a:t>
            </a:r>
            <a:r>
              <a:rPr lang="en-US" b="1" dirty="0" smtClean="0"/>
              <a:t> </a:t>
            </a:r>
            <a:r>
              <a:rPr lang="en-US" dirty="0" smtClean="0"/>
              <a:t>The </a:t>
            </a:r>
            <a:r>
              <a:rPr lang="en-US" dirty="0"/>
              <a:t>fragment instance is associated with an activity </a:t>
            </a:r>
            <a:r>
              <a:rPr lang="en-US" dirty="0" err="1"/>
              <a:t>instance.The</a:t>
            </a:r>
            <a:r>
              <a:rPr lang="en-US" dirty="0"/>
              <a:t> fragment and the activity is not fully initialized. Typically you get in this method a reference to the activity which uses the fragment for further initialization work.</a:t>
            </a:r>
          </a:p>
          <a:p>
            <a:r>
              <a:rPr lang="en-US" b="1" u="sng" dirty="0" err="1"/>
              <a:t>onCreate</a:t>
            </a:r>
            <a:r>
              <a:rPr lang="en-US" b="1" u="sng" dirty="0"/>
              <a:t>()</a:t>
            </a:r>
            <a:r>
              <a:rPr lang="en-US" dirty="0"/>
              <a:t> The system calls this method when creating the fragment. You should initialize essential components of the fragment that you want to retain when the fragment is paused or stopped, then resumed.</a:t>
            </a:r>
          </a:p>
          <a:p>
            <a:r>
              <a:rPr lang="en-US" b="1" u="sng" dirty="0" err="1"/>
              <a:t>onCreateView</a:t>
            </a:r>
            <a:r>
              <a:rPr lang="en-US" b="1" u="sng" dirty="0"/>
              <a:t>()</a:t>
            </a:r>
            <a:r>
              <a:rPr lang="en-US" dirty="0"/>
              <a:t> The system calls this callback when it's time for the fragment to draw its user interface for the first time. To draw a UI for your fragment, you must return a </a:t>
            </a:r>
            <a:r>
              <a:rPr lang="en-US" b="1" dirty="0"/>
              <a:t>View</a:t>
            </a:r>
            <a:r>
              <a:rPr lang="en-US" dirty="0"/>
              <a:t> component from this method that is the root of your fragment's layout. You can return null if the fragment does not provide a UI.</a:t>
            </a:r>
          </a:p>
          <a:p>
            <a:r>
              <a:rPr lang="en-US" b="1" u="sng" dirty="0" err="1"/>
              <a:t>onActivityCreated</a:t>
            </a:r>
            <a:r>
              <a:rPr lang="en-US" b="1" u="sng" dirty="0" smtClean="0"/>
              <a:t>()</a:t>
            </a:r>
            <a:r>
              <a:rPr lang="en-US" b="1" dirty="0" smtClean="0"/>
              <a:t> </a:t>
            </a:r>
            <a:r>
              <a:rPr lang="en-US" dirty="0" smtClean="0"/>
              <a:t>The </a:t>
            </a:r>
            <a:r>
              <a:rPr lang="en-US" dirty="0" err="1"/>
              <a:t>onActivityCreated</a:t>
            </a:r>
            <a:r>
              <a:rPr lang="en-US" dirty="0"/>
              <a:t>() is called after the </a:t>
            </a:r>
            <a:r>
              <a:rPr lang="en-US" dirty="0" err="1"/>
              <a:t>onCreateView</a:t>
            </a:r>
            <a:r>
              <a:rPr lang="en-US" dirty="0"/>
              <a:t>() method when the host activity is created. Activity and fragment instance have been created as well as the view hierarchy of the activity. At this point, view can be accessed with the </a:t>
            </a:r>
            <a:r>
              <a:rPr lang="en-US" dirty="0" err="1"/>
              <a:t>findViewById</a:t>
            </a:r>
            <a:r>
              <a:rPr lang="en-US" dirty="0"/>
              <a:t>() method. example. In this method you can instantiate objects which require a Context </a:t>
            </a:r>
            <a:r>
              <a:rPr lang="en-US" dirty="0" smtClean="0"/>
              <a:t>object</a:t>
            </a:r>
            <a:endParaRPr lang="en-US" dirty="0"/>
          </a:p>
        </p:txBody>
      </p:sp>
    </p:spTree>
    <p:extLst>
      <p:ext uri="{BB962C8B-B14F-4D97-AF65-F5344CB8AC3E}">
        <p14:creationId xmlns:p14="http://schemas.microsoft.com/office/powerpoint/2010/main" val="35379295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TM03457503[[fn=Quotable]]</Template>
  <TotalTime>1324</TotalTime>
  <Words>805</Words>
  <Application>Microsoft Office PowerPoint</Application>
  <PresentationFormat>Widescreen</PresentationFormat>
  <Paragraphs>54</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Century Gothic</vt:lpstr>
      <vt:lpstr>Wingdings 2</vt:lpstr>
      <vt:lpstr>Quotable</vt:lpstr>
      <vt:lpstr>Fragments</vt:lpstr>
      <vt:lpstr>What is a Fragments?</vt:lpstr>
      <vt:lpstr>Properties of Fragment</vt:lpstr>
      <vt:lpstr>Properties of Fragment  (cont)</vt:lpstr>
      <vt:lpstr>How to create Fragment</vt:lpstr>
      <vt:lpstr>Advantage of Fragments</vt:lpstr>
      <vt:lpstr>Example of Fragments</vt:lpstr>
      <vt:lpstr>Fragment Life Cycle</vt:lpstr>
      <vt:lpstr>Fragment Life Cycle (cont.)</vt:lpstr>
      <vt:lpstr>Fragment Life Cycle (cont.)</vt:lpstr>
      <vt:lpstr>How to use Fragments?</vt:lpstr>
      <vt:lpstr>Types of Fragment</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Components of Android Application</dc:title>
  <dc:creator>keen.fahad@live.com</dc:creator>
  <cp:lastModifiedBy>keen.fahad@live.com</cp:lastModifiedBy>
  <cp:revision>51</cp:revision>
  <dcterms:created xsi:type="dcterms:W3CDTF">2018-11-15T06:08:22Z</dcterms:created>
  <dcterms:modified xsi:type="dcterms:W3CDTF">2019-01-19T05:01:33Z</dcterms:modified>
</cp:coreProperties>
</file>