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7" r:id="rId3"/>
    <p:sldId id="257" r:id="rId4"/>
    <p:sldId id="276" r:id="rId5"/>
    <p:sldId id="278" r:id="rId6"/>
    <p:sldId id="259" r:id="rId7"/>
    <p:sldId id="279" r:id="rId8"/>
    <p:sldId id="260" r:id="rId9"/>
    <p:sldId id="261" r:id="rId10"/>
    <p:sldId id="270" r:id="rId11"/>
    <p:sldId id="271" r:id="rId12"/>
    <p:sldId id="272" r:id="rId13"/>
    <p:sldId id="273" r:id="rId14"/>
    <p:sldId id="274" r:id="rId15"/>
    <p:sldId id="262" r:id="rId16"/>
    <p:sldId id="266" r:id="rId17"/>
    <p:sldId id="263" r:id="rId18"/>
    <p:sldId id="264" r:id="rId19"/>
    <p:sldId id="265" r:id="rId20"/>
    <p:sldId id="267" r:id="rId21"/>
    <p:sldId id="268" r:id="rId22"/>
    <p:sldId id="26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369696-FDFA-4B79-AEEC-84AC9242B49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Object Oriented Programming (OOP</a:t>
            </a:r>
            <a:r>
              <a:rPr lang="en-US" sz="44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5334000"/>
            <a:ext cx="2667000" cy="685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/>
              <a:t>		</a:t>
            </a:r>
            <a:r>
              <a:rPr lang="en-US" dirty="0" smtClean="0"/>
              <a:t>Lecture 3</a:t>
            </a:r>
            <a:endParaRPr lang="en-US" dirty="0"/>
          </a:p>
        </p:txBody>
      </p:sp>
      <p:pic>
        <p:nvPicPr>
          <p:cNvPr id="4" name="Picture 3" descr="inu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1752600"/>
            <a:ext cx="29718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F1838A-2A5C-487A-BF01-0E11118A1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Function (Revision …..)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AB4EFD-BC84-4934-A762-582982E65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set of instructions designed to perform a specific task (complete independent program)</a:t>
            </a:r>
          </a:p>
          <a:p>
            <a:r>
              <a:rPr lang="en-US" dirty="0"/>
              <a:t>Functions have two main uses</a:t>
            </a:r>
          </a:p>
          <a:p>
            <a:pPr marL="653796" indent="-571500">
              <a:buFont typeface="+mj-lt"/>
              <a:buAutoNum type="romanLcPeriod"/>
            </a:pPr>
            <a:r>
              <a:rPr lang="en-US" dirty="0"/>
              <a:t>It divide large program to small units for easy follow up</a:t>
            </a:r>
          </a:p>
          <a:p>
            <a:pPr marL="653796" indent="-571500">
              <a:buFont typeface="+mj-lt"/>
              <a:buAutoNum type="romanLcPeriod"/>
            </a:pPr>
            <a:r>
              <a:rPr lang="en-US" dirty="0"/>
              <a:t>It avoids the replication of code, a code (piece of program) needed several times is not written again and again and its function is used (called) instead.</a:t>
            </a:r>
          </a:p>
          <a:p>
            <a:r>
              <a:rPr lang="en-US" dirty="0"/>
              <a:t>Some functions are built-in while user can define others also known as user defined functions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6871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9EF5CF-7D88-4337-AEEB-ACF12BBF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Defined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767A72-01BB-4194-AAD6-938E0799E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 of instructions written by user as a part of program for a specific task is user defined function</a:t>
            </a:r>
          </a:p>
          <a:p>
            <a:r>
              <a:rPr lang="en-US" dirty="0"/>
              <a:t>User defined function has mainly three parts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Function Declaration (prototype)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Function Definition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Function Calling</a:t>
            </a:r>
          </a:p>
        </p:txBody>
      </p:sp>
    </p:spTree>
    <p:extLst>
      <p:ext uri="{BB962C8B-B14F-4D97-AF65-F5344CB8AC3E}">
        <p14:creationId xmlns:p14="http://schemas.microsoft.com/office/powerpoint/2010/main" xmlns="" val="3648300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DBB84-A67B-4FDE-8070-16C9CAAFE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Declaration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28FE66-9E27-46DB-984E-874110208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also called prototype which mean sample or model (provides the model of function)</a:t>
            </a:r>
          </a:p>
          <a:p>
            <a:r>
              <a:rPr lang="en-US" dirty="0"/>
              <a:t>Three information are provided to the complier about function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Name of the function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The data type returned by the function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The number and types of arguments or parameters used in the function</a:t>
            </a:r>
          </a:p>
          <a:p>
            <a:pPr marL="596646" indent="-514350">
              <a:buFont typeface="+mj-lt"/>
              <a:buAutoNum type="arabicPeriod"/>
            </a:pPr>
            <a:endParaRPr lang="en-US" dirty="0"/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	type </a:t>
            </a:r>
            <a:r>
              <a:rPr lang="en-US" dirty="0" err="1">
                <a:latin typeface="Arial Rounded MT Bold" pitchFamily="34" charset="0"/>
                <a:ea typeface="BatangChe" panose="02030609000101010101" pitchFamily="49" charset="-127"/>
              </a:rPr>
              <a:t>function_name</a:t>
            </a: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 (arguments);</a:t>
            </a:r>
          </a:p>
          <a:p>
            <a:pPr marL="82296" indent="0">
              <a:buNone/>
            </a:pPr>
            <a:endParaRPr lang="en-US" dirty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596646" indent="-514350">
              <a:buFont typeface="+mj-lt"/>
              <a:buAutoNum type="arabicPeriod"/>
            </a:pPr>
            <a:endParaRPr lang="en-US" dirty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1010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82C695-676E-4E03-86CE-22A5A912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F78DE4-BB6F-4DB5-94EB-253D7D21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The actual code of the function is called function definition</a:t>
            </a:r>
          </a:p>
          <a:p>
            <a:r>
              <a:rPr lang="en-US" sz="4000" dirty="0" smtClean="0"/>
              <a:t>Can </a:t>
            </a:r>
            <a:r>
              <a:rPr lang="en-US" sz="4000" dirty="0"/>
              <a:t>be written in separate file then included as a directive</a:t>
            </a:r>
          </a:p>
          <a:p>
            <a:r>
              <a:rPr lang="en-US" sz="4000" dirty="0"/>
              <a:t>Function declaration has mainly two parts</a:t>
            </a:r>
          </a:p>
          <a:p>
            <a:pPr marL="825246" indent="-742950">
              <a:buFont typeface="+mj-lt"/>
              <a:buAutoNum type="arabicPeriod"/>
            </a:pPr>
            <a:r>
              <a:rPr lang="en-US" sz="4000" dirty="0"/>
              <a:t>Declarator</a:t>
            </a:r>
          </a:p>
          <a:p>
            <a:pPr marL="825246" indent="-742950">
              <a:buFont typeface="+mj-lt"/>
              <a:buAutoNum type="arabicPeriod"/>
            </a:pPr>
            <a:r>
              <a:rPr lang="en-US" sz="4000" dirty="0"/>
              <a:t>Body of the function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sz="3600" dirty="0">
                <a:latin typeface="Arial Rounded MT Bold" pitchFamily="34" charset="0"/>
                <a:ea typeface="BatangChe" panose="02030609000101010101" pitchFamily="49" charset="-127"/>
              </a:rPr>
              <a:t>type </a:t>
            </a:r>
            <a:r>
              <a:rPr lang="en-US" sz="3600" dirty="0" err="1">
                <a:latin typeface="Arial Rounded MT Bold" pitchFamily="34" charset="0"/>
                <a:ea typeface="BatangChe" panose="02030609000101010101" pitchFamily="49" charset="-127"/>
              </a:rPr>
              <a:t>function_name</a:t>
            </a:r>
            <a:r>
              <a:rPr lang="en-US" sz="3600" dirty="0">
                <a:latin typeface="Arial Rounded MT Bold" pitchFamily="34" charset="0"/>
                <a:ea typeface="BatangChe" panose="02030609000101010101" pitchFamily="49" charset="-127"/>
              </a:rPr>
              <a:t> (parameters) //declarator</a:t>
            </a:r>
          </a:p>
          <a:p>
            <a:pPr marL="82296" indent="0">
              <a:buNone/>
            </a:pPr>
            <a:r>
              <a:rPr lang="en-US" sz="3600" dirty="0">
                <a:latin typeface="Arial Rounded MT Bold" pitchFamily="34" charset="0"/>
                <a:ea typeface="BatangChe" panose="02030609000101010101" pitchFamily="49" charset="-127"/>
              </a:rPr>
              <a:t>	{</a:t>
            </a:r>
          </a:p>
          <a:p>
            <a:pPr marL="82296" indent="0">
              <a:buNone/>
            </a:pPr>
            <a:r>
              <a:rPr lang="en-US" sz="3600" dirty="0">
                <a:latin typeface="Arial Rounded MT Bold" pitchFamily="34" charset="0"/>
                <a:ea typeface="BatangChe" panose="02030609000101010101" pitchFamily="49" charset="-127"/>
              </a:rPr>
              <a:t>	set of statements //body</a:t>
            </a:r>
          </a:p>
          <a:p>
            <a:pPr marL="82296" indent="0">
              <a:buNone/>
            </a:pPr>
            <a:r>
              <a:rPr lang="en-US" sz="3600" dirty="0">
                <a:latin typeface="Arial Rounded MT Bold" pitchFamily="34" charset="0"/>
                <a:ea typeface="BatangChe" panose="02030609000101010101" pitchFamily="49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xmlns="" val="3295684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847574-49D5-40FC-A612-C753B860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3EE95A-FBC9-444F-860B-8C7C2DB46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 is called for its </a:t>
            </a:r>
            <a:r>
              <a:rPr lang="en-US" dirty="0" smtClean="0"/>
              <a:t>execution</a:t>
            </a:r>
          </a:p>
          <a:p>
            <a:endParaRPr lang="en-US" dirty="0"/>
          </a:p>
          <a:p>
            <a:r>
              <a:rPr lang="en-US" dirty="0"/>
              <a:t>Function is called by (referencing) its name with parameters in the </a:t>
            </a:r>
            <a:r>
              <a:rPr lang="en-US" dirty="0" smtClean="0"/>
              <a:t>parenthesis</a:t>
            </a:r>
          </a:p>
          <a:p>
            <a:endParaRPr lang="en-US" dirty="0"/>
          </a:p>
          <a:p>
            <a:r>
              <a:rPr lang="en-US" dirty="0" smtClean="0"/>
              <a:t>In OOP, the function of a class is called through its object using dot (.) operator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5390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FAF00C-F850-4C71-BEB5-2B3B7F9B3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Member Access Specifiers of the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B80BBD-9FA2-4B63-BA8E-4651C0674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Data or function can or can’t be accessed from outside the class depends on access specifier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Declaring data inaccessible from outside the class is called </a:t>
            </a:r>
            <a:r>
              <a:rPr lang="en-US" b="1" dirty="0"/>
              <a:t>data hiding</a:t>
            </a:r>
            <a:r>
              <a:rPr lang="en-US" dirty="0"/>
              <a:t> (an important property of </a:t>
            </a:r>
            <a:r>
              <a:rPr lang="en-US" dirty="0" smtClean="0"/>
              <a:t>OOP)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9135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BADEE5-240C-438A-9CF0-7C03B995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Access Specifiers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017027-E024-4710-8583-5EC160F6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002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Access Specifiers are: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/>
              <a:t> Private Specifiers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/>
              <a:t> Public </a:t>
            </a:r>
            <a:r>
              <a:rPr lang="en-US" sz="3200" dirty="0" err="1" smtClean="0"/>
              <a:t>Specifiers</a:t>
            </a:r>
            <a:endParaRPr lang="en-US" sz="32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200" dirty="0" smtClean="0"/>
              <a:t> Protected </a:t>
            </a:r>
            <a:r>
              <a:rPr lang="en-US" sz="3200" dirty="0" err="1" smtClean="0"/>
              <a:t>Specifiers</a:t>
            </a:r>
            <a:endParaRPr lang="en-US" sz="3200" dirty="0"/>
          </a:p>
          <a:p>
            <a:pPr marL="658368" lvl="2" indent="0">
              <a:buNone/>
            </a:pPr>
            <a:r>
              <a:rPr lang="en-US" sz="3200" dirty="0"/>
              <a:t>Syntax: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2C99505-0E5A-4908-B9FC-6F791D10B637}"/>
              </a:ext>
            </a:extLst>
          </p:cNvPr>
          <p:cNvSpPr txBox="1"/>
          <p:nvPr/>
        </p:nvSpPr>
        <p:spPr>
          <a:xfrm>
            <a:off x="1371600" y="3318808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lvl="8">
              <a:buNone/>
            </a:pP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class </a:t>
            </a:r>
            <a:r>
              <a:rPr lang="en-US" sz="2400" dirty="0" err="1">
                <a:latin typeface="Arial Rounded MT Bold" pitchFamily="34" charset="0"/>
                <a:ea typeface="BatangChe" panose="02030609000101010101" pitchFamily="49" charset="-127"/>
              </a:rPr>
              <a:t>abcd</a:t>
            </a:r>
            <a:endParaRPr lang="en-US" sz="2400" dirty="0">
              <a:latin typeface="Arial Rounded MT Bold" pitchFamily="34" charset="0"/>
              <a:ea typeface="BatangChe" panose="02030609000101010101" pitchFamily="49" charset="-127"/>
            </a:endParaRPr>
          </a:p>
          <a:p>
            <a:pPr marL="63500" lvl="8">
              <a:buNone/>
            </a:pP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63500" lvl="8">
              <a:buNone/>
            </a:pP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private:</a:t>
            </a:r>
          </a:p>
          <a:p>
            <a:pPr marL="63500" lvl="8">
              <a:buNone/>
            </a:pPr>
            <a:r>
              <a:rPr lang="en-US" sz="2400" dirty="0" err="1">
                <a:latin typeface="Arial Rounded MT Bold" pitchFamily="34" charset="0"/>
                <a:ea typeface="BatangChe" panose="02030609000101010101" pitchFamily="49" charset="-127"/>
              </a:rPr>
              <a:t>int</a:t>
            </a: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 a, b, c, d;</a:t>
            </a:r>
          </a:p>
          <a:p>
            <a:pPr marL="63500" lvl="8">
              <a:buNone/>
            </a:pP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float x, y</a:t>
            </a:r>
            <a:r>
              <a:rPr lang="en-US" sz="2400" dirty="0" smtClean="0">
                <a:latin typeface="Arial Rounded MT Bold" pitchFamily="34" charset="0"/>
                <a:ea typeface="BatangChe" panose="02030609000101010101" pitchFamily="49" charset="-127"/>
              </a:rPr>
              <a:t>;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5882CB8-9C92-43A4-B7ED-5A119D4D926F}"/>
              </a:ext>
            </a:extLst>
          </p:cNvPr>
          <p:cNvSpPr/>
          <p:nvPr/>
        </p:nvSpPr>
        <p:spPr>
          <a:xfrm>
            <a:off x="4553712" y="3101876"/>
            <a:ext cx="4056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3825" lvl="8">
              <a:buNone/>
            </a:pP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public:</a:t>
            </a:r>
          </a:p>
          <a:p>
            <a:pPr marL="123825" lvl="8">
              <a:buNone/>
            </a:pP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void </a:t>
            </a:r>
            <a:r>
              <a:rPr lang="en-US" sz="2400" dirty="0" err="1">
                <a:latin typeface="Arial Rounded MT Bold" pitchFamily="34" charset="0"/>
                <a:ea typeface="BatangChe" panose="02030609000101010101" pitchFamily="49" charset="-127"/>
              </a:rPr>
              <a:t>putndisp</a:t>
            </a: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 (void)</a:t>
            </a:r>
          </a:p>
          <a:p>
            <a:pPr marL="123825" lvl="8">
              <a:buNone/>
            </a:pP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123825" lvl="8">
              <a:buNone/>
            </a:pP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Body of the function</a:t>
            </a:r>
          </a:p>
          <a:p>
            <a:pPr marL="123825" lvl="8">
              <a:buNone/>
            </a:pP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}</a:t>
            </a:r>
          </a:p>
          <a:p>
            <a:pPr marL="123825" lvl="8">
              <a:buNone/>
            </a:pP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};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46E3087-6624-43A4-B4EF-35633351FC73}"/>
              </a:ext>
            </a:extLst>
          </p:cNvPr>
          <p:cNvSpPr/>
          <p:nvPr/>
        </p:nvSpPr>
        <p:spPr>
          <a:xfrm>
            <a:off x="1066800" y="5288340"/>
            <a:ext cx="723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58368" lvl="2" indent="0">
              <a:buNone/>
            </a:pPr>
            <a:r>
              <a:rPr lang="en-US" sz="3200" dirty="0"/>
              <a:t>Once a specifier used will declare all the following members as specified until declared in next specifier</a:t>
            </a:r>
          </a:p>
        </p:txBody>
      </p:sp>
    </p:spTree>
    <p:extLst>
      <p:ext uri="{BB962C8B-B14F-4D97-AF65-F5344CB8AC3E}">
        <p14:creationId xmlns:p14="http://schemas.microsoft.com/office/powerpoint/2010/main" xmlns="" val="3043446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C62437-420C-405C-BE34-E747D3B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Private Specifier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F1CCCE-B468-461D-927A-8683715C6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can be accessed from within the class only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can’t be accessed from outside the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usually data members are declared    	private (and function as not private)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member functions if declared private can’t be accessed from outside which is usually needed to be accessed (called) from outside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private specifier is the default specifier i.e. if no access specifier mentioned for a member, it will be treated as private.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3181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499FB7-D596-4A8C-BE75-06836BD42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 Specifier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9252FF-6E2B-43F5-828B-C220DD410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and or function declared as public can be accessed both from inside and outside the class</a:t>
            </a:r>
          </a:p>
          <a:p>
            <a:r>
              <a:rPr lang="en-US" dirty="0"/>
              <a:t>Usually member functions are declared as public to be used in the whole program where needed</a:t>
            </a:r>
          </a:p>
          <a:p>
            <a:r>
              <a:rPr lang="en-US" dirty="0"/>
              <a:t>Data members can be also declared as public but usually declared as private</a:t>
            </a:r>
          </a:p>
        </p:txBody>
      </p:sp>
    </p:spTree>
    <p:extLst>
      <p:ext uri="{BB962C8B-B14F-4D97-AF65-F5344CB8AC3E}">
        <p14:creationId xmlns:p14="http://schemas.microsoft.com/office/powerpoint/2010/main" xmlns="" val="3025230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232991-637C-40F5-903A-840FAACD6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0"/>
            <a:ext cx="3898392" cy="68580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#include&lt;</a:t>
            </a:r>
            <a:r>
              <a:rPr lang="en-US" sz="2500" dirty="0" err="1">
                <a:latin typeface="Arial Rounded MT Bold" pitchFamily="34" charset="0"/>
                <a:ea typeface="BatangChe" panose="02030609000101010101" pitchFamily="49" charset="-127"/>
              </a:rPr>
              <a:t>iostream.h</a:t>
            </a: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&gt;</a:t>
            </a:r>
          </a:p>
          <a:p>
            <a:pPr marL="82296" indent="0">
              <a:buNone/>
            </a:pP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#include&lt;</a:t>
            </a:r>
            <a:r>
              <a:rPr lang="en-US" sz="2500" dirty="0" err="1">
                <a:latin typeface="Arial Rounded MT Bold" pitchFamily="34" charset="0"/>
                <a:ea typeface="BatangChe" panose="02030609000101010101" pitchFamily="49" charset="-127"/>
              </a:rPr>
              <a:t>conio.h</a:t>
            </a: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&gt;</a:t>
            </a:r>
          </a:p>
          <a:p>
            <a:pPr marL="82296" indent="0">
              <a:buNone/>
            </a:pP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class </a:t>
            </a:r>
            <a:r>
              <a:rPr lang="en-US" sz="2500" dirty="0" err="1">
                <a:latin typeface="Arial Rounded MT Bold" pitchFamily="34" charset="0"/>
                <a:ea typeface="BatangChe" panose="02030609000101010101" pitchFamily="49" charset="-127"/>
              </a:rPr>
              <a:t>cdate</a:t>
            </a:r>
            <a:endParaRPr lang="en-US" sz="2500" dirty="0">
              <a:latin typeface="Arial Rounded MT Bold" pitchFamily="34" charset="0"/>
              <a:ea typeface="BatangChe" panose="02030609000101010101" pitchFamily="49" charset="-127"/>
            </a:endParaRPr>
          </a:p>
          <a:p>
            <a:pPr marL="82296" indent="0">
              <a:buNone/>
            </a:pP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82296" indent="0">
              <a:buNone/>
            </a:pP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private:</a:t>
            </a:r>
          </a:p>
          <a:p>
            <a:pPr marL="82296" indent="0">
              <a:buNone/>
            </a:pP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long y, d, m;</a:t>
            </a:r>
          </a:p>
          <a:p>
            <a:pPr marL="82296" indent="0">
              <a:buNone/>
            </a:pP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public:</a:t>
            </a:r>
          </a:p>
          <a:p>
            <a:pPr marL="82296" indent="0">
              <a:buNone/>
            </a:pP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void </a:t>
            </a:r>
            <a:r>
              <a:rPr lang="en-US" sz="2500" dirty="0" err="1">
                <a:latin typeface="Arial Rounded MT Bold" pitchFamily="34" charset="0"/>
                <a:ea typeface="BatangChe" panose="02030609000101010101" pitchFamily="49" charset="-127"/>
              </a:rPr>
              <a:t>gdate</a:t>
            </a: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 (void)</a:t>
            </a:r>
          </a:p>
          <a:p>
            <a:pPr marL="82296" indent="0">
              <a:buNone/>
            </a:pP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82296" indent="0">
              <a:buNone/>
            </a:pPr>
            <a:r>
              <a:rPr lang="en-US" sz="2500" dirty="0" err="1">
                <a:latin typeface="Arial Rounded MT Bold" pitchFamily="34" charset="0"/>
                <a:ea typeface="BatangChe" panose="02030609000101010101" pitchFamily="49" charset="-127"/>
              </a:rPr>
              <a:t>cout</a:t>
            </a: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 &lt;&lt;"year?  "; </a:t>
            </a:r>
            <a:r>
              <a:rPr lang="en-US" sz="2500" dirty="0" err="1">
                <a:latin typeface="Arial Rounded MT Bold" pitchFamily="34" charset="0"/>
                <a:ea typeface="BatangChe" panose="02030609000101010101" pitchFamily="49" charset="-127"/>
              </a:rPr>
              <a:t>cin</a:t>
            </a: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&gt;&gt;y;</a:t>
            </a:r>
          </a:p>
          <a:p>
            <a:pPr marL="82296" indent="0">
              <a:buNone/>
            </a:pPr>
            <a:r>
              <a:rPr lang="en-US" sz="2500" dirty="0" err="1">
                <a:latin typeface="Arial Rounded MT Bold" pitchFamily="34" charset="0"/>
                <a:ea typeface="BatangChe" panose="02030609000101010101" pitchFamily="49" charset="-127"/>
              </a:rPr>
              <a:t>cout</a:t>
            </a: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 &lt;&lt;"month?  "; </a:t>
            </a:r>
            <a:r>
              <a:rPr lang="en-US" sz="2500" dirty="0" err="1">
                <a:latin typeface="Arial Rounded MT Bold" pitchFamily="34" charset="0"/>
                <a:ea typeface="BatangChe" panose="02030609000101010101" pitchFamily="49" charset="-127"/>
              </a:rPr>
              <a:t>cin</a:t>
            </a: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&gt;&gt;m;</a:t>
            </a:r>
          </a:p>
          <a:p>
            <a:pPr marL="82296" indent="0">
              <a:buNone/>
            </a:pPr>
            <a:r>
              <a:rPr lang="en-US" sz="2500" dirty="0" err="1">
                <a:latin typeface="Arial Rounded MT Bold" pitchFamily="34" charset="0"/>
                <a:ea typeface="BatangChe" panose="02030609000101010101" pitchFamily="49" charset="-127"/>
              </a:rPr>
              <a:t>cout</a:t>
            </a: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 &lt;&lt;"day?   "; </a:t>
            </a:r>
            <a:r>
              <a:rPr lang="en-US" sz="2500" dirty="0" err="1">
                <a:latin typeface="Arial Rounded MT Bold" pitchFamily="34" charset="0"/>
                <a:ea typeface="BatangChe" panose="02030609000101010101" pitchFamily="49" charset="-127"/>
              </a:rPr>
              <a:t>cin</a:t>
            </a: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 &gt;&gt;d;</a:t>
            </a:r>
          </a:p>
          <a:p>
            <a:pPr marL="82296" indent="0">
              <a:buNone/>
            </a:pPr>
            <a:r>
              <a:rPr lang="en-US" sz="2500" dirty="0">
                <a:latin typeface="Arial Rounded MT Bold" pitchFamily="34" charset="0"/>
                <a:ea typeface="BatangChe" panose="02030609000101010101" pitchFamily="49" charset="-127"/>
              </a:rPr>
              <a:t>}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D6D36148-314E-4FF6-88D6-0E718E932525}"/>
              </a:ext>
            </a:extLst>
          </p:cNvPr>
          <p:cNvSpPr txBox="1">
            <a:spLocks/>
          </p:cNvSpPr>
          <p:nvPr/>
        </p:nvSpPr>
        <p:spPr>
          <a:xfrm>
            <a:off x="5486400" y="228600"/>
            <a:ext cx="3657600" cy="66294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void </a:t>
            </a:r>
            <a:r>
              <a:rPr lang="en-US" dirty="0" err="1">
                <a:latin typeface="Arial Rounded MT Bold" pitchFamily="34" charset="0"/>
                <a:ea typeface="BatangChe" panose="02030609000101010101" pitchFamily="49" charset="-127"/>
              </a:rPr>
              <a:t>pdate</a:t>
            </a: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 (void)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82296" indent="0">
              <a:buFont typeface="Wingdings 2"/>
              <a:buNone/>
            </a:pPr>
            <a:r>
              <a:rPr lang="en-US" dirty="0" err="1">
                <a:latin typeface="Arial Rounded MT Bold" pitchFamily="34" charset="0"/>
                <a:ea typeface="BatangChe" panose="02030609000101010101" pitchFamily="49" charset="-127"/>
              </a:rPr>
              <a:t>cout</a:t>
            </a: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&lt;&lt;"your given </a:t>
            </a:r>
            <a:r>
              <a:rPr lang="en-US" dirty="0" smtClean="0">
                <a:latin typeface="Arial Rounded MT Bold" pitchFamily="34" charset="0"/>
                <a:ea typeface="BatangChe" panose="02030609000101010101" pitchFamily="49" charset="-127"/>
              </a:rPr>
              <a:t>date is.. "&lt;&lt; d&lt;&lt;"/“ &lt;&lt;m &lt;&lt;"/"&lt;&lt;</a:t>
            </a: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y;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}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};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main ()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82296" indent="0">
              <a:buFont typeface="Wingdings 2"/>
              <a:buNone/>
            </a:pPr>
            <a:r>
              <a:rPr lang="en-US" dirty="0" err="1">
                <a:latin typeface="Arial Rounded MT Bold" pitchFamily="34" charset="0"/>
                <a:ea typeface="BatangChe" panose="02030609000101010101" pitchFamily="49" charset="-127"/>
              </a:rPr>
              <a:t>clrscr</a:t>
            </a: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 ();</a:t>
            </a:r>
          </a:p>
          <a:p>
            <a:pPr marL="82296" indent="0">
              <a:buFont typeface="Wingdings 2"/>
              <a:buNone/>
            </a:pPr>
            <a:r>
              <a:rPr lang="en-US" dirty="0" err="1">
                <a:latin typeface="Arial Rounded MT Bold" pitchFamily="34" charset="0"/>
                <a:ea typeface="BatangChe" panose="02030609000101010101" pitchFamily="49" charset="-127"/>
              </a:rPr>
              <a:t>cdate</a:t>
            </a: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 </a:t>
            </a:r>
            <a:r>
              <a:rPr lang="en-US" dirty="0" err="1">
                <a:latin typeface="Arial Rounded MT Bold" pitchFamily="34" charset="0"/>
                <a:ea typeface="BatangChe" panose="02030609000101010101" pitchFamily="49" charset="-127"/>
              </a:rPr>
              <a:t>crea</a:t>
            </a: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;</a:t>
            </a:r>
          </a:p>
          <a:p>
            <a:pPr marL="82296" indent="0">
              <a:buFont typeface="Wingdings 2"/>
              <a:buNone/>
            </a:pPr>
            <a:r>
              <a:rPr lang="en-US" dirty="0" err="1">
                <a:latin typeface="Arial Rounded MT Bold" pitchFamily="34" charset="0"/>
                <a:ea typeface="BatangChe" panose="02030609000101010101" pitchFamily="49" charset="-127"/>
              </a:rPr>
              <a:t>crea.gdate</a:t>
            </a: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 ();</a:t>
            </a:r>
          </a:p>
          <a:p>
            <a:pPr marL="82296" indent="0">
              <a:buFont typeface="Wingdings 2"/>
              <a:buNone/>
            </a:pPr>
            <a:r>
              <a:rPr lang="en-US" dirty="0" err="1">
                <a:latin typeface="Arial Rounded MT Bold" pitchFamily="34" charset="0"/>
                <a:ea typeface="BatangChe" panose="02030609000101010101" pitchFamily="49" charset="-127"/>
              </a:rPr>
              <a:t>crea.pdate</a:t>
            </a: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 ();</a:t>
            </a:r>
          </a:p>
          <a:p>
            <a:pPr marL="82296" indent="0">
              <a:buFont typeface="Wingdings 2"/>
              <a:buNone/>
            </a:pPr>
            <a:r>
              <a:rPr lang="en-US" dirty="0" err="1">
                <a:latin typeface="Arial Rounded MT Bold" pitchFamily="34" charset="0"/>
                <a:ea typeface="BatangChe" panose="02030609000101010101" pitchFamily="49" charset="-127"/>
              </a:rPr>
              <a:t>getch</a:t>
            </a: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 ();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return 0;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92566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Oriented Programming (OOP)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OOP uses the concept of Objects (Object Oriented), Objects (of classes) may contain data members and member functions</a:t>
            </a:r>
          </a:p>
          <a:p>
            <a:r>
              <a:rPr lang="en-US" dirty="0" smtClean="0"/>
              <a:t>A program is divided into classes in OOP</a:t>
            </a:r>
          </a:p>
          <a:p>
            <a:r>
              <a:rPr lang="en-US" dirty="0" smtClean="0"/>
              <a:t>Classes contain data members and </a:t>
            </a:r>
            <a:r>
              <a:rPr lang="en-US" dirty="0" smtClean="0"/>
              <a:t>member </a:t>
            </a:r>
            <a:r>
              <a:rPr lang="en-US" dirty="0" smtClean="0"/>
              <a:t>functions (data members and member functions are combined in classes)</a:t>
            </a:r>
          </a:p>
          <a:p>
            <a:r>
              <a:rPr lang="en-US" dirty="0" smtClean="0"/>
              <a:t>Objects (like variables) are declared (and used) for classes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441FA6-4E0F-497D-906B-332AE9031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45E8C7-1A0B-484A-9A54-6DB89381D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Class as a data type (template for variable)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Variable is declared using data type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Variable is the instance or case of data type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Data types (</a:t>
            </a:r>
            <a:r>
              <a:rPr lang="en-US" sz="2000" dirty="0" err="1"/>
              <a:t>int</a:t>
            </a:r>
            <a:r>
              <a:rPr lang="en-US" sz="2000" dirty="0"/>
              <a:t>, float, long etc.) do not occupy space but its variable occupies space in the memory after declaration</a:t>
            </a:r>
          </a:p>
          <a:p>
            <a:r>
              <a:rPr lang="en-US" dirty="0"/>
              <a:t>Same like data type class (as template) is used to declare variable or instances</a:t>
            </a:r>
          </a:p>
          <a:p>
            <a:r>
              <a:rPr lang="en-US" dirty="0"/>
              <a:t>The instances, case and variable (or object) of class is called “object”</a:t>
            </a:r>
          </a:p>
          <a:p>
            <a:r>
              <a:rPr lang="en-US" dirty="0"/>
              <a:t>(Like data type,) class encapsulate data members and member functions (</a:t>
            </a:r>
            <a:r>
              <a:rPr lang="en-US" b="1" dirty="0"/>
              <a:t>encapsulation</a:t>
            </a:r>
            <a:r>
              <a:rPr lang="en-US" dirty="0"/>
              <a:t>: an important aspect of </a:t>
            </a:r>
            <a:r>
              <a:rPr lang="en-US" dirty="0" err="1"/>
              <a:t>oop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2905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0009F6-BE78-497F-AD30-636C0AB9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Declaring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EA290A-9F2A-496B-8556-0F4F47AF6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590800"/>
          </a:xfrm>
        </p:spPr>
        <p:txBody>
          <a:bodyPr>
            <a:normAutofit/>
          </a:bodyPr>
          <a:lstStyle/>
          <a:p>
            <a:r>
              <a:rPr lang="en-US" dirty="0"/>
              <a:t>Objects are declared as variables are declared</a:t>
            </a:r>
          </a:p>
          <a:p>
            <a:r>
              <a:rPr lang="en-US" dirty="0"/>
              <a:t>Memory reserved after object declaration for a class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	</a:t>
            </a:r>
            <a:r>
              <a:rPr lang="en-US" sz="2400" dirty="0" err="1">
                <a:latin typeface="Arial Rounded MT Bold" pitchFamily="34" charset="0"/>
                <a:ea typeface="BatangChe" panose="02030609000101010101" pitchFamily="49" charset="-127"/>
              </a:rPr>
              <a:t>Class_name</a:t>
            </a: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 Object1, Object2, ..., </a:t>
            </a:r>
            <a:r>
              <a:rPr lang="en-US" sz="2400" dirty="0" err="1">
                <a:latin typeface="Arial Rounded MT Bold" pitchFamily="34" charset="0"/>
                <a:ea typeface="BatangChe" panose="02030609000101010101" pitchFamily="49" charset="-127"/>
              </a:rPr>
              <a:t>objectn</a:t>
            </a: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;</a:t>
            </a:r>
          </a:p>
          <a:p>
            <a:pPr marL="82296" indent="0">
              <a:buNone/>
            </a:pPr>
            <a:endParaRPr lang="en-US" dirty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8237C3C-BFCA-485B-BE3F-BD73CCAFB27F}"/>
              </a:ext>
            </a:extLst>
          </p:cNvPr>
          <p:cNvSpPr/>
          <p:nvPr/>
        </p:nvSpPr>
        <p:spPr>
          <a:xfrm>
            <a:off x="1435608" y="3967877"/>
            <a:ext cx="37592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class class1</a:t>
            </a:r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private:</a:t>
            </a:r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long y, d, m;</a:t>
            </a:r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public:</a:t>
            </a:r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void function1 (void)</a:t>
            </a:r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Body of the function</a:t>
            </a:r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}</a:t>
            </a:r>
          </a:p>
          <a:p>
            <a:pPr marL="82296"/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void function2 (void)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85ED053-CC72-4050-81FE-1B8294BCCC6E}"/>
              </a:ext>
            </a:extLst>
          </p:cNvPr>
          <p:cNvSpPr/>
          <p:nvPr/>
        </p:nvSpPr>
        <p:spPr>
          <a:xfrm>
            <a:off x="5194884" y="4068762"/>
            <a:ext cx="37388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Body of the function</a:t>
            </a:r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}</a:t>
            </a:r>
          </a:p>
          <a:p>
            <a:pPr marL="82296" indent="0"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};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main ()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82296" indent="0">
              <a:buFont typeface="Wingdings 2"/>
              <a:buNone/>
            </a:pPr>
            <a:r>
              <a:rPr lang="en-US" dirty="0" err="1">
                <a:latin typeface="Arial Rounded MT Bold" pitchFamily="34" charset="0"/>
                <a:ea typeface="BatangChe" panose="02030609000101010101" pitchFamily="49" charset="-127"/>
              </a:rPr>
              <a:t>cdate</a:t>
            </a: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 object1;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object1.function1 ();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object1.function2 ();</a:t>
            </a:r>
          </a:p>
          <a:p>
            <a:pPr marL="82296" indent="0">
              <a:buFont typeface="Wingdings 2"/>
              <a:buNone/>
            </a:pPr>
            <a:r>
              <a:rPr lang="en-US" dirty="0">
                <a:latin typeface="Arial Rounded MT Bold" pitchFamily="34" charset="0"/>
                <a:ea typeface="BatangChe" panose="02030609000101010101" pitchFamily="49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680250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C565A9-21A7-4FF2-9F47-03E23D54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Calling member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17476A-6C16-446B-815B-0B8AA458F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Dot operator (.) is used for calling member function of a class (for execution)</a:t>
            </a:r>
          </a:p>
          <a:p>
            <a:r>
              <a:rPr lang="en-US" dirty="0"/>
              <a:t>Syntax:</a:t>
            </a:r>
          </a:p>
          <a:p>
            <a:pPr marL="82296" indent="0">
              <a:buNone/>
            </a:pP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	</a:t>
            </a:r>
            <a:r>
              <a:rPr lang="en-US" sz="2400" dirty="0" err="1">
                <a:latin typeface="Arial Rounded MT Bold" pitchFamily="34" charset="0"/>
                <a:ea typeface="BatangChe" panose="02030609000101010101" pitchFamily="49" charset="-127"/>
              </a:rPr>
              <a:t>Object_name.member</a:t>
            </a:r>
            <a:r>
              <a:rPr lang="en-US" sz="2400" dirty="0">
                <a:latin typeface="Arial Rounded MT Bold" pitchFamily="34" charset="0"/>
                <a:ea typeface="BatangChe" panose="02030609000101010101" pitchFamily="49" charset="-127"/>
              </a:rPr>
              <a:t>(arguments(if any))</a:t>
            </a:r>
          </a:p>
          <a:p>
            <a:pPr marL="82296" indent="0">
              <a:buNone/>
            </a:pPr>
            <a:r>
              <a:rPr lang="en-US" sz="2800" dirty="0">
                <a:latin typeface="BatangChe" panose="02030609000101010101" pitchFamily="49" charset="-127"/>
                <a:ea typeface="BatangChe" panose="02030609000101010101" pitchFamily="49" charset="-127"/>
              </a:rPr>
              <a:t>e.g.</a:t>
            </a:r>
          </a:p>
          <a:p>
            <a:pPr marL="813816" lvl="3" indent="0">
              <a:buNone/>
            </a:pPr>
            <a:r>
              <a:rPr lang="en-US" sz="2800" dirty="0">
                <a:latin typeface="Arial Rounded MT Bold" pitchFamily="34" charset="0"/>
                <a:ea typeface="BatangChe" panose="02030609000101010101" pitchFamily="49" charset="-127"/>
              </a:rPr>
              <a:t>object1.function1 ();</a:t>
            </a:r>
          </a:p>
          <a:p>
            <a:pPr marL="813816" lvl="3" indent="0">
              <a:buNone/>
            </a:pPr>
            <a:r>
              <a:rPr lang="en-US" sz="2800" dirty="0">
                <a:latin typeface="Arial Rounded MT Bold" pitchFamily="34" charset="0"/>
                <a:ea typeface="BatangChe" panose="02030609000101010101" pitchFamily="49" charset="-127"/>
              </a:rPr>
              <a:t>object1.function2 ();</a:t>
            </a:r>
          </a:p>
          <a:p>
            <a:pPr marL="82296" indent="0">
              <a:buNone/>
            </a:pPr>
            <a:endParaRPr lang="en-US" sz="2800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534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OOP, Classes,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Task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a Program that uses two functions inside classes for adding and displaying a set of numbers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 </a:t>
            </a:r>
            <a:r>
              <a:rPr lang="en-US" b="1" dirty="0"/>
              <a:t>class</a:t>
            </a:r>
            <a:r>
              <a:rPr lang="en-US" dirty="0"/>
              <a:t> is an extensible </a:t>
            </a:r>
            <a:r>
              <a:rPr lang="en-US" b="1" dirty="0"/>
              <a:t>program</a:t>
            </a:r>
            <a:r>
              <a:rPr lang="en-US" dirty="0"/>
              <a:t>-code-template for creating </a:t>
            </a:r>
            <a:r>
              <a:rPr lang="en-US" b="1" dirty="0"/>
              <a:t>objects</a:t>
            </a:r>
            <a:r>
              <a:rPr lang="en-US" dirty="0"/>
              <a:t>, providing initial values for state (member variables) and implementations of behavior (member functions or methods).</a:t>
            </a:r>
          </a:p>
          <a:p>
            <a:endParaRPr lang="en-US" dirty="0"/>
          </a:p>
          <a:p>
            <a:r>
              <a:rPr lang="en-US" dirty="0"/>
              <a:t>A collection of data and functions (both defined within the class). Functions work upon data with unique relation of data items in the class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enable the programmer to </a:t>
            </a:r>
            <a:r>
              <a:rPr lang="en-US" b="1" dirty="0" smtClean="0"/>
              <a:t>Model</a:t>
            </a:r>
            <a:r>
              <a:rPr lang="en-US" dirty="0" smtClean="0"/>
              <a:t> objects that have attributes (data members) and behaviors (functions)</a:t>
            </a:r>
          </a:p>
          <a:p>
            <a:endParaRPr lang="en-US" dirty="0" smtClean="0"/>
          </a:p>
          <a:p>
            <a:r>
              <a:rPr lang="en-US" dirty="0" smtClean="0"/>
              <a:t>Once a class is defined, its name can be used as a type name (like </a:t>
            </a:r>
            <a:r>
              <a:rPr lang="en-US" dirty="0" err="1" smtClean="0"/>
              <a:t>int</a:t>
            </a:r>
            <a:r>
              <a:rPr lang="en-US" dirty="0" smtClean="0"/>
              <a:t>, char) and its </a:t>
            </a:r>
            <a:r>
              <a:rPr lang="en-US" b="1" dirty="0" smtClean="0"/>
              <a:t>objects</a:t>
            </a:r>
            <a:r>
              <a:rPr lang="en-US" dirty="0" smtClean="0"/>
              <a:t> (variable) can be created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is divided into classes (for making it OO)</a:t>
            </a:r>
          </a:p>
          <a:p>
            <a:endParaRPr lang="en-US" dirty="0" smtClean="0"/>
          </a:p>
          <a:p>
            <a:r>
              <a:rPr lang="en-US" dirty="0" smtClean="0"/>
              <a:t>Why? easy to design and organize program (like functions, but more convenient in case of classes)</a:t>
            </a:r>
          </a:p>
          <a:p>
            <a:endParaRPr lang="en-US" dirty="0" smtClean="0"/>
          </a:p>
          <a:p>
            <a:r>
              <a:rPr lang="en-US" dirty="0" smtClean="0"/>
              <a:t>C++ Supports OOP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Defining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Syntax of a class is similar to that of structure (record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Arial Rounded MT Bold" pitchFamily="34" charset="0"/>
              </a:rPr>
              <a:t>class</a:t>
            </a:r>
            <a:r>
              <a:rPr lang="en-US" dirty="0" smtClean="0"/>
              <a:t> keyword is used in defining class (same like </a:t>
            </a:r>
            <a:r>
              <a:rPr lang="en-US" dirty="0" err="1" smtClean="0"/>
              <a:t>struct</a:t>
            </a:r>
            <a:r>
              <a:rPr lang="en-US" dirty="0" smtClean="0"/>
              <a:t> is used for defining structure)</a:t>
            </a:r>
            <a:endParaRPr lang="en-US" dirty="0"/>
          </a:p>
          <a:p>
            <a:pPr marL="1901952" lvl="8" indent="0">
              <a:buNone/>
            </a:pPr>
            <a:r>
              <a:rPr lang="en-US" sz="2600" dirty="0">
                <a:latin typeface="Arial Rounded MT Bold" pitchFamily="34" charset="0"/>
                <a:ea typeface="BatangChe" panose="02030609000101010101" pitchFamily="49" charset="-127"/>
              </a:rPr>
              <a:t>class </a:t>
            </a:r>
            <a:r>
              <a:rPr lang="en-US" sz="2600" dirty="0" err="1" smtClean="0">
                <a:latin typeface="Arial Rounded MT Bold" pitchFamily="34" charset="0"/>
                <a:ea typeface="BatangChe" panose="02030609000101010101" pitchFamily="49" charset="-127"/>
              </a:rPr>
              <a:t>cname</a:t>
            </a:r>
            <a:endParaRPr lang="en-US" sz="2600" dirty="0">
              <a:latin typeface="Arial Rounded MT Bold" pitchFamily="34" charset="0"/>
              <a:ea typeface="BatangChe" panose="02030609000101010101" pitchFamily="49" charset="-127"/>
            </a:endParaRPr>
          </a:p>
          <a:p>
            <a:pPr marL="1901952" lvl="8" indent="0">
              <a:buNone/>
            </a:pPr>
            <a:r>
              <a:rPr lang="en-US" sz="2600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1901952" lvl="8" indent="0">
              <a:buNone/>
            </a:pPr>
            <a:r>
              <a:rPr lang="en-US" sz="2600" i="1" u="sng" dirty="0">
                <a:latin typeface="Arial Rounded MT Bold" pitchFamily="34" charset="0"/>
                <a:ea typeface="BatangChe" panose="02030609000101010101" pitchFamily="49" charset="-127"/>
              </a:rPr>
              <a:t>Body of the class (members)</a:t>
            </a:r>
          </a:p>
          <a:p>
            <a:pPr marL="1901952" lvl="8" indent="0">
              <a:buNone/>
            </a:pPr>
            <a:r>
              <a:rPr lang="en-US" sz="2600" dirty="0">
                <a:latin typeface="Arial Rounded MT Bold" pitchFamily="34" charset="0"/>
                <a:ea typeface="BatangChe" panose="02030609000101010101" pitchFamily="49" charset="-127"/>
              </a:rPr>
              <a:t>};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Naming the class is same as naming </a:t>
            </a:r>
            <a:r>
              <a:rPr lang="en-US" dirty="0" smtClean="0"/>
              <a:t>variable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Body of the class consists of 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Member Data items (Data Members)</a:t>
            </a:r>
          </a:p>
          <a:p>
            <a:pPr marL="596646" indent="-514350">
              <a:buFont typeface="+mj-lt"/>
              <a:buAutoNum type="arabicParenR"/>
            </a:pPr>
            <a:r>
              <a:rPr lang="en-US" sz="3200" dirty="0" smtClean="0"/>
              <a:t>Member Functions</a:t>
            </a:r>
          </a:p>
          <a:p>
            <a:r>
              <a:rPr lang="en-US" dirty="0" smtClean="0"/>
              <a:t>Data members may be of different types name and numbers and may be related to each others in one class</a:t>
            </a:r>
          </a:p>
          <a:p>
            <a:r>
              <a:rPr lang="en-US" dirty="0" smtClean="0"/>
              <a:t>Members functions are usually user defined functions that operates on data members of the same class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002613-08C9-41F7-8808-7E2A1626A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Members of a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3CC1D2-7924-4BDE-A8C1-0D76DA9EE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Data Items used in the class</a:t>
            </a:r>
          </a:p>
          <a:p>
            <a:pPr marL="1847088" lvl="8" indent="0">
              <a:buNone/>
            </a:pPr>
            <a:endParaRPr lang="en-US" sz="2400" dirty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1847088" lvl="8" indent="0">
              <a:buNone/>
            </a:pPr>
            <a:r>
              <a:rPr lang="en-US" sz="2600" dirty="0">
                <a:latin typeface="Arial Rounded MT Bold" pitchFamily="34" charset="0"/>
                <a:ea typeface="BatangChe" panose="02030609000101010101" pitchFamily="49" charset="-127"/>
              </a:rPr>
              <a:t>class </a:t>
            </a:r>
            <a:r>
              <a:rPr lang="en-US" sz="2600" dirty="0" err="1">
                <a:latin typeface="Arial Rounded MT Bold" pitchFamily="34" charset="0"/>
                <a:ea typeface="BatangChe" panose="02030609000101010101" pitchFamily="49" charset="-127"/>
              </a:rPr>
              <a:t>abcd</a:t>
            </a:r>
            <a:endParaRPr lang="en-US" sz="2600" dirty="0">
              <a:latin typeface="Arial Rounded MT Bold" pitchFamily="34" charset="0"/>
              <a:ea typeface="BatangChe" panose="02030609000101010101" pitchFamily="49" charset="-127"/>
            </a:endParaRPr>
          </a:p>
          <a:p>
            <a:pPr marL="1847088" lvl="8" indent="0">
              <a:buNone/>
            </a:pPr>
            <a:r>
              <a:rPr lang="en-US" sz="2600" dirty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1847088" lvl="8" indent="0">
              <a:buNone/>
            </a:pPr>
            <a:r>
              <a:rPr lang="en-US" sz="2600" dirty="0" err="1">
                <a:latin typeface="Arial Rounded MT Bold" pitchFamily="34" charset="0"/>
                <a:ea typeface="BatangChe" panose="02030609000101010101" pitchFamily="49" charset="-127"/>
              </a:rPr>
              <a:t>int</a:t>
            </a:r>
            <a:r>
              <a:rPr lang="en-US" sz="2600" dirty="0">
                <a:latin typeface="Arial Rounded MT Bold" pitchFamily="34" charset="0"/>
                <a:ea typeface="BatangChe" panose="02030609000101010101" pitchFamily="49" charset="-127"/>
              </a:rPr>
              <a:t> a, b, c, d;</a:t>
            </a:r>
          </a:p>
          <a:p>
            <a:pPr marL="1847088" lvl="8" indent="0">
              <a:buNone/>
            </a:pPr>
            <a:r>
              <a:rPr lang="en-US" sz="2600" dirty="0">
                <a:latin typeface="Arial Rounded MT Bold" pitchFamily="34" charset="0"/>
                <a:ea typeface="BatangChe" panose="02030609000101010101" pitchFamily="49" charset="-127"/>
              </a:rPr>
              <a:t>float x, y</a:t>
            </a: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;</a:t>
            </a:r>
          </a:p>
          <a:p>
            <a:pPr marL="1847088" lvl="8" indent="0">
              <a:buNone/>
            </a:pP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Function () </a:t>
            </a:r>
          </a:p>
          <a:p>
            <a:pPr marL="1847088" lvl="8" indent="0">
              <a:buNone/>
            </a:pP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{ body of the function }</a:t>
            </a:r>
            <a:endParaRPr lang="en-US" sz="2600" dirty="0">
              <a:latin typeface="Arial Rounded MT Bold" pitchFamily="34" charset="0"/>
              <a:ea typeface="BatangChe" panose="02030609000101010101" pitchFamily="49" charset="-127"/>
            </a:endParaRPr>
          </a:p>
          <a:p>
            <a:pPr marL="1847088" lvl="8" indent="0">
              <a:buNone/>
            </a:pPr>
            <a:r>
              <a:rPr lang="en-US" sz="2600" dirty="0">
                <a:latin typeface="Arial Rounded MT Bold" pitchFamily="34" charset="0"/>
                <a:ea typeface="BatangChe" panose="02030609000101010101" pitchFamily="49" charset="-127"/>
              </a:rPr>
              <a:t>};</a:t>
            </a:r>
          </a:p>
          <a:p>
            <a:pPr marL="539496" indent="-457200">
              <a:buFont typeface="Arial" panose="020B0604020202020204" pitchFamily="34" charset="0"/>
              <a:buChar char="•"/>
            </a:pPr>
            <a:r>
              <a:rPr lang="en-US" dirty="0"/>
              <a:t>a, b, c, d, x and y are the data members of class </a:t>
            </a:r>
            <a:r>
              <a:rPr lang="en-US" dirty="0" err="1"/>
              <a:t>abcd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915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74FEF9-A0EB-4075-8BA4-D5D96C27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 functions of a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A640FB-4121-4F6C-BB3C-6FD334B98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28800"/>
          </a:xfrm>
        </p:spPr>
        <p:txBody>
          <a:bodyPr>
            <a:normAutofit/>
          </a:bodyPr>
          <a:lstStyle/>
          <a:p>
            <a:r>
              <a:rPr lang="en-US" dirty="0"/>
              <a:t>Functions of the class for working with data members of the class</a:t>
            </a:r>
          </a:p>
          <a:p>
            <a:r>
              <a:rPr lang="en-US" dirty="0"/>
              <a:t>May be defined within or outside the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3013770"/>
            <a:ext cx="373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25" lvl="8" indent="-60325">
              <a:buNone/>
            </a:pPr>
            <a:r>
              <a:rPr lang="en-US" sz="2800" dirty="0" smtClean="0">
                <a:latin typeface="Arial Rounded MT Bold" pitchFamily="34" charset="0"/>
                <a:ea typeface="BatangChe" panose="02030609000101010101" pitchFamily="49" charset="-127"/>
              </a:rPr>
              <a:t>class </a:t>
            </a:r>
            <a:r>
              <a:rPr lang="en-US" sz="2800" dirty="0" err="1" smtClean="0">
                <a:latin typeface="Arial Rounded MT Bold" pitchFamily="34" charset="0"/>
                <a:ea typeface="BatangChe" panose="02030609000101010101" pitchFamily="49" charset="-127"/>
              </a:rPr>
              <a:t>abcd</a:t>
            </a:r>
            <a:endParaRPr lang="en-US" sz="2800" dirty="0" smtClean="0">
              <a:latin typeface="Arial Rounded MT Bold" pitchFamily="34" charset="0"/>
              <a:ea typeface="BatangChe" panose="02030609000101010101" pitchFamily="49" charset="-127"/>
            </a:endParaRPr>
          </a:p>
          <a:p>
            <a:pPr marL="60325" lvl="8" indent="-60325">
              <a:buNone/>
            </a:pPr>
            <a:r>
              <a:rPr lang="en-US" sz="2800" dirty="0" smtClean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  <a:p>
            <a:pPr marL="60325" lvl="8" indent="-60325">
              <a:buNone/>
            </a:pPr>
            <a:r>
              <a:rPr lang="en-US" sz="2800" dirty="0" smtClean="0">
                <a:latin typeface="Arial Rounded MT Bold" pitchFamily="34" charset="0"/>
                <a:ea typeface="BatangChe" panose="02030609000101010101" pitchFamily="49" charset="-127"/>
              </a:rPr>
              <a:t>private:</a:t>
            </a:r>
          </a:p>
          <a:p>
            <a:pPr marL="60325" lvl="8" indent="-60325">
              <a:buNone/>
            </a:pPr>
            <a:r>
              <a:rPr lang="en-US" sz="2800" dirty="0" err="1" smtClean="0">
                <a:latin typeface="Arial Rounded MT Bold" pitchFamily="34" charset="0"/>
                <a:ea typeface="BatangChe" panose="02030609000101010101" pitchFamily="49" charset="-127"/>
              </a:rPr>
              <a:t>int</a:t>
            </a:r>
            <a:r>
              <a:rPr lang="en-US" sz="2800" dirty="0" smtClean="0">
                <a:latin typeface="Arial Rounded MT Bold" pitchFamily="34" charset="0"/>
                <a:ea typeface="BatangChe" panose="02030609000101010101" pitchFamily="49" charset="-127"/>
              </a:rPr>
              <a:t> a, b, c, d;</a:t>
            </a:r>
          </a:p>
          <a:p>
            <a:pPr marL="60325" lvl="8" indent="-60325">
              <a:buNone/>
            </a:pPr>
            <a:r>
              <a:rPr lang="en-US" sz="2800" dirty="0" smtClean="0">
                <a:latin typeface="Arial Rounded MT Bold" pitchFamily="34" charset="0"/>
                <a:ea typeface="BatangChe" panose="02030609000101010101" pitchFamily="49" charset="-127"/>
              </a:rPr>
              <a:t>float x, y;</a:t>
            </a:r>
          </a:p>
          <a:p>
            <a:pPr marL="60325" lvl="8" indent="-60325">
              <a:buNone/>
            </a:pPr>
            <a:r>
              <a:rPr lang="en-US" sz="2800" dirty="0" smtClean="0">
                <a:latin typeface="Arial Rounded MT Bold" pitchFamily="34" charset="0"/>
                <a:ea typeface="BatangChe" panose="02030609000101010101" pitchFamily="49" charset="-127"/>
              </a:rPr>
              <a:t>public:</a:t>
            </a:r>
          </a:p>
          <a:p>
            <a:pPr marL="123825" lvl="8">
              <a:buNone/>
            </a:pPr>
            <a:r>
              <a:rPr lang="en-US" sz="2800" dirty="0" smtClean="0">
                <a:latin typeface="Arial Rounded MT Bold" pitchFamily="34" charset="0"/>
                <a:ea typeface="BatangChe" panose="02030609000101010101" pitchFamily="49" charset="-127"/>
              </a:rPr>
              <a:t>void </a:t>
            </a:r>
            <a:r>
              <a:rPr lang="en-US" sz="2800" dirty="0" err="1" smtClean="0">
                <a:latin typeface="Arial Rounded MT Bold" pitchFamily="34" charset="0"/>
                <a:ea typeface="BatangChe" panose="02030609000101010101" pitchFamily="49" charset="-127"/>
              </a:rPr>
              <a:t>putndisp</a:t>
            </a:r>
            <a:r>
              <a:rPr lang="en-US" sz="2800" dirty="0" smtClean="0">
                <a:latin typeface="Arial Rounded MT Bold" pitchFamily="34" charset="0"/>
                <a:ea typeface="BatangChe" panose="02030609000101010101" pitchFamily="49" charset="-127"/>
              </a:rPr>
              <a:t>(void)</a:t>
            </a:r>
          </a:p>
          <a:p>
            <a:pPr marL="123825" lvl="8">
              <a:buNone/>
            </a:pPr>
            <a:r>
              <a:rPr lang="en-US" sz="2800" dirty="0" smtClean="0">
                <a:latin typeface="Arial Rounded MT Bold" pitchFamily="34" charset="0"/>
                <a:ea typeface="BatangChe" panose="02030609000101010101" pitchFamily="49" charset="-127"/>
              </a:rPr>
              <a:t>{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3124200"/>
            <a:ext cx="4038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3825" lvl="8"/>
            <a:r>
              <a:rPr lang="en-US" sz="2600" dirty="0" err="1" smtClean="0">
                <a:latin typeface="Arial Rounded MT Bold" pitchFamily="34" charset="0"/>
                <a:ea typeface="BatangChe" panose="02030609000101010101" pitchFamily="49" charset="-127"/>
              </a:rPr>
              <a:t>cout</a:t>
            </a: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&lt;&lt;“enter values of </a:t>
            </a:r>
            <a:r>
              <a:rPr lang="en-US" sz="2600" dirty="0" err="1" smtClean="0">
                <a:latin typeface="Arial Rounded MT Bold" pitchFamily="34" charset="0"/>
                <a:ea typeface="BatangChe" panose="02030609000101010101" pitchFamily="49" charset="-127"/>
              </a:rPr>
              <a:t>a,b,c</a:t>
            </a: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 and d”;</a:t>
            </a:r>
          </a:p>
          <a:p>
            <a:pPr marL="123825" lvl="8">
              <a:buNone/>
            </a:pPr>
            <a:endParaRPr lang="en-US" sz="2600" dirty="0" smtClean="0">
              <a:latin typeface="Arial Rounded MT Bold" pitchFamily="34" charset="0"/>
              <a:ea typeface="BatangChe" panose="02030609000101010101" pitchFamily="49" charset="-127"/>
            </a:endParaRPr>
          </a:p>
          <a:p>
            <a:pPr marL="123825" lvl="8">
              <a:buNone/>
            </a:pPr>
            <a:r>
              <a:rPr lang="en-US" sz="2600" dirty="0" err="1" smtClean="0">
                <a:latin typeface="Arial Rounded MT Bold" pitchFamily="34" charset="0"/>
                <a:ea typeface="BatangChe" panose="02030609000101010101" pitchFamily="49" charset="-127"/>
              </a:rPr>
              <a:t>cin</a:t>
            </a: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&gt;&gt;a&gt;&gt;b&gt;&gt;c;</a:t>
            </a:r>
          </a:p>
          <a:p>
            <a:pPr marL="123825" lvl="8">
              <a:buNone/>
            </a:pPr>
            <a:r>
              <a:rPr lang="en-US" sz="2600" dirty="0" err="1" smtClean="0">
                <a:latin typeface="Arial Rounded MT Bold" pitchFamily="34" charset="0"/>
                <a:ea typeface="BatangChe" panose="02030609000101010101" pitchFamily="49" charset="-127"/>
              </a:rPr>
              <a:t>Cout</a:t>
            </a: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&lt;&lt;“a=“&lt;&lt;a&lt;&lt;</a:t>
            </a:r>
            <a:r>
              <a:rPr lang="en-US" sz="2600" dirty="0" err="1" smtClean="0">
                <a:latin typeface="Arial Rounded MT Bold" pitchFamily="34" charset="0"/>
                <a:ea typeface="BatangChe" panose="02030609000101010101" pitchFamily="49" charset="-127"/>
              </a:rPr>
              <a:t>endl</a:t>
            </a: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;</a:t>
            </a:r>
          </a:p>
          <a:p>
            <a:pPr marL="123825" lvl="8">
              <a:buNone/>
            </a:pPr>
            <a:r>
              <a:rPr lang="en-US" sz="2600" dirty="0" err="1" smtClean="0">
                <a:latin typeface="Arial Rounded MT Bold" pitchFamily="34" charset="0"/>
                <a:ea typeface="BatangChe" panose="02030609000101010101" pitchFamily="49" charset="-127"/>
              </a:rPr>
              <a:t>cout</a:t>
            </a: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&lt;&lt;“b=“&lt;&lt;b&lt;&lt;</a:t>
            </a:r>
            <a:r>
              <a:rPr lang="en-US" sz="2600" dirty="0" err="1" smtClean="0">
                <a:latin typeface="Arial Rounded MT Bold" pitchFamily="34" charset="0"/>
                <a:ea typeface="BatangChe" panose="02030609000101010101" pitchFamily="49" charset="-127"/>
              </a:rPr>
              <a:t>endl</a:t>
            </a: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;</a:t>
            </a:r>
          </a:p>
          <a:p>
            <a:pPr marL="123825" lvl="8">
              <a:buNone/>
            </a:pPr>
            <a:r>
              <a:rPr lang="en-US" sz="2600" dirty="0" err="1" smtClean="0">
                <a:latin typeface="Arial Rounded MT Bold" pitchFamily="34" charset="0"/>
                <a:ea typeface="BatangChe" panose="02030609000101010101" pitchFamily="49" charset="-127"/>
              </a:rPr>
              <a:t>cout</a:t>
            </a: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&lt;&lt;“c=“&lt;&lt;c;</a:t>
            </a:r>
          </a:p>
          <a:p>
            <a:pPr marL="123825" lvl="8">
              <a:buNone/>
            </a:pP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}</a:t>
            </a:r>
          </a:p>
          <a:p>
            <a:pPr marL="123825" lvl="8">
              <a:buNone/>
            </a:pPr>
            <a:r>
              <a:rPr lang="en-US" sz="2600" dirty="0" smtClean="0">
                <a:latin typeface="Arial Rounded MT Bold" pitchFamily="34" charset="0"/>
                <a:ea typeface="BatangChe" panose="02030609000101010101" pitchFamily="49" charset="-127"/>
              </a:rPr>
              <a:t>};</a:t>
            </a:r>
            <a:endParaRPr lang="en-US" sz="2600" dirty="0">
              <a:latin typeface="Arial Rounded MT Bold" pitchFamily="34" charset="0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773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1060</TotalTime>
  <Words>1161</Words>
  <Application>Microsoft Office PowerPoint</Application>
  <PresentationFormat>On-screen Show (4:3)</PresentationFormat>
  <Paragraphs>208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Object Oriented Programming (OOP)</vt:lpstr>
      <vt:lpstr>Object Oriented Programming (OOP)</vt:lpstr>
      <vt:lpstr>Classes … </vt:lpstr>
      <vt:lpstr>Classes …</vt:lpstr>
      <vt:lpstr>OOP and Classes</vt:lpstr>
      <vt:lpstr>Defining a Class</vt:lpstr>
      <vt:lpstr>Defining a Class</vt:lpstr>
      <vt:lpstr>Data Members of a Class</vt:lpstr>
      <vt:lpstr>Member functions of a Class</vt:lpstr>
      <vt:lpstr>Defining Function (Revision …..)</vt:lpstr>
      <vt:lpstr>User Defined Functions</vt:lpstr>
      <vt:lpstr>Function Declaration </vt:lpstr>
      <vt:lpstr>Function Definition</vt:lpstr>
      <vt:lpstr>Calling Function</vt:lpstr>
      <vt:lpstr>Member Access Specifiers of the Class</vt:lpstr>
      <vt:lpstr>Member Access Specifiers</vt:lpstr>
      <vt:lpstr>Private Specifier </vt:lpstr>
      <vt:lpstr>Public Specifier</vt:lpstr>
      <vt:lpstr>Slide 19</vt:lpstr>
      <vt:lpstr>Objects</vt:lpstr>
      <vt:lpstr>Declaring Objects</vt:lpstr>
      <vt:lpstr>Calling member function</vt:lpstr>
      <vt:lpstr>OOP, Classes, Objects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sadiq</dc:creator>
  <cp:lastModifiedBy>sadiq</cp:lastModifiedBy>
  <cp:revision>72</cp:revision>
  <dcterms:created xsi:type="dcterms:W3CDTF">2017-10-04T06:52:05Z</dcterms:created>
  <dcterms:modified xsi:type="dcterms:W3CDTF">2018-03-05T16:08:36Z</dcterms:modified>
</cp:coreProperties>
</file>