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2" r:id="rId1"/>
  </p:sldMasterIdLst>
  <p:notesMasterIdLst>
    <p:notesMasterId r:id="rId26"/>
  </p:notesMasterIdLst>
  <p:sldIdLst>
    <p:sldId id="256" r:id="rId2"/>
    <p:sldId id="291" r:id="rId3"/>
    <p:sldId id="267" r:id="rId4"/>
    <p:sldId id="268" r:id="rId5"/>
    <p:sldId id="269" r:id="rId6"/>
    <p:sldId id="270" r:id="rId7"/>
    <p:sldId id="271" r:id="rId8"/>
    <p:sldId id="273" r:id="rId9"/>
    <p:sldId id="274" r:id="rId10"/>
    <p:sldId id="275" r:id="rId11"/>
    <p:sldId id="290" r:id="rId12"/>
    <p:sldId id="284" r:id="rId13"/>
    <p:sldId id="285" r:id="rId14"/>
    <p:sldId id="258" r:id="rId15"/>
    <p:sldId id="278" r:id="rId16"/>
    <p:sldId id="279" r:id="rId17"/>
    <p:sldId id="281" r:id="rId18"/>
    <p:sldId id="286" r:id="rId19"/>
    <p:sldId id="259" r:id="rId20"/>
    <p:sldId id="288" r:id="rId21"/>
    <p:sldId id="289" r:id="rId22"/>
    <p:sldId id="277" r:id="rId23"/>
    <p:sldId id="261" r:id="rId24"/>
    <p:sldId id="27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85" autoAdjust="0"/>
    <p:restoredTop sz="88561" autoAdjust="0"/>
  </p:normalViewPr>
  <p:slideViewPr>
    <p:cSldViewPr snapToGrid="0">
      <p:cViewPr varScale="1">
        <p:scale>
          <a:sx n="64" d="100"/>
          <a:sy n="64" d="100"/>
        </p:scale>
        <p:origin x="7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86434-65E8-44F5-8809-39D7363AA43D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1B424-02DD-4F31-A51E-F7762FBD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4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Aggregation is also called a “Has-a” relationship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Generalization uses a “is-a” relationship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1B424-02DD-4F31-A51E-F7762FBD25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2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903E5AB-0F92-4104-A600-E1A6BC87805F}" type="datetime1">
              <a:rPr lang="en-US" smtClean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3417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B79-D911-4F49-8C65-EBA8E890FEFA}" type="datetime1">
              <a:rPr lang="en-US" smtClean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42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CDC-6185-42E8-8EDE-9D492C6FA527}" type="datetime1">
              <a:rPr lang="en-US" smtClean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0149-B082-4217-8A71-ED1157278A1B}" type="datetime1">
              <a:rPr lang="en-US" smtClean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52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4D6109-084F-4E09-950C-0E566CC82CC7}" type="datetime1">
              <a:rPr lang="en-US" smtClean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242366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5C45-5D73-4660-BE4D-12AAAF5C6AC4}" type="datetime1">
              <a:rPr lang="en-US" smtClean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8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017F-9EE9-4816-8B6D-B0EA8CE6A320}" type="datetime1">
              <a:rPr lang="en-US" smtClean="0"/>
              <a:t>3/5/2019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53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3D82A-334F-41CB-BF29-4E32BD41738C}" type="datetime1">
              <a:rPr lang="en-US" smtClean="0"/>
              <a:t>3/5/2019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52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AE66-440A-4724-8475-1C456B1D2990}" type="datetime1">
              <a:rPr lang="en-US" smtClean="0"/>
              <a:t>3/5/2019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06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322FDD-D351-48DA-93B6-F9ED892D5147}" type="datetime1">
              <a:rPr lang="en-US" smtClean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7898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4CB9B5-224E-42B1-8C09-23E73D0A0EBC}" type="datetime1">
              <a:rPr lang="en-US" smtClean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137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B104FD5-A9FC-428D-B659-DAC55B52EF20}" type="datetime1">
              <a:rPr lang="en-US" smtClean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612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4FB6C-0BEF-41CD-B78C-3C0F5EACB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7" y="1330774"/>
            <a:ext cx="8361229" cy="209822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  <a:t>Preprocessing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5D6830-5AA0-42C6-AA48-F0ACABE427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Zain Shaukat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 SE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CUSIT</a:t>
            </a:r>
          </a:p>
        </p:txBody>
      </p:sp>
    </p:spTree>
    <p:extLst>
      <p:ext uri="{BB962C8B-B14F-4D97-AF65-F5344CB8AC3E}">
        <p14:creationId xmlns:p14="http://schemas.microsoft.com/office/powerpoint/2010/main" val="2119299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6EC7A-9FB6-4EFF-9C6A-C65EC9B8C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Calibri"/>
              </a:rPr>
              <a:t>Data Transformation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50CE5-352C-4DBB-BB51-AD322E862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Calibri"/>
              </a:rPr>
              <a:t>Normalization: scaled to fall within a small, specified range</a:t>
            </a:r>
          </a:p>
          <a:p>
            <a:pPr lvl="1"/>
            <a:r>
              <a:rPr lang="en-US" dirty="0">
                <a:sym typeface="Calibri"/>
              </a:rPr>
              <a:t>min-max normalization</a:t>
            </a:r>
          </a:p>
          <a:p>
            <a:pPr lvl="1"/>
            <a:r>
              <a:rPr lang="en-US" dirty="0">
                <a:sym typeface="Calibri"/>
              </a:rPr>
              <a:t>z-score normalization</a:t>
            </a:r>
          </a:p>
          <a:p>
            <a:pPr lvl="1"/>
            <a:r>
              <a:rPr lang="en-US" dirty="0">
                <a:sym typeface="Calibri"/>
              </a:rPr>
              <a:t>Other Techniques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78C69E-0355-461D-A780-1CB3BD26B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FD4783-D408-4FFC-884C-E3A67247A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603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375A8-56AD-439E-8852-9B72E3EB3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Normalization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81ACD-C9A6-4D52-A12A-111790AB2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Understandability</a:t>
            </a:r>
          </a:p>
          <a:p>
            <a:r>
              <a:rPr lang="en-US" dirty="0"/>
              <a:t>Better Results</a:t>
            </a:r>
          </a:p>
          <a:p>
            <a:r>
              <a:rPr lang="en-US" dirty="0"/>
              <a:t>Data Size 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5754E9-7A48-4EEE-A4FA-36C34D5D2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7BCA31-C0AE-4260-8D39-D4A914FB9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997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D6F4-046F-4DAB-A869-7754A4412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95D2E-8740-4845-B0FD-36B645632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Some machine learning algorithms require the input data to be normalized in order to converge to a good result.</a:t>
            </a:r>
          </a:p>
          <a:p>
            <a:pPr fontAlgn="base"/>
            <a:r>
              <a:rPr lang="en-US" dirty="0"/>
              <a:t>Let's take an example </a:t>
            </a:r>
          </a:p>
          <a:p>
            <a:pPr fontAlgn="base"/>
            <a:r>
              <a:rPr lang="en-US" dirty="0"/>
              <a:t>a data set where </a:t>
            </a:r>
            <a:r>
              <a:rPr lang="en-US" b="1" dirty="0"/>
              <a:t>samples</a:t>
            </a:r>
            <a:r>
              <a:rPr lang="en-US" dirty="0"/>
              <a:t> represent </a:t>
            </a:r>
            <a:r>
              <a:rPr lang="en-US" b="1" dirty="0"/>
              <a:t>apartments</a:t>
            </a:r>
            <a:r>
              <a:rPr lang="en-US" dirty="0"/>
              <a:t> and the </a:t>
            </a:r>
            <a:r>
              <a:rPr lang="en-US" b="1" dirty="0"/>
              <a:t>features</a:t>
            </a:r>
            <a:r>
              <a:rPr lang="en-US" dirty="0"/>
              <a:t> are the number of </a:t>
            </a:r>
            <a:r>
              <a:rPr lang="en-US" b="1" dirty="0"/>
              <a:t>rooms</a:t>
            </a:r>
            <a:r>
              <a:rPr lang="en-US" dirty="0"/>
              <a:t> and the </a:t>
            </a:r>
            <a:r>
              <a:rPr lang="en-US" b="1" dirty="0"/>
              <a:t>surface area</a:t>
            </a:r>
            <a:r>
              <a:rPr lang="en-US" dirty="0"/>
              <a:t>. </a:t>
            </a:r>
          </a:p>
          <a:p>
            <a:pPr fontAlgn="base"/>
            <a:r>
              <a:rPr lang="en-US" dirty="0"/>
              <a:t>The number of rooms would be in the range </a:t>
            </a:r>
            <a:r>
              <a:rPr lang="en-US" b="1" dirty="0"/>
              <a:t>1-10</a:t>
            </a:r>
            <a:r>
              <a:rPr lang="en-US" dirty="0"/>
              <a:t>, and the surface area </a:t>
            </a:r>
            <a:r>
              <a:rPr lang="en-US" b="1" dirty="0"/>
              <a:t>200 - 2000 </a:t>
            </a:r>
            <a:r>
              <a:rPr lang="en-US" dirty="0"/>
              <a:t>square feet. 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C093B5-35C0-4FBC-83A1-2EAF6E413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DF8475-FE34-45B8-B65A-4A65EE1EC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523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D5E93-D2E6-4931-8F75-99DE94005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and After Normalization</a:t>
            </a:r>
          </a:p>
        </p:txBody>
      </p:sp>
      <p:pic>
        <p:nvPicPr>
          <p:cNvPr id="1026" name="Picture 2" descr="Before scaling">
            <a:extLst>
              <a:ext uri="{FF2B5EF4-FFF2-40B4-BE49-F238E27FC236}">
                <a16:creationId xmlns:a16="http://schemas.microsoft.com/office/drawing/2014/main" id="{F531ED75-F0AB-4FB9-8ED9-278F0EDE02C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97" y="1428750"/>
            <a:ext cx="5621979" cy="424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D5D7A9-B13B-45E6-872D-51DBD7815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559467-67D4-4BB3-8835-B78424578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13</a:t>
            </a:fld>
            <a:endParaRPr lang="en-US" dirty="0"/>
          </a:p>
        </p:txBody>
      </p:sp>
      <p:pic>
        <p:nvPicPr>
          <p:cNvPr id="1028" name="Picture 4" descr="enter image description here">
            <a:extLst>
              <a:ext uri="{FF2B5EF4-FFF2-40B4-BE49-F238E27FC236}">
                <a16:creationId xmlns:a16="http://schemas.microsoft.com/office/drawing/2014/main" id="{555B5507-B1C8-4886-8328-B4A7214AE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276" y="1428750"/>
            <a:ext cx="5621979" cy="424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4021604-548F-4477-95FF-562AF9A6BE70}"/>
              </a:ext>
            </a:extLst>
          </p:cNvPr>
          <p:cNvSpPr/>
          <p:nvPr/>
        </p:nvSpPr>
        <p:spPr>
          <a:xfrm>
            <a:off x="1143892" y="6044720"/>
            <a:ext cx="6006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http://www.six-sigma-material.com/Data-Classification.html</a:t>
            </a:r>
          </a:p>
        </p:txBody>
      </p:sp>
    </p:spTree>
    <p:extLst>
      <p:ext uri="{BB962C8B-B14F-4D97-AF65-F5344CB8AC3E}">
        <p14:creationId xmlns:p14="http://schemas.microsoft.com/office/powerpoint/2010/main" val="1219567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46309-6B8C-4F80-B934-84531BCE2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84182-2648-4D74-8376-6C1563308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522" y="2102126"/>
            <a:ext cx="9601200" cy="4444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 Rescaling data to have values between 0 and 1. </a:t>
            </a:r>
          </a:p>
          <a:p>
            <a:r>
              <a:rPr lang="en-US" dirty="0"/>
              <a:t>This is usually called </a:t>
            </a:r>
            <a:r>
              <a:rPr lang="en-US" b="1" i="1" dirty="0"/>
              <a:t>feature scaling</a:t>
            </a:r>
            <a:r>
              <a:rPr lang="en-US" i="1" dirty="0"/>
              <a:t>.</a:t>
            </a:r>
            <a:r>
              <a:rPr lang="en-US" dirty="0"/>
              <a:t> One possible formula to achieve this is: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2. Transforming data using a z-score</a:t>
            </a:r>
            <a:r>
              <a:rPr lang="en-US" dirty="0"/>
              <a:t>. This is usually called </a:t>
            </a:r>
            <a:r>
              <a:rPr lang="en-US" b="1" i="1" dirty="0"/>
              <a:t>standardization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fontAlgn="base"/>
            <a:r>
              <a:rPr lang="en-US" dirty="0"/>
              <a:t>x</a:t>
            </a:r>
            <a:r>
              <a:rPr lang="en-US" baseline="-25000" dirty="0"/>
              <a:t>i</a:t>
            </a:r>
            <a:r>
              <a:rPr lang="en-US" dirty="0"/>
              <a:t> is a data point (x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…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).</a:t>
            </a:r>
          </a:p>
          <a:p>
            <a:pPr fontAlgn="base"/>
            <a:r>
              <a:rPr lang="en-US" dirty="0"/>
              <a:t>x̄ is the sample mean.</a:t>
            </a:r>
          </a:p>
          <a:p>
            <a:pPr fontAlgn="base"/>
            <a:r>
              <a:rPr lang="en-US" dirty="0"/>
              <a:t>s is the sample standard deviation.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490E8-4025-4FF6-8BD0-F84FDDDD4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8C1F8-2B7E-47D0-A819-FCC204D5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14</a:t>
            </a:fld>
            <a:endParaRPr lang="en-US" dirty="0"/>
          </a:p>
        </p:txBody>
      </p:sp>
      <p:pic>
        <p:nvPicPr>
          <p:cNvPr id="1032" name="Picture 8" descr="http://www.statisticshowto.com/wp-content/uploads/2016/11/alternate-z-score.png">
            <a:extLst>
              <a:ext uri="{FF2B5EF4-FFF2-40B4-BE49-F238E27FC236}">
                <a16:creationId xmlns:a16="http://schemas.microsoft.com/office/drawing/2014/main" id="{46C30785-45E1-49EF-AFBC-868F8F7E0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122" y="4717179"/>
            <a:ext cx="1668531" cy="84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55D767F-5D02-40B7-BBA7-7B4DE1DCD9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891" t="46182" r="42500" b="47680"/>
          <a:stretch/>
        </p:blipFill>
        <p:spPr>
          <a:xfrm>
            <a:off x="3670851" y="2897722"/>
            <a:ext cx="5522438" cy="69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798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1E2D5-E048-4583-882A-2C674F9BA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Normalization Mathematically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83EAAD-7D8B-4579-A411-85DF064CB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171700"/>
            <a:ext cx="9601200" cy="3581400"/>
          </a:xfrm>
        </p:spPr>
        <p:txBody>
          <a:bodyPr/>
          <a:lstStyle/>
          <a:p>
            <a:r>
              <a:rPr lang="en-US" dirty="0"/>
              <a:t>A Set of Values {8,10,15,20}</a:t>
            </a:r>
          </a:p>
          <a:p>
            <a:r>
              <a:rPr lang="en-US" dirty="0"/>
              <a:t>Min=8</a:t>
            </a:r>
          </a:p>
          <a:p>
            <a:r>
              <a:rPr lang="en-US" dirty="0"/>
              <a:t>Max=20</a:t>
            </a:r>
          </a:p>
          <a:p>
            <a:r>
              <a:rPr lang="en-US" dirty="0"/>
              <a:t>V1=8, v2=10, v3=15, v4=20</a:t>
            </a:r>
          </a:p>
          <a:p>
            <a:r>
              <a:rPr lang="en-US" dirty="0" err="1"/>
              <a:t>New_Min</a:t>
            </a:r>
            <a:r>
              <a:rPr lang="en-US" dirty="0"/>
              <a:t>=1</a:t>
            </a:r>
          </a:p>
          <a:p>
            <a:r>
              <a:rPr lang="en-US" dirty="0" err="1"/>
              <a:t>New_Max</a:t>
            </a:r>
            <a:r>
              <a:rPr lang="en-US" dirty="0"/>
              <a:t>=0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58BED0-7B9C-4257-9CE2-39A7389FE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878CB4-6339-4861-A247-14F16BDF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903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39994-4357-4230-8184-5D7A35C44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72" y="1585482"/>
            <a:ext cx="9730409" cy="5473148"/>
          </a:xfrm>
        </p:spPr>
        <p:txBody>
          <a:bodyPr>
            <a:normAutofit/>
          </a:bodyPr>
          <a:lstStyle/>
          <a:p>
            <a:r>
              <a:rPr lang="en-US" sz="2400" dirty="0"/>
              <a:t>Take v=8,</a:t>
            </a:r>
          </a:p>
          <a:p>
            <a:r>
              <a:rPr lang="en-US" sz="2400" dirty="0"/>
              <a:t>MINMAX=((v-Min)/(Max-Min))*(New_ Max – New_ Min)+New_ Min</a:t>
            </a:r>
          </a:p>
          <a:p>
            <a:r>
              <a:rPr lang="en-US" sz="2400" dirty="0"/>
              <a:t>MINMAX= ((8-8)/(20-8)) * (1 - 0) + 0</a:t>
            </a:r>
          </a:p>
          <a:p>
            <a:r>
              <a:rPr lang="en-US" sz="2400" dirty="0"/>
              <a:t>= 0/12 *1</a:t>
            </a:r>
          </a:p>
          <a:p>
            <a:r>
              <a:rPr lang="en-US" sz="2400" dirty="0"/>
              <a:t>v1= 0</a:t>
            </a:r>
          </a:p>
          <a:p>
            <a:r>
              <a:rPr lang="en-US" sz="2400" dirty="0"/>
              <a:t>v2= 0.16</a:t>
            </a:r>
          </a:p>
          <a:p>
            <a:r>
              <a:rPr lang="en-US" sz="2400" dirty="0"/>
              <a:t>V3 = 0.58</a:t>
            </a:r>
          </a:p>
          <a:p>
            <a:r>
              <a:rPr lang="en-US" sz="2400" dirty="0"/>
              <a:t>V4 = 1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5C792A3-2934-4678-8AA0-2D671B1A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D15948-F358-4636-B1F8-15637516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30F8FD5-5C79-4E1C-8B06-0A9A40FF2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033062"/>
              </p:ext>
            </p:extLst>
          </p:nvPr>
        </p:nvGraphicFramePr>
        <p:xfrm>
          <a:off x="6033979" y="3429000"/>
          <a:ext cx="3712692" cy="2505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892">
                  <a:extLst>
                    <a:ext uri="{9D8B030D-6E8A-4147-A177-3AD203B41FA5}">
                      <a16:colId xmlns:a16="http://schemas.microsoft.com/office/drawing/2014/main" val="18841884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969745"/>
                    </a:ext>
                  </a:extLst>
                </a:gridCol>
              </a:tblGrid>
              <a:tr h="496928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OLD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NEW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404180"/>
                  </a:ext>
                </a:extLst>
              </a:tr>
              <a:tr h="49692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786891"/>
                  </a:ext>
                </a:extLst>
              </a:tr>
              <a:tr h="50383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0.16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656190"/>
                  </a:ext>
                </a:extLst>
              </a:tr>
              <a:tr h="50383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0.58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409341"/>
                  </a:ext>
                </a:extLst>
              </a:tr>
              <a:tr h="50383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06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51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CF4DF-D261-40AB-9B5B-A5068FA05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D71-124A-4D63-852F-3D745C680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828" y="1812855"/>
            <a:ext cx="9601200" cy="464985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V1=8, v2=10, v3=15, v4=20</a:t>
            </a:r>
          </a:p>
          <a:p>
            <a:r>
              <a:rPr lang="en-US" dirty="0"/>
              <a:t>NEWVALUES= (V-MEAN)/STDDEV</a:t>
            </a:r>
          </a:p>
          <a:p>
            <a:r>
              <a:rPr lang="en-US" dirty="0"/>
              <a:t>MEAN= (8+10+15+20)/4</a:t>
            </a:r>
          </a:p>
          <a:p>
            <a:r>
              <a:rPr lang="en-US" dirty="0"/>
              <a:t>MEAN=13.25</a:t>
            </a:r>
          </a:p>
          <a:p>
            <a:r>
              <a:rPr lang="en-US" dirty="0"/>
              <a:t>STDDEV=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=SQRT(1/4((8-13.25)+(10-13.25)+(15-13.25)+(20-13.25)))</a:t>
            </a:r>
          </a:p>
          <a:p>
            <a:r>
              <a:rPr lang="en-US" dirty="0">
                <a:latin typeface="+mj-lt"/>
              </a:rPr>
              <a:t>=SQRT(0.25)</a:t>
            </a:r>
          </a:p>
          <a:p>
            <a:r>
              <a:rPr lang="en-US" dirty="0">
                <a:latin typeface="+mj-lt"/>
              </a:rPr>
              <a:t>=5.37</a:t>
            </a:r>
          </a:p>
          <a:p>
            <a:r>
              <a:rPr lang="en-US" dirty="0">
                <a:latin typeface="+mj-lt"/>
              </a:rPr>
              <a:t>V1_New=</a:t>
            </a:r>
            <a:r>
              <a:rPr lang="en-US" dirty="0"/>
              <a:t> -0.976</a:t>
            </a:r>
          </a:p>
          <a:p>
            <a:r>
              <a:rPr lang="en-US" dirty="0">
                <a:latin typeface="+mj-lt"/>
              </a:rPr>
              <a:t>V2_New= </a:t>
            </a:r>
            <a:r>
              <a:rPr lang="en-US" dirty="0"/>
              <a:t>-0.604</a:t>
            </a:r>
          </a:p>
          <a:p>
            <a:r>
              <a:rPr lang="en-US" dirty="0">
                <a:latin typeface="+mj-lt"/>
              </a:rPr>
              <a:t>V3_New= 0.325</a:t>
            </a:r>
          </a:p>
          <a:p>
            <a:r>
              <a:rPr lang="en-US" dirty="0">
                <a:latin typeface="+mj-lt"/>
              </a:rPr>
              <a:t>V4_New= 1.25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4666E6-9863-4C91-894B-963C879AB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9D984A-620C-41F7-835C-F23B318C0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17</a:t>
            </a:fld>
            <a:endParaRPr lang="en-US" dirty="0"/>
          </a:p>
        </p:txBody>
      </p:sp>
      <p:pic>
        <p:nvPicPr>
          <p:cNvPr id="1026" name="Picture 2" descr="square root of [ (1/N) times Sigma i=1 to N of (xi - mu)^2 ]">
            <a:extLst>
              <a:ext uri="{FF2B5EF4-FFF2-40B4-BE49-F238E27FC236}">
                <a16:creationId xmlns:a16="http://schemas.microsoft.com/office/drawing/2014/main" id="{8C9B10A4-E3B6-490D-97A0-679A002CF3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99" b="2642"/>
          <a:stretch/>
        </p:blipFill>
        <p:spPr bwMode="auto">
          <a:xfrm>
            <a:off x="3211153" y="3074608"/>
            <a:ext cx="1619417" cy="70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328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4A67F-D14D-4121-A42B-483DD7D0F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Normalized Vs Standardized Values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3B45D-F6D1-4411-AF19-F489C25D8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E2DBD-A293-4E74-9BA0-73A921BF5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46AEE-B144-4DD8-919D-233EAD806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3C08455-8FBE-44D6-9363-ECBE3556D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334916"/>
              </p:ext>
            </p:extLst>
          </p:nvPr>
        </p:nvGraphicFramePr>
        <p:xfrm>
          <a:off x="3803465" y="3137916"/>
          <a:ext cx="4977314" cy="1877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074">
                  <a:extLst>
                    <a:ext uri="{9D8B030D-6E8A-4147-A177-3AD203B41FA5}">
                      <a16:colId xmlns:a16="http://schemas.microsoft.com/office/drawing/2014/main" val="1884188457"/>
                    </a:ext>
                  </a:extLst>
                </a:gridCol>
                <a:gridCol w="1637119">
                  <a:extLst>
                    <a:ext uri="{9D8B030D-6E8A-4147-A177-3AD203B41FA5}">
                      <a16:colId xmlns:a16="http://schemas.microsoft.com/office/drawing/2014/main" val="31969745"/>
                    </a:ext>
                  </a:extLst>
                </a:gridCol>
                <a:gridCol w="1637121">
                  <a:extLst>
                    <a:ext uri="{9D8B030D-6E8A-4147-A177-3AD203B41FA5}">
                      <a16:colId xmlns:a16="http://schemas.microsoft.com/office/drawing/2014/main" val="22792377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Original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Normalized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Standardize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4041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1000"/>
                        </a:spcBef>
                        <a:spcAft>
                          <a:spcPts val="200"/>
                        </a:spcAft>
                        <a:buClrTx/>
                        <a:buSzTx/>
                        <a:buFont typeface="Franklin Gothic Book" panose="020B0503020102020204" pitchFamily="34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91B0E"/>
                          </a:solidFill>
                          <a:effectLst/>
                          <a:uLnTx/>
                          <a:uFillTx/>
                          <a:latin typeface="Franklin Gothic Book" panose="020B0503020102020204"/>
                          <a:ea typeface="+mn-ea"/>
                          <a:cs typeface="+mn-cs"/>
                        </a:rPr>
                        <a:t>-0.976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786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0.16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1000"/>
                        </a:spcBef>
                        <a:spcAft>
                          <a:spcPts val="200"/>
                        </a:spcAft>
                        <a:buClrTx/>
                        <a:buSzTx/>
                        <a:buFont typeface="Franklin Gothic Book" panose="020B0503020102020204" pitchFamily="34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91B0E"/>
                          </a:solidFill>
                          <a:effectLst/>
                          <a:uLnTx/>
                          <a:uFillTx/>
                          <a:latin typeface="Franklin Gothic Book" panose="020B0503020102020204"/>
                          <a:ea typeface="+mn-ea"/>
                          <a:cs typeface="+mn-cs"/>
                        </a:rPr>
                        <a:t>-0.604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656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0.58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1000"/>
                        </a:spcBef>
                        <a:spcAft>
                          <a:spcPts val="200"/>
                        </a:spcAft>
                        <a:buClrTx/>
                        <a:buSzTx/>
                        <a:buFont typeface="Franklin Gothic Book" panose="020B0503020102020204" pitchFamily="34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91B0E"/>
                          </a:solidFill>
                          <a:effectLst/>
                          <a:uLnTx/>
                          <a:uFillTx/>
                          <a:latin typeface="Franklin Gothic Book" panose="020B0503020102020204"/>
                          <a:ea typeface="+mn-ea"/>
                          <a:cs typeface="+mn-cs"/>
                        </a:rPr>
                        <a:t>0.325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409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1000"/>
                        </a:spcBef>
                        <a:spcAft>
                          <a:spcPts val="200"/>
                        </a:spcAft>
                        <a:buClrTx/>
                        <a:buSzTx/>
                        <a:buFont typeface="Franklin Gothic Book" panose="020B0503020102020204" pitchFamily="34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91B0E"/>
                          </a:solidFill>
                          <a:effectLst/>
                          <a:uLnTx/>
                          <a:uFillTx/>
                          <a:latin typeface="Franklin Gothic Book" panose="020B0503020102020204"/>
                          <a:ea typeface="+mn-ea"/>
                          <a:cs typeface="+mn-cs"/>
                        </a:rPr>
                        <a:t>1.25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06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79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A625D-FF17-42C6-BFBF-0D5050941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Normalization vs Standardization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056D6-B07A-40CD-8AA1-35F0E417C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054839"/>
          </a:xfrm>
        </p:spPr>
        <p:txBody>
          <a:bodyPr/>
          <a:lstStyle/>
          <a:p>
            <a:r>
              <a:rPr lang="en-US" b="1" dirty="0"/>
              <a:t>STANDARDIZING</a:t>
            </a:r>
            <a:r>
              <a:rPr lang="en-US" dirty="0"/>
              <a:t> attribute data assumes a Gaussian distribution of input features</a:t>
            </a:r>
          </a:p>
          <a:p>
            <a:r>
              <a:rPr lang="en-US" dirty="0"/>
              <a:t>It Takes Mean As 0 and </a:t>
            </a:r>
            <a:r>
              <a:rPr lang="en-US" dirty="0" err="1"/>
              <a:t>StdDev</a:t>
            </a:r>
            <a:r>
              <a:rPr lang="en-US" dirty="0"/>
              <a:t> as 1.</a:t>
            </a:r>
          </a:p>
          <a:p>
            <a:r>
              <a:rPr lang="en-US" dirty="0"/>
              <a:t>This works better with </a:t>
            </a:r>
            <a:r>
              <a:rPr lang="en-US" b="1" dirty="0"/>
              <a:t>linear regression</a:t>
            </a:r>
            <a:r>
              <a:rPr lang="en-US" dirty="0"/>
              <a:t>, </a:t>
            </a:r>
            <a:r>
              <a:rPr lang="en-US" b="1" dirty="0"/>
              <a:t>logistic regression </a:t>
            </a:r>
            <a:r>
              <a:rPr lang="en-US" dirty="0"/>
              <a:t>and </a:t>
            </a:r>
            <a:r>
              <a:rPr lang="en-US" b="1" dirty="0"/>
              <a:t>linear discriminate analysis</a:t>
            </a:r>
            <a:r>
              <a:rPr lang="en-US" dirty="0"/>
              <a:t>.</a:t>
            </a:r>
          </a:p>
          <a:p>
            <a:r>
              <a:rPr lang="en-US" b="1" dirty="0"/>
              <a:t>NORMALIZING</a:t>
            </a:r>
            <a:r>
              <a:rPr lang="en-US" dirty="0"/>
              <a:t> attribute data is used to rescale components of a feature vector to have the complete vector length of 1. </a:t>
            </a:r>
          </a:p>
          <a:p>
            <a:r>
              <a:rPr lang="en-US" dirty="0"/>
              <a:t>This pre-processing rescaling method is useful for sparse attribute features and algorithms using distance to learn such as </a:t>
            </a:r>
            <a:r>
              <a:rPr lang="en-US" b="1" dirty="0"/>
              <a:t>KNN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9DE16-75B1-41A3-84CB-76F4A74D4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DE0511-1DC9-4D8D-A786-831014F3F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328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F07F7-8398-4C5B-8F98-7373CBA17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D5569-9D44-4E7F-A9D7-ADB94C6BD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Data Preprocessing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Normalization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Other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WEKA Demo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References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1E0AC1-7378-4DEC-A4A3-498E258D8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2F3D78-0AAB-4538-8D88-A52BF8503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0891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38D4C-A06B-497F-832F-36CD9EE58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28" y="685799"/>
            <a:ext cx="5376472" cy="5984823"/>
          </a:xfrm>
        </p:spPr>
        <p:txBody>
          <a:bodyPr/>
          <a:lstStyle/>
          <a:p>
            <a:r>
              <a:rPr lang="en-US" dirty="0"/>
              <a:t>Normalization</a:t>
            </a:r>
            <a:br>
              <a:rPr lang="en-US" dirty="0"/>
            </a:br>
            <a:r>
              <a:rPr lang="en-US" sz="2000" dirty="0"/>
              <a:t>https://blog.heatspring.com/free-retscreen-tutorial/</a:t>
            </a: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r>
              <a:rPr lang="en-US" dirty="0"/>
              <a:t>Standardization</a:t>
            </a:r>
            <a:br>
              <a:rPr lang="en-US" dirty="0"/>
            </a:br>
            <a:r>
              <a:rPr lang="en-US" sz="2000" dirty="0"/>
              <a:t>http://access-excel.tips/probability-range-z-score/</a:t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 descr="Image result for normalization graph">
            <a:extLst>
              <a:ext uri="{FF2B5EF4-FFF2-40B4-BE49-F238E27FC236}">
                <a16:creationId xmlns:a16="http://schemas.microsoft.com/office/drawing/2014/main" id="{622891B8-5851-43A0-824E-57E0F640FD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542" y="0"/>
            <a:ext cx="5955299" cy="287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AAA54C-5305-4BFE-9924-75ABE113A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1BE51F-5969-4D36-B4C0-C9507E701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20</a:t>
            </a:fld>
            <a:endParaRPr lang="en-US" dirty="0"/>
          </a:p>
        </p:txBody>
      </p:sp>
      <p:pic>
        <p:nvPicPr>
          <p:cNvPr id="5" name="Picture 2" descr="http://access-excel.tips/wp-content/uploads/2015/09/z-score-01.jpg">
            <a:extLst>
              <a:ext uri="{FF2B5EF4-FFF2-40B4-BE49-F238E27FC236}">
                <a16:creationId xmlns:a16="http://schemas.microsoft.com/office/drawing/2014/main" id="{F3CF7707-5A41-4DF8-8F39-6886358D7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792" y="2880985"/>
            <a:ext cx="6078049" cy="3620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592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40719-B230-49D2-95B5-FDD2C058C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CCA7C-E5F8-4CC2-ABEB-9080DD464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3929"/>
            <a:ext cx="9601200" cy="490178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Normalize by mean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[E] / </a:t>
            </a:r>
            <a:r>
              <a:rPr lang="en-US" dirty="0" err="1"/>
              <a:t>Avg</a:t>
            </a:r>
            <a:r>
              <a:rPr lang="en-US" dirty="0"/>
              <a:t>([E])</a:t>
            </a:r>
          </a:p>
          <a:p>
            <a:r>
              <a:rPr lang="en-US" b="1" dirty="0"/>
              <a:t>Normalize by percentile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[E] / Percentile([E], P)</a:t>
            </a:r>
          </a:p>
          <a:p>
            <a:r>
              <a:rPr lang="en-US" b="1" dirty="0"/>
              <a:t>Normalization by log ratio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Log10( [E] / [A] )</a:t>
            </a:r>
          </a:p>
          <a:p>
            <a:r>
              <a:rPr lang="en-US" b="1" dirty="0"/>
              <a:t>Normalize by standard deviation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[E] / </a:t>
            </a:r>
            <a:r>
              <a:rPr lang="en-US" dirty="0" err="1"/>
              <a:t>StdDev</a:t>
            </a:r>
            <a:r>
              <a:rPr lang="en-US" dirty="0"/>
              <a:t>([E])</a:t>
            </a:r>
          </a:p>
          <a:p>
            <a:r>
              <a:rPr lang="en-US" b="1" dirty="0"/>
              <a:t>Subtract the mean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[E] – </a:t>
            </a:r>
            <a:r>
              <a:rPr lang="en-US" dirty="0" err="1"/>
              <a:t>Avg</a:t>
            </a:r>
            <a:r>
              <a:rPr lang="en-US" dirty="0"/>
              <a:t>([E])</a:t>
            </a:r>
          </a:p>
          <a:p>
            <a:r>
              <a:rPr lang="en-US" b="1" dirty="0"/>
              <a:t>Subtract the median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[E] – Median([E])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D8B7F-73AA-4068-9740-F468BDF53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0F70A7-4BA3-4439-8081-D4F3C3FCF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147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520C0-8714-494A-81F0-33F49280D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WEKA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6EF70-8EDE-4218-9D64-CAFBE8D6E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52832F-2122-49C2-A799-71146BEB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D5D02-0E5A-46EA-999B-F022C6DAD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AutoShape 4" descr="Image result for demo">
            <a:extLst>
              <a:ext uri="{FF2B5EF4-FFF2-40B4-BE49-F238E27FC236}">
                <a16:creationId xmlns:a16="http://schemas.microsoft.com/office/drawing/2014/main" id="{ED06EE5A-7BBA-48DE-BD86-AF20675950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42222" y="2895599"/>
            <a:ext cx="379251" cy="37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Image result for demo">
            <a:extLst>
              <a:ext uri="{FF2B5EF4-FFF2-40B4-BE49-F238E27FC236}">
                <a16:creationId xmlns:a16="http://schemas.microsoft.com/office/drawing/2014/main" id="{964AFC75-5709-48B6-9D81-8809543B9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47471"/>
            <a:ext cx="4053247" cy="1896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916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9B94A-F68D-4F07-9FD2-1919D4C3F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F99F7-F9DE-42DB-A762-0DC2425A5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Mining: Concepts and Techniques (Han, </a:t>
            </a:r>
            <a:r>
              <a:rPr lang="en-US" dirty="0" err="1"/>
              <a:t>Kamber</a:t>
            </a:r>
            <a:r>
              <a:rPr lang="en-US" dirty="0"/>
              <a:t>, Pei)</a:t>
            </a:r>
          </a:p>
          <a:p>
            <a:r>
              <a:rPr lang="en-US" dirty="0">
                <a:sym typeface="Calibri"/>
              </a:rPr>
              <a:t>Data Mining: Practical Machine Learning Tools and Techniques (Ch. 5, </a:t>
            </a:r>
            <a:r>
              <a:rPr lang="en-US" dirty="0" err="1">
                <a:sym typeface="Calibri"/>
              </a:rPr>
              <a:t>Degregori</a:t>
            </a:r>
            <a:r>
              <a:rPr lang="en-US" dirty="0">
                <a:sym typeface="Calibri"/>
              </a:rPr>
              <a:t>, Witten)</a:t>
            </a:r>
          </a:p>
          <a:p>
            <a:r>
              <a:rPr lang="en-US" dirty="0"/>
              <a:t>https://www.techwalla.com/articles/how-to-find-the-z-score-using-microsoft-excel</a:t>
            </a:r>
          </a:p>
          <a:p>
            <a:r>
              <a:rPr lang="en-US" dirty="0"/>
              <a:t>https://machinelearningmastery.com/normalize-standardize-machine-learning-data-weka/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0FCB90-8FF1-4A9B-8911-68A689E99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CFF2F9-4A5E-4077-B082-C3C9068CA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92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47297-783C-40B9-BA47-317A5EB2C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DDAFD-6497-4E9E-AC4D-FF2E0AB45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1BB08-6289-4F89-A06B-E50F51BCF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220A69-4DB5-4A2E-B833-9BDC830D3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24</a:t>
            </a:fld>
            <a:endParaRPr lang="en-US" dirty="0"/>
          </a:p>
        </p:txBody>
      </p:sp>
      <p:pic>
        <p:nvPicPr>
          <p:cNvPr id="4098" name="Picture 2" descr="Image result for thank you for patience">
            <a:extLst>
              <a:ext uri="{FF2B5EF4-FFF2-40B4-BE49-F238E27FC236}">
                <a16:creationId xmlns:a16="http://schemas.microsoft.com/office/drawing/2014/main" id="{9A43998D-A8B1-4672-9ACD-99C85ACD4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685800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077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5AA6-F52C-4A4B-94CA-D2BC962BD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Your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48082-2C87-427E-8352-5D9D325A3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Independent Variables</a:t>
            </a:r>
          </a:p>
          <a:p>
            <a:r>
              <a:rPr lang="fr-FR" dirty="0"/>
              <a:t>Dépendent Variables</a:t>
            </a:r>
          </a:p>
          <a:p>
            <a:r>
              <a:rPr lang="fr-FR" dirty="0"/>
              <a:t>Data Types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E5301-D4F9-4DD7-B67B-1D11AC46F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11358D-1DBC-4FE2-88B6-28412CF1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BBF42-7857-4842-B0C9-51972C43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Independent &amp; Dépendent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02716-C4AC-4FA8-B618-D5EDF331A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en-US" dirty="0"/>
              <a:t>When a study involves a possible </a:t>
            </a:r>
            <a:r>
              <a:rPr lang="en-US" b="1" dirty="0"/>
              <a:t>cause</a:t>
            </a:r>
            <a:r>
              <a:rPr lang="en-US" dirty="0"/>
              <a:t> and </a:t>
            </a:r>
            <a:r>
              <a:rPr lang="en-US" b="1" dirty="0"/>
              <a:t>effect</a:t>
            </a:r>
            <a:r>
              <a:rPr lang="en-US" dirty="0"/>
              <a:t> relationship, </a:t>
            </a:r>
          </a:p>
          <a:p>
            <a:pPr algn="just">
              <a:spcBef>
                <a:spcPts val="0"/>
              </a:spcBef>
            </a:pPr>
            <a:r>
              <a:rPr lang="en-US" dirty="0"/>
              <a:t>At least two variables are specified.</a:t>
            </a:r>
          </a:p>
          <a:p>
            <a:pPr algn="just">
              <a:spcBef>
                <a:spcPts val="0"/>
              </a:spcBef>
            </a:pPr>
            <a:r>
              <a:rPr lang="en-US" dirty="0"/>
              <a:t>One being the variable that the researcher manipulates, independent variable. </a:t>
            </a:r>
          </a:p>
          <a:p>
            <a:pPr algn="just">
              <a:spcBef>
                <a:spcPts val="0"/>
              </a:spcBef>
            </a:pPr>
            <a:r>
              <a:rPr lang="en-US" dirty="0"/>
              <a:t>The other is potentially influenced or caused by this variable, the dependent variable</a:t>
            </a:r>
          </a:p>
          <a:p>
            <a:pPr algn="just">
              <a:spcBef>
                <a:spcPts val="0"/>
              </a:spcBef>
            </a:pPr>
            <a:r>
              <a:rPr lang="en-US" dirty="0"/>
              <a:t>Let’s look at the equation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/>
              <a:t>y = 4x – 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E98C9-9B25-4B53-B98A-E64C253AC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3A9D8-951D-4594-BABF-D785D1867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4</a:t>
            </a:fld>
            <a:endParaRPr lang="en-US" dirty="0"/>
          </a:p>
        </p:txBody>
      </p:sp>
      <p:pic>
        <p:nvPicPr>
          <p:cNvPr id="4" name="Shape 126">
            <a:extLst>
              <a:ext uri="{FF2B5EF4-FFF2-40B4-BE49-F238E27FC236}">
                <a16:creationId xmlns:a16="http://schemas.microsoft.com/office/drawing/2014/main" id="{2D9007D7-E192-4806-ACB8-3B08096DCCDE}"/>
              </a:ext>
            </a:extLst>
          </p:cNvPr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2109787" y="4781550"/>
            <a:ext cx="7972425" cy="1085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8659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4D391-C1B8-4FFC-A5FB-F7D99AD5E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E8038-9F4B-4F11-AD6E-3E0A36831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Nominal</a:t>
            </a:r>
            <a:endParaRPr lang="pt-BR" sz="2800" dirty="0"/>
          </a:p>
          <a:p>
            <a:pPr marL="109728" indent="0">
              <a:buNone/>
            </a:pPr>
            <a:endParaRPr lang="pt-BR" sz="2800" dirty="0"/>
          </a:p>
          <a:p>
            <a:pPr marL="109728" indent="0">
              <a:buNone/>
            </a:pPr>
            <a:endParaRPr lang="pt-BR" dirty="0"/>
          </a:p>
          <a:p>
            <a:r>
              <a:rPr lang="pt-BR" dirty="0"/>
              <a:t>Ordinal</a:t>
            </a:r>
            <a:endParaRPr lang="pt-BR" sz="2800" dirty="0"/>
          </a:p>
          <a:p>
            <a:pPr marL="109728" indent="0">
              <a:buNone/>
            </a:pPr>
            <a:endParaRPr lang="pt-BR" sz="2800" dirty="0"/>
          </a:p>
          <a:p>
            <a:pPr marL="109728" indent="0">
              <a:buNone/>
            </a:pPr>
            <a:endParaRPr lang="pt-BR" sz="2800" dirty="0"/>
          </a:p>
          <a:p>
            <a:r>
              <a:rPr lang="pt-BR" dirty="0"/>
              <a:t>Interval/Ratio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F46D3F0-FDBE-4AA8-9EB6-BDBD4F959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2C9876C-9611-403C-B2D9-6C407C7C5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5</a:t>
            </a:fld>
            <a:endParaRPr lang="en-US" dirty="0"/>
          </a:p>
        </p:txBody>
      </p:sp>
      <p:pic>
        <p:nvPicPr>
          <p:cNvPr id="4" name="Shape 134">
            <a:extLst>
              <a:ext uri="{FF2B5EF4-FFF2-40B4-BE49-F238E27FC236}">
                <a16:creationId xmlns:a16="http://schemas.microsoft.com/office/drawing/2014/main" id="{C34B9EB7-0504-4E81-A533-7926DFAF1A52}"/>
              </a:ext>
            </a:extLst>
          </p:cNvPr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5815012" y="1721022"/>
            <a:ext cx="5157788" cy="16430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135">
            <a:extLst>
              <a:ext uri="{FF2B5EF4-FFF2-40B4-BE49-F238E27FC236}">
                <a16:creationId xmlns:a16="http://schemas.microsoft.com/office/drawing/2014/main" id="{82EBA7B1-8DB5-4DC9-8F2A-BEB9EDC0BDFA}"/>
              </a:ext>
            </a:extLst>
          </p:cNvPr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3986213" y="3478385"/>
            <a:ext cx="4943475" cy="13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133">
            <a:extLst>
              <a:ext uri="{FF2B5EF4-FFF2-40B4-BE49-F238E27FC236}">
                <a16:creationId xmlns:a16="http://schemas.microsoft.com/office/drawing/2014/main" id="{6787A4B1-B5BC-4E9A-85B0-428842A05EAF}"/>
              </a:ext>
            </a:extLst>
          </p:cNvPr>
          <p:cNvPicPr preferRelativeResize="0"/>
          <p:nvPr/>
        </p:nvPicPr>
        <p:blipFill>
          <a:blip r:embed="rId4" cstate="print">
            <a:alphaModFix/>
          </a:blip>
          <a:stretch>
            <a:fillRect/>
          </a:stretch>
        </p:blipFill>
        <p:spPr>
          <a:xfrm>
            <a:off x="5815012" y="4895850"/>
            <a:ext cx="4886325" cy="1943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5780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1C030-CCE2-49D5-B79B-61F6517EF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GDP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8D116FD-6882-4E27-8C07-A5816E0DEC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506067"/>
            <a:ext cx="4724400" cy="5719012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C7840F-03D0-42F6-BC38-071A544B9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8751B6-35A1-4885-9D61-510B0103C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8F265E-3B4D-4894-9EB5-F1780839B87B}"/>
              </a:ext>
            </a:extLst>
          </p:cNvPr>
          <p:cNvSpPr/>
          <p:nvPr/>
        </p:nvSpPr>
        <p:spPr>
          <a:xfrm>
            <a:off x="894521" y="623436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http://www.six-sigma-material.com/Data-Classification.html</a:t>
            </a:r>
          </a:p>
        </p:txBody>
      </p:sp>
      <p:sp>
        <p:nvSpPr>
          <p:cNvPr id="6" name="AutoShape 4" descr="Classifying data measurements">
            <a:extLst>
              <a:ext uri="{FF2B5EF4-FFF2-40B4-BE49-F238E27FC236}">
                <a16:creationId xmlns:a16="http://schemas.microsoft.com/office/drawing/2014/main" id="{63B58BE9-4FF4-4A8C-BF44-A486EB5061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3276599"/>
            <a:ext cx="4075043" cy="407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2E8258AE-22A3-4190-97EF-74C9E021E597}"/>
              </a:ext>
            </a:extLst>
          </p:cNvPr>
          <p:cNvSpPr txBox="1">
            <a:spLocks/>
          </p:cNvSpPr>
          <p:nvPr/>
        </p:nvSpPr>
        <p:spPr>
          <a:xfrm>
            <a:off x="420757" y="1633322"/>
            <a:ext cx="4041648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USA	</a:t>
            </a:r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A3FC6DB-79A2-4CC0-ADD6-65F95502DBA5}"/>
              </a:ext>
            </a:extLst>
          </p:cNvPr>
          <p:cNvSpPr txBox="1">
            <a:spLocks/>
          </p:cNvSpPr>
          <p:nvPr/>
        </p:nvSpPr>
        <p:spPr>
          <a:xfrm>
            <a:off x="553152" y="3512589"/>
            <a:ext cx="4041775" cy="457200"/>
          </a:xfrm>
          <a:prstGeom prst="rect">
            <a:avLst/>
          </a:prstGeom>
        </p:spPr>
        <p:txBody>
          <a:bodyPr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CYPRUS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EA9DA9-5C68-4AB7-98E3-4BCAE13A55B5}"/>
              </a:ext>
            </a:extLst>
          </p:cNvPr>
          <p:cNvSpPr/>
          <p:nvPr/>
        </p:nvSpPr>
        <p:spPr>
          <a:xfrm>
            <a:off x="2231203" y="206698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$16,768,100,000,000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Rank: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Percentile: 100th	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942A1D-0EB9-4D73-82B8-7D844BD9EF59}"/>
              </a:ext>
            </a:extLst>
          </p:cNvPr>
          <p:cNvSpPr/>
          <p:nvPr/>
        </p:nvSpPr>
        <p:spPr>
          <a:xfrm>
            <a:off x="2231203" y="420613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$22,767,000,000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Ranks: 102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Percentile: 46th</a:t>
            </a:r>
          </a:p>
        </p:txBody>
      </p:sp>
    </p:spTree>
    <p:extLst>
      <p:ext uri="{BB962C8B-B14F-4D97-AF65-F5344CB8AC3E}">
        <p14:creationId xmlns:p14="http://schemas.microsoft.com/office/powerpoint/2010/main" val="4022950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27594-0488-409B-AEE5-A05C3641B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FB7E1-1661-492F-A388-D4F6E79BB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92DF8-59BC-4C38-948B-5F929CDB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CEF7F-A246-41B6-8A63-9699FE1A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7</a:t>
            </a:fld>
            <a:endParaRPr lang="en-US" dirty="0"/>
          </a:p>
        </p:txBody>
      </p:sp>
      <p:pic>
        <p:nvPicPr>
          <p:cNvPr id="2050" name="Picture 2" descr="http://www.six-sigma-material.com/images/xDataTypeTable.jpg.pagespeed.ic.nUfre73ail.jpg">
            <a:extLst>
              <a:ext uri="{FF2B5EF4-FFF2-40B4-BE49-F238E27FC236}">
                <a16:creationId xmlns:a16="http://schemas.microsoft.com/office/drawing/2014/main" id="{62E5C0C3-536E-4166-AEFA-E4CD8A90E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21793"/>
            <a:ext cx="9203635" cy="441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DACCFE-5FD1-4772-B290-947A26555821}"/>
              </a:ext>
            </a:extLst>
          </p:cNvPr>
          <p:cNvSpPr/>
          <p:nvPr/>
        </p:nvSpPr>
        <p:spPr>
          <a:xfrm>
            <a:off x="1371600" y="6172199"/>
            <a:ext cx="5996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http://www.six-sigma-material.com/Data-Classification.html</a:t>
            </a:r>
          </a:p>
        </p:txBody>
      </p:sp>
    </p:spTree>
    <p:extLst>
      <p:ext uri="{BB962C8B-B14F-4D97-AF65-F5344CB8AC3E}">
        <p14:creationId xmlns:p14="http://schemas.microsoft.com/office/powerpoint/2010/main" val="1025459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63475-6E34-4631-A00B-72D9AE55B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Calibri"/>
              </a:rPr>
              <a:t>Dirty Data…!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89FD5-58D6-403B-B073-90C782422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Calibri"/>
              </a:rPr>
              <a:t>Incomplete</a:t>
            </a:r>
          </a:p>
          <a:p>
            <a:pPr lvl="1"/>
            <a:r>
              <a:rPr lang="en-US" dirty="0">
                <a:sym typeface="Calibri"/>
              </a:rPr>
              <a:t>occupation=“ ”</a:t>
            </a:r>
          </a:p>
          <a:p>
            <a:r>
              <a:rPr lang="en-US" dirty="0">
                <a:sym typeface="Calibri"/>
              </a:rPr>
              <a:t>Noisy</a:t>
            </a:r>
          </a:p>
          <a:p>
            <a:pPr lvl="1"/>
            <a:r>
              <a:rPr lang="en-US" dirty="0">
                <a:sym typeface="Calibri"/>
              </a:rPr>
              <a:t>Salary=“-10”</a:t>
            </a:r>
          </a:p>
          <a:p>
            <a:r>
              <a:rPr lang="en-US" dirty="0">
                <a:sym typeface="Calibri"/>
              </a:rPr>
              <a:t>Inconsistent: </a:t>
            </a:r>
          </a:p>
          <a:p>
            <a:pPr lvl="1"/>
            <a:r>
              <a:rPr lang="en-US" dirty="0">
                <a:sym typeface="Calibri"/>
              </a:rPr>
              <a:t>Age=“42” Birthday=“03/07/1997”</a:t>
            </a:r>
          </a:p>
          <a:p>
            <a:pPr lvl="1"/>
            <a:r>
              <a:rPr lang="en-US" dirty="0">
                <a:sym typeface="Calibri"/>
              </a:rPr>
              <a:t>Was rating “1,2,3”, now rating “A, B, C”</a:t>
            </a:r>
          </a:p>
          <a:p>
            <a:pPr lvl="1"/>
            <a:r>
              <a:rPr lang="en-US" dirty="0">
                <a:sym typeface="Calibri"/>
              </a:rPr>
              <a:t>Discrepancy between duplicate records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03E86B-CFA7-43E0-8108-FC54E247D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57442F-B63E-4167-8523-FDCEC31D8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41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2E7B3-35B3-425C-A30A-A71AA8706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Calibri"/>
              </a:rPr>
              <a:t>Forms of data pre-processing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EC819-D4A6-4A69-8234-2DEFBC193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486" y="1491283"/>
            <a:ext cx="9601200" cy="480474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ym typeface="Calibri"/>
              </a:rPr>
              <a:t>Data cleaning</a:t>
            </a:r>
          </a:p>
          <a:p>
            <a:pPr lvl="1"/>
            <a:r>
              <a:rPr lang="en-US" dirty="0">
                <a:sym typeface="Calibri"/>
              </a:rPr>
              <a:t>Fill in missing values, smooth noisy data, </a:t>
            </a:r>
          </a:p>
          <a:p>
            <a:pPr lvl="1"/>
            <a:r>
              <a:rPr lang="en-US" dirty="0">
                <a:sym typeface="Calibri"/>
              </a:rPr>
              <a:t>identify or remove outliers, and resolve inconsistencies</a:t>
            </a:r>
          </a:p>
          <a:p>
            <a:r>
              <a:rPr lang="en-US" dirty="0">
                <a:sym typeface="Calibri"/>
              </a:rPr>
              <a:t>Data integration</a:t>
            </a:r>
          </a:p>
          <a:p>
            <a:pPr lvl="1"/>
            <a:r>
              <a:rPr lang="en-US" dirty="0">
                <a:sym typeface="Calibri"/>
              </a:rPr>
              <a:t>Integration of multiple databases, data cubes, or files</a:t>
            </a:r>
          </a:p>
          <a:p>
            <a:r>
              <a:rPr lang="en-US" dirty="0">
                <a:sym typeface="Calibri"/>
              </a:rPr>
              <a:t>Data transformation</a:t>
            </a:r>
          </a:p>
          <a:p>
            <a:pPr lvl="1"/>
            <a:r>
              <a:rPr lang="en-US" dirty="0">
                <a:sym typeface="Calibri"/>
              </a:rPr>
              <a:t>Normalization</a:t>
            </a:r>
          </a:p>
          <a:p>
            <a:r>
              <a:rPr lang="en-US" dirty="0">
                <a:sym typeface="Calibri"/>
              </a:rPr>
              <a:t>Data reduction</a:t>
            </a:r>
          </a:p>
          <a:p>
            <a:pPr lvl="1"/>
            <a:r>
              <a:rPr lang="en-US" dirty="0">
                <a:sym typeface="Calibri"/>
              </a:rPr>
              <a:t>Obtains reduced representation in volume but </a:t>
            </a:r>
          </a:p>
          <a:p>
            <a:pPr lvl="1"/>
            <a:r>
              <a:rPr lang="en-US" dirty="0">
                <a:sym typeface="Calibri"/>
              </a:rPr>
              <a:t>produces the same or similar analytical results</a:t>
            </a:r>
          </a:p>
          <a:p>
            <a:r>
              <a:rPr lang="en-US" dirty="0">
                <a:sym typeface="Calibri"/>
              </a:rPr>
              <a:t>Data discretization</a:t>
            </a:r>
          </a:p>
          <a:p>
            <a:pPr lvl="1"/>
            <a:r>
              <a:rPr lang="en-US" dirty="0">
                <a:sym typeface="Calibri"/>
              </a:rPr>
              <a:t>Part of data reduction but with particular importance, </a:t>
            </a:r>
          </a:p>
          <a:p>
            <a:pPr lvl="1"/>
            <a:r>
              <a:rPr lang="en-US" dirty="0">
                <a:sym typeface="Calibri"/>
              </a:rPr>
              <a:t>especially for numerical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88C5B-689E-46B6-BF92-7B3A3D38C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Normalization Data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30888-D2F5-4BC4-8986-5131211B7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9</a:t>
            </a:fld>
            <a:endParaRPr lang="en-US" dirty="0"/>
          </a:p>
        </p:txBody>
      </p:sp>
      <p:pic>
        <p:nvPicPr>
          <p:cNvPr id="4" name="Content Placeholder 13">
            <a:extLst>
              <a:ext uri="{FF2B5EF4-FFF2-40B4-BE49-F238E27FC236}">
                <a16:creationId xmlns:a16="http://schemas.microsoft.com/office/drawing/2014/main" id="{A08E17F7-9E9F-4A29-8EF3-346546B59AF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14198" t="9721" r="4220" b="6948"/>
          <a:stretch/>
        </p:blipFill>
        <p:spPr>
          <a:xfrm>
            <a:off x="7600121" y="1603513"/>
            <a:ext cx="44196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7498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266</TotalTime>
  <Words>747</Words>
  <Application>Microsoft Office PowerPoint</Application>
  <PresentationFormat>Widescreen</PresentationFormat>
  <Paragraphs>225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Franklin Gothic Book</vt:lpstr>
      <vt:lpstr>Mongolian Baiti</vt:lpstr>
      <vt:lpstr>Times New Roman</vt:lpstr>
      <vt:lpstr>Crop</vt:lpstr>
      <vt:lpstr>Preprocessing Data</vt:lpstr>
      <vt:lpstr>Contents</vt:lpstr>
      <vt:lpstr>Know Your Data</vt:lpstr>
      <vt:lpstr>Independent &amp; Dépendent</vt:lpstr>
      <vt:lpstr>Data types</vt:lpstr>
      <vt:lpstr>GDP</vt:lpstr>
      <vt:lpstr>PowerPoint Presentation</vt:lpstr>
      <vt:lpstr>Dirty Data…!</vt:lpstr>
      <vt:lpstr>Forms of data pre-processing </vt:lpstr>
      <vt:lpstr>Data Transformation</vt:lpstr>
      <vt:lpstr>Why Normalization</vt:lpstr>
      <vt:lpstr>PowerPoint Presentation</vt:lpstr>
      <vt:lpstr>Before and After Normalization</vt:lpstr>
      <vt:lpstr>COMMON Techniques</vt:lpstr>
      <vt:lpstr>Normalization Mathematically</vt:lpstr>
      <vt:lpstr>PowerPoint Presentation</vt:lpstr>
      <vt:lpstr>Standardization</vt:lpstr>
      <vt:lpstr>Normalized Vs Standardized Values </vt:lpstr>
      <vt:lpstr>Normalization vs Standardization</vt:lpstr>
      <vt:lpstr>Normalization https://blog.heatspring.com/free-retscreen-tutorial/      Standardization http://access-excel.tips/probability-range-z-score/ </vt:lpstr>
      <vt:lpstr>Other Techniques</vt:lpstr>
      <vt:lpstr>WEKA 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Normalization Data</dc:title>
  <dc:creator>zain sadozai</dc:creator>
  <cp:lastModifiedBy>zain sadozai</cp:lastModifiedBy>
  <cp:revision>34</cp:revision>
  <dcterms:created xsi:type="dcterms:W3CDTF">2018-02-19T07:18:42Z</dcterms:created>
  <dcterms:modified xsi:type="dcterms:W3CDTF">2019-03-05T04:47:26Z</dcterms:modified>
</cp:coreProperties>
</file>