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3907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3B2F-8C7D-49AD-ADB4-B189116924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84C33-0C0C-4687-9789-2F9FF313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00996"/>
          </a:xfrm>
        </p:spPr>
        <p:txBody>
          <a:bodyPr/>
          <a:lstStyle/>
          <a:p>
            <a:r>
              <a:rPr lang="en-US" dirty="0"/>
              <a:t>CELLULAR CONCEPTS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		   Engr. Latif Jan				       	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r>
              <a:rPr lang="en-US" dirty="0"/>
              <a:t>IQRA NATIONAL UNIVERSITY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WIRELESS COMMUNICATION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953000"/>
          </a:xfrm>
        </p:spPr>
        <p:txBody>
          <a:bodyPr/>
          <a:lstStyle/>
          <a:p>
            <a:r>
              <a:rPr lang="en-US" dirty="0"/>
              <a:t>WLAN connect local computers</a:t>
            </a:r>
          </a:p>
          <a:p>
            <a:r>
              <a:rPr lang="en-US" dirty="0"/>
              <a:t>Range (100 m) confined region</a:t>
            </a:r>
          </a:p>
          <a:p>
            <a:r>
              <a:rPr lang="en-US" dirty="0"/>
              <a:t>Break data into packets</a:t>
            </a:r>
          </a:p>
          <a:p>
            <a:r>
              <a:rPr lang="en-US" dirty="0"/>
              <a:t>Channel access is shared</a:t>
            </a:r>
          </a:p>
          <a:p>
            <a:r>
              <a:rPr lang="en-US" dirty="0"/>
              <a:t>Backbone internet provides best service</a:t>
            </a:r>
          </a:p>
          <a:p>
            <a:r>
              <a:rPr lang="en-US" dirty="0"/>
              <a:t>Poor performance in some application like videos</a:t>
            </a:r>
          </a:p>
          <a:p>
            <a:r>
              <a:rPr lang="en-US" dirty="0"/>
              <a:t>Low mobility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local area network(WLAN)</a:t>
            </a:r>
          </a:p>
        </p:txBody>
      </p:sp>
      <p:pic>
        <p:nvPicPr>
          <p:cNvPr id="4" name="Picture 3" descr="WL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343400"/>
            <a:ext cx="59055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coverage</a:t>
            </a:r>
          </a:p>
          <a:p>
            <a:r>
              <a:rPr lang="en-US" dirty="0"/>
              <a:t>Different orbit height                           </a:t>
            </a:r>
          </a:p>
          <a:p>
            <a:r>
              <a:rPr lang="en-US" dirty="0"/>
              <a:t>Optimized for good transmission</a:t>
            </a:r>
          </a:p>
          <a:p>
            <a:r>
              <a:rPr lang="en-US" dirty="0"/>
              <a:t>Expensive base stations.</a:t>
            </a:r>
          </a:p>
          <a:p>
            <a:r>
              <a:rPr lang="en-US" dirty="0"/>
              <a:t>Voice and data transmission</a:t>
            </a:r>
          </a:p>
          <a:p>
            <a:r>
              <a:rPr lang="en-US" dirty="0"/>
              <a:t>Telecommunication application</a:t>
            </a:r>
          </a:p>
          <a:p>
            <a:r>
              <a:rPr lang="en-US" dirty="0"/>
              <a:t>GPS , global telephone connection</a:t>
            </a:r>
          </a:p>
          <a:p>
            <a:r>
              <a:rPr lang="en-US" dirty="0"/>
              <a:t>TV broadcasting , military ,  whether broadcasting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  system ?</a:t>
            </a:r>
          </a:p>
        </p:txBody>
      </p:sp>
      <p:pic>
        <p:nvPicPr>
          <p:cNvPr id="1026" name="Picture 2" descr="C:\Users\amit sorot\Downloads\MM900234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905000"/>
            <a:ext cx="2209800" cy="1828800"/>
          </a:xfrm>
          <a:prstGeom prst="rect">
            <a:avLst/>
          </a:prstGeom>
          <a:noFill/>
        </p:spPr>
      </p:pic>
      <p:pic>
        <p:nvPicPr>
          <p:cNvPr id="1027" name="Picture 3" descr="C:\Users\amit sorot\Downloads\MM90017814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581400"/>
            <a:ext cx="1752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Paging</a:t>
            </a:r>
            <a:r>
              <a:rPr lang="en-US" dirty="0"/>
              <a:t>    system  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 coverage for </a:t>
            </a:r>
            <a:r>
              <a:rPr lang="en-US" dirty="0">
                <a:solidFill>
                  <a:srgbClr val="7030A0"/>
                </a:solidFill>
              </a:rPr>
              <a:t>short messages</a:t>
            </a:r>
          </a:p>
          <a:p>
            <a:r>
              <a:rPr lang="en-US" dirty="0"/>
              <a:t>Message broadcast from all base stations</a:t>
            </a:r>
          </a:p>
          <a:p>
            <a:r>
              <a:rPr lang="en-US" dirty="0"/>
              <a:t>Simple terminals</a:t>
            </a:r>
          </a:p>
          <a:p>
            <a:r>
              <a:rPr lang="en-US" dirty="0"/>
              <a:t>Optimized for </a:t>
            </a:r>
            <a:r>
              <a:rPr lang="en-US" dirty="0">
                <a:solidFill>
                  <a:srgbClr val="7030A0"/>
                </a:solidFill>
              </a:rPr>
              <a:t>one way transmission</a:t>
            </a:r>
          </a:p>
          <a:p>
            <a:r>
              <a:rPr lang="en-US" dirty="0"/>
              <a:t>Answer back hard</a:t>
            </a:r>
          </a:p>
          <a:p>
            <a:r>
              <a:rPr lang="en-US" dirty="0"/>
              <a:t>Overtaken by cellular</a:t>
            </a:r>
          </a:p>
          <a:p>
            <a:endParaRPr lang="en-US" dirty="0"/>
          </a:p>
        </p:txBody>
      </p:sp>
      <p:pic>
        <p:nvPicPr>
          <p:cNvPr id="6" name="Picture 5" descr="Alphanumeric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505200"/>
            <a:ext cx="3556000" cy="28003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895600" y="5029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4724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Pager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c-Ip-Phon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1371600" cy="115252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219200"/>
          </a:xfrm>
        </p:spPr>
        <p:txBody>
          <a:bodyPr/>
          <a:lstStyle/>
          <a:p>
            <a:r>
              <a:rPr lang="en-US" dirty="0"/>
              <a:t>Wide   area   paging   system ?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533400" y="3276600"/>
            <a:ext cx="1371600" cy="1447800"/>
          </a:xfrm>
          <a:prstGeom prst="cloudCallout">
            <a:avLst/>
          </a:prstGeom>
          <a:scene3d>
            <a:camera prst="perspectiveRelaxed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PSTN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3657600"/>
            <a:ext cx="1066800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Paging control center</a:t>
            </a:r>
          </a:p>
        </p:txBody>
      </p:sp>
      <p:pic>
        <p:nvPicPr>
          <p:cNvPr id="2051" name="Picture 3" descr="C:\Users\amit sorot\Downloads\MM90028285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953000"/>
            <a:ext cx="923925" cy="1066800"/>
          </a:xfrm>
          <a:prstGeom prst="rect">
            <a:avLst/>
          </a:prstGeom>
          <a:noFill/>
        </p:spPr>
      </p:pic>
      <p:pic>
        <p:nvPicPr>
          <p:cNvPr id="2052" name="Picture 4" descr="C:\Users\amit sorot\Downloads\MM90035460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876800"/>
            <a:ext cx="1143000" cy="1143000"/>
          </a:xfrm>
          <a:prstGeom prst="rect">
            <a:avLst/>
          </a:prstGeom>
          <a:noFill/>
        </p:spPr>
      </p:pic>
      <p:pic>
        <p:nvPicPr>
          <p:cNvPr id="2053" name="Picture 5" descr="C:\Users\amit sorot\Downloads\MM90023470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86200"/>
            <a:ext cx="1143000" cy="93345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553200" y="4953000"/>
            <a:ext cx="1066800" cy="990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0" y="5181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Paging terminal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77000" y="3200400"/>
            <a:ext cx="1219200" cy="990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</a:rPr>
              <a:t>Paging terminal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1524000"/>
            <a:ext cx="1143000" cy="990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</a:rPr>
              <a:t>Paging terminal</a:t>
            </a:r>
          </a:p>
        </p:txBody>
      </p:sp>
      <p:pic>
        <p:nvPicPr>
          <p:cNvPr id="2054" name="Picture 6" descr="C:\Users\amit sorot\Downloads\MM90035667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3375" y="4953000"/>
            <a:ext cx="1038225" cy="1038225"/>
          </a:xfrm>
          <a:prstGeom prst="rect">
            <a:avLst/>
          </a:prstGeom>
          <a:noFill/>
        </p:spPr>
      </p:pic>
      <p:pic>
        <p:nvPicPr>
          <p:cNvPr id="2055" name="Picture 7" descr="C:\Users\amit sorot\Downloads\MM90035667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3276600"/>
            <a:ext cx="990600" cy="962025"/>
          </a:xfrm>
          <a:prstGeom prst="rect">
            <a:avLst/>
          </a:prstGeom>
          <a:noFill/>
        </p:spPr>
      </p:pic>
      <p:pic>
        <p:nvPicPr>
          <p:cNvPr id="2056" name="Picture 8" descr="C:\Users\amit sorot\Downloads\MM90035667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72425" y="1524001"/>
            <a:ext cx="990600" cy="91440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>
            <a:off x="1066800" y="26670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7" idx="1"/>
          </p:cNvCxnSpPr>
          <p:nvPr/>
        </p:nvCxnSpPr>
        <p:spPr>
          <a:xfrm>
            <a:off x="1905000" y="4114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8" idx="0"/>
          </p:cNvCxnSpPr>
          <p:nvPr/>
        </p:nvCxnSpPr>
        <p:spPr>
          <a:xfrm rot="5400000" flipH="1" flipV="1">
            <a:off x="3810000" y="1066800"/>
            <a:ext cx="1752600" cy="34290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52800" y="3810000"/>
            <a:ext cx="3048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endCxn id="2052" idx="1"/>
          </p:cNvCxnSpPr>
          <p:nvPr/>
        </p:nvCxnSpPr>
        <p:spPr>
          <a:xfrm rot="16200000" flipH="1">
            <a:off x="2724150" y="4667250"/>
            <a:ext cx="800100" cy="7620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51" idx="3"/>
          </p:cNvCxnSpPr>
          <p:nvPr/>
        </p:nvCxnSpPr>
        <p:spPr>
          <a:xfrm>
            <a:off x="6181725" y="5486400"/>
            <a:ext cx="44767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  <a:endCxn id="2054" idx="1"/>
          </p:cNvCxnSpPr>
          <p:nvPr/>
        </p:nvCxnSpPr>
        <p:spPr>
          <a:xfrm flipV="1">
            <a:off x="7620000" y="5472113"/>
            <a:ext cx="333375" cy="326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696200" y="3733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056" idx="1"/>
          </p:cNvCxnSpPr>
          <p:nvPr/>
        </p:nvCxnSpPr>
        <p:spPr>
          <a:xfrm>
            <a:off x="7620000" y="1981200"/>
            <a:ext cx="352425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81400" y="1600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Terrestrial link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57600" y="3505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Terrestrial link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38600" y="6019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Satellite link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24600" y="990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City  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77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City 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770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City  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001000" y="838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station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24800" y="2667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station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924800" y="4267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13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Bluetooth </a:t>
            </a:r>
          </a:p>
          <a:p>
            <a:r>
              <a:rPr lang="en-US" dirty="0"/>
              <a:t>Cable replacement RF technology</a:t>
            </a:r>
          </a:p>
          <a:p>
            <a:r>
              <a:rPr lang="en-US" dirty="0"/>
              <a:t>Short range(10m)</a:t>
            </a:r>
          </a:p>
          <a:p>
            <a:r>
              <a:rPr lang="en-US" dirty="0"/>
              <a:t>2.4 GHz band</a:t>
            </a:r>
          </a:p>
          <a:p>
            <a:r>
              <a:rPr lang="en-US" dirty="0"/>
              <a:t>TDD duplex scheme</a:t>
            </a:r>
          </a:p>
          <a:p>
            <a:r>
              <a:rPr lang="en-US" dirty="0"/>
              <a:t>1 Mbps data rate shared b/w 7 devices</a:t>
            </a:r>
          </a:p>
          <a:p>
            <a:r>
              <a:rPr lang="en-US" dirty="0"/>
              <a:t>Polling based multiple access</a:t>
            </a:r>
          </a:p>
          <a:p>
            <a:r>
              <a:rPr lang="en-US" dirty="0"/>
              <a:t>Work on </a:t>
            </a:r>
            <a:r>
              <a:rPr lang="en-US" dirty="0">
                <a:solidFill>
                  <a:srgbClr val="7030A0"/>
                </a:solidFill>
              </a:rPr>
              <a:t>frequency hopping spread spectrum </a:t>
            </a:r>
            <a:r>
              <a:rPr lang="en-US" dirty="0"/>
              <a:t>technology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 area  network ?</a:t>
            </a:r>
          </a:p>
        </p:txBody>
      </p:sp>
      <p:pic>
        <p:nvPicPr>
          <p:cNvPr id="5" name="Picture 4" descr="bluetoot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219200"/>
            <a:ext cx="32194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Peer to peer </a:t>
            </a:r>
            <a:r>
              <a:rPr lang="en-US" dirty="0"/>
              <a:t>communication</a:t>
            </a:r>
          </a:p>
          <a:p>
            <a:r>
              <a:rPr lang="en-US" dirty="0"/>
              <a:t>No backbone infrastructure</a:t>
            </a:r>
          </a:p>
          <a:p>
            <a:r>
              <a:rPr lang="en-US" dirty="0">
                <a:solidFill>
                  <a:srgbClr val="7030A0"/>
                </a:solidFill>
              </a:rPr>
              <a:t>Routing</a:t>
            </a:r>
            <a:r>
              <a:rPr lang="en-US" dirty="0"/>
              <a:t> can be multihop</a:t>
            </a:r>
          </a:p>
          <a:p>
            <a:r>
              <a:rPr lang="en-US" dirty="0"/>
              <a:t>Topology is dynamic</a:t>
            </a:r>
          </a:p>
          <a:p>
            <a:r>
              <a:rPr lang="en-US" dirty="0"/>
              <a:t>Fully connected with different link SINRs.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Ad-hoc</a:t>
            </a:r>
            <a:r>
              <a:rPr lang="en-US" dirty="0"/>
              <a:t>  network ?</a:t>
            </a:r>
          </a:p>
        </p:txBody>
      </p:sp>
      <p:pic>
        <p:nvPicPr>
          <p:cNvPr id="4" name="Picture 3" descr="sant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962400"/>
            <a:ext cx="5638800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Ad-hoc network provides a </a:t>
            </a:r>
            <a:r>
              <a:rPr lang="en-US" dirty="0">
                <a:solidFill>
                  <a:srgbClr val="7030A0"/>
                </a:solidFill>
              </a:rPr>
              <a:t>flexible</a:t>
            </a:r>
            <a:r>
              <a:rPr lang="en-US" dirty="0"/>
              <a:t> network infrastructure for many emerging applications.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7030A0"/>
                </a:solidFill>
              </a:rPr>
              <a:t>capacity</a:t>
            </a:r>
            <a:r>
              <a:rPr lang="en-US" dirty="0"/>
              <a:t> of such networks is generally unknown.</a:t>
            </a:r>
          </a:p>
          <a:p>
            <a:endParaRPr lang="en-US" dirty="0"/>
          </a:p>
          <a:p>
            <a:r>
              <a:rPr lang="en-US" dirty="0"/>
              <a:t>Transmission , access  and routing strategies for these networks are generally </a:t>
            </a:r>
            <a:r>
              <a:rPr lang="en-US" dirty="0">
                <a:solidFill>
                  <a:srgbClr val="7030A0"/>
                </a:solidFill>
              </a:rPr>
              <a:t>ad-hoc.</a:t>
            </a:r>
          </a:p>
          <a:p>
            <a:endParaRPr lang="en-US" dirty="0"/>
          </a:p>
          <a:p>
            <a:r>
              <a:rPr lang="en-US" dirty="0"/>
              <a:t>Cross layer design is very critical and challenging.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Energy constraints </a:t>
            </a:r>
            <a:r>
              <a:rPr lang="en-US" dirty="0"/>
              <a:t>impose interesting design for trade offs communication and networking.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219200"/>
          </a:xfrm>
        </p:spPr>
        <p:txBody>
          <a:bodyPr/>
          <a:lstStyle/>
          <a:p>
            <a:r>
              <a:rPr lang="en-US" dirty="0"/>
              <a:t>Ad-hoc  network  contd….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END of Slides….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Global system for mobile communication </a:t>
            </a:r>
            <a:r>
              <a:rPr lang="en-US" dirty="0"/>
              <a:t>is a set of ETSI standards specifying the infrastructure for a digital cellular services. </a:t>
            </a:r>
          </a:p>
          <a:p>
            <a:r>
              <a:rPr lang="en-US" dirty="0"/>
              <a:t>GSM networks are structured hierarchically it consist of one administrative region which is assigned to a </a:t>
            </a:r>
            <a:r>
              <a:rPr lang="en-US" dirty="0">
                <a:solidFill>
                  <a:srgbClr val="7030A0"/>
                </a:solidFill>
              </a:rPr>
              <a:t>MSC</a:t>
            </a:r>
            <a:r>
              <a:rPr lang="en-US" dirty="0"/>
              <a:t>.</a:t>
            </a:r>
          </a:p>
          <a:p>
            <a:r>
              <a:rPr lang="en-US" dirty="0"/>
              <a:t>Each administrative region is made up of  at least one </a:t>
            </a:r>
            <a:r>
              <a:rPr lang="en-US" dirty="0">
                <a:solidFill>
                  <a:srgbClr val="7030A0"/>
                </a:solidFill>
              </a:rPr>
              <a:t>location area (LA). </a:t>
            </a:r>
            <a:r>
              <a:rPr lang="en-US" dirty="0"/>
              <a:t>LA  is also called the visited area.</a:t>
            </a:r>
          </a:p>
          <a:p>
            <a:r>
              <a:rPr lang="en-US" dirty="0"/>
              <a:t>An LA consists of several </a:t>
            </a:r>
            <a:r>
              <a:rPr lang="en-US" dirty="0">
                <a:solidFill>
                  <a:srgbClr val="7030A0"/>
                </a:solidFill>
              </a:rPr>
              <a:t>cell groups</a:t>
            </a:r>
            <a:r>
              <a:rPr lang="en-US" dirty="0"/>
              <a:t>.</a:t>
            </a:r>
          </a:p>
          <a:p>
            <a:r>
              <a:rPr lang="en-US" dirty="0"/>
              <a:t>Each cell group is assigned to a base station controller </a:t>
            </a:r>
            <a:r>
              <a:rPr lang="en-US" dirty="0">
                <a:solidFill>
                  <a:srgbClr val="7030A0"/>
                </a:solidFill>
              </a:rPr>
              <a:t>(BSC)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  is   </a:t>
            </a:r>
            <a:r>
              <a:rPr lang="en-US" dirty="0">
                <a:solidFill>
                  <a:srgbClr val="7030A0"/>
                </a:solidFill>
              </a:rPr>
              <a:t>GSM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GSM  system  hierarchy?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2590800" cy="461665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GSM NETWORK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133600"/>
            <a:ext cx="5867400" cy="3810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2286000"/>
            <a:ext cx="2209800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MSC REGION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2895600"/>
            <a:ext cx="4038600" cy="2819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3000" y="3048000"/>
            <a:ext cx="2514600" cy="369332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LOCATION AREA (LA)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3581400"/>
            <a:ext cx="27432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47800" y="3657600"/>
            <a:ext cx="2362200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BS CONTROLLER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47800" y="43434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43434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0" y="4572000"/>
            <a:ext cx="914400" cy="4616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</a:rPr>
              <a:t>CELL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5600" y="4572000"/>
            <a:ext cx="914400" cy="4616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</a:rPr>
              <a:t>CELL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10200" y="28956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4343400"/>
            <a:ext cx="1066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3200400"/>
            <a:ext cx="7620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chemeClr val="bg1"/>
                </a:solidFill>
              </a:rPr>
              <a:t>LA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4572000"/>
            <a:ext cx="762000" cy="5847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91000" y="3352800"/>
            <a:ext cx="12954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267200" y="3429000"/>
            <a:ext cx="1219200" cy="4616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BS CONTROLLER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14800" y="4343400"/>
            <a:ext cx="990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191000" y="4419600"/>
            <a:ext cx="838200" cy="7386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BS CONTR-OLLER</a:t>
            </a:r>
          </a:p>
        </p:txBody>
      </p:sp>
      <p:sp>
        <p:nvSpPr>
          <p:cNvPr id="26" name="Flowchart: Connector 25"/>
          <p:cNvSpPr/>
          <p:nvPr/>
        </p:nvSpPr>
        <p:spPr>
          <a:xfrm>
            <a:off x="4267200" y="4114800"/>
            <a:ext cx="1524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4495800" y="4114800"/>
            <a:ext cx="1524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4724400" y="4114800"/>
            <a:ext cx="1524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5486400" y="4114800"/>
            <a:ext cx="1524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5791200" y="4114800"/>
            <a:ext cx="2286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6172200" y="4114800"/>
            <a:ext cx="2286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858000" y="2133600"/>
            <a:ext cx="1828800" cy="1447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10400" y="2286000"/>
            <a:ext cx="1524000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MSC REGION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858000" y="4419600"/>
            <a:ext cx="1752600" cy="1524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934200" y="4876800"/>
            <a:ext cx="1600200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MSC REGION</a:t>
            </a:r>
          </a:p>
        </p:txBody>
      </p:sp>
      <p:sp>
        <p:nvSpPr>
          <p:cNvPr id="37" name="Flowchart: Connector 36"/>
          <p:cNvSpPr/>
          <p:nvPr/>
        </p:nvSpPr>
        <p:spPr>
          <a:xfrm>
            <a:off x="6934200" y="4114800"/>
            <a:ext cx="2286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7391400" y="4114800"/>
            <a:ext cx="2286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7848600" y="4114800"/>
            <a:ext cx="2286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8305800" y="4114800"/>
            <a:ext cx="2286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9" grpId="0" animBg="1"/>
      <p:bldP spid="11" grpId="0" animBg="1"/>
      <p:bldP spid="13" grpId="0" animBg="1"/>
      <p:bldP spid="14" grpId="0" animBg="1"/>
      <p:bldP spid="17" grpId="0" animBg="1"/>
      <p:bldP spid="18" grpId="0" animBg="1"/>
      <p:bldP spid="21" grpId="0" animBg="1"/>
      <p:bldP spid="23" grpId="0" animBg="1"/>
      <p:bldP spid="32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OPENED  VIEW  OF  GSM  ARCHITECHTURE?</a:t>
            </a:r>
          </a:p>
        </p:txBody>
      </p:sp>
      <p:pic>
        <p:nvPicPr>
          <p:cNvPr id="2050" name="Picture 2" descr="C:\Users\amit sorot\Downloads\MM90023469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943600"/>
            <a:ext cx="838200" cy="723900"/>
          </a:xfrm>
          <a:prstGeom prst="rect">
            <a:avLst/>
          </a:prstGeom>
          <a:noFill/>
        </p:spPr>
      </p:pic>
      <p:pic>
        <p:nvPicPr>
          <p:cNvPr id="2051" name="Picture 3" descr="C:\Users\amit sorot\Downloads\MM90029708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5181600"/>
            <a:ext cx="762000" cy="762000"/>
          </a:xfrm>
          <a:prstGeom prst="rect">
            <a:avLst/>
          </a:prstGeom>
          <a:noFill/>
        </p:spPr>
      </p:pic>
      <p:pic>
        <p:nvPicPr>
          <p:cNvPr id="2052" name="Picture 4" descr="C:\Users\amit sorot\Downloads\MM90029708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876800"/>
            <a:ext cx="685800" cy="666750"/>
          </a:xfrm>
          <a:prstGeom prst="rect">
            <a:avLst/>
          </a:prstGeom>
          <a:noFill/>
        </p:spPr>
      </p:pic>
      <p:pic>
        <p:nvPicPr>
          <p:cNvPr id="2053" name="Picture 5" descr="C:\Users\amit sorot\Downloads\MM90029708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5257800"/>
            <a:ext cx="914400" cy="685800"/>
          </a:xfrm>
          <a:prstGeom prst="rect">
            <a:avLst/>
          </a:prstGeom>
          <a:noFill/>
        </p:spPr>
      </p:pic>
      <p:pic>
        <p:nvPicPr>
          <p:cNvPr id="2054" name="Picture 6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30374">
            <a:off x="3180805" y="5921322"/>
            <a:ext cx="1191368" cy="79942"/>
          </a:xfrm>
          <a:prstGeom prst="rect">
            <a:avLst/>
          </a:prstGeom>
          <a:noFill/>
        </p:spPr>
      </p:pic>
      <p:pic>
        <p:nvPicPr>
          <p:cNvPr id="2055" name="Picture 7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072714" y="5757086"/>
            <a:ext cx="769971" cy="76199"/>
          </a:xfrm>
          <a:prstGeom prst="rect">
            <a:avLst/>
          </a:prstGeom>
          <a:noFill/>
        </p:spPr>
      </p:pic>
      <p:pic>
        <p:nvPicPr>
          <p:cNvPr id="2056" name="Picture 8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753337" flipV="1">
            <a:off x="4835385" y="6096619"/>
            <a:ext cx="1160345" cy="95539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038600" y="3886200"/>
            <a:ext cx="990600" cy="762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91000" y="4038600"/>
            <a:ext cx="762000" cy="4616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ngle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BSC</a:t>
            </a:r>
          </a:p>
        </p:txBody>
      </p:sp>
      <p:pic>
        <p:nvPicPr>
          <p:cNvPr id="2057" name="Picture 9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028391">
            <a:off x="3061919" y="4924306"/>
            <a:ext cx="1132541" cy="45719"/>
          </a:xfrm>
          <a:prstGeom prst="rect">
            <a:avLst/>
          </a:prstGeom>
          <a:noFill/>
        </p:spPr>
      </p:pic>
      <p:pic>
        <p:nvPicPr>
          <p:cNvPr id="2058" name="Picture 10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766338">
            <a:off x="4260249" y="4756033"/>
            <a:ext cx="426996" cy="63234"/>
          </a:xfrm>
          <a:prstGeom prst="rect">
            <a:avLst/>
          </a:prstGeom>
          <a:noFill/>
        </p:spPr>
      </p:pic>
      <p:pic>
        <p:nvPicPr>
          <p:cNvPr id="2059" name="Picture 11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63140" flipV="1">
            <a:off x="4795877" y="4993733"/>
            <a:ext cx="1357328" cy="63324"/>
          </a:xfrm>
          <a:prstGeom prst="rect">
            <a:avLst/>
          </a:prstGeom>
          <a:noFill/>
        </p:spPr>
      </p:pic>
      <p:sp>
        <p:nvSpPr>
          <p:cNvPr id="19" name="Rounded Rectangle 18"/>
          <p:cNvSpPr/>
          <p:nvPr/>
        </p:nvSpPr>
        <p:spPr>
          <a:xfrm>
            <a:off x="3733800" y="2667000"/>
            <a:ext cx="1600200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38600" y="2819400"/>
            <a:ext cx="10668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MSC</a:t>
            </a:r>
          </a:p>
        </p:txBody>
      </p:sp>
      <p:pic>
        <p:nvPicPr>
          <p:cNvPr id="2060" name="Picture 12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589413">
            <a:off x="4379954" y="3627617"/>
            <a:ext cx="383440" cy="147973"/>
          </a:xfrm>
          <a:prstGeom prst="rect">
            <a:avLst/>
          </a:prstGeom>
          <a:noFill/>
        </p:spPr>
      </p:pic>
      <p:sp>
        <p:nvSpPr>
          <p:cNvPr id="22" name="Can 21"/>
          <p:cNvSpPr/>
          <p:nvPr/>
        </p:nvSpPr>
        <p:spPr>
          <a:xfrm>
            <a:off x="533400" y="2590800"/>
            <a:ext cx="1066800" cy="914400"/>
          </a:xfrm>
          <a:prstGeom prst="can">
            <a:avLst/>
          </a:prstGeom>
          <a:effectLst>
            <a:outerShdw blurRad="95000" algn="tl" rotWithShape="0">
              <a:srgbClr val="000000">
                <a:alpha val="50000"/>
              </a:srgbClr>
            </a:outerShdw>
            <a:softEdge rad="6350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2895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EIR</a:t>
            </a:r>
          </a:p>
        </p:txBody>
      </p:sp>
      <p:sp>
        <p:nvSpPr>
          <p:cNvPr id="25" name="Can 24"/>
          <p:cNvSpPr/>
          <p:nvPr/>
        </p:nvSpPr>
        <p:spPr>
          <a:xfrm>
            <a:off x="1676400" y="1676400"/>
            <a:ext cx="1066800" cy="914400"/>
          </a:xfrm>
          <a:prstGeom prst="can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828800" y="1981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AUC</a:t>
            </a:r>
          </a:p>
        </p:txBody>
      </p:sp>
      <p:sp>
        <p:nvSpPr>
          <p:cNvPr id="27" name="Can 26"/>
          <p:cNvSpPr/>
          <p:nvPr/>
        </p:nvSpPr>
        <p:spPr>
          <a:xfrm>
            <a:off x="3048000" y="1371600"/>
            <a:ext cx="990600" cy="914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00400" y="1752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HLR</a:t>
            </a:r>
          </a:p>
        </p:txBody>
      </p:sp>
      <p:sp>
        <p:nvSpPr>
          <p:cNvPr id="29" name="Can 28"/>
          <p:cNvSpPr/>
          <p:nvPr/>
        </p:nvSpPr>
        <p:spPr>
          <a:xfrm>
            <a:off x="4648200" y="1447800"/>
            <a:ext cx="1066800" cy="838200"/>
          </a:xfrm>
          <a:prstGeom prst="can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724400" y="1752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VLR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315200" y="1905000"/>
            <a:ext cx="1066800" cy="6858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391400" y="2057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ISDN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315200" y="2971800"/>
            <a:ext cx="1295400" cy="7620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43800" y="3200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PSTN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7086600" y="4267200"/>
            <a:ext cx="1676400" cy="1676400"/>
          </a:xfrm>
          <a:prstGeom prst="cloudCallou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7391400" y="4648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OTHER NETWORKS</a:t>
            </a:r>
          </a:p>
        </p:txBody>
      </p:sp>
      <p:pic>
        <p:nvPicPr>
          <p:cNvPr id="2062" name="Picture 14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19344">
            <a:off x="5250737" y="2394132"/>
            <a:ext cx="2167247" cy="123867"/>
          </a:xfrm>
          <a:prstGeom prst="rect">
            <a:avLst/>
          </a:prstGeom>
          <a:noFill/>
        </p:spPr>
      </p:pic>
      <p:pic>
        <p:nvPicPr>
          <p:cNvPr id="2063" name="Picture 15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06298">
            <a:off x="5121419" y="3697256"/>
            <a:ext cx="2490067" cy="84064"/>
          </a:xfrm>
          <a:prstGeom prst="rect">
            <a:avLst/>
          </a:prstGeom>
          <a:noFill/>
        </p:spPr>
      </p:pic>
      <p:pic>
        <p:nvPicPr>
          <p:cNvPr id="2064" name="Picture 16" descr="C:\Users\amit sorot\Downloads\MM900034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46373">
            <a:off x="5341995" y="3049308"/>
            <a:ext cx="1987287" cy="75815"/>
          </a:xfrm>
          <a:prstGeom prst="rect">
            <a:avLst/>
          </a:prstGeom>
          <a:noFill/>
        </p:spPr>
      </p:pic>
      <p:cxnSp>
        <p:nvCxnSpPr>
          <p:cNvPr id="43" name="Straight Arrow Connector 42"/>
          <p:cNvCxnSpPr/>
          <p:nvPr/>
        </p:nvCxnSpPr>
        <p:spPr>
          <a:xfrm flipH="1">
            <a:off x="1600200" y="31242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2743200" y="25908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3886200" y="22860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724400" y="23622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Left Brace 49"/>
          <p:cNvSpPr/>
          <p:nvPr/>
        </p:nvSpPr>
        <p:spPr>
          <a:xfrm>
            <a:off x="1524000" y="3962400"/>
            <a:ext cx="1981200" cy="228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7200" y="4876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BSS</a:t>
            </a:r>
          </a:p>
        </p:txBody>
      </p:sp>
      <p:sp>
        <p:nvSpPr>
          <p:cNvPr id="53" name="Left Brace 52"/>
          <p:cNvSpPr/>
          <p:nvPr/>
        </p:nvSpPr>
        <p:spPr>
          <a:xfrm>
            <a:off x="381000" y="1295400"/>
            <a:ext cx="228600" cy="2590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Brace 54"/>
          <p:cNvSpPr/>
          <p:nvPr/>
        </p:nvSpPr>
        <p:spPr>
          <a:xfrm>
            <a:off x="5867400" y="1295400"/>
            <a:ext cx="152400" cy="2590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53" idx="0"/>
            <a:endCxn id="55" idx="0"/>
          </p:cNvCxnSpPr>
          <p:nvPr/>
        </p:nvCxnSpPr>
        <p:spPr>
          <a:xfrm>
            <a:off x="609600" y="1295400"/>
            <a:ext cx="5257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3" idx="2"/>
            <a:endCxn id="55" idx="2"/>
          </p:cNvCxnSpPr>
          <p:nvPr/>
        </p:nvCxnSpPr>
        <p:spPr>
          <a:xfrm>
            <a:off x="609600" y="3886200"/>
            <a:ext cx="5257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9600" y="137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NSS</a:t>
            </a:r>
          </a:p>
        </p:txBody>
      </p:sp>
      <p:sp>
        <p:nvSpPr>
          <p:cNvPr id="61" name="Left Brace 60"/>
          <p:cNvSpPr/>
          <p:nvPr/>
        </p:nvSpPr>
        <p:spPr>
          <a:xfrm>
            <a:off x="6400800" y="1447800"/>
            <a:ext cx="609600" cy="4495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3152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NMS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029200" y="6400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96000" y="6248400"/>
            <a:ext cx="12192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Mobile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9" grpId="0" animBg="1"/>
      <p:bldP spid="22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 of two main elements.</a:t>
            </a:r>
          </a:p>
          <a:p>
            <a:r>
              <a:rPr lang="en-US" dirty="0"/>
              <a:t>1.  The mobile equipment </a:t>
            </a:r>
          </a:p>
          <a:p>
            <a:r>
              <a:rPr lang="en-US" dirty="0"/>
              <a:t>2.  Subscriber identity module(</a:t>
            </a:r>
            <a:r>
              <a:rPr lang="en-US" dirty="0">
                <a:solidFill>
                  <a:srgbClr val="7030A0"/>
                </a:solidFill>
              </a:rPr>
              <a:t>SIM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    station?</a:t>
            </a:r>
          </a:p>
        </p:txBody>
      </p:sp>
      <p:pic>
        <p:nvPicPr>
          <p:cNvPr id="4" name="Picture 3" descr="quadro-touchscreen-4-sim-mobile-pho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3048000"/>
            <a:ext cx="41910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BSS =                                      BSC          +          BTS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 Base  Station  Subsystem?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1981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loud Callout 6"/>
          <p:cNvSpPr/>
          <p:nvPr/>
        </p:nvSpPr>
        <p:spPr>
          <a:xfrm>
            <a:off x="304800" y="2895600"/>
            <a:ext cx="3124200" cy="2895600"/>
          </a:xfrm>
          <a:prstGeom prst="cloudCallou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3352800"/>
            <a:ext cx="251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RADIO  PATH  CONTROL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AIR INTERFACE SIGNALLING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53000" y="2057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581400" y="2971800"/>
            <a:ext cx="2743200" cy="31242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3200400"/>
            <a:ext cx="2057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CENTRAL N/W ELEMENT OF BSS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CALL ESTABLISHMENT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MOBILITY MGMT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STATISTICAL RAW DATA COLLECTION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543800" y="2057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53200" y="2895600"/>
            <a:ext cx="2286000" cy="3276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29400" y="3124200"/>
            <a:ext cx="2133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SPEECH PROCESSING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MODULATION/DEMODULATION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TRANSCODER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MINIMIZE TRANSMISSION PROBLEM</a:t>
            </a:r>
          </a:p>
          <a:p>
            <a:pPr marL="342900" indent="-342900"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solidFill>
                  <a:schemeClr val="bg1"/>
                </a:solidFill>
              </a:rPr>
              <a:t>AIR INTERFACE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3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72000"/>
          </a:xfrm>
        </p:spPr>
        <p:txBody>
          <a:bodyPr/>
          <a:lstStyle/>
          <a:p>
            <a:r>
              <a:rPr lang="en-US" dirty="0"/>
              <a:t>NSS     =    MSC   +        HLR   +      VLR   +  AUC   +   EIR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 N/W  SWITCHING  SUBSYSTEM?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1981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895600"/>
            <a:ext cx="1981200" cy="31242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971800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b="1" dirty="0">
                <a:solidFill>
                  <a:schemeClr val="bg1"/>
                </a:solidFill>
              </a:rPr>
              <a:t>MANAGE</a:t>
            </a:r>
          </a:p>
          <a:p>
            <a:pPr marL="342900" indent="-342900"/>
            <a:r>
              <a:rPr lang="en-US" sz="1400" b="1" dirty="0">
                <a:solidFill>
                  <a:schemeClr val="bg1"/>
                </a:solidFill>
              </a:rPr>
              <a:t>COMMUNICATION </a:t>
            </a:r>
          </a:p>
          <a:p>
            <a:pPr marL="342900" indent="-342900"/>
            <a:r>
              <a:rPr lang="en-US" sz="1400" b="1" dirty="0">
                <a:solidFill>
                  <a:schemeClr val="bg1"/>
                </a:solidFill>
              </a:rPr>
              <a:t>B/W USERS</a:t>
            </a:r>
          </a:p>
          <a:p>
            <a:pPr marL="342900" indent="-342900"/>
            <a:endParaRPr lang="en-US" sz="1400" b="1" dirty="0">
              <a:solidFill>
                <a:schemeClr val="bg1"/>
              </a:solidFill>
            </a:endParaRPr>
          </a:p>
          <a:p>
            <a:pPr marL="342900" indent="-342900"/>
            <a:endParaRPr lang="en-US" sz="1400" b="1" dirty="0">
              <a:solidFill>
                <a:schemeClr val="bg1"/>
              </a:solidFill>
            </a:endParaRPr>
          </a:p>
          <a:p>
            <a:pPr marL="342900" indent="-342900"/>
            <a:r>
              <a:rPr lang="en-US" sz="1400" b="1" dirty="0">
                <a:solidFill>
                  <a:schemeClr val="bg1"/>
                </a:solidFill>
              </a:rPr>
              <a:t>INCLUDE</a:t>
            </a:r>
          </a:p>
          <a:p>
            <a:pPr marL="342900" indent="-342900"/>
            <a:r>
              <a:rPr lang="en-US" sz="1400" b="1" dirty="0">
                <a:solidFill>
                  <a:schemeClr val="bg1"/>
                </a:solidFill>
              </a:rPr>
              <a:t> DATABASE TO STORE INFORMATION OF USER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19400" y="2057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62200" y="2895600"/>
            <a:ext cx="1447800" cy="31242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30480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CALL CONTROL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MOBILITY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MGMT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SUBSCRIBER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DATA HANDLING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3886200" y="2819400"/>
            <a:ext cx="1447800" cy="3276600"/>
          </a:xfrm>
          <a:prstGeom prst="flowChartMagneticDis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19600" y="2057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3886200"/>
            <a:ext cx="152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CHECK IDENTITY OF USER 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PERMANENT STORAGE OF USER INFORMATION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67400" y="1981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Magnetic Disk 18"/>
          <p:cNvSpPr/>
          <p:nvPr/>
        </p:nvSpPr>
        <p:spPr>
          <a:xfrm>
            <a:off x="5486400" y="2895600"/>
            <a:ext cx="1066800" cy="3124200"/>
          </a:xfrm>
          <a:prstGeom prst="flowChartMagneticDis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62600" y="3886200"/>
            <a:ext cx="914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STORE A COPY OF HLR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CHECK ROAMING</a:t>
            </a:r>
          </a:p>
        </p:txBody>
      </p:sp>
      <p:sp>
        <p:nvSpPr>
          <p:cNvPr id="21" name="Flowchart: Magnetic Disk 20"/>
          <p:cNvSpPr/>
          <p:nvPr/>
        </p:nvSpPr>
        <p:spPr>
          <a:xfrm>
            <a:off x="6705600" y="2971800"/>
            <a:ext cx="1066800" cy="3048000"/>
          </a:xfrm>
          <a:prstGeom prst="flowChartMagneticDis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162800" y="1981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81800" y="4038600"/>
            <a:ext cx="10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PROVIDE AUTHENTICATION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SECURITY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58200" y="1981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Flowchart: Magnetic Disk 26"/>
          <p:cNvSpPr/>
          <p:nvPr/>
        </p:nvSpPr>
        <p:spPr>
          <a:xfrm>
            <a:off x="7924800" y="2971800"/>
            <a:ext cx="990600" cy="3048000"/>
          </a:xfrm>
          <a:prstGeom prst="flowChartMagneticDis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24800" y="4038600"/>
            <a:ext cx="99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CHECK  IMEI NUMBER OF MOBILE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0" grpId="0" animBg="1"/>
      <p:bldP spid="12" grpId="0" animBg="1"/>
      <p:bldP spid="19" grpId="0" animBg="1"/>
      <p:bldP spid="21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N/W  MANAGEMENT   SUBSYSTEM?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381000" y="1447800"/>
            <a:ext cx="8382000" cy="4953000"/>
          </a:xfrm>
          <a:prstGeom prst="flowChartAlternateProcess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1.    MONITORING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marL="342900" indent="-342900" algn="ctr">
              <a:buAutoNum type="arabicPeriod" startAt="2"/>
            </a:pPr>
            <a:r>
              <a:rPr lang="en-US" b="1" dirty="0">
                <a:solidFill>
                  <a:schemeClr val="bg1"/>
                </a:solidFill>
              </a:rPr>
              <a:t>MANAGE</a:t>
            </a:r>
          </a:p>
          <a:p>
            <a:pPr marL="342900" indent="-342900" algn="ctr">
              <a:buAutoNum type="arabicPeriod" startAt="2"/>
            </a:pPr>
            <a:endParaRPr lang="en-US" b="1" dirty="0">
              <a:solidFill>
                <a:schemeClr val="bg1"/>
              </a:solidFill>
            </a:endParaRPr>
          </a:p>
          <a:p>
            <a:pPr marL="342900" indent="-342900" algn="ctr">
              <a:buAutoNum type="arabicPeriod" startAt="2"/>
            </a:pPr>
            <a:endParaRPr lang="en-US" b="1" dirty="0">
              <a:solidFill>
                <a:schemeClr val="bg1"/>
              </a:solidFill>
            </a:endParaRPr>
          </a:p>
          <a:p>
            <a:pPr marL="342900" indent="-342900" algn="ctr">
              <a:buAutoNum type="arabicPeriod" startAt="3"/>
            </a:pPr>
            <a:r>
              <a:rPr lang="en-US" b="1" dirty="0">
                <a:solidFill>
                  <a:schemeClr val="bg1"/>
                </a:solidFill>
              </a:rPr>
              <a:t>OPERATION</a:t>
            </a:r>
          </a:p>
          <a:p>
            <a:pPr marL="342900" indent="-342900" algn="ctr">
              <a:buAutoNum type="arabicPeriod" startAt="3"/>
            </a:pPr>
            <a:endParaRPr lang="en-US" b="1" dirty="0">
              <a:solidFill>
                <a:schemeClr val="bg1"/>
              </a:solidFill>
            </a:endParaRPr>
          </a:p>
          <a:p>
            <a:pPr marL="342900" indent="-342900" algn="ctr">
              <a:buAutoNum type="arabicPeriod" startAt="3"/>
            </a:pP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4.   MAINTANENCE</a:t>
            </a:r>
          </a:p>
        </p:txBody>
      </p:sp>
      <p:sp>
        <p:nvSpPr>
          <p:cNvPr id="6" name="Left Brace 5"/>
          <p:cNvSpPr/>
          <p:nvPr/>
        </p:nvSpPr>
        <p:spPr>
          <a:xfrm>
            <a:off x="5791200" y="2057400"/>
            <a:ext cx="762000" cy="2362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2895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USE    </a:t>
            </a:r>
            <a:r>
              <a:rPr lang="en-US" dirty="0">
                <a:solidFill>
                  <a:srgbClr val="7030A0"/>
                </a:solidFill>
              </a:rPr>
              <a:t>TDMA  +  FDMA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 MODULATION  USED = </a:t>
            </a:r>
            <a:r>
              <a:rPr lang="en-US" dirty="0">
                <a:solidFill>
                  <a:srgbClr val="7030A0"/>
                </a:solidFill>
              </a:rPr>
              <a:t>GMSK(Gaussian minimum shift keying)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UPLINK FREQUENCY </a:t>
            </a:r>
            <a:r>
              <a:rPr lang="en-US" dirty="0">
                <a:solidFill>
                  <a:srgbClr val="7030A0"/>
                </a:solidFill>
              </a:rPr>
              <a:t>=  890 – 915 MHZ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DOWNLINK FREQUENCY = </a:t>
            </a:r>
            <a:r>
              <a:rPr lang="en-US" dirty="0">
                <a:solidFill>
                  <a:srgbClr val="7030A0"/>
                </a:solidFill>
              </a:rPr>
              <a:t>935 – 960 MHZ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GSM   TECHNOLOGY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1311</TotalTime>
  <Words>594</Words>
  <Application>Microsoft Office PowerPoint</Application>
  <PresentationFormat>On-screen Show (4:3)</PresentationFormat>
  <Paragraphs>200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Paper</vt:lpstr>
      <vt:lpstr>WIRELESS COMMUNICATION</vt:lpstr>
      <vt:lpstr>What   is   GSM?</vt:lpstr>
      <vt:lpstr>GSM  system  hierarchy?</vt:lpstr>
      <vt:lpstr>OPENED  VIEW  OF  GSM  ARCHITECHTURE?</vt:lpstr>
      <vt:lpstr>Mobile     station?</vt:lpstr>
      <vt:lpstr>The  Base  Station  Subsystem?</vt:lpstr>
      <vt:lpstr>THE  N/W  SWITCHING  SUBSYSTEM?</vt:lpstr>
      <vt:lpstr>N/W  MANAGEMENT   SUBSYSTEM?</vt:lpstr>
      <vt:lpstr>GSM   TECHNOLOGY ?</vt:lpstr>
      <vt:lpstr>Wireless local area network(WLAN)</vt:lpstr>
      <vt:lpstr>Satellite   system ?</vt:lpstr>
      <vt:lpstr>Paging    system  ?</vt:lpstr>
      <vt:lpstr>Wide   area   paging   system ?</vt:lpstr>
      <vt:lpstr>Personal  area  network ?</vt:lpstr>
      <vt:lpstr>Ad-hoc  network ?</vt:lpstr>
      <vt:lpstr>Ad-hoc  network  contd….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</dc:title>
  <dc:creator>amit sorot</dc:creator>
  <cp:lastModifiedBy>Latif Jan</cp:lastModifiedBy>
  <cp:revision>151</cp:revision>
  <dcterms:created xsi:type="dcterms:W3CDTF">2012-03-16T17:24:10Z</dcterms:created>
  <dcterms:modified xsi:type="dcterms:W3CDTF">2017-03-15T08:42:20Z</dcterms:modified>
</cp:coreProperties>
</file>