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81" r:id="rId12"/>
    <p:sldId id="288" r:id="rId13"/>
    <p:sldId id="282" r:id="rId14"/>
    <p:sldId id="283" r:id="rId15"/>
    <p:sldId id="284" r:id="rId16"/>
    <p:sldId id="285" r:id="rId17"/>
    <p:sldId id="286" r:id="rId18"/>
    <p:sldId id="287" r:id="rId19"/>
    <p:sldId id="28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3907" autoAdjust="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4C3B2F-8C7D-49AD-ADB4-B18911692409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D84C33-0C0C-4687-9789-2F9FF313D7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D84C33-0C0C-4687-9789-2F9FF313D7D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D546625-3C24-4CAB-B1B2-A9C8B044DC7B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8149F0-B629-4BE6-BECB-C9BFFCD543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700996"/>
          </a:xfrm>
        </p:spPr>
        <p:txBody>
          <a:bodyPr/>
          <a:lstStyle/>
          <a:p>
            <a:r>
              <a:rPr lang="en-US" dirty="0"/>
              <a:t>CELLULAR CONCEPTS</a:t>
            </a:r>
          </a:p>
          <a:p>
            <a:pPr algn="l"/>
            <a:endParaRPr lang="en-US" dirty="0"/>
          </a:p>
          <a:p>
            <a:pPr algn="l"/>
            <a:r>
              <a:rPr lang="en-US" dirty="0"/>
              <a:t>			   Engr. Latif Jan				       	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r>
              <a:rPr lang="en-US" dirty="0"/>
              <a:t>IQRA NATIONAL UNIVERSITY</a:t>
            </a:r>
          </a:p>
          <a:p>
            <a:r>
              <a:rPr lang="en-US" dirty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WIRELESS COMMUNICATION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High capacity </a:t>
            </a:r>
            <a:r>
              <a:rPr lang="en-US" dirty="0"/>
              <a:t>is achieved by limiting the coverage of each base station to a small geographic region called a cell.</a:t>
            </a:r>
          </a:p>
          <a:p>
            <a:r>
              <a:rPr lang="en-US" dirty="0"/>
              <a:t>Same frequencies timeslots/codes are </a:t>
            </a:r>
            <a:r>
              <a:rPr lang="en-US" dirty="0">
                <a:solidFill>
                  <a:srgbClr val="7030A0"/>
                </a:solidFill>
              </a:rPr>
              <a:t>reused</a:t>
            </a:r>
            <a:r>
              <a:rPr lang="en-US" dirty="0"/>
              <a:t> by spatially separated base stations.</a:t>
            </a:r>
          </a:p>
          <a:p>
            <a:r>
              <a:rPr lang="en-US" dirty="0"/>
              <a:t>A switching technique called </a:t>
            </a:r>
            <a:r>
              <a:rPr lang="en-US" dirty="0">
                <a:solidFill>
                  <a:srgbClr val="7030A0"/>
                </a:solidFill>
              </a:rPr>
              <a:t>handoff</a:t>
            </a:r>
            <a:r>
              <a:rPr lang="en-US" dirty="0"/>
              <a:t> enables a call to proceed uninterrupted when one user moves from one cell to another.</a:t>
            </a:r>
          </a:p>
          <a:p>
            <a:r>
              <a:rPr lang="en-US" dirty="0"/>
              <a:t>Neighboring base stations are assigned </a:t>
            </a:r>
            <a:r>
              <a:rPr lang="en-US" dirty="0">
                <a:solidFill>
                  <a:srgbClr val="7030A0"/>
                </a:solidFill>
              </a:rPr>
              <a:t>different group of channels </a:t>
            </a:r>
            <a:r>
              <a:rPr lang="en-US" dirty="0"/>
              <a:t>so as to minimize the interference.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Cellular   system   basic   concept?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systematically  spacing base stations and the channel groups may be reuse as many number of times as necessary.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Cellular  system  basic  concept  contd…</a:t>
            </a:r>
          </a:p>
        </p:txBody>
      </p:sp>
      <p:sp>
        <p:nvSpPr>
          <p:cNvPr id="31" name="Chord 30"/>
          <p:cNvSpPr/>
          <p:nvPr/>
        </p:nvSpPr>
        <p:spPr>
          <a:xfrm rot="303759">
            <a:off x="573220" y="3003160"/>
            <a:ext cx="6019800" cy="2895600"/>
          </a:xfrm>
          <a:prstGeom prst="chord">
            <a:avLst>
              <a:gd name="adj1" fmla="val 2539710"/>
              <a:gd name="adj2" fmla="val 1634924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hord 32"/>
          <p:cNvSpPr/>
          <p:nvPr/>
        </p:nvSpPr>
        <p:spPr>
          <a:xfrm rot="11032533">
            <a:off x="1843573" y="2943327"/>
            <a:ext cx="6019800" cy="2895600"/>
          </a:xfrm>
          <a:prstGeom prst="chord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xagon 33"/>
          <p:cNvSpPr/>
          <p:nvPr/>
        </p:nvSpPr>
        <p:spPr>
          <a:xfrm rot="21326414">
            <a:off x="5063858" y="4003357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Isosceles Triangle 34"/>
          <p:cNvSpPr/>
          <p:nvPr/>
        </p:nvSpPr>
        <p:spPr>
          <a:xfrm>
            <a:off x="5486400" y="35052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xagon 35"/>
          <p:cNvSpPr/>
          <p:nvPr/>
        </p:nvSpPr>
        <p:spPr>
          <a:xfrm rot="21326414">
            <a:off x="5902059" y="43081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>
            <a:off x="6324600" y="37338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37"/>
          <p:cNvSpPr/>
          <p:nvPr/>
        </p:nvSpPr>
        <p:spPr>
          <a:xfrm rot="21326414">
            <a:off x="4301859" y="45367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>
            <a:off x="4724400" y="41148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/>
          <p:cNvSpPr/>
          <p:nvPr/>
        </p:nvSpPr>
        <p:spPr>
          <a:xfrm rot="21326414">
            <a:off x="3463659" y="4155757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Isosceles Triangle 40"/>
          <p:cNvSpPr/>
          <p:nvPr/>
        </p:nvSpPr>
        <p:spPr>
          <a:xfrm>
            <a:off x="3886200" y="36576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Hexagon 41"/>
          <p:cNvSpPr/>
          <p:nvPr/>
        </p:nvSpPr>
        <p:spPr>
          <a:xfrm rot="21326414">
            <a:off x="2701659" y="46891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>
            <a:off x="3048000" y="41910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Hexagon 43"/>
          <p:cNvSpPr/>
          <p:nvPr/>
        </p:nvSpPr>
        <p:spPr>
          <a:xfrm rot="21326414">
            <a:off x="1863459" y="4308157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2286000" y="38100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Hexagon 45"/>
          <p:cNvSpPr/>
          <p:nvPr/>
        </p:nvSpPr>
        <p:spPr>
          <a:xfrm rot="21326414">
            <a:off x="5825858" y="3469957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>
            <a:off x="6248400" y="28956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Hexagon 47"/>
          <p:cNvSpPr/>
          <p:nvPr/>
        </p:nvSpPr>
        <p:spPr>
          <a:xfrm rot="21326414">
            <a:off x="4987658" y="31651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Isosceles Triangle 48"/>
          <p:cNvSpPr/>
          <p:nvPr/>
        </p:nvSpPr>
        <p:spPr>
          <a:xfrm>
            <a:off x="5410200" y="25908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/>
          <p:cNvSpPr/>
          <p:nvPr/>
        </p:nvSpPr>
        <p:spPr>
          <a:xfrm rot="21326414">
            <a:off x="4225659" y="36985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Isosceles Triangle 50"/>
          <p:cNvSpPr/>
          <p:nvPr/>
        </p:nvSpPr>
        <p:spPr>
          <a:xfrm>
            <a:off x="4648018" y="3256878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exagon 51"/>
          <p:cNvSpPr/>
          <p:nvPr/>
        </p:nvSpPr>
        <p:spPr>
          <a:xfrm rot="21326414">
            <a:off x="2625458" y="3774757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Isosceles Triangle 52"/>
          <p:cNvSpPr/>
          <p:nvPr/>
        </p:nvSpPr>
        <p:spPr>
          <a:xfrm>
            <a:off x="3048000" y="32004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xagon 53"/>
          <p:cNvSpPr/>
          <p:nvPr/>
        </p:nvSpPr>
        <p:spPr>
          <a:xfrm rot="21326414">
            <a:off x="1787259" y="33937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/>
          <p:cNvSpPr/>
          <p:nvPr/>
        </p:nvSpPr>
        <p:spPr>
          <a:xfrm>
            <a:off x="2209800" y="28956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exagon 55"/>
          <p:cNvSpPr/>
          <p:nvPr/>
        </p:nvSpPr>
        <p:spPr>
          <a:xfrm rot="21326414">
            <a:off x="3387585" y="3241089"/>
            <a:ext cx="1073430" cy="917832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3810000" y="2743200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/>
          <p:cNvSpPr/>
          <p:nvPr/>
        </p:nvSpPr>
        <p:spPr>
          <a:xfrm rot="21326414">
            <a:off x="5140059" y="48415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5562418" y="4399878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59"/>
          <p:cNvSpPr/>
          <p:nvPr/>
        </p:nvSpPr>
        <p:spPr>
          <a:xfrm rot="21326414">
            <a:off x="3539858" y="4993957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>
            <a:off x="3962217" y="4552277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Hexagon 61"/>
          <p:cNvSpPr/>
          <p:nvPr/>
        </p:nvSpPr>
        <p:spPr>
          <a:xfrm rot="21326414">
            <a:off x="6664059" y="38509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7086418" y="3409278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Hexagon 63"/>
          <p:cNvSpPr/>
          <p:nvPr/>
        </p:nvSpPr>
        <p:spPr>
          <a:xfrm rot="21326414">
            <a:off x="1025385" y="3850689"/>
            <a:ext cx="1073430" cy="917832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1447617" y="3409278"/>
            <a:ext cx="230021" cy="994318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Hexagon 65"/>
          <p:cNvSpPr/>
          <p:nvPr/>
        </p:nvSpPr>
        <p:spPr>
          <a:xfrm rot="21326414">
            <a:off x="2549259" y="2860358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2971618" y="2418678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Hexagon 67"/>
          <p:cNvSpPr/>
          <p:nvPr/>
        </p:nvSpPr>
        <p:spPr>
          <a:xfrm rot="21326414">
            <a:off x="4149459" y="2784157"/>
            <a:ext cx="1066800" cy="914400"/>
          </a:xfrm>
          <a:prstGeom prst="hexagon">
            <a:avLst>
              <a:gd name="adj" fmla="val 26970"/>
              <a:gd name="vf" fmla="val 11547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4571818" y="2342477"/>
            <a:ext cx="228600" cy="9906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352800" y="6172200"/>
            <a:ext cx="1524000" cy="381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/>
          <p:cNvSpPr txBox="1"/>
          <p:nvPr/>
        </p:nvSpPr>
        <p:spPr>
          <a:xfrm>
            <a:off x="3733800" y="61722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MSC</a:t>
            </a:r>
          </a:p>
        </p:txBody>
      </p:sp>
      <p:sp>
        <p:nvSpPr>
          <p:cNvPr id="72" name="Rounded Rectangle 71"/>
          <p:cNvSpPr/>
          <p:nvPr/>
        </p:nvSpPr>
        <p:spPr>
          <a:xfrm>
            <a:off x="7010400" y="5715000"/>
            <a:ext cx="914400" cy="5334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086600" y="57912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CELLS</a:t>
            </a:r>
          </a:p>
        </p:txBody>
      </p:sp>
      <p:cxnSp>
        <p:nvCxnSpPr>
          <p:cNvPr id="75" name="Straight Connector 74"/>
          <p:cNvCxnSpPr>
            <a:stCxn id="65" idx="0"/>
          </p:cNvCxnSpPr>
          <p:nvPr/>
        </p:nvCxnSpPr>
        <p:spPr>
          <a:xfrm>
            <a:off x="1562628" y="3409278"/>
            <a:ext cx="2247372" cy="276292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286000" y="3124200"/>
            <a:ext cx="1752600" cy="3048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124200" y="2743200"/>
            <a:ext cx="1066800" cy="3429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3962400" y="2895600"/>
            <a:ext cx="228600" cy="3276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4267200" y="2590800"/>
            <a:ext cx="457200" cy="35814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flipH="1">
            <a:off x="4267200" y="2743200"/>
            <a:ext cx="1219200" cy="34290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47" idx="0"/>
          </p:cNvCxnSpPr>
          <p:nvPr/>
        </p:nvCxnSpPr>
        <p:spPr>
          <a:xfrm flipH="1">
            <a:off x="4267200" y="2895600"/>
            <a:ext cx="2095500" cy="32766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63" idx="0"/>
          </p:cNvCxnSpPr>
          <p:nvPr/>
        </p:nvCxnSpPr>
        <p:spPr>
          <a:xfrm flipH="1">
            <a:off x="4343400" y="3409278"/>
            <a:ext cx="2857318" cy="276292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7239000" y="4724400"/>
            <a:ext cx="381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 flipV="1">
            <a:off x="6096000" y="5410200"/>
            <a:ext cx="12954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89783">
            <a:off x="33531" y="3794860"/>
            <a:ext cx="1486656" cy="859178"/>
          </a:xfrm>
          <a:prstGeom prst="rect">
            <a:avLst/>
          </a:prstGeom>
          <a:noFill/>
        </p:spPr>
      </p:pic>
      <p:sp>
        <p:nvSpPr>
          <p:cNvPr id="104" name="Rectangle 103"/>
          <p:cNvSpPr/>
          <p:nvPr/>
        </p:nvSpPr>
        <p:spPr>
          <a:xfrm>
            <a:off x="5334000" y="6172200"/>
            <a:ext cx="1295400" cy="381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5562600" y="6172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PSTN</a:t>
            </a:r>
          </a:p>
        </p:txBody>
      </p:sp>
      <p:cxnSp>
        <p:nvCxnSpPr>
          <p:cNvPr id="107" name="Straight Connector 106"/>
          <p:cNvCxnSpPr/>
          <p:nvPr/>
        </p:nvCxnSpPr>
        <p:spPr>
          <a:xfrm>
            <a:off x="4876800" y="6248400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4876800" y="6400800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4876800" y="6477000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4876800" y="6324600"/>
            <a:ext cx="457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 flipH="1">
            <a:off x="6324600" y="2971800"/>
            <a:ext cx="11430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4" name="Rectangle 113"/>
          <p:cNvSpPr/>
          <p:nvPr/>
        </p:nvSpPr>
        <p:spPr>
          <a:xfrm>
            <a:off x="6934200" y="2590800"/>
            <a:ext cx="1600200" cy="6858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extBox 114"/>
          <p:cNvSpPr txBox="1"/>
          <p:nvPr/>
        </p:nvSpPr>
        <p:spPr>
          <a:xfrm>
            <a:off x="6934200" y="2590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SUBSCRIBER UNIT</a:t>
            </a:r>
          </a:p>
        </p:txBody>
      </p:sp>
      <p:sp>
        <p:nvSpPr>
          <p:cNvPr id="117" name="Rounded Rectangle 116"/>
          <p:cNvSpPr/>
          <p:nvPr/>
        </p:nvSpPr>
        <p:spPr>
          <a:xfrm>
            <a:off x="228600" y="5562600"/>
            <a:ext cx="1752600" cy="9144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extBox 117"/>
          <p:cNvSpPr txBox="1"/>
          <p:nvPr/>
        </p:nvSpPr>
        <p:spPr>
          <a:xfrm>
            <a:off x="381000" y="5715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BASE STATIONS</a:t>
            </a:r>
          </a:p>
        </p:txBody>
      </p:sp>
      <p:cxnSp>
        <p:nvCxnSpPr>
          <p:cNvPr id="120" name="Straight Arrow Connector 119"/>
          <p:cNvCxnSpPr>
            <a:stCxn id="65" idx="1"/>
          </p:cNvCxnSpPr>
          <p:nvPr/>
        </p:nvCxnSpPr>
        <p:spPr>
          <a:xfrm flipH="1">
            <a:off x="838200" y="3906437"/>
            <a:ext cx="666922" cy="1656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2" name="Straight Arrow Connector 121"/>
          <p:cNvCxnSpPr/>
          <p:nvPr/>
        </p:nvCxnSpPr>
        <p:spPr>
          <a:xfrm flipH="1">
            <a:off x="914400" y="45720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848600" y="49530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Coverage area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167 3.3765E-6 L 0 3.3765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6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8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1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4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1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3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  <p:bldP spid="33" grpId="0" animBg="1"/>
      <p:bldP spid="36" grpId="0" animBg="1"/>
      <p:bldP spid="38" grpId="0" animBg="1"/>
      <p:bldP spid="40" grpId="0" animBg="1"/>
      <p:bldP spid="42" grpId="0" animBg="1"/>
      <p:bldP spid="44" grpId="0" animBg="1"/>
      <p:bldP spid="46" grpId="0" animBg="1"/>
      <p:bldP spid="48" grpId="0" animBg="1"/>
      <p:bldP spid="50" grpId="0" animBg="1"/>
      <p:bldP spid="52" grpId="0" animBg="1"/>
      <p:bldP spid="54" grpId="0" animBg="1"/>
      <p:bldP spid="56" grpId="0" animBg="1"/>
      <p:bldP spid="58" grpId="0" animBg="1"/>
      <p:bldP spid="62" grpId="0" animBg="1"/>
      <p:bldP spid="64" grpId="0" animBg="1"/>
      <p:bldP spid="66" grpId="0" animBg="1"/>
      <p:bldP spid="68" grpId="0" animBg="1"/>
      <p:bldP spid="70" grpId="0" animBg="1"/>
      <p:bldP spid="72" grpId="0" animBg="1"/>
      <p:bldP spid="104" grpId="0" animBg="1"/>
      <p:bldP spid="115" grpId="0"/>
      <p:bldP spid="1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 over ?</a:t>
            </a:r>
          </a:p>
        </p:txBody>
      </p:sp>
      <p:pic>
        <p:nvPicPr>
          <p:cNvPr id="4" name="Picture 39" descr="j043484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990600"/>
            <a:ext cx="15240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33"/>
          <p:cNvSpPr>
            <a:spLocks noChangeAspect="1" noChangeArrowheads="1"/>
          </p:cNvSpPr>
          <p:nvPr/>
        </p:nvSpPr>
        <p:spPr bwMode="auto">
          <a:xfrm rot="1810194">
            <a:off x="703384" y="3547830"/>
            <a:ext cx="2643188" cy="2286000"/>
          </a:xfrm>
          <a:prstGeom prst="hexagon">
            <a:avLst>
              <a:gd name="adj" fmla="val 28906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" name="AutoShape 34"/>
          <p:cNvSpPr>
            <a:spLocks noChangeAspect="1" noChangeArrowheads="1"/>
          </p:cNvSpPr>
          <p:nvPr/>
        </p:nvSpPr>
        <p:spPr bwMode="auto">
          <a:xfrm rot="1810194">
            <a:off x="2986209" y="3557355"/>
            <a:ext cx="2643188" cy="2286000"/>
          </a:xfrm>
          <a:prstGeom prst="hexagon">
            <a:avLst>
              <a:gd name="adj" fmla="val 28906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7" name="AutoShape 35"/>
          <p:cNvSpPr>
            <a:spLocks noChangeAspect="1" noChangeArrowheads="1"/>
          </p:cNvSpPr>
          <p:nvPr/>
        </p:nvSpPr>
        <p:spPr bwMode="auto">
          <a:xfrm rot="1810194">
            <a:off x="5237284" y="3557355"/>
            <a:ext cx="2643188" cy="2286000"/>
          </a:xfrm>
          <a:prstGeom prst="hexagon">
            <a:avLst>
              <a:gd name="adj" fmla="val 28906"/>
              <a:gd name="vf" fmla="val 115470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pic>
        <p:nvPicPr>
          <p:cNvPr id="8" name="Picture 36" descr="MCj034999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6875" y="2743200"/>
            <a:ext cx="5857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7" descr="MCj034999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2743200"/>
            <a:ext cx="5857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8" descr="MCj03499930000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3475" y="2743200"/>
            <a:ext cx="5857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2" descr="MCNA01847_0000[1]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799649">
            <a:off x="762518" y="4155051"/>
            <a:ext cx="1408113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3" descr="MCNA01847_0000[1]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799649">
            <a:off x="3058044" y="4137588"/>
            <a:ext cx="1408112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54" descr="MCNA01847_0000[1]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8799649">
            <a:off x="5307531" y="4137588"/>
            <a:ext cx="1408112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5" descr="MCNA01847_0000[1]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704096">
            <a:off x="1915213" y="4152314"/>
            <a:ext cx="1424287" cy="258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6" descr="MCNA01847_0000[1]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4704096">
            <a:off x="4181994" y="4182038"/>
            <a:ext cx="1408112" cy="17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49" descr="j043709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81600" y="4572000"/>
            <a:ext cx="630237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Line 41"/>
          <p:cNvSpPr>
            <a:spLocks noChangeShapeType="1"/>
          </p:cNvSpPr>
          <p:nvPr/>
        </p:nvSpPr>
        <p:spPr bwMode="auto">
          <a:xfrm flipV="1">
            <a:off x="2438400" y="2286000"/>
            <a:ext cx="1676400" cy="12954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Line 43"/>
          <p:cNvSpPr>
            <a:spLocks noChangeShapeType="1"/>
          </p:cNvSpPr>
          <p:nvPr/>
        </p:nvSpPr>
        <p:spPr bwMode="auto">
          <a:xfrm flipH="1" flipV="1">
            <a:off x="4810125" y="2349500"/>
            <a:ext cx="1530350" cy="103505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9" name="Line 42"/>
          <p:cNvSpPr>
            <a:spLocks noChangeShapeType="1"/>
          </p:cNvSpPr>
          <p:nvPr/>
        </p:nvSpPr>
        <p:spPr bwMode="auto">
          <a:xfrm flipV="1">
            <a:off x="4495800" y="2438400"/>
            <a:ext cx="0" cy="99060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5105400" y="1143000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BSC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8200" y="2667000"/>
            <a:ext cx="762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BS1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6600" y="31242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BS2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629400" y="2971800"/>
            <a:ext cx="68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BS3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60198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Connect to Bs1 &amp; start calling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5600" y="593467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 of BS1 coverage &amp; connect to BS2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3200400" y="5029200"/>
            <a:ext cx="1524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85800" y="5029200"/>
            <a:ext cx="304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257800" y="60198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Out of BS2 coverage &amp; connect to BS3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 flipV="1">
            <a:off x="5410200" y="5029200"/>
            <a:ext cx="3048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7772400" y="5486400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Call ended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flipH="1" flipV="1">
            <a:off x="7772400" y="4953000"/>
            <a:ext cx="304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6771 0.00971 L -0.25 0.0111 " pathEditMode="relative" rAng="0" ptsTypes="AA">
                                      <p:cBhvr>
                                        <p:cTn id="5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0.0111 L -0.00104 0.00971 " pathEditMode="relative" rAng="0" ptsTypes="AA">
                                      <p:cBhvr>
                                        <p:cTn id="6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4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0.00971 L 0.24896 0.00971 " pathEditMode="relative" rAng="0" ptsTypes="AA">
                                      <p:cBhvr>
                                        <p:cTn id="6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17" grpId="0" animBg="1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Cellular radio systems rely on intelligent allocation and reuse of channels throughout the coverage area.</a:t>
            </a:r>
          </a:p>
          <a:p>
            <a:r>
              <a:rPr lang="en-US" dirty="0"/>
              <a:t>Each base station is allocated a group of radio channels to be used within the same geographical area of its cell.</a:t>
            </a:r>
          </a:p>
          <a:p>
            <a:r>
              <a:rPr lang="en-US" dirty="0"/>
              <a:t>Neighboring base stations are given different channel allocation from each other.</a:t>
            </a:r>
          </a:p>
          <a:p>
            <a:r>
              <a:rPr lang="en-US" dirty="0"/>
              <a:t>The design procedure of allocating channel groups for all of the cellular BS within a system is called frequency reuse or frequency planning.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FREQUENCY  </a:t>
            </a:r>
            <a:r>
              <a:rPr lang="en-US" dirty="0">
                <a:solidFill>
                  <a:srgbClr val="7030A0"/>
                </a:solidFill>
              </a:rPr>
              <a:t>REUSE</a:t>
            </a:r>
            <a:r>
              <a:rPr lang="en-US" dirty="0"/>
              <a:t>  THE  NEED?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p-uttarakhand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1447800"/>
            <a:ext cx="8077200" cy="4953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of  frequency  reuse?</a:t>
            </a:r>
          </a:p>
        </p:txBody>
      </p:sp>
      <p:sp>
        <p:nvSpPr>
          <p:cNvPr id="5" name="Hexagon 4"/>
          <p:cNvSpPr/>
          <p:nvPr/>
        </p:nvSpPr>
        <p:spPr>
          <a:xfrm>
            <a:off x="3886200" y="32766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4267200" y="30480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xagon 6"/>
          <p:cNvSpPr/>
          <p:nvPr/>
        </p:nvSpPr>
        <p:spPr>
          <a:xfrm>
            <a:off x="4267200" y="35814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3886200" y="3810000"/>
            <a:ext cx="533400" cy="5334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4267200" y="4114800"/>
            <a:ext cx="533400" cy="533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4648200" y="32766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4648200" y="38100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5029200" y="35052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5410200" y="32766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5410200" y="38100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5029200" y="4038600"/>
            <a:ext cx="533400" cy="5334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5410200" y="4343400"/>
            <a:ext cx="533400" cy="533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5791200" y="35052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5791200" y="40386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2743200" y="35814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3124200" y="33528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xagon 20"/>
          <p:cNvSpPr/>
          <p:nvPr/>
        </p:nvSpPr>
        <p:spPr>
          <a:xfrm>
            <a:off x="3124200" y="38862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/>
          <p:cNvSpPr/>
          <p:nvPr/>
        </p:nvSpPr>
        <p:spPr>
          <a:xfrm>
            <a:off x="2743200" y="4114800"/>
            <a:ext cx="533400" cy="5334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3124200" y="4419600"/>
            <a:ext cx="533400" cy="533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/>
          <p:nvPr/>
        </p:nvSpPr>
        <p:spPr>
          <a:xfrm>
            <a:off x="3505200" y="35814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3505200" y="41148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/>
        </p:nvSpPr>
        <p:spPr>
          <a:xfrm>
            <a:off x="4267200" y="45720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/>
          <p:cNvSpPr/>
          <p:nvPr/>
        </p:nvSpPr>
        <p:spPr>
          <a:xfrm>
            <a:off x="4648200" y="43434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/>
          <p:cNvSpPr/>
          <p:nvPr/>
        </p:nvSpPr>
        <p:spPr>
          <a:xfrm>
            <a:off x="4648200" y="48768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/>
          <p:cNvSpPr/>
          <p:nvPr/>
        </p:nvSpPr>
        <p:spPr>
          <a:xfrm>
            <a:off x="4267200" y="5105400"/>
            <a:ext cx="533400" cy="5334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/>
          <p:cNvSpPr/>
          <p:nvPr/>
        </p:nvSpPr>
        <p:spPr>
          <a:xfrm>
            <a:off x="4648200" y="5410200"/>
            <a:ext cx="533400" cy="533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/>
          <p:cNvSpPr/>
          <p:nvPr/>
        </p:nvSpPr>
        <p:spPr>
          <a:xfrm>
            <a:off x="5029200" y="45720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/>
          <p:cNvSpPr/>
          <p:nvPr/>
        </p:nvSpPr>
        <p:spPr>
          <a:xfrm>
            <a:off x="5029200" y="51054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exagon 46"/>
          <p:cNvSpPr/>
          <p:nvPr/>
        </p:nvSpPr>
        <p:spPr>
          <a:xfrm>
            <a:off x="1981200" y="25146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Hexagon 47"/>
          <p:cNvSpPr/>
          <p:nvPr/>
        </p:nvSpPr>
        <p:spPr>
          <a:xfrm>
            <a:off x="2362200" y="22860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48"/>
          <p:cNvSpPr/>
          <p:nvPr/>
        </p:nvSpPr>
        <p:spPr>
          <a:xfrm>
            <a:off x="2362200" y="28194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/>
          <p:cNvSpPr/>
          <p:nvPr/>
        </p:nvSpPr>
        <p:spPr>
          <a:xfrm>
            <a:off x="1981200" y="3048000"/>
            <a:ext cx="533400" cy="5334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exagon 50"/>
          <p:cNvSpPr/>
          <p:nvPr/>
        </p:nvSpPr>
        <p:spPr>
          <a:xfrm>
            <a:off x="2362200" y="3352800"/>
            <a:ext cx="533400" cy="533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exagon 51"/>
          <p:cNvSpPr/>
          <p:nvPr/>
        </p:nvSpPr>
        <p:spPr>
          <a:xfrm>
            <a:off x="2743200" y="25146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52"/>
          <p:cNvSpPr/>
          <p:nvPr/>
        </p:nvSpPr>
        <p:spPr>
          <a:xfrm>
            <a:off x="2743200" y="30480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xagon 53"/>
          <p:cNvSpPr/>
          <p:nvPr/>
        </p:nvSpPr>
        <p:spPr>
          <a:xfrm>
            <a:off x="5791200" y="24384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exagon 54"/>
          <p:cNvSpPr/>
          <p:nvPr/>
        </p:nvSpPr>
        <p:spPr>
          <a:xfrm>
            <a:off x="6172200" y="22098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exagon 55"/>
          <p:cNvSpPr/>
          <p:nvPr/>
        </p:nvSpPr>
        <p:spPr>
          <a:xfrm>
            <a:off x="6172200" y="27432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Hexagon 56"/>
          <p:cNvSpPr/>
          <p:nvPr/>
        </p:nvSpPr>
        <p:spPr>
          <a:xfrm>
            <a:off x="5791200" y="2971800"/>
            <a:ext cx="533400" cy="5334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/>
          <p:cNvSpPr/>
          <p:nvPr/>
        </p:nvSpPr>
        <p:spPr>
          <a:xfrm>
            <a:off x="6172200" y="3276600"/>
            <a:ext cx="533400" cy="533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58"/>
          <p:cNvSpPr/>
          <p:nvPr/>
        </p:nvSpPr>
        <p:spPr>
          <a:xfrm>
            <a:off x="6553200" y="24384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59"/>
          <p:cNvSpPr/>
          <p:nvPr/>
        </p:nvSpPr>
        <p:spPr>
          <a:xfrm>
            <a:off x="6553200" y="29718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Hexagon 60"/>
          <p:cNvSpPr/>
          <p:nvPr/>
        </p:nvSpPr>
        <p:spPr>
          <a:xfrm>
            <a:off x="4648200" y="22098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Hexagon 61"/>
          <p:cNvSpPr/>
          <p:nvPr/>
        </p:nvSpPr>
        <p:spPr>
          <a:xfrm>
            <a:off x="5029200" y="19812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Hexagon 62"/>
          <p:cNvSpPr/>
          <p:nvPr/>
        </p:nvSpPr>
        <p:spPr>
          <a:xfrm>
            <a:off x="5029200" y="25146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Hexagon 63"/>
          <p:cNvSpPr/>
          <p:nvPr/>
        </p:nvSpPr>
        <p:spPr>
          <a:xfrm>
            <a:off x="4648200" y="2743200"/>
            <a:ext cx="533400" cy="5334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Hexagon 64"/>
          <p:cNvSpPr/>
          <p:nvPr/>
        </p:nvSpPr>
        <p:spPr>
          <a:xfrm>
            <a:off x="5029200" y="3048000"/>
            <a:ext cx="533400" cy="4572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Hexagon 65"/>
          <p:cNvSpPr/>
          <p:nvPr/>
        </p:nvSpPr>
        <p:spPr>
          <a:xfrm>
            <a:off x="5410200" y="22098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xagon 66"/>
          <p:cNvSpPr/>
          <p:nvPr/>
        </p:nvSpPr>
        <p:spPr>
          <a:xfrm>
            <a:off x="5410200" y="27432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Hexagon 67"/>
          <p:cNvSpPr/>
          <p:nvPr/>
        </p:nvSpPr>
        <p:spPr>
          <a:xfrm>
            <a:off x="3124200" y="2209800"/>
            <a:ext cx="533400" cy="5334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Hexagon 68"/>
          <p:cNvSpPr/>
          <p:nvPr/>
        </p:nvSpPr>
        <p:spPr>
          <a:xfrm>
            <a:off x="3505200" y="1981200"/>
            <a:ext cx="533400" cy="5334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Hexagon 69"/>
          <p:cNvSpPr/>
          <p:nvPr/>
        </p:nvSpPr>
        <p:spPr>
          <a:xfrm>
            <a:off x="3505200" y="2514600"/>
            <a:ext cx="533400" cy="5334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Hexagon 70"/>
          <p:cNvSpPr/>
          <p:nvPr/>
        </p:nvSpPr>
        <p:spPr>
          <a:xfrm>
            <a:off x="3124200" y="2743200"/>
            <a:ext cx="5334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Hexagon 71"/>
          <p:cNvSpPr/>
          <p:nvPr/>
        </p:nvSpPr>
        <p:spPr>
          <a:xfrm>
            <a:off x="3505200" y="3048000"/>
            <a:ext cx="533400" cy="5334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Hexagon 72"/>
          <p:cNvSpPr/>
          <p:nvPr/>
        </p:nvSpPr>
        <p:spPr>
          <a:xfrm>
            <a:off x="3886200" y="2209800"/>
            <a:ext cx="533400" cy="5334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Hexagon 73"/>
          <p:cNvSpPr/>
          <p:nvPr/>
        </p:nvSpPr>
        <p:spPr>
          <a:xfrm>
            <a:off x="3886200" y="2743200"/>
            <a:ext cx="533400" cy="5334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7086600" y="2819400"/>
            <a:ext cx="457200" cy="1295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6096000" y="3733800"/>
            <a:ext cx="14478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7391400" y="4038600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 channel cells</a:t>
            </a:r>
          </a:p>
        </p:txBody>
      </p:sp>
      <p:cxnSp>
        <p:nvCxnSpPr>
          <p:cNvPr id="82" name="Straight Arrow Connector 81"/>
          <p:cNvCxnSpPr/>
          <p:nvPr/>
        </p:nvCxnSpPr>
        <p:spPr>
          <a:xfrm flipH="1">
            <a:off x="1676400" y="3657600"/>
            <a:ext cx="8382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 flipH="1">
            <a:off x="1828800" y="4648200"/>
            <a:ext cx="15240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914400" y="5181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 channel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6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dirty="0"/>
              <a:t>Co channels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 to  find  co -channel  cell?</a:t>
            </a:r>
          </a:p>
        </p:txBody>
      </p:sp>
      <p:sp>
        <p:nvSpPr>
          <p:cNvPr id="4" name="Hexagon 3"/>
          <p:cNvSpPr/>
          <p:nvPr/>
        </p:nvSpPr>
        <p:spPr>
          <a:xfrm>
            <a:off x="4191000" y="34290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Hexagon 4"/>
          <p:cNvSpPr/>
          <p:nvPr/>
        </p:nvSpPr>
        <p:spPr>
          <a:xfrm>
            <a:off x="4724400" y="31242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xagon 5"/>
          <p:cNvSpPr/>
          <p:nvPr/>
        </p:nvSpPr>
        <p:spPr>
          <a:xfrm>
            <a:off x="4724400" y="37338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5257800" y="34290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/>
          <p:cNvSpPr/>
          <p:nvPr/>
        </p:nvSpPr>
        <p:spPr>
          <a:xfrm>
            <a:off x="5257800" y="40386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Hexagon 10"/>
          <p:cNvSpPr/>
          <p:nvPr/>
        </p:nvSpPr>
        <p:spPr>
          <a:xfrm>
            <a:off x="4724400" y="43434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exagon 11"/>
          <p:cNvSpPr/>
          <p:nvPr/>
        </p:nvSpPr>
        <p:spPr>
          <a:xfrm>
            <a:off x="4191000" y="40386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exagon 12"/>
          <p:cNvSpPr/>
          <p:nvPr/>
        </p:nvSpPr>
        <p:spPr>
          <a:xfrm>
            <a:off x="5791200" y="31242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Hexagon 13"/>
          <p:cNvSpPr/>
          <p:nvPr/>
        </p:nvSpPr>
        <p:spPr>
          <a:xfrm>
            <a:off x="6324600" y="28194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/>
          <p:cNvSpPr/>
          <p:nvPr/>
        </p:nvSpPr>
        <p:spPr>
          <a:xfrm>
            <a:off x="6324600" y="34290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Hexagon 15"/>
          <p:cNvSpPr/>
          <p:nvPr/>
        </p:nvSpPr>
        <p:spPr>
          <a:xfrm>
            <a:off x="6858000" y="31242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6858000" y="37338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6324600" y="40386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5791200" y="37338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5257800" y="46482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Hexagon 20"/>
          <p:cNvSpPr/>
          <p:nvPr/>
        </p:nvSpPr>
        <p:spPr>
          <a:xfrm>
            <a:off x="5791200" y="43434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Hexagon 21"/>
          <p:cNvSpPr/>
          <p:nvPr/>
        </p:nvSpPr>
        <p:spPr>
          <a:xfrm>
            <a:off x="5791200" y="49530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6324600" y="46482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Hexagon 23"/>
          <p:cNvSpPr/>
          <p:nvPr/>
        </p:nvSpPr>
        <p:spPr>
          <a:xfrm>
            <a:off x="6324600" y="52578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5791200" y="55626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Hexagon 25"/>
          <p:cNvSpPr/>
          <p:nvPr/>
        </p:nvSpPr>
        <p:spPr>
          <a:xfrm>
            <a:off x="5257800" y="52578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Hexagon 26"/>
          <p:cNvSpPr/>
          <p:nvPr/>
        </p:nvSpPr>
        <p:spPr>
          <a:xfrm>
            <a:off x="2590800" y="37338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Hexagon 27"/>
          <p:cNvSpPr/>
          <p:nvPr/>
        </p:nvSpPr>
        <p:spPr>
          <a:xfrm>
            <a:off x="3124200" y="34290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Hexagon 28"/>
          <p:cNvSpPr/>
          <p:nvPr/>
        </p:nvSpPr>
        <p:spPr>
          <a:xfrm>
            <a:off x="3124200" y="40386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Hexagon 29"/>
          <p:cNvSpPr/>
          <p:nvPr/>
        </p:nvSpPr>
        <p:spPr>
          <a:xfrm>
            <a:off x="3657600" y="37338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Hexagon 30"/>
          <p:cNvSpPr/>
          <p:nvPr/>
        </p:nvSpPr>
        <p:spPr>
          <a:xfrm>
            <a:off x="3657600" y="43434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Hexagon 31"/>
          <p:cNvSpPr/>
          <p:nvPr/>
        </p:nvSpPr>
        <p:spPr>
          <a:xfrm>
            <a:off x="3124200" y="46482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Hexagon 32"/>
          <p:cNvSpPr/>
          <p:nvPr/>
        </p:nvSpPr>
        <p:spPr>
          <a:xfrm>
            <a:off x="2590800" y="43434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Hexagon 33"/>
          <p:cNvSpPr/>
          <p:nvPr/>
        </p:nvSpPr>
        <p:spPr>
          <a:xfrm>
            <a:off x="4724400" y="19050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Hexagon 34"/>
          <p:cNvSpPr/>
          <p:nvPr/>
        </p:nvSpPr>
        <p:spPr>
          <a:xfrm>
            <a:off x="5257800" y="16002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Hexagon 35"/>
          <p:cNvSpPr/>
          <p:nvPr/>
        </p:nvSpPr>
        <p:spPr>
          <a:xfrm>
            <a:off x="5257800" y="22098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Hexagon 36"/>
          <p:cNvSpPr/>
          <p:nvPr/>
        </p:nvSpPr>
        <p:spPr>
          <a:xfrm>
            <a:off x="5791200" y="19050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Hexagon 37"/>
          <p:cNvSpPr/>
          <p:nvPr/>
        </p:nvSpPr>
        <p:spPr>
          <a:xfrm>
            <a:off x="5791200" y="25146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Hexagon 38"/>
          <p:cNvSpPr/>
          <p:nvPr/>
        </p:nvSpPr>
        <p:spPr>
          <a:xfrm>
            <a:off x="5257800" y="28194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Hexagon 39"/>
          <p:cNvSpPr/>
          <p:nvPr/>
        </p:nvSpPr>
        <p:spPr>
          <a:xfrm>
            <a:off x="4724400" y="25146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Hexagon 40"/>
          <p:cNvSpPr/>
          <p:nvPr/>
        </p:nvSpPr>
        <p:spPr>
          <a:xfrm>
            <a:off x="3124200" y="22098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Hexagon 41"/>
          <p:cNvSpPr/>
          <p:nvPr/>
        </p:nvSpPr>
        <p:spPr>
          <a:xfrm>
            <a:off x="3657600" y="19050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Hexagon 42"/>
          <p:cNvSpPr/>
          <p:nvPr/>
        </p:nvSpPr>
        <p:spPr>
          <a:xfrm>
            <a:off x="3657600" y="25146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Hexagon 43"/>
          <p:cNvSpPr/>
          <p:nvPr/>
        </p:nvSpPr>
        <p:spPr>
          <a:xfrm>
            <a:off x="4191000" y="22098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Hexagon 44"/>
          <p:cNvSpPr/>
          <p:nvPr/>
        </p:nvSpPr>
        <p:spPr>
          <a:xfrm>
            <a:off x="4191000" y="28194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Hexagon 45"/>
          <p:cNvSpPr/>
          <p:nvPr/>
        </p:nvSpPr>
        <p:spPr>
          <a:xfrm>
            <a:off x="3657600" y="31242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Hexagon 46"/>
          <p:cNvSpPr/>
          <p:nvPr/>
        </p:nvSpPr>
        <p:spPr>
          <a:xfrm>
            <a:off x="3124200" y="28194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Hexagon 47"/>
          <p:cNvSpPr/>
          <p:nvPr/>
        </p:nvSpPr>
        <p:spPr>
          <a:xfrm>
            <a:off x="3657600" y="49530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Hexagon 48"/>
          <p:cNvSpPr/>
          <p:nvPr/>
        </p:nvSpPr>
        <p:spPr>
          <a:xfrm>
            <a:off x="4191000" y="46482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Hexagon 49"/>
          <p:cNvSpPr/>
          <p:nvPr/>
        </p:nvSpPr>
        <p:spPr>
          <a:xfrm>
            <a:off x="4191000" y="52578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Hexagon 50"/>
          <p:cNvSpPr/>
          <p:nvPr/>
        </p:nvSpPr>
        <p:spPr>
          <a:xfrm>
            <a:off x="4724400" y="49530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Hexagon 51"/>
          <p:cNvSpPr/>
          <p:nvPr/>
        </p:nvSpPr>
        <p:spPr>
          <a:xfrm>
            <a:off x="4724400" y="55626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Hexagon 52"/>
          <p:cNvSpPr/>
          <p:nvPr/>
        </p:nvSpPr>
        <p:spPr>
          <a:xfrm>
            <a:off x="4191000" y="58674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Hexagon 53"/>
          <p:cNvSpPr/>
          <p:nvPr/>
        </p:nvSpPr>
        <p:spPr>
          <a:xfrm>
            <a:off x="3657600" y="55626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Hexagon 54"/>
          <p:cNvSpPr/>
          <p:nvPr/>
        </p:nvSpPr>
        <p:spPr>
          <a:xfrm>
            <a:off x="6858000" y="43434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Hexagon 55"/>
          <p:cNvSpPr/>
          <p:nvPr/>
        </p:nvSpPr>
        <p:spPr>
          <a:xfrm>
            <a:off x="7391400" y="40386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Hexagon 56"/>
          <p:cNvSpPr/>
          <p:nvPr/>
        </p:nvSpPr>
        <p:spPr>
          <a:xfrm>
            <a:off x="7391400" y="46482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Hexagon 57"/>
          <p:cNvSpPr/>
          <p:nvPr/>
        </p:nvSpPr>
        <p:spPr>
          <a:xfrm>
            <a:off x="7924800" y="43434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Hexagon 58"/>
          <p:cNvSpPr/>
          <p:nvPr/>
        </p:nvSpPr>
        <p:spPr>
          <a:xfrm>
            <a:off x="7924800" y="49530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Hexagon 59"/>
          <p:cNvSpPr/>
          <p:nvPr/>
        </p:nvSpPr>
        <p:spPr>
          <a:xfrm>
            <a:off x="7391400" y="52578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Hexagon 60"/>
          <p:cNvSpPr/>
          <p:nvPr/>
        </p:nvSpPr>
        <p:spPr>
          <a:xfrm>
            <a:off x="6858000" y="49530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Hexagon 61"/>
          <p:cNvSpPr/>
          <p:nvPr/>
        </p:nvSpPr>
        <p:spPr>
          <a:xfrm>
            <a:off x="6324600" y="16002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Hexagon 62"/>
          <p:cNvSpPr/>
          <p:nvPr/>
        </p:nvSpPr>
        <p:spPr>
          <a:xfrm>
            <a:off x="6858000" y="12954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Hexagon 63"/>
          <p:cNvSpPr/>
          <p:nvPr/>
        </p:nvSpPr>
        <p:spPr>
          <a:xfrm>
            <a:off x="6858000" y="19050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Hexagon 64"/>
          <p:cNvSpPr/>
          <p:nvPr/>
        </p:nvSpPr>
        <p:spPr>
          <a:xfrm>
            <a:off x="7391400" y="16002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Hexagon 65"/>
          <p:cNvSpPr/>
          <p:nvPr/>
        </p:nvSpPr>
        <p:spPr>
          <a:xfrm>
            <a:off x="7391400" y="22098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Hexagon 66"/>
          <p:cNvSpPr/>
          <p:nvPr/>
        </p:nvSpPr>
        <p:spPr>
          <a:xfrm>
            <a:off x="6858000" y="25146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Hexagon 67"/>
          <p:cNvSpPr/>
          <p:nvPr/>
        </p:nvSpPr>
        <p:spPr>
          <a:xfrm>
            <a:off x="6324600" y="22098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Hexagon 68"/>
          <p:cNvSpPr/>
          <p:nvPr/>
        </p:nvSpPr>
        <p:spPr>
          <a:xfrm>
            <a:off x="7391400" y="28194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Hexagon 69"/>
          <p:cNvSpPr/>
          <p:nvPr/>
        </p:nvSpPr>
        <p:spPr>
          <a:xfrm>
            <a:off x="7924800" y="25146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Hexagon 70"/>
          <p:cNvSpPr/>
          <p:nvPr/>
        </p:nvSpPr>
        <p:spPr>
          <a:xfrm>
            <a:off x="7924800" y="31242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Hexagon 71"/>
          <p:cNvSpPr/>
          <p:nvPr/>
        </p:nvSpPr>
        <p:spPr>
          <a:xfrm>
            <a:off x="8458200" y="28194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Hexagon 72"/>
          <p:cNvSpPr/>
          <p:nvPr/>
        </p:nvSpPr>
        <p:spPr>
          <a:xfrm>
            <a:off x="8458200" y="34290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Hexagon 73"/>
          <p:cNvSpPr/>
          <p:nvPr/>
        </p:nvSpPr>
        <p:spPr>
          <a:xfrm>
            <a:off x="7924800" y="37338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Hexagon 74"/>
          <p:cNvSpPr/>
          <p:nvPr/>
        </p:nvSpPr>
        <p:spPr>
          <a:xfrm>
            <a:off x="7391400" y="34290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Hexagon 75"/>
          <p:cNvSpPr/>
          <p:nvPr/>
        </p:nvSpPr>
        <p:spPr>
          <a:xfrm>
            <a:off x="1524000" y="25146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Hexagon 76"/>
          <p:cNvSpPr/>
          <p:nvPr/>
        </p:nvSpPr>
        <p:spPr>
          <a:xfrm>
            <a:off x="2057400" y="22098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Hexagon 77"/>
          <p:cNvSpPr/>
          <p:nvPr/>
        </p:nvSpPr>
        <p:spPr>
          <a:xfrm>
            <a:off x="2057400" y="28194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Hexagon 78"/>
          <p:cNvSpPr/>
          <p:nvPr/>
        </p:nvSpPr>
        <p:spPr>
          <a:xfrm>
            <a:off x="2590800" y="25146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Hexagon 79"/>
          <p:cNvSpPr/>
          <p:nvPr/>
        </p:nvSpPr>
        <p:spPr>
          <a:xfrm>
            <a:off x="2590800" y="31242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Hexagon 80"/>
          <p:cNvSpPr/>
          <p:nvPr/>
        </p:nvSpPr>
        <p:spPr>
          <a:xfrm>
            <a:off x="2057400" y="34290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Hexagon 81"/>
          <p:cNvSpPr/>
          <p:nvPr/>
        </p:nvSpPr>
        <p:spPr>
          <a:xfrm>
            <a:off x="1524000" y="31242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Hexagon 82"/>
          <p:cNvSpPr/>
          <p:nvPr/>
        </p:nvSpPr>
        <p:spPr>
          <a:xfrm>
            <a:off x="990600" y="40386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Hexagon 83"/>
          <p:cNvSpPr/>
          <p:nvPr/>
        </p:nvSpPr>
        <p:spPr>
          <a:xfrm>
            <a:off x="1524000" y="37338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Hexagon 84"/>
          <p:cNvSpPr/>
          <p:nvPr/>
        </p:nvSpPr>
        <p:spPr>
          <a:xfrm>
            <a:off x="1524000" y="43434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Hexagon 85"/>
          <p:cNvSpPr/>
          <p:nvPr/>
        </p:nvSpPr>
        <p:spPr>
          <a:xfrm>
            <a:off x="2057400" y="40386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Hexagon 86"/>
          <p:cNvSpPr/>
          <p:nvPr/>
        </p:nvSpPr>
        <p:spPr>
          <a:xfrm>
            <a:off x="2057400" y="46482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Hexagon 87"/>
          <p:cNvSpPr/>
          <p:nvPr/>
        </p:nvSpPr>
        <p:spPr>
          <a:xfrm>
            <a:off x="1524000" y="49530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Hexagon 88"/>
          <p:cNvSpPr/>
          <p:nvPr/>
        </p:nvSpPr>
        <p:spPr>
          <a:xfrm>
            <a:off x="990600" y="46482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Hexagon 89"/>
          <p:cNvSpPr/>
          <p:nvPr/>
        </p:nvSpPr>
        <p:spPr>
          <a:xfrm>
            <a:off x="2057400" y="5181600"/>
            <a:ext cx="6858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Hexagon 90"/>
          <p:cNvSpPr/>
          <p:nvPr/>
        </p:nvSpPr>
        <p:spPr>
          <a:xfrm>
            <a:off x="2590800" y="4876800"/>
            <a:ext cx="6858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Hexagon 91"/>
          <p:cNvSpPr/>
          <p:nvPr/>
        </p:nvSpPr>
        <p:spPr>
          <a:xfrm>
            <a:off x="2590800" y="5486400"/>
            <a:ext cx="6858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Hexagon 92"/>
          <p:cNvSpPr/>
          <p:nvPr/>
        </p:nvSpPr>
        <p:spPr>
          <a:xfrm>
            <a:off x="3124200" y="5181600"/>
            <a:ext cx="6858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Hexagon 93"/>
          <p:cNvSpPr/>
          <p:nvPr/>
        </p:nvSpPr>
        <p:spPr>
          <a:xfrm>
            <a:off x="3124200" y="5791200"/>
            <a:ext cx="6858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Hexagon 94"/>
          <p:cNvSpPr/>
          <p:nvPr/>
        </p:nvSpPr>
        <p:spPr>
          <a:xfrm>
            <a:off x="2590800" y="6096000"/>
            <a:ext cx="6858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Hexagon 95"/>
          <p:cNvSpPr/>
          <p:nvPr/>
        </p:nvSpPr>
        <p:spPr>
          <a:xfrm>
            <a:off x="2057400" y="5791200"/>
            <a:ext cx="6858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>
          <a:xfrm>
            <a:off x="4572000" y="1600200"/>
            <a:ext cx="0" cy="502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6" idx="3"/>
          </p:cNvCxnSpPr>
          <p:nvPr/>
        </p:nvCxnSpPr>
        <p:spPr>
          <a:xfrm>
            <a:off x="2057400" y="4343400"/>
            <a:ext cx="6629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/>
          <p:nvPr/>
        </p:nvCxnSpPr>
        <p:spPr>
          <a:xfrm flipV="1">
            <a:off x="3048000" y="2133600"/>
            <a:ext cx="5334000" cy="3048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1" name="Arc 110"/>
          <p:cNvSpPr/>
          <p:nvPr/>
        </p:nvSpPr>
        <p:spPr>
          <a:xfrm>
            <a:off x="4114800" y="3657600"/>
            <a:ext cx="990600" cy="685800"/>
          </a:xfrm>
          <a:prstGeom prst="arc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TextBox 112"/>
          <p:cNvSpPr txBox="1"/>
          <p:nvPr/>
        </p:nvSpPr>
        <p:spPr>
          <a:xfrm>
            <a:off x="4572000" y="32766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60 degree</a:t>
            </a:r>
          </a:p>
        </p:txBody>
      </p:sp>
      <p:cxnSp>
        <p:nvCxnSpPr>
          <p:cNvPr id="115" name="Straight Arrow Connector 114"/>
          <p:cNvCxnSpPr/>
          <p:nvPr/>
        </p:nvCxnSpPr>
        <p:spPr>
          <a:xfrm flipV="1">
            <a:off x="8382000" y="2057400"/>
            <a:ext cx="152400" cy="76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 flipV="1">
            <a:off x="4572000" y="15240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8" name="TextBox 117"/>
          <p:cNvSpPr txBox="1"/>
          <p:nvPr/>
        </p:nvSpPr>
        <p:spPr>
          <a:xfrm>
            <a:off x="4572000" y="13716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u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8305800" y="1752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v</a:t>
            </a:r>
          </a:p>
        </p:txBody>
      </p:sp>
      <p:cxnSp>
        <p:nvCxnSpPr>
          <p:cNvPr id="121" name="Straight Arrow Connector 120"/>
          <p:cNvCxnSpPr/>
          <p:nvPr/>
        </p:nvCxnSpPr>
        <p:spPr>
          <a:xfrm flipH="1" flipV="1">
            <a:off x="2209800" y="1828800"/>
            <a:ext cx="7620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 flipV="1">
            <a:off x="2362200" y="1828800"/>
            <a:ext cx="20574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/>
          <p:cNvCxnSpPr/>
          <p:nvPr/>
        </p:nvCxnSpPr>
        <p:spPr>
          <a:xfrm flipV="1">
            <a:off x="5029200" y="4876800"/>
            <a:ext cx="17526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5410200" y="47244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8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5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3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6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1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7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3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6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2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1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7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0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3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6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9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5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8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1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0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3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6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111" grpId="0" animBg="1"/>
      <p:bldP spid="113" grpId="0"/>
      <p:bldP spid="118" grpId="0"/>
      <p:bldP spid="1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Axes u and v intersect at 60 degree.</a:t>
            </a:r>
          </a:p>
          <a:p>
            <a:r>
              <a:rPr lang="en-US" dirty="0"/>
              <a:t>Unit scale is the distance between center cells.</a:t>
            </a:r>
          </a:p>
          <a:p>
            <a:r>
              <a:rPr lang="en-US" dirty="0"/>
              <a:t>If cell radius to point of hexagon is R then 2Rcos30=1</a:t>
            </a:r>
          </a:p>
          <a:p>
            <a:r>
              <a:rPr lang="en-US" dirty="0"/>
              <a:t>Or R = 1/√3. to find the distance of a point P(u , v) from the origin we use x-y to u-v coordinate transformation.</a:t>
            </a:r>
          </a:p>
          <a:p>
            <a:r>
              <a:rPr lang="en-US" dirty="0"/>
              <a:t>R² =  x² + y²</a:t>
            </a:r>
          </a:p>
          <a:p>
            <a:r>
              <a:rPr lang="en-US" dirty="0"/>
              <a:t>x=ucos30˚</a:t>
            </a:r>
          </a:p>
          <a:p>
            <a:r>
              <a:rPr lang="en-US" dirty="0"/>
              <a:t>y=u+vsin30˚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 geometry  of  hexagon?</a:t>
            </a:r>
          </a:p>
        </p:txBody>
      </p:sp>
      <p:sp>
        <p:nvSpPr>
          <p:cNvPr id="4" name="Oval 3"/>
          <p:cNvSpPr/>
          <p:nvPr/>
        </p:nvSpPr>
        <p:spPr>
          <a:xfrm>
            <a:off x="7924800" y="2590800"/>
            <a:ext cx="76200" cy="76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dirty="0"/>
              <a:t>Using this equation to locate co-channel cells we start from reference cell and moves i hexagon along u axis then j hexagon along the v axis.</a:t>
            </a:r>
          </a:p>
          <a:p>
            <a:r>
              <a:rPr lang="en-US" dirty="0"/>
              <a:t>Hence the distance between co-channel cells in adjacent cluster is given by  </a:t>
            </a:r>
            <a:r>
              <a:rPr lang="en-US" sz="2800" b="1" dirty="0">
                <a:solidFill>
                  <a:srgbClr val="002060"/>
                </a:solidFill>
              </a:rPr>
              <a:t>D = √(i²+ij+j²)</a:t>
            </a:r>
          </a:p>
          <a:p>
            <a:r>
              <a:rPr lang="en-US" dirty="0"/>
              <a:t>The number of cells in a cluster N is given by</a:t>
            </a:r>
          </a:p>
          <a:p>
            <a:r>
              <a:rPr lang="en-US" sz="3200" dirty="0">
                <a:solidFill>
                  <a:srgbClr val="002060"/>
                </a:solidFill>
              </a:rPr>
              <a:t>N = </a:t>
            </a:r>
            <a:r>
              <a:rPr lang="en-US" sz="3200" b="1" dirty="0">
                <a:solidFill>
                  <a:srgbClr val="002060"/>
                </a:solidFill>
              </a:rPr>
              <a:t>√(i²+ij+j²) </a:t>
            </a:r>
            <a:r>
              <a:rPr lang="en-US" sz="2400" dirty="0"/>
              <a:t>where i and j are integers.</a:t>
            </a:r>
          </a:p>
          <a:p>
            <a:r>
              <a:rPr lang="en-US" sz="2400" dirty="0"/>
              <a:t>Hence the possible values of N are  1 , 3 , 4 , 7 , 12……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Geometry   contd…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Formation of cluster for N=7</a:t>
            </a:r>
          </a:p>
          <a:p>
            <a:r>
              <a:rPr lang="en-US" dirty="0"/>
              <a:t>Suppose i=2 and j=1 will give co channel cell</a:t>
            </a:r>
          </a:p>
          <a:p>
            <a:r>
              <a:rPr lang="en-US" dirty="0"/>
              <a:t>Same color showing co-channel cells.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Co-channel   location</a:t>
            </a:r>
          </a:p>
        </p:txBody>
      </p:sp>
      <p:sp>
        <p:nvSpPr>
          <p:cNvPr id="85" name="Hexagon 84"/>
          <p:cNvSpPr/>
          <p:nvPr/>
        </p:nvSpPr>
        <p:spPr>
          <a:xfrm rot="5400000">
            <a:off x="4267200" y="4191000"/>
            <a:ext cx="6096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Arrow Connector 92"/>
          <p:cNvCxnSpPr/>
          <p:nvPr/>
        </p:nvCxnSpPr>
        <p:spPr>
          <a:xfrm flipV="1">
            <a:off x="4572000" y="2895600"/>
            <a:ext cx="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Hexagon 93"/>
          <p:cNvSpPr/>
          <p:nvPr/>
        </p:nvSpPr>
        <p:spPr>
          <a:xfrm rot="5400000">
            <a:off x="4876800" y="4191000"/>
            <a:ext cx="6096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Hexagon 94"/>
          <p:cNvSpPr/>
          <p:nvPr/>
        </p:nvSpPr>
        <p:spPr>
          <a:xfrm rot="5400000">
            <a:off x="5486400" y="4191000"/>
            <a:ext cx="6096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8" name="Straight Arrow Connector 97"/>
          <p:cNvCxnSpPr/>
          <p:nvPr/>
        </p:nvCxnSpPr>
        <p:spPr>
          <a:xfrm>
            <a:off x="4572000" y="4495800"/>
            <a:ext cx="1295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5562600" y="4419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i=2</a:t>
            </a:r>
          </a:p>
        </p:txBody>
      </p:sp>
      <p:sp>
        <p:nvSpPr>
          <p:cNvPr id="100" name="Hexagon 99"/>
          <p:cNvSpPr/>
          <p:nvPr/>
        </p:nvSpPr>
        <p:spPr>
          <a:xfrm rot="5400000">
            <a:off x="5791200" y="3733800"/>
            <a:ext cx="609600" cy="609600"/>
          </a:xfrm>
          <a:prstGeom prst="hexag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Arrow Connector 101"/>
          <p:cNvCxnSpPr/>
          <p:nvPr/>
        </p:nvCxnSpPr>
        <p:spPr>
          <a:xfrm flipV="1">
            <a:off x="5791200" y="3962400"/>
            <a:ext cx="381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5791200" y="37338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j-=1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495800" y="5562600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 channel cells</a:t>
            </a:r>
          </a:p>
        </p:txBody>
      </p:sp>
      <p:sp>
        <p:nvSpPr>
          <p:cNvPr id="114" name="Hexagon 113"/>
          <p:cNvSpPr/>
          <p:nvPr/>
        </p:nvSpPr>
        <p:spPr>
          <a:xfrm rot="5400000">
            <a:off x="5181600" y="3733800"/>
            <a:ext cx="6096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Hexagon 114"/>
          <p:cNvSpPr/>
          <p:nvPr/>
        </p:nvSpPr>
        <p:spPr>
          <a:xfrm rot="5400000">
            <a:off x="4572000" y="3733800"/>
            <a:ext cx="6096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Hexagon 117"/>
          <p:cNvSpPr/>
          <p:nvPr/>
        </p:nvSpPr>
        <p:spPr>
          <a:xfrm rot="5400000">
            <a:off x="4572000" y="4648200"/>
            <a:ext cx="6096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Hexagon 118"/>
          <p:cNvSpPr/>
          <p:nvPr/>
        </p:nvSpPr>
        <p:spPr>
          <a:xfrm rot="5400000">
            <a:off x="5181600" y="4648200"/>
            <a:ext cx="6096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Hexagon 119"/>
          <p:cNvSpPr/>
          <p:nvPr/>
        </p:nvSpPr>
        <p:spPr>
          <a:xfrm rot="5400000">
            <a:off x="6400800" y="3733800"/>
            <a:ext cx="609600" cy="609600"/>
          </a:xfrm>
          <a:prstGeom prst="hexagon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Hexagon 120"/>
          <p:cNvSpPr/>
          <p:nvPr/>
        </p:nvSpPr>
        <p:spPr>
          <a:xfrm rot="5400000">
            <a:off x="7010400" y="3733800"/>
            <a:ext cx="609600" cy="609600"/>
          </a:xfrm>
          <a:prstGeom prst="hexag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Hexagon 121"/>
          <p:cNvSpPr/>
          <p:nvPr/>
        </p:nvSpPr>
        <p:spPr>
          <a:xfrm rot="5400000">
            <a:off x="6096000" y="4191000"/>
            <a:ext cx="609600" cy="609600"/>
          </a:xfrm>
          <a:prstGeom prst="hexag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Hexagon 122"/>
          <p:cNvSpPr/>
          <p:nvPr/>
        </p:nvSpPr>
        <p:spPr>
          <a:xfrm rot="5400000">
            <a:off x="6096000" y="3276600"/>
            <a:ext cx="609600" cy="609600"/>
          </a:xfrm>
          <a:prstGeom prst="hexag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Hexagon 123"/>
          <p:cNvSpPr/>
          <p:nvPr/>
        </p:nvSpPr>
        <p:spPr>
          <a:xfrm rot="5400000">
            <a:off x="6705600" y="3276600"/>
            <a:ext cx="609600" cy="609600"/>
          </a:xfrm>
          <a:prstGeom prst="hexago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Hexagon 124"/>
          <p:cNvSpPr/>
          <p:nvPr/>
        </p:nvSpPr>
        <p:spPr>
          <a:xfrm rot="5400000">
            <a:off x="6705600" y="4191000"/>
            <a:ext cx="609600" cy="609600"/>
          </a:xfrm>
          <a:prstGeom prst="hexag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Arrow Connector 126"/>
          <p:cNvCxnSpPr/>
          <p:nvPr/>
        </p:nvCxnSpPr>
        <p:spPr>
          <a:xfrm>
            <a:off x="4419600" y="4495800"/>
            <a:ext cx="533400" cy="1143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5" grpId="0" animBg="1"/>
      <p:bldP spid="99" grpId="0"/>
      <p:bldP spid="100" grpId="0" animBg="1"/>
      <p:bldP spid="114" grpId="0" animBg="1"/>
      <p:bldP spid="115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END of Slides….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/>
          <a:lstStyle/>
          <a:p>
            <a:r>
              <a:rPr lang="en-US" dirty="0"/>
              <a:t>Transmitting/receiving voice and data using </a:t>
            </a:r>
            <a:r>
              <a:rPr lang="en-US" dirty="0">
                <a:solidFill>
                  <a:srgbClr val="7030A0"/>
                </a:solidFill>
              </a:rPr>
              <a:t>electromagnetic waves </a:t>
            </a:r>
            <a:r>
              <a:rPr lang="en-US" dirty="0"/>
              <a:t>in open space.</a:t>
            </a:r>
          </a:p>
          <a:p>
            <a:endParaRPr lang="en-US" dirty="0"/>
          </a:p>
          <a:p>
            <a:r>
              <a:rPr lang="en-US" dirty="0"/>
              <a:t>The information from sender to receiver is carried over a </a:t>
            </a:r>
            <a:r>
              <a:rPr lang="en-US" dirty="0">
                <a:solidFill>
                  <a:srgbClr val="7030A0"/>
                </a:solidFill>
              </a:rPr>
              <a:t>well defined </a:t>
            </a:r>
            <a:r>
              <a:rPr lang="en-US" dirty="0"/>
              <a:t>frequency band(channel).</a:t>
            </a:r>
          </a:p>
          <a:p>
            <a:endParaRPr lang="en-US" dirty="0"/>
          </a:p>
          <a:p>
            <a:r>
              <a:rPr lang="en-US" dirty="0"/>
              <a:t>Each channel has a </a:t>
            </a:r>
            <a:r>
              <a:rPr lang="en-US" dirty="0">
                <a:solidFill>
                  <a:srgbClr val="7030A0"/>
                </a:solidFill>
              </a:rPr>
              <a:t>fixed</a:t>
            </a:r>
            <a:r>
              <a:rPr lang="en-US" dirty="0"/>
              <a:t> frequency bandwidth &amp; capacity(bit rate).</a:t>
            </a:r>
          </a:p>
          <a:p>
            <a:endParaRPr lang="en-US" dirty="0"/>
          </a:p>
          <a:p>
            <a:r>
              <a:rPr lang="en-US" dirty="0"/>
              <a:t>Different channels can be used to transmit information in </a:t>
            </a:r>
            <a:r>
              <a:rPr lang="en-US" dirty="0">
                <a:solidFill>
                  <a:srgbClr val="7030A0"/>
                </a:solidFill>
              </a:rPr>
              <a:t>parallel</a:t>
            </a:r>
            <a:r>
              <a:rPr lang="en-US" dirty="0"/>
              <a:t> and independently.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   IS   WIRELESS    COMMUNICATION?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communication takes place?</a:t>
            </a:r>
          </a:p>
        </p:txBody>
      </p:sp>
      <p:pic>
        <p:nvPicPr>
          <p:cNvPr id="3078" name="Picture 6" descr="C:\Users\amit sorot\Downloads\MM90028319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191000"/>
            <a:ext cx="1323975" cy="1295400"/>
          </a:xfrm>
          <a:prstGeom prst="rect">
            <a:avLst/>
          </a:prstGeom>
          <a:noFill/>
        </p:spPr>
      </p:pic>
      <p:pic>
        <p:nvPicPr>
          <p:cNvPr id="3079" name="Picture 7" descr="C:\Users\amit sorot\Downloads\MM900336555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5" y="3143250"/>
            <a:ext cx="857250" cy="571500"/>
          </a:xfrm>
          <a:prstGeom prst="rect">
            <a:avLst/>
          </a:prstGeom>
          <a:noFill/>
        </p:spPr>
      </p:pic>
      <p:pic>
        <p:nvPicPr>
          <p:cNvPr id="3080" name="Picture 8" descr="C:\Users\amit sorot\Downloads\MM900234691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2800" y="4495800"/>
            <a:ext cx="1019175" cy="1228725"/>
          </a:xfrm>
          <a:prstGeom prst="rect">
            <a:avLst/>
          </a:prstGeom>
          <a:noFill/>
        </p:spPr>
      </p:pic>
      <p:sp>
        <p:nvSpPr>
          <p:cNvPr id="15" name="Lightning Bolt 14"/>
          <p:cNvSpPr/>
          <p:nvPr/>
        </p:nvSpPr>
        <p:spPr>
          <a:xfrm rot="19663826">
            <a:off x="1545760" y="3573023"/>
            <a:ext cx="2481956" cy="537372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6" name="Lightning Bolt 15"/>
          <p:cNvSpPr/>
          <p:nvPr/>
        </p:nvSpPr>
        <p:spPr>
          <a:xfrm rot="891569">
            <a:off x="4978429" y="3790053"/>
            <a:ext cx="2296277" cy="573293"/>
          </a:xfrm>
          <a:prstGeom prst="lightningBol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905000" y="3048000"/>
            <a:ext cx="8382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62000" y="2743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Transmitting signal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019800" y="2971800"/>
            <a:ext cx="685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248400" y="25908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Received signal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flipV="1">
            <a:off x="4648200" y="2286000"/>
            <a:ext cx="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733800" y="1828800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</a:t>
            </a:r>
            <a:r>
              <a:rPr lang="en-US" sz="2400" dirty="0"/>
              <a:t>satellite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1676400" y="5562600"/>
            <a:ext cx="8382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2590800" y="59436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Transmitting    antenna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6400800" y="55626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57800" y="5943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Receiving</a:t>
            </a:r>
          </a:p>
          <a:p>
            <a:r>
              <a:rPr lang="en-US" dirty="0"/>
              <a:t>antenna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dirty="0"/>
              <a:t>FM RADIO			88 MHZ</a:t>
            </a:r>
          </a:p>
          <a:p>
            <a:r>
              <a:rPr lang="en-US" dirty="0"/>
              <a:t>TV BROADCAST			200 MHZ</a:t>
            </a:r>
          </a:p>
          <a:p>
            <a:r>
              <a:rPr lang="en-US" dirty="0"/>
              <a:t>GSM PHONES			900 MHZ</a:t>
            </a:r>
          </a:p>
          <a:p>
            <a:r>
              <a:rPr lang="en-US" dirty="0"/>
              <a:t>GPS					1.2   GHZ</a:t>
            </a:r>
          </a:p>
          <a:p>
            <a:r>
              <a:rPr lang="en-US" dirty="0"/>
              <a:t>PCS PHONES			1.8   GHZ</a:t>
            </a:r>
          </a:p>
          <a:p>
            <a:r>
              <a:rPr lang="en-US" dirty="0"/>
              <a:t>BLUETOOTH			2.4   GHZ</a:t>
            </a:r>
          </a:p>
          <a:p>
            <a:r>
              <a:rPr lang="en-US" dirty="0"/>
              <a:t>Wi-Fi				2.4   GHZ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/>
              <a:t>           TYPICAL FREQUENCIES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Freedom from wires.</a:t>
            </a:r>
          </a:p>
          <a:p>
            <a:r>
              <a:rPr lang="en-US" dirty="0"/>
              <a:t>No bunch of wires running from here and there.</a:t>
            </a:r>
          </a:p>
          <a:p>
            <a:r>
              <a:rPr lang="en-US" dirty="0"/>
              <a:t>“Auto Magical” instantaneous communication without physical connection setup e.g.- Bluetooth, Wi-Fi.</a:t>
            </a:r>
          </a:p>
          <a:p>
            <a:r>
              <a:rPr lang="en-US" dirty="0"/>
              <a:t>Global coverage</a:t>
            </a:r>
          </a:p>
          <a:p>
            <a:r>
              <a:rPr lang="en-US" dirty="0"/>
              <a:t>Communication can reach where wiring is infeasible or costly </a:t>
            </a:r>
          </a:p>
          <a:p>
            <a:r>
              <a:rPr lang="en-US" dirty="0"/>
              <a:t>e.g.- rural areas,buildings,battlefield,outerspace.</a:t>
            </a:r>
          </a:p>
          <a:p>
            <a:r>
              <a:rPr lang="en-US" dirty="0"/>
              <a:t>Stay connected,flexiblity to connect multiple devices.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 WIRELESS  COMMUNICATION?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RADIO TRANSMISSION:- </a:t>
            </a:r>
            <a:r>
              <a:rPr lang="en-US" dirty="0"/>
              <a:t>easily generated, Omni-directional , travel long distance , easily penetrates buildings.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002060"/>
                </a:solidFill>
              </a:rPr>
              <a:t>PROBLEMS:- </a:t>
            </a:r>
            <a:r>
              <a:rPr lang="en-US" dirty="0"/>
              <a:t>frequency dependent , relatively low bandwidth for data communication , tightly licensed by government.</a:t>
            </a:r>
          </a:p>
          <a:p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MICROWAVE TRANSMISSION:- </a:t>
            </a:r>
            <a:r>
              <a:rPr lang="en-US" dirty="0"/>
              <a:t>widely used for long distance communication , give high S/N ratio , relatively inexpensive.</a:t>
            </a:r>
          </a:p>
          <a:p>
            <a:pPr>
              <a:buNone/>
            </a:pPr>
            <a:endParaRPr lang="en-US" dirty="0"/>
          </a:p>
          <a:p>
            <a:r>
              <a:rPr lang="en-US" dirty="0">
                <a:solidFill>
                  <a:srgbClr val="002060"/>
                </a:solidFill>
              </a:rPr>
              <a:t>PROBLEMS:- </a:t>
            </a:r>
            <a:r>
              <a:rPr lang="en-US" dirty="0"/>
              <a:t>don’t pass through buildings </a:t>
            </a:r>
            <a:r>
              <a:rPr lang="en-US"/>
              <a:t>, weather </a:t>
            </a:r>
            <a:r>
              <a:rPr lang="en-US" dirty="0"/>
              <a:t>and frequency dependent.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TYPES   OF   WIRELESS   COMMUNICATION?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INFRARED AND MILIMETER WAVES:- </a:t>
            </a:r>
          </a:p>
          <a:p>
            <a:pPr>
              <a:buNone/>
            </a:pPr>
            <a:r>
              <a:rPr lang="en-US" dirty="0"/>
              <a:t>widely used for short range communication , unable to pass through solid objects , used for indoor wireless LANs , not for outdoors.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LIGHT WAVE TRANSMISSION:- </a:t>
            </a:r>
            <a:r>
              <a:rPr lang="en-US" dirty="0"/>
              <a:t>unguided optical signal such as laser , unidirectional , easy to install , no license required.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PROBLEMS:- </a:t>
            </a:r>
            <a:r>
              <a:rPr lang="en-US" dirty="0"/>
              <a:t>unable to penetrate rain or thick fog , laser beam can be easily diverted by air.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TYPES CONTINUED….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CELLULAR SYSTEM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WIRELESS LANs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SATELLITE SYSTEM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PAGING SYSTEM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PANs(BLUETOOTH)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CURRENT WIRELESS SYSTEMS</a:t>
            </a:r>
          </a:p>
        </p:txBody>
      </p:sp>
      <p:pic>
        <p:nvPicPr>
          <p:cNvPr id="4098" name="Picture 2" descr="C:\Users\amit sorot\AppData\Local\Microsoft\Windows\Temporary Internet Files\Content.IE5\WWOL4RYX\MC90044134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1295400"/>
            <a:ext cx="1066800" cy="9906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3962400" y="1676400"/>
            <a:ext cx="2590800" cy="762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9" name="Picture 3" descr="C:\Users\amit sorot\AppData\Local\Microsoft\Windows\Temporary Internet Files\Content.IE5\PG1NOY9B\MC900432567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2057400"/>
            <a:ext cx="1447572" cy="1447800"/>
          </a:xfrm>
          <a:prstGeom prst="rect">
            <a:avLst/>
          </a:prstGeom>
          <a:noFill/>
        </p:spPr>
      </p:pic>
      <p:sp>
        <p:nvSpPr>
          <p:cNvPr id="7" name="Right Arrow 6"/>
          <p:cNvSpPr/>
          <p:nvPr/>
        </p:nvSpPr>
        <p:spPr>
          <a:xfrm flipV="1">
            <a:off x="3352800" y="2667001"/>
            <a:ext cx="2971800" cy="76199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0" name="Picture 4" descr="C:\Users\amit sorot\AppData\Local\Microsoft\Windows\Temporary Internet Files\Content.IE5\1JNDVDIV\MC900389748[2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19800" y="3124200"/>
            <a:ext cx="1815084" cy="1066800"/>
          </a:xfrm>
          <a:prstGeom prst="rect">
            <a:avLst/>
          </a:prstGeom>
          <a:noFill/>
        </p:spPr>
      </p:pic>
      <p:sp>
        <p:nvSpPr>
          <p:cNvPr id="9" name="Right Arrow 8"/>
          <p:cNvSpPr/>
          <p:nvPr/>
        </p:nvSpPr>
        <p:spPr>
          <a:xfrm flipV="1">
            <a:off x="3886200" y="3581401"/>
            <a:ext cx="2286000" cy="762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3" name="Picture 7" descr="C:\Users\amit sorot\AppData\Local\Microsoft\Windows\Temporary Internet Files\Content.IE5\WWOL4RYX\MC900359717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77000" y="4267200"/>
            <a:ext cx="908914" cy="838200"/>
          </a:xfrm>
          <a:prstGeom prst="rect">
            <a:avLst/>
          </a:prstGeom>
          <a:noFill/>
        </p:spPr>
      </p:pic>
      <p:sp>
        <p:nvSpPr>
          <p:cNvPr id="13" name="Right Arrow 12"/>
          <p:cNvSpPr/>
          <p:nvPr/>
        </p:nvSpPr>
        <p:spPr>
          <a:xfrm flipV="1">
            <a:off x="3505200" y="4572000"/>
            <a:ext cx="2819400" cy="762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250px-Product1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72200" y="5257800"/>
            <a:ext cx="1371600" cy="838200"/>
          </a:xfrm>
          <a:prstGeom prst="rect">
            <a:avLst/>
          </a:prstGeom>
        </p:spPr>
      </p:pic>
      <p:sp>
        <p:nvSpPr>
          <p:cNvPr id="15" name="Right Arrow 14"/>
          <p:cNvSpPr/>
          <p:nvPr/>
        </p:nvSpPr>
        <p:spPr>
          <a:xfrm>
            <a:off x="3962400" y="5562600"/>
            <a:ext cx="2133600" cy="762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4351304"/>
          </a:xfrm>
        </p:spPr>
        <p:txBody>
          <a:bodyPr>
            <a:noAutofit/>
          </a:bodyPr>
          <a:lstStyle/>
          <a:p>
            <a:r>
              <a:rPr lang="en-US" sz="2000" dirty="0"/>
              <a:t>Wireless</a:t>
            </a:r>
            <a:r>
              <a:rPr lang="en-US" sz="2000" dirty="0">
                <a:solidFill>
                  <a:srgbClr val="7030A0"/>
                </a:solidFill>
              </a:rPr>
              <a:t> communication technology </a:t>
            </a:r>
            <a:r>
              <a:rPr lang="en-US" sz="2000" dirty="0"/>
              <a:t>in which several small exchanges (called </a:t>
            </a:r>
            <a:r>
              <a:rPr lang="en-US" sz="2000" dirty="0">
                <a:solidFill>
                  <a:srgbClr val="7030A0"/>
                </a:solidFill>
              </a:rPr>
              <a:t>cells</a:t>
            </a:r>
            <a:r>
              <a:rPr lang="en-US" sz="2000" dirty="0"/>
              <a:t>) equipped with </a:t>
            </a:r>
            <a:r>
              <a:rPr lang="en-US" sz="2000" dirty="0">
                <a:solidFill>
                  <a:srgbClr val="7030A0"/>
                </a:solidFill>
              </a:rPr>
              <a:t>low-power radio antennas</a:t>
            </a:r>
            <a:r>
              <a:rPr lang="en-US" sz="2000" dirty="0"/>
              <a:t> (strategically located over a wide geographical area) are interconnected through a </a:t>
            </a:r>
            <a:r>
              <a:rPr lang="en-US" sz="2000" dirty="0">
                <a:solidFill>
                  <a:srgbClr val="7030A0"/>
                </a:solidFill>
              </a:rPr>
              <a:t>central exchange</a:t>
            </a:r>
            <a:r>
              <a:rPr lang="en-US" sz="2000" dirty="0"/>
              <a:t>. As a receiver (</a:t>
            </a:r>
            <a:r>
              <a:rPr lang="en-US" sz="2000" dirty="0">
                <a:solidFill>
                  <a:srgbClr val="7030A0"/>
                </a:solidFill>
              </a:rPr>
              <a:t>cell phone</a:t>
            </a:r>
            <a:r>
              <a:rPr lang="en-US" sz="2000" dirty="0"/>
              <a:t>) moves from one place to the next, its </a:t>
            </a:r>
            <a:r>
              <a:rPr lang="en-US" sz="2000" dirty="0">
                <a:solidFill>
                  <a:srgbClr val="7030A0"/>
                </a:solidFill>
              </a:rPr>
              <a:t>identity</a:t>
            </a:r>
            <a:r>
              <a:rPr lang="en-US" sz="2000" dirty="0"/>
              <a:t>,</a:t>
            </a:r>
            <a:r>
              <a:rPr lang="en-US" sz="2000" dirty="0">
                <a:solidFill>
                  <a:srgbClr val="7030A0"/>
                </a:solidFill>
              </a:rPr>
              <a:t> location</a:t>
            </a:r>
            <a:r>
              <a:rPr lang="en-US" sz="2000" dirty="0"/>
              <a:t>, and </a:t>
            </a:r>
            <a:r>
              <a:rPr lang="en-US" sz="2000" dirty="0">
                <a:solidFill>
                  <a:srgbClr val="7030A0"/>
                </a:solidFill>
              </a:rPr>
              <a:t>radio frequency</a:t>
            </a:r>
            <a:r>
              <a:rPr lang="en-US" sz="2000" dirty="0"/>
              <a:t> is </a:t>
            </a:r>
            <a:r>
              <a:rPr lang="en-US" sz="2000" dirty="0">
                <a:solidFill>
                  <a:srgbClr val="7030A0"/>
                </a:solidFill>
              </a:rPr>
              <a:t>handed-over</a:t>
            </a:r>
            <a:r>
              <a:rPr lang="en-US" sz="2000" dirty="0"/>
              <a:t> by one cell to another without interrupting a call.</a:t>
            </a:r>
          </a:p>
        </p:txBody>
      </p:sp>
      <p:pic>
        <p:nvPicPr>
          <p:cNvPr id="7" name="Content Placeholder 6" descr="Cell-Phone-Monitoring-for-Child-Protection-2336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800600" y="2201863"/>
            <a:ext cx="4038599" cy="4275137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  is   </a:t>
            </a:r>
            <a:r>
              <a:rPr lang="en-US" dirty="0">
                <a:solidFill>
                  <a:srgbClr val="7030A0"/>
                </a:solidFill>
              </a:rPr>
              <a:t>cellular</a:t>
            </a:r>
            <a:r>
              <a:rPr lang="en-US" dirty="0"/>
              <a:t>   system?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en-US" dirty="0"/>
              <a:t>Practical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1311</TotalTime>
  <Words>806</Words>
  <Application>Microsoft Office PowerPoint</Application>
  <PresentationFormat>On-screen Show (4:3)</PresentationFormat>
  <Paragraphs>148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Constantia</vt:lpstr>
      <vt:lpstr>Wingdings 2</vt:lpstr>
      <vt:lpstr>Paper</vt:lpstr>
      <vt:lpstr>WIRELESS COMMUNICATION</vt:lpstr>
      <vt:lpstr>WHAT    IS   WIRELESS    COMMUNICATION?</vt:lpstr>
      <vt:lpstr>How communication takes place?</vt:lpstr>
      <vt:lpstr>           TYPICAL FREQUENCIES</vt:lpstr>
      <vt:lpstr>WHY  WIRELESS  COMMUNICATION?</vt:lpstr>
      <vt:lpstr>TYPES   OF   WIRELESS   COMMUNICATION?</vt:lpstr>
      <vt:lpstr>            TYPES CONTINUED….</vt:lpstr>
      <vt:lpstr>  CURRENT WIRELESS SYSTEMS</vt:lpstr>
      <vt:lpstr>What   is   cellular   system?</vt:lpstr>
      <vt:lpstr>Cellular   system   basic   concept?</vt:lpstr>
      <vt:lpstr>Cellular  system  basic  concept  contd…</vt:lpstr>
      <vt:lpstr>Hand  over ?</vt:lpstr>
      <vt:lpstr>FREQUENCY  REUSE  THE  NEED?</vt:lpstr>
      <vt:lpstr>Example  of  frequency  reuse?</vt:lpstr>
      <vt:lpstr>How  to  find  co -channel  cell?</vt:lpstr>
      <vt:lpstr>The  geometry  of  hexagon?</vt:lpstr>
      <vt:lpstr>Geometry   contd…</vt:lpstr>
      <vt:lpstr>Co-channel   location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COMMUNICATION</dc:title>
  <dc:creator>amit sorot</dc:creator>
  <cp:lastModifiedBy>Latif Jan</cp:lastModifiedBy>
  <cp:revision>151</cp:revision>
  <dcterms:created xsi:type="dcterms:W3CDTF">2012-03-16T17:24:10Z</dcterms:created>
  <dcterms:modified xsi:type="dcterms:W3CDTF">2017-03-15T08:41:47Z</dcterms:modified>
</cp:coreProperties>
</file>